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4"/>
  </p:notesMasterIdLst>
  <p:sldIdLst>
    <p:sldId id="265" r:id="rId5"/>
    <p:sldId id="283" r:id="rId6"/>
    <p:sldId id="256" r:id="rId7"/>
    <p:sldId id="275" r:id="rId8"/>
    <p:sldId id="276" r:id="rId9"/>
    <p:sldId id="277" r:id="rId10"/>
    <p:sldId id="278" r:id="rId11"/>
    <p:sldId id="279" r:id="rId12"/>
    <p:sldId id="280" r:id="rId13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288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82"/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B6B18C-7E4F-4961-B635-374186807BBF}" v="82" dt="2025-09-05T22:34:21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2" autoAdjust="0"/>
  </p:normalViewPr>
  <p:slideViewPr>
    <p:cSldViewPr snapToGrid="0">
      <p:cViewPr varScale="1">
        <p:scale>
          <a:sx n="66" d="100"/>
          <a:sy n="66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172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139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4634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8685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894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864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5400000">
            <a:off x="4732338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 rot="5400000">
            <a:off x="541339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714500" lvl="4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3238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2400"/>
            </a:lvl1pPr>
            <a:lvl2pPr marL="685800" lvl="1" indent="-3048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100"/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/>
            </a:lvl3pPr>
            <a:lvl4pPr marL="1371600" lvl="3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/>
            </a:lvl4pPr>
            <a:lvl5pPr marL="1714500" lvl="4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/>
            </a:lvl5pPr>
            <a:lvl6pPr marL="2057400" lvl="5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/>
            </a:lvl6pPr>
            <a:lvl7pPr marL="2400300" lvl="6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/>
            </a:lvl7pPr>
            <a:lvl8pPr marL="2743200" lvl="7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/>
            </a:lvl8pPr>
            <a:lvl9pPr marL="3086100" lvl="8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900"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750"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675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/>
            </a:lvl1pPr>
            <a:lvl2pPr marL="685800" lvl="1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/>
            </a:lvl3pPr>
            <a:lvl4pPr marL="1371600" lvl="3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/>
            </a:lvl4pPr>
            <a:lvl5pPr marL="1714500" lvl="4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5pPr>
            <a:lvl6pPr marL="2057400" lvl="5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6pPr>
            <a:lvl7pPr marL="2400300" lvl="6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7pPr>
            <a:lvl8pPr marL="2743200" lvl="7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8pPr>
            <a:lvl9pPr marL="3086100" lvl="8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/>
            </a:lvl1pPr>
            <a:lvl2pPr marL="685800" lvl="1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1"/>
            </a:lvl2pPr>
            <a:lvl3pPr marL="1028700" lvl="2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 b="1"/>
            </a:lvl3pPr>
            <a:lvl4pPr marL="1371600" lvl="3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4pPr>
            <a:lvl5pPr marL="1714500" lvl="4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5pPr>
            <a:lvl6pPr marL="2057400" lvl="5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6pPr>
            <a:lvl7pPr marL="2400300" lvl="6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7pPr>
            <a:lvl8pPr marL="2743200" lvl="7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8pPr>
            <a:lvl9pPr marL="3086100" lvl="8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 b="1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/>
            </a:lvl1pPr>
            <a:lvl2pPr marL="685800" lvl="1" indent="-2667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/>
            </a:lvl3pPr>
            <a:lvl4pPr marL="1371600" lvl="3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200"/>
            </a:lvl4pPr>
            <a:lvl5pPr marL="1714500" lvl="4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5pPr>
            <a:lvl6pPr marL="2057400" lvl="5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6pPr>
            <a:lvl7pPr marL="2400300" lvl="6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7pPr>
            <a:lvl8pPr marL="2743200" lvl="7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8pPr>
            <a:lvl9pPr marL="3086100" lvl="8" indent="-2476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2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342900" lvl="0" indent="-1714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/>
            </a:lvl1pPr>
            <a:lvl2pPr marL="685800" lvl="1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350"/>
            </a:lvl2pPr>
            <a:lvl3pPr marL="1028700" lvl="2" indent="-1714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200"/>
            </a:lvl3pPr>
            <a:lvl4pPr marL="1371600" lvl="3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/>
            </a:lvl4pPr>
            <a:lvl5pPr marL="1714500" lvl="4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/>
            </a:lvl5pPr>
            <a:lvl6pPr marL="2057400" lvl="5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/>
            </a:lvl6pPr>
            <a:lvl7pPr marL="2400300" lvl="6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/>
            </a:lvl7pPr>
            <a:lvl8pPr marL="2743200" lvl="7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/>
            </a:lvl8pPr>
            <a:lvl9pPr marL="3086100" lvl="8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6" r:id="rId5"/>
    <p:sldLayoutId id="2147483657" r:id="rId6"/>
    <p:sldLayoutId id="2147483658" r:id="rId7"/>
  </p:sldLayoutIdLst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27E86-D30B-A133-533C-43013415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" y="1980665"/>
            <a:ext cx="3028368" cy="250197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b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</a:b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Guardianship 101: *Everything You May Need or Want to Know (or Hope Not to Know) but Were Afraid to Ask</a:t>
            </a:r>
            <a:endParaRPr lang="en-US" sz="11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 person with her arms crossed&#10;&#10;AI-generated content may be incorrect.">
            <a:extLst>
              <a:ext uri="{FF2B5EF4-FFF2-40B4-BE49-F238E27FC236}">
                <a16:creationId xmlns:a16="http://schemas.microsoft.com/office/drawing/2014/main" id="{EB6F1DFE-DA7D-87B5-E905-3D3E1D487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873" y="427921"/>
            <a:ext cx="3379489" cy="4825596"/>
          </a:xfrm>
          <a:prstGeom prst="rect">
            <a:avLst/>
          </a:prstGeom>
        </p:spPr>
      </p:pic>
      <p:pic>
        <p:nvPicPr>
          <p:cNvPr id="9" name="Picture 8" descr="A logo with a city skyline&#10;&#10;AI-generated content may be incorrect.">
            <a:extLst>
              <a:ext uri="{FF2B5EF4-FFF2-40B4-BE49-F238E27FC236}">
                <a16:creationId xmlns:a16="http://schemas.microsoft.com/office/drawing/2014/main" id="{45AEDAAA-03BF-A504-EEAE-293154F23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090" y="4531733"/>
            <a:ext cx="2362154" cy="21505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471E4B-3BD4-95BF-73FC-8652E4E46F44}"/>
              </a:ext>
            </a:extLst>
          </p:cNvPr>
          <p:cNvSpPr txBox="1"/>
          <p:nvPr/>
        </p:nvSpPr>
        <p:spPr>
          <a:xfrm>
            <a:off x="3070384" y="5471995"/>
            <a:ext cx="6073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Catherine Z. Welsh</a:t>
            </a:r>
          </a:p>
          <a:p>
            <a:pPr algn="ctr"/>
            <a:r>
              <a:rPr lang="en-US" sz="2400" dirty="0"/>
              <a:t>Welsh &amp; McGough, PLLC</a:t>
            </a:r>
          </a:p>
          <a:p>
            <a:pPr algn="ctr"/>
            <a:r>
              <a:rPr lang="en-US" sz="2400" dirty="0"/>
              <a:t>https://www.tulsafirm.com/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9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27E86-D30B-A133-533C-43013415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9730"/>
            <a:ext cx="3028368" cy="2501979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spcBef>
                <a:spcPct val="0"/>
              </a:spcBef>
            </a:pP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THANKS TO OUR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MEETING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SPONSOR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  <a:t>September 8, 2025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rPr>
            </a:br>
            <a:endParaRPr lang="en-US" sz="11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utoShape 2" descr="Image preview">
            <a:extLst>
              <a:ext uri="{FF2B5EF4-FFF2-40B4-BE49-F238E27FC236}">
                <a16:creationId xmlns:a16="http://schemas.microsoft.com/office/drawing/2014/main" id="{B2862218-7F13-CBBD-EEED-854F7262FF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14007" y="1589730"/>
            <a:ext cx="3028378" cy="302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A blue and white logo&#10;&#10;AI-generated content may be incorrect.">
            <a:extLst>
              <a:ext uri="{FF2B5EF4-FFF2-40B4-BE49-F238E27FC236}">
                <a16:creationId xmlns:a16="http://schemas.microsoft.com/office/drawing/2014/main" id="{C7AE7058-AE1A-8332-D741-FE5EA1A93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878" y="629982"/>
            <a:ext cx="5145638" cy="48420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B13596-C14B-E2C7-DA28-9F97C8F59D71}"/>
              </a:ext>
            </a:extLst>
          </p:cNvPr>
          <p:cNvSpPr txBox="1"/>
          <p:nvPr/>
        </p:nvSpPr>
        <p:spPr>
          <a:xfrm>
            <a:off x="3380878" y="5905974"/>
            <a:ext cx="5145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https://www.youralsok.com/</a:t>
            </a:r>
          </a:p>
        </p:txBody>
      </p:sp>
      <p:pic>
        <p:nvPicPr>
          <p:cNvPr id="11" name="Picture 10" descr="A logo with a city skyline&#10;&#10;AI-generated content may be incorrect.">
            <a:extLst>
              <a:ext uri="{FF2B5EF4-FFF2-40B4-BE49-F238E27FC236}">
                <a16:creationId xmlns:a16="http://schemas.microsoft.com/office/drawing/2014/main" id="{D2EA318F-283A-542A-048A-A0C54DFDC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83" y="4345876"/>
            <a:ext cx="2413864" cy="219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7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610815"/>
            <a:ext cx="548640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2000250" y="1936736"/>
            <a:ext cx="5143500" cy="43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CC9900"/>
              </a:buClr>
              <a:buSzPts val="3200"/>
            </a:pPr>
            <a:r>
              <a:rPr lang="en-US" sz="2400" b="1" i="1" dirty="0">
                <a:solidFill>
                  <a:srgbClr val="CC9900"/>
                </a:solidFill>
              </a:rPr>
              <a:t>2025-26 Gold Level Sponsors</a:t>
            </a:r>
            <a:endParaRPr sz="1050" dirty="0"/>
          </a:p>
        </p:txBody>
      </p:sp>
      <p:pic>
        <p:nvPicPr>
          <p:cNvPr id="1026" name="Picture 2" descr="bancfirst-logo - Happy Hands">
            <a:extLst>
              <a:ext uri="{FF2B5EF4-FFF2-40B4-BE49-F238E27FC236}">
                <a16:creationId xmlns:a16="http://schemas.microsoft.com/office/drawing/2014/main" id="{CF49C947-2F52-4CF3-A937-42A0EA21B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718" y="2674188"/>
            <a:ext cx="3512563" cy="178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F1F49F-1360-4E67-A41F-DE294C3F69DF}"/>
              </a:ext>
            </a:extLst>
          </p:cNvPr>
          <p:cNvCxnSpPr>
            <a:cxnSpLocks/>
          </p:cNvCxnSpPr>
          <p:nvPr/>
        </p:nvCxnSpPr>
        <p:spPr>
          <a:xfrm>
            <a:off x="6293930" y="4136946"/>
            <a:ext cx="0" cy="0"/>
          </a:xfrm>
          <a:prstGeom prst="line">
            <a:avLst/>
          </a:prstGeom>
          <a:ln w="2159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2081DA1-1028-A5BF-30AA-22F03394DB5C}"/>
              </a:ext>
            </a:extLst>
          </p:cNvPr>
          <p:cNvSpPr/>
          <p:nvPr/>
        </p:nvSpPr>
        <p:spPr>
          <a:xfrm>
            <a:off x="5747657" y="5771408"/>
            <a:ext cx="2256312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E901A4-C617-8704-8BF5-0F49B821B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157" y="5354897"/>
            <a:ext cx="2280102" cy="670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EB3C24-DF6B-4E70-A0A7-688CA1651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307" y="4835610"/>
            <a:ext cx="7753872" cy="1561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610815"/>
            <a:ext cx="548640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2000250" y="1936736"/>
            <a:ext cx="5143500" cy="43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CC9900"/>
              </a:buClr>
              <a:buSzPts val="3200"/>
            </a:pPr>
            <a:r>
              <a:rPr lang="en-US" sz="2400" b="1" i="1" dirty="0">
                <a:solidFill>
                  <a:srgbClr val="CC9900"/>
                </a:solidFill>
              </a:rPr>
              <a:t>2025-26 Gold Level Sponsors</a:t>
            </a:r>
            <a:endParaRPr sz="10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49C947-2F52-4CF3-A937-42A0EA21B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88480" y="2734773"/>
            <a:ext cx="3271851" cy="19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F1F49F-1360-4E67-A41F-DE294C3F69DF}"/>
              </a:ext>
            </a:extLst>
          </p:cNvPr>
          <p:cNvCxnSpPr>
            <a:cxnSpLocks/>
          </p:cNvCxnSpPr>
          <p:nvPr/>
        </p:nvCxnSpPr>
        <p:spPr>
          <a:xfrm>
            <a:off x="6293930" y="4136946"/>
            <a:ext cx="0" cy="0"/>
          </a:xfrm>
          <a:prstGeom prst="line">
            <a:avLst/>
          </a:prstGeom>
          <a:ln w="2159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211CF71-34DE-B5DF-0C51-B3391DF72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941273" y="3429000"/>
            <a:ext cx="3271851" cy="362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610815"/>
            <a:ext cx="548640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2000250" y="1936736"/>
            <a:ext cx="5143500" cy="43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CC9900"/>
              </a:buClr>
              <a:buSzPts val="3200"/>
            </a:pPr>
            <a:r>
              <a:rPr lang="en-US" sz="2400" b="1" i="1" dirty="0">
                <a:solidFill>
                  <a:srgbClr val="CC9900"/>
                </a:solidFill>
              </a:rPr>
              <a:t>2025-26 Gold Level Sponsors</a:t>
            </a:r>
            <a:endParaRPr sz="10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49C947-2F52-4CF3-A937-42A0EA21B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74740" y="2862400"/>
            <a:ext cx="4415046" cy="151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F1F49F-1360-4E67-A41F-DE294C3F69DF}"/>
              </a:ext>
            </a:extLst>
          </p:cNvPr>
          <p:cNvCxnSpPr>
            <a:cxnSpLocks/>
          </p:cNvCxnSpPr>
          <p:nvPr/>
        </p:nvCxnSpPr>
        <p:spPr>
          <a:xfrm>
            <a:off x="6293930" y="4136946"/>
            <a:ext cx="0" cy="0"/>
          </a:xfrm>
          <a:prstGeom prst="line">
            <a:avLst/>
          </a:prstGeom>
          <a:ln w="2159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211CF71-34DE-B5DF-0C51-B3391DF725C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632886" y="4486685"/>
            <a:ext cx="4866528" cy="119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7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610815"/>
            <a:ext cx="548640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2000250" y="1936736"/>
            <a:ext cx="5143500" cy="43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CC9900"/>
              </a:buClr>
              <a:buSzPts val="3200"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2025-26 Silver Level Sponsors</a:t>
            </a:r>
            <a:endParaRPr sz="105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F1F49F-1360-4E67-A41F-DE294C3F69DF}"/>
              </a:ext>
            </a:extLst>
          </p:cNvPr>
          <p:cNvCxnSpPr>
            <a:cxnSpLocks/>
          </p:cNvCxnSpPr>
          <p:nvPr/>
        </p:nvCxnSpPr>
        <p:spPr>
          <a:xfrm>
            <a:off x="6293930" y="4136946"/>
            <a:ext cx="0" cy="0"/>
          </a:xfrm>
          <a:prstGeom prst="line">
            <a:avLst/>
          </a:prstGeom>
          <a:ln w="2159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37DB3C9-147B-2508-F491-002B7C68B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942" y="2744482"/>
            <a:ext cx="2133476" cy="1554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77F9EF-5882-EEB2-D945-1A4C69268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50" y="5045298"/>
            <a:ext cx="4712208" cy="772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4009CA-03E7-54AF-B1F9-61B08A5D6BFB}"/>
              </a:ext>
            </a:extLst>
          </p:cNvPr>
          <p:cNvSpPr txBox="1"/>
          <p:nvPr/>
        </p:nvSpPr>
        <p:spPr>
          <a:xfrm>
            <a:off x="2084091" y="5932209"/>
            <a:ext cx="4711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4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Lars Gwartney, CFP®, ChFC®, RICP®, CAP®, AEP®</a:t>
            </a:r>
          </a:p>
          <a:p>
            <a:pPr algn="ctr"/>
            <a:r>
              <a:rPr lang="en-US" dirty="0">
                <a:solidFill>
                  <a:srgbClr val="0044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Brian Easlon, CLU®, ChFC®, RICP®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BF82D8-2372-416E-98A6-B3BF67EEE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47" y="2707455"/>
            <a:ext cx="2372112" cy="17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8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610815"/>
            <a:ext cx="548640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2000250" y="1936736"/>
            <a:ext cx="5143500" cy="43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CC9900"/>
              </a:buClr>
              <a:buSzPts val="3200"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2025-26 Silver Level Sponsors</a:t>
            </a:r>
            <a:endParaRPr sz="105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F1F49F-1360-4E67-A41F-DE294C3F69DF}"/>
              </a:ext>
            </a:extLst>
          </p:cNvPr>
          <p:cNvCxnSpPr>
            <a:cxnSpLocks/>
          </p:cNvCxnSpPr>
          <p:nvPr/>
        </p:nvCxnSpPr>
        <p:spPr>
          <a:xfrm>
            <a:off x="6293930" y="4136946"/>
            <a:ext cx="0" cy="0"/>
          </a:xfrm>
          <a:prstGeom prst="line">
            <a:avLst/>
          </a:prstGeom>
          <a:ln w="2159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F30FBC6-A2D4-A539-50BD-4F4ED2F57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391" y="2651082"/>
            <a:ext cx="2048434" cy="14143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197480-CB37-5F0F-6257-53AE63CD6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5159" y="2596213"/>
            <a:ext cx="3249450" cy="1524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A93900-E86D-0FCE-CD9E-5F3EBCDEB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391" y="4345245"/>
            <a:ext cx="2462997" cy="1420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700E15-1645-4DAC-0A2F-34F9490C2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870" y="4345244"/>
            <a:ext cx="3267739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610815"/>
            <a:ext cx="548640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2000250" y="1936736"/>
            <a:ext cx="5143500" cy="43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CC9900"/>
              </a:buClr>
              <a:buSzPts val="3200"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2025-26 Silver Level Sponsors</a:t>
            </a:r>
            <a:endParaRPr sz="105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F1F49F-1360-4E67-A41F-DE294C3F69DF}"/>
              </a:ext>
            </a:extLst>
          </p:cNvPr>
          <p:cNvCxnSpPr>
            <a:cxnSpLocks/>
          </p:cNvCxnSpPr>
          <p:nvPr/>
        </p:nvCxnSpPr>
        <p:spPr>
          <a:xfrm>
            <a:off x="6293930" y="4136946"/>
            <a:ext cx="0" cy="0"/>
          </a:xfrm>
          <a:prstGeom prst="line">
            <a:avLst/>
          </a:prstGeom>
          <a:ln w="2159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5593936-AB9B-3001-262B-75C91E4E58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45521" y="2419722"/>
            <a:ext cx="1188720" cy="11887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1DA8C1-0362-8F31-A89C-A830C64D520A}"/>
              </a:ext>
            </a:extLst>
          </p:cNvPr>
          <p:cNvSpPr txBox="1"/>
          <p:nvPr/>
        </p:nvSpPr>
        <p:spPr>
          <a:xfrm flipH="1">
            <a:off x="1125950" y="3535117"/>
            <a:ext cx="2827861" cy="75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dirty="0"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atalyst Financial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Delmer A Dreyer,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CLU</a:t>
            </a:r>
            <a:r>
              <a:rPr kumimoji="0" lang="en-US" sz="10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®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ChFC</a:t>
            </a:r>
            <a:r>
              <a:rPr kumimoji="0" lang="en-US" sz="10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®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, CLTC, AEP</a:t>
            </a:r>
            <a:endParaRPr lang="en-US" sz="1000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2CD0D4-E7EC-FB9E-FE44-41345E5E7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8077" y="2508515"/>
            <a:ext cx="2472082" cy="1645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3C9B4-F67F-B0E4-E3C7-DC72398F8F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735" y="4514014"/>
            <a:ext cx="2343150" cy="15544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4C2D94-F514-C348-9D35-CCD7F53C8920}"/>
              </a:ext>
            </a:extLst>
          </p:cNvPr>
          <p:cNvSpPr txBox="1"/>
          <p:nvPr/>
        </p:nvSpPr>
        <p:spPr>
          <a:xfrm>
            <a:off x="5428971" y="5422163"/>
            <a:ext cx="2350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448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Charles L. Tefertiller, CPA</a:t>
            </a:r>
          </a:p>
          <a:p>
            <a:pPr algn="ctr"/>
            <a:r>
              <a:rPr lang="en-US" sz="1200" b="1" dirty="0">
                <a:solidFill>
                  <a:srgbClr val="00448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Matt Henry, CPA</a:t>
            </a:r>
          </a:p>
          <a:p>
            <a:pPr algn="ctr"/>
            <a:r>
              <a:rPr lang="en-US" sz="1200" b="1" dirty="0">
                <a:solidFill>
                  <a:srgbClr val="00448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Jim Ogez, CPA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3CB4E1E-ABB0-2339-40CC-61C2CAE490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6482" y="4486687"/>
            <a:ext cx="22574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43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610815"/>
            <a:ext cx="548640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/>
          <p:nvPr/>
        </p:nvSpPr>
        <p:spPr>
          <a:xfrm>
            <a:off x="2000250" y="1936736"/>
            <a:ext cx="5143500" cy="43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rgbClr val="CC9900"/>
              </a:buClr>
              <a:buSzPts val="3200"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2025-26 Silver Level Sponsors</a:t>
            </a:r>
            <a:endParaRPr sz="105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F1F49F-1360-4E67-A41F-DE294C3F69DF}"/>
              </a:ext>
            </a:extLst>
          </p:cNvPr>
          <p:cNvCxnSpPr>
            <a:cxnSpLocks/>
          </p:cNvCxnSpPr>
          <p:nvPr/>
        </p:nvCxnSpPr>
        <p:spPr>
          <a:xfrm>
            <a:off x="6293930" y="4136946"/>
            <a:ext cx="0" cy="0"/>
          </a:xfrm>
          <a:prstGeom prst="line">
            <a:avLst/>
          </a:prstGeom>
          <a:ln w="2159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FD61B37-6EAD-5BEB-DBDB-9B7584683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53" y="2791911"/>
            <a:ext cx="3956647" cy="10242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7954EF-101D-E886-7C21-6F09DA96A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9423" y="2666933"/>
            <a:ext cx="2188654" cy="1274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7FBB61-2EAB-154E-5632-443E43245D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53" y="4236725"/>
            <a:ext cx="4405746" cy="1334823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E916CEFB-C860-46B5-7172-837B02CFDD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4277" y="4486687"/>
            <a:ext cx="24638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4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/>
    </mc:Choice>
    <mc:Fallback xmlns="">
      <p:transition spd="slow" advTm="5000"/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2bca75a-072b-4e15-a4ac-7b3dd38e77d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199EBC6BB3D7438FD179CA275E7043" ma:contentTypeVersion="18" ma:contentTypeDescription="Create a new document." ma:contentTypeScope="" ma:versionID="4b674d6ee7118aa45d362e04c72e2a51">
  <xsd:schema xmlns:xsd="http://www.w3.org/2001/XMLSchema" xmlns:xs="http://www.w3.org/2001/XMLSchema" xmlns:p="http://schemas.microsoft.com/office/2006/metadata/properties" xmlns:ns3="42bca75a-072b-4e15-a4ac-7b3dd38e77d1" xmlns:ns4="73a08855-284b-4899-9437-71e965a55e84" targetNamespace="http://schemas.microsoft.com/office/2006/metadata/properties" ma:root="true" ma:fieldsID="ef2c0f1d9eb33a109a29803b7634755a" ns3:_="" ns4:_="">
    <xsd:import namespace="42bca75a-072b-4e15-a4ac-7b3dd38e77d1"/>
    <xsd:import namespace="73a08855-284b-4899-9437-71e965a55e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bca75a-072b-4e15-a4ac-7b3dd38e77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08855-284b-4899-9437-71e965a55e8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59BAA8-C663-450C-B397-7F916273F839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42bca75a-072b-4e15-a4ac-7b3dd38e77d1"/>
    <ds:schemaRef ds:uri="http://purl.org/dc/terms/"/>
    <ds:schemaRef ds:uri="http://schemas.microsoft.com/office/2006/documentManagement/types"/>
    <ds:schemaRef ds:uri="http://purl.org/dc/dcmitype/"/>
    <ds:schemaRef ds:uri="73a08855-284b-4899-9437-71e965a55e8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9214BC4-87FC-4338-824F-AF6FE5D88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bca75a-072b-4e15-a4ac-7b3dd38e77d1"/>
    <ds:schemaRef ds:uri="73a08855-284b-4899-9437-71e965a55e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497E53-5F7E-48DA-8FD6-2112BDFAD9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2946</TotalTime>
  <Words>145</Words>
  <Application>Microsoft Office PowerPoint</Application>
  <PresentationFormat>On-screen Show (4:3)</PresentationFormat>
  <Paragraphs>21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Century Schoolbook</vt:lpstr>
      <vt:lpstr>Times New Roman</vt:lpstr>
      <vt:lpstr>Default Design</vt:lpstr>
      <vt:lpstr> Guardianship 101: *Everything You May Need or Want to Know (or Hope Not to Know) but Were Afraid to Ask</vt:lpstr>
      <vt:lpstr>  THANKS TO OUR  MEETING SPONSOR   September 8, 2025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Isaiah Edison</dc:creator>
  <cp:lastModifiedBy>Jamie Jenkins</cp:lastModifiedBy>
  <cp:revision>86</cp:revision>
  <cp:lastPrinted>2023-11-01T16:21:12Z</cp:lastPrinted>
  <dcterms:modified xsi:type="dcterms:W3CDTF">2025-09-08T13:23:20Z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0x010100B8199EBC6BB3D7438FD179CA275E7043</vt:lpwstr>
  </property>
</Properties>
</file>