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324" r:id="rId4"/>
    <p:sldId id="290" r:id="rId5"/>
    <p:sldId id="300" r:id="rId6"/>
    <p:sldId id="325" r:id="rId7"/>
    <p:sldId id="326" r:id="rId8"/>
    <p:sldId id="327" r:id="rId9"/>
    <p:sldId id="328" r:id="rId10"/>
    <p:sldId id="330" r:id="rId11"/>
    <p:sldId id="333" r:id="rId12"/>
    <p:sldId id="334" r:id="rId13"/>
    <p:sldId id="335" r:id="rId14"/>
    <p:sldId id="340" r:id="rId15"/>
    <p:sldId id="336" r:id="rId16"/>
    <p:sldId id="360" r:id="rId17"/>
    <p:sldId id="337" r:id="rId18"/>
    <p:sldId id="355" r:id="rId19"/>
    <p:sldId id="356" r:id="rId20"/>
    <p:sldId id="361" r:id="rId21"/>
    <p:sldId id="357" r:id="rId22"/>
    <p:sldId id="358" r:id="rId23"/>
    <p:sldId id="339" r:id="rId24"/>
    <p:sldId id="343" r:id="rId25"/>
    <p:sldId id="344" r:id="rId26"/>
    <p:sldId id="345" r:id="rId27"/>
    <p:sldId id="346" r:id="rId28"/>
    <p:sldId id="348" r:id="rId29"/>
    <p:sldId id="349" r:id="rId30"/>
    <p:sldId id="347" r:id="rId31"/>
    <p:sldId id="359" r:id="rId32"/>
    <p:sldId id="350" r:id="rId33"/>
    <p:sldId id="35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12" descr="GG_Logo_BL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88119" y="5791200"/>
            <a:ext cx="2679519" cy="63205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GG_Logo_BL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88119" y="5791200"/>
            <a:ext cx="2679519" cy="63205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GG_Logo_BL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88119" y="5791200"/>
            <a:ext cx="2679519" cy="6320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GG_Logo_BL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88119" y="5791200"/>
            <a:ext cx="2679519" cy="63205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F1C63F4-49ED-43C1-9DD1-46DF7B3D97E4}" type="datetimeFigureOut">
              <a:rPr lang="en-US" smtClean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6E9A85B-6F99-40EF-BD92-0218FA092F5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GG_Logo_BLK.eps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88119" y="5791200"/>
            <a:ext cx="2679519" cy="632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066800"/>
            <a:ext cx="6705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/>
              <a:t>IRAS AND TRUSTS</a:t>
            </a:r>
            <a:r>
              <a:rPr lang="en-US" sz="4800" u="sng" dirty="0"/>
              <a:t/>
            </a:r>
            <a:br>
              <a:rPr lang="en-US" sz="4800" u="sng" dirty="0"/>
            </a:br>
            <a:r>
              <a:rPr lang="en-US" sz="4800" u="sng" dirty="0"/>
              <a:t/>
            </a:r>
            <a:br>
              <a:rPr lang="en-US" sz="4800" u="sng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David B. McKinney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“LIFE EXPECTANCY”:</a:t>
            </a:r>
          </a:p>
          <a:p>
            <a:pPr lvl="1"/>
            <a:r>
              <a:rPr lang="en-US" sz="4400" b="1" dirty="0" smtClean="0"/>
              <a:t>65:  ABOUT 88.</a:t>
            </a:r>
          </a:p>
          <a:p>
            <a:pPr lvl="1"/>
            <a:r>
              <a:rPr lang="en-US" sz="4400" b="1" dirty="0" smtClean="0"/>
              <a:t>MARRIED, BOTH 65:  ABOUT 92.</a:t>
            </a:r>
          </a:p>
          <a:p>
            <a:pPr lvl="1"/>
            <a:r>
              <a:rPr lang="en-US" sz="4400" b="1" i="1" dirty="0" smtClean="0"/>
              <a:t>AGE 90 RULE.</a:t>
            </a:r>
            <a:endParaRPr lang="en-US" sz="44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PLANNING FOR DEATH:</a:t>
            </a:r>
            <a:endParaRPr lang="en-US" sz="4400" b="1" dirty="0" smtClean="0"/>
          </a:p>
          <a:p>
            <a:pPr lvl="1"/>
            <a:r>
              <a:rPr lang="en-US" sz="4400" b="1" dirty="0" smtClean="0"/>
              <a:t>Pay: 1 Yr., or 5 Yrs. or </a:t>
            </a:r>
            <a:r>
              <a:rPr lang="en-US" sz="4400" b="1" dirty="0" err="1" smtClean="0"/>
              <a:t>RMD</a:t>
            </a:r>
            <a:r>
              <a:rPr lang="en-US" sz="4400" b="1" dirty="0" smtClean="0"/>
              <a:t>.</a:t>
            </a:r>
          </a:p>
          <a:p>
            <a:pPr lvl="1"/>
            <a:r>
              <a:rPr lang="en-US" sz="4400" b="1" dirty="0" smtClean="0"/>
              <a:t>OLDEST </a:t>
            </a:r>
            <a:r>
              <a:rPr lang="en-US" sz="4400" b="1" dirty="0" err="1" smtClean="0"/>
              <a:t>RMD</a:t>
            </a:r>
            <a:r>
              <a:rPr lang="en-US" sz="4400" b="1" dirty="0" smtClean="0"/>
              <a:t> FOR ALL. </a:t>
            </a:r>
          </a:p>
          <a:p>
            <a:pPr lvl="2"/>
            <a:r>
              <a:rPr lang="en-US" sz="4000" b="1" i="1" dirty="0" smtClean="0"/>
              <a:t>SEPARATE ACCOUNTS.</a:t>
            </a:r>
          </a:p>
          <a:p>
            <a:pPr lvl="1"/>
            <a:r>
              <a:rPr lang="en-US" sz="4400" b="1" dirty="0" smtClean="0"/>
              <a:t>NO RECALCULATION.</a:t>
            </a:r>
            <a:endParaRPr lang="en-US" sz="4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BENEFICIARY</a:t>
            </a:r>
            <a:r>
              <a:rPr lang="en-US" sz="4800" b="1" dirty="0" smtClean="0"/>
              <a:t> CAN ELECT:</a:t>
            </a:r>
          </a:p>
          <a:p>
            <a:pPr lvl="1"/>
            <a:r>
              <a:rPr lang="en-US" sz="4400" b="1" dirty="0" smtClean="0"/>
              <a:t>INSTALLMENTS.  </a:t>
            </a:r>
          </a:p>
          <a:p>
            <a:pPr lvl="2"/>
            <a:r>
              <a:rPr lang="en-US" sz="4000" b="1" i="1" dirty="0" smtClean="0"/>
              <a:t>NOT IN 401(k)/DC?  BUT ROLLOVER …</a:t>
            </a:r>
          </a:p>
          <a:p>
            <a:pPr lvl="1"/>
            <a:r>
              <a:rPr lang="en-US" sz="4400" b="1" dirty="0" smtClean="0"/>
              <a:t>IMMEDIATE PAYMENT.</a:t>
            </a:r>
            <a:endParaRPr lang="en-US" sz="4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BENEFICIARY CAN INVEST.</a:t>
            </a:r>
          </a:p>
          <a:p>
            <a:r>
              <a:rPr lang="en-US" sz="4800" b="1" dirty="0" smtClean="0"/>
              <a:t>MULTIPLE BENEFICIARIES.</a:t>
            </a:r>
          </a:p>
          <a:p>
            <a:pPr lvl="1"/>
            <a:endParaRPr lang="en-US" sz="44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TRUST AS BENEFICIARY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WHY WOULD YOU DO IT?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5200" b="1" dirty="0" smtClean="0"/>
              <a:t>VALID, IRREVOCABLE, TRUST.</a:t>
            </a:r>
          </a:p>
          <a:p>
            <a:r>
              <a:rPr lang="en-US" sz="5200" b="1" i="1" dirty="0" smtClean="0"/>
              <a:t>HUMAN BEINGS AS BENEFICIARIES.</a:t>
            </a:r>
          </a:p>
          <a:p>
            <a:pPr lvl="1"/>
            <a:r>
              <a:rPr lang="en-US" sz="5200" b="1" u="sng" dirty="0" smtClean="0"/>
              <a:t>IDENTIFIABLE UNDER </a:t>
            </a:r>
            <a:r>
              <a:rPr lang="en-US" sz="5200" b="1" i="1" u="sng" dirty="0" smtClean="0"/>
              <a:t>ALL POSSIBLE SCENARIOS.</a:t>
            </a:r>
            <a:endParaRPr lang="en-US" sz="5200" b="1" u="sng" dirty="0" smtClean="0"/>
          </a:p>
          <a:p>
            <a:r>
              <a:rPr lang="en-US" sz="5600" b="1" dirty="0" smtClean="0"/>
              <a:t>THE ADMINISTRATOR HAS A COPY OF THE TRUST OR LIST OF ALL BENEFICIARIES &amp; CONDITIONS TO ENTITLEMENT.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71600" marR="0" lvl="3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 trust must be a valid trust under state law;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 trust must be irrevocable or become irrevocable upon the IRA owner’s death;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 trust must have identifiable beneficiaries who are to receive the interest in the IRA; and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 trust document (or a certified list of all beneficiaries, including contingent and remainder beneficiaries, and a description of conditions on their entitlement to the interest in the IRA) must be provided to the plan administrator.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IRA CLAUSE FOR TRUSTS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/>
              <a:t>HANDOUT.</a:t>
            </a:r>
          </a:p>
          <a:p>
            <a:r>
              <a:rPr lang="en-US" sz="4400" b="1" dirty="0" smtClean="0"/>
              <a:t>TRUSTEE CAN ALLOCATE TO CHARITIES OR HUMANS.</a:t>
            </a:r>
          </a:p>
          <a:p>
            <a:r>
              <a:rPr lang="en-US" sz="4400" b="1" dirty="0" err="1" smtClean="0"/>
              <a:t>PLR</a:t>
            </a:r>
            <a:r>
              <a:rPr lang="en-US" sz="4400" b="1" dirty="0"/>
              <a:t> </a:t>
            </a:r>
            <a:r>
              <a:rPr lang="en-US" sz="4400" b="1" dirty="0" smtClean="0"/>
              <a:t>RIGHTS.</a:t>
            </a:r>
          </a:p>
          <a:p>
            <a:r>
              <a:rPr lang="en-US" sz="4400" b="1" dirty="0" smtClean="0"/>
              <a:t>“RESIGN.”</a:t>
            </a:r>
          </a:p>
          <a:p>
            <a:r>
              <a:rPr lang="en-US" sz="4400" b="1" dirty="0" smtClean="0"/>
              <a:t>EDUCATION.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686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1099 GOES TO THE TRUSTEE??</a:t>
            </a:r>
          </a:p>
          <a:p>
            <a:r>
              <a:rPr lang="en-US" b="1" i="1" dirty="0" smtClean="0"/>
              <a:t>CHARITIES!</a:t>
            </a:r>
          </a:p>
          <a:p>
            <a:r>
              <a:rPr lang="en-US" b="1" i="1" dirty="0" smtClean="0"/>
              <a:t>POWERS OF APPOINTMENT DISQUALIFY.</a:t>
            </a:r>
          </a:p>
          <a:p>
            <a:r>
              <a:rPr lang="en-US" b="1" dirty="0" smtClean="0"/>
              <a:t>REQUIREMENTS FOR SPOUSES?</a:t>
            </a:r>
          </a:p>
          <a:p>
            <a:r>
              <a:rPr lang="en-US" b="1" dirty="0" smtClean="0"/>
              <a:t>LOCATION OF PROOF – NOTICE TO ADMINISTRATOR?</a:t>
            </a:r>
          </a:p>
          <a:p>
            <a:r>
              <a:rPr lang="en-US" b="1" dirty="0" smtClean="0"/>
              <a:t>“BIG BOX” PROVIDERS?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PROBLEMS IN TRUSTS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INSOLVENT TRUST OR BENEFICIARIES.</a:t>
            </a:r>
          </a:p>
          <a:p>
            <a:r>
              <a:rPr lang="en-US" b="1" dirty="0" smtClean="0"/>
              <a:t>SHORT-TERM TRUST WITH INSTALLMENTS.</a:t>
            </a:r>
          </a:p>
          <a:p>
            <a:r>
              <a:rPr lang="en-US" b="1" dirty="0" smtClean="0"/>
              <a:t>TRUSTEE SOPHISTICATION.</a:t>
            </a:r>
          </a:p>
          <a:p>
            <a:r>
              <a:rPr lang="en-US" b="1" dirty="0" smtClean="0"/>
              <a:t>INVESTMENT AUTHORITY.</a:t>
            </a:r>
          </a:p>
          <a:p>
            <a:r>
              <a:rPr lang="en-US" b="1" dirty="0" smtClean="0"/>
              <a:t>OLDEST </a:t>
            </a:r>
            <a:r>
              <a:rPr lang="en-US" b="1" dirty="0" err="1" smtClean="0"/>
              <a:t>RMD</a:t>
            </a:r>
            <a:r>
              <a:rPr lang="en-US" b="1" dirty="0" smtClean="0"/>
              <a:t> FOR ALL.</a:t>
            </a:r>
          </a:p>
          <a:p>
            <a:r>
              <a:rPr lang="en-US" b="1" dirty="0" smtClean="0"/>
              <a:t>FAMILY DISPUTES.</a:t>
            </a:r>
          </a:p>
        </p:txBody>
      </p:sp>
    </p:spTree>
    <p:extLst>
      <p:ext uri="{BB962C8B-B14F-4D97-AF65-F5344CB8AC3E}">
        <p14:creationId xmlns:p14="http://schemas.microsoft.com/office/powerpoint/2010/main" xmlns="" val="2078500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 smtClean="0"/>
              <a:t>PLR</a:t>
            </a:r>
            <a:r>
              <a:rPr lang="en-US" sz="3600" b="1" dirty="0" smtClean="0"/>
              <a:t> 201241017:  </a:t>
            </a:r>
          </a:p>
          <a:p>
            <a:pPr lvl="1"/>
            <a:r>
              <a:rPr lang="en-US" sz="3600" b="1" dirty="0" smtClean="0"/>
              <a:t>SEPARATE THE IRA INTO ACCOUNTS.</a:t>
            </a:r>
          </a:p>
          <a:p>
            <a:pPr lvl="1"/>
            <a:r>
              <a:rPr lang="en-US" sz="3600" b="1" dirty="0" smtClean="0"/>
              <a:t>TRUSTEE-TO-TRUSTEE IRA TRANSFERS</a:t>
            </a:r>
          </a:p>
          <a:p>
            <a:pPr lvl="1"/>
            <a:r>
              <a:rPr lang="en-US" sz="3600" b="1" dirty="0" smtClean="0"/>
              <a:t>EACH IRA IS “INHERITED.”</a:t>
            </a:r>
          </a:p>
          <a:p>
            <a:pPr lvl="1"/>
            <a:r>
              <a:rPr lang="en-US" sz="3600" b="1" dirty="0" err="1" smtClean="0"/>
              <a:t>RMD</a:t>
            </a:r>
            <a:r>
              <a:rPr lang="en-US" sz="3600" b="1" dirty="0" smtClean="0"/>
              <a:t>:  OLDEST BENEFICIARY.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398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IRAs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500" b="1" dirty="0" smtClean="0"/>
              <a:t>SCOPE.</a:t>
            </a:r>
          </a:p>
          <a:p>
            <a:pPr lvl="1"/>
            <a:r>
              <a:rPr lang="en-US" sz="4400" b="1" dirty="0" smtClean="0"/>
              <a:t>ALL IRAS EXCEPT </a:t>
            </a:r>
            <a:r>
              <a:rPr lang="en-US" sz="4400" b="1" dirty="0" err="1" smtClean="0"/>
              <a:t>ROTHS</a:t>
            </a:r>
            <a:r>
              <a:rPr lang="en-US" sz="4400" b="1" dirty="0" smtClean="0"/>
              <a:t>.</a:t>
            </a:r>
          </a:p>
          <a:p>
            <a:pPr lvl="1"/>
            <a:r>
              <a:rPr lang="en-US" sz="4100" b="1" dirty="0" smtClean="0"/>
              <a:t>MANY QUALIFIED DC PLANS.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SEGREGATED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[DISCUSSION]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2528901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/>
              <a:t>CAN THE TRUSTEE DISCLAIM AND PASS TO INDIVIDUALS?</a:t>
            </a:r>
          </a:p>
          <a:p>
            <a:pPr lvl="1"/>
            <a:r>
              <a:rPr lang="en-US" sz="4000" b="1" dirty="0" smtClean="0"/>
              <a:t>NEED CONSENTS.</a:t>
            </a:r>
          </a:p>
          <a:p>
            <a:pPr lvl="1"/>
            <a:r>
              <a:rPr lang="en-US" sz="4000" b="1" dirty="0" smtClean="0"/>
              <a:t>ATTRIBUTED TO THE BENEFICIARY?</a:t>
            </a:r>
          </a:p>
          <a:p>
            <a:pPr lvl="1"/>
            <a:r>
              <a:rPr lang="en-US" sz="4000" b="1" dirty="0" smtClean="0"/>
              <a:t>REVIEW THE IRA’S DEFAULT BENEFICIARIES.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579725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DISTRIBUTE IMMEDIATELY AND PAY THE TAXES.</a:t>
            </a:r>
          </a:p>
          <a:p>
            <a:pPr lvl="1"/>
            <a:r>
              <a:rPr lang="en-US" sz="4400" b="1" dirty="0" smtClean="0"/>
              <a:t>THE DEFERRAL IS NOT WORTH MUCH!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3458566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CONCEPT.</a:t>
            </a:r>
          </a:p>
          <a:p>
            <a:r>
              <a:rPr lang="en-US" sz="4400" b="1" dirty="0" smtClean="0"/>
              <a:t>NEED: FLEXIBLE TRUSTEE.</a:t>
            </a:r>
          </a:p>
          <a:p>
            <a:pPr lvl="1"/>
            <a:r>
              <a:rPr lang="en-US" sz="4000" b="1" dirty="0" smtClean="0"/>
              <a:t>LOCAL TRUSTEES …</a:t>
            </a:r>
          </a:p>
          <a:p>
            <a:endParaRPr lang="en-US" sz="44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 -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/>
              <a:t>BLENDED FAMILY.</a:t>
            </a:r>
          </a:p>
          <a:p>
            <a:r>
              <a:rPr lang="en-US" sz="4800" b="1" dirty="0" smtClean="0"/>
              <a:t>SPENDTHRIFT.</a:t>
            </a:r>
          </a:p>
          <a:p>
            <a:r>
              <a:rPr lang="en-US" sz="4800" b="1" dirty="0" smtClean="0"/>
              <a:t>AGE GAP.</a:t>
            </a:r>
          </a:p>
          <a:p>
            <a:r>
              <a:rPr lang="en-US" sz="4800" b="1" dirty="0" smtClean="0"/>
              <a:t>UNSOPHISTICATED TRUSTEE.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INVESTMENT DIRECTION.</a:t>
            </a:r>
          </a:p>
          <a:p>
            <a:r>
              <a:rPr lang="en-US" sz="4800" b="1" dirty="0" smtClean="0"/>
              <a:t>CREDITORS – DECEDENT OR BENEFICIARIES.</a:t>
            </a:r>
          </a:p>
          <a:p>
            <a:r>
              <a:rPr lang="en-US" sz="4800" b="1" dirty="0" smtClean="0"/>
              <a:t>SHAKY MARRIAGES – BENEFICIARIES.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TRUSTS WITH CHARITIES OR </a:t>
            </a:r>
            <a:r>
              <a:rPr lang="en-US" sz="4800" b="1" dirty="0" err="1" smtClean="0"/>
              <a:t>POAs</a:t>
            </a:r>
            <a:r>
              <a:rPr lang="en-US" sz="4800" b="1" dirty="0" smtClean="0"/>
              <a:t>.</a:t>
            </a:r>
          </a:p>
          <a:p>
            <a:r>
              <a:rPr lang="en-US" sz="4800" b="1" dirty="0" smtClean="0"/>
              <a:t>MEDICAID.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FLEXIBILITY: </a:t>
            </a:r>
            <a:r>
              <a:rPr lang="en-US" sz="4800" b="1" i="1" dirty="0" smtClean="0"/>
              <a:t> YOU CAN DO ANYTHING THAT YOU COULD DO WITH A TRUST.</a:t>
            </a:r>
          </a:p>
          <a:p>
            <a:pPr lvl="1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800" b="1" dirty="0" smtClean="0"/>
              <a:t>DISCLAIMERS.</a:t>
            </a:r>
          </a:p>
          <a:p>
            <a:pPr lvl="1"/>
            <a:r>
              <a:rPr lang="en-US" sz="4800" b="1" dirty="0" err="1" smtClean="0"/>
              <a:t>QTIP</a:t>
            </a:r>
            <a:r>
              <a:rPr lang="en-US" sz="4800" b="1" dirty="0" smtClean="0"/>
              <a:t>.</a:t>
            </a:r>
          </a:p>
          <a:p>
            <a:pPr lvl="1"/>
            <a:r>
              <a:rPr lang="en-US" sz="4800" b="1" dirty="0" smtClean="0"/>
              <a:t>BYPASS, CREDIT SHELTER, </a:t>
            </a:r>
            <a:r>
              <a:rPr lang="en-US" sz="4800" b="1" dirty="0" err="1" smtClean="0"/>
              <a:t>GST</a:t>
            </a:r>
            <a:r>
              <a:rPr lang="en-US" sz="4800" b="1" dirty="0" smtClean="0"/>
              <a:t> TERMS.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4800" b="1" dirty="0" smtClean="0"/>
              <a:t>EXTRA DISTRIBUTIONS.</a:t>
            </a:r>
          </a:p>
          <a:p>
            <a:pPr lvl="1"/>
            <a:r>
              <a:rPr lang="en-US" sz="4800" b="1" dirty="0" smtClean="0"/>
              <a:t>HEMS OR OTHER STANDARDS.</a:t>
            </a:r>
            <a:endParaRPr lang="en-US" sz="5200" b="1" dirty="0" smtClean="0"/>
          </a:p>
          <a:p>
            <a:endParaRPr lang="en-US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4800" b="1" dirty="0" smtClean="0"/>
              <a:t>PLAN TERMS CAN REDUCE YOUR OPTIONS.</a:t>
            </a:r>
          </a:p>
          <a:p>
            <a:pPr marL="658368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4400" b="1" dirty="0" smtClean="0"/>
              <a:t>DC PLANS – REAL CONCERN.</a:t>
            </a:r>
          </a:p>
          <a:p>
            <a:pPr marL="658368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4400" b="1" dirty="0" smtClean="0"/>
              <a:t>“BIG BOX” PROVIDERS.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YOU </a:t>
            </a:r>
            <a:r>
              <a:rPr lang="en-US" sz="4800" b="1" i="1" dirty="0" smtClean="0"/>
              <a:t>ALSO </a:t>
            </a:r>
            <a:r>
              <a:rPr lang="en-US" sz="4800" b="1" dirty="0" smtClean="0"/>
              <a:t>CAN:</a:t>
            </a:r>
          </a:p>
          <a:p>
            <a:pPr lvl="1"/>
            <a:r>
              <a:rPr lang="en-US" sz="4400" b="1" dirty="0" smtClean="0"/>
              <a:t>SEPARATE ACCOUNTS &amp; </a:t>
            </a:r>
            <a:r>
              <a:rPr lang="en-US" sz="4400" b="1" dirty="0" err="1" smtClean="0"/>
              <a:t>RMDS</a:t>
            </a:r>
            <a:r>
              <a:rPr lang="en-US" sz="4400" b="1" dirty="0" smtClean="0"/>
              <a:t>.</a:t>
            </a:r>
          </a:p>
          <a:p>
            <a:pPr lvl="1"/>
            <a:r>
              <a:rPr lang="en-US" sz="4400" b="1" dirty="0" smtClean="0"/>
              <a:t>SEPARATE INVESTMENTS.</a:t>
            </a:r>
          </a:p>
          <a:p>
            <a:pPr lvl="1"/>
            <a:r>
              <a:rPr lang="en-US" sz="4400" b="1" i="1" dirty="0" smtClean="0"/>
              <a:t>PRE-SET</a:t>
            </a:r>
            <a:r>
              <a:rPr lang="en-US" sz="4400" b="1" dirty="0" smtClean="0"/>
              <a:t> THE INSTALLMENT METHOD.</a:t>
            </a:r>
          </a:p>
          <a:p>
            <a:pPr lvl="1"/>
            <a:endParaRPr lang="en-US" sz="4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b="1" dirty="0" smtClean="0"/>
              <a:t>CURRENT PROJECT:  LOCKED-IN IRA WITH MEDICAID SUPPLEMENTAL BENEFIT TRUST TERMS.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3430292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AVOID A GENERATION OF INCOME/ESTATE TAXES.</a:t>
            </a:r>
          </a:p>
          <a:p>
            <a:r>
              <a:rPr lang="en-US" sz="4800" b="1" dirty="0" smtClean="0"/>
              <a:t>PREVENT SECOND SPOUSE ROLLOVER.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LOCK-IN IRAS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AVOID DISTRIBUTION TO THE DECEDENT’S CREDITORS.</a:t>
            </a:r>
            <a:endParaRPr 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400" b="1" dirty="0" smtClean="0"/>
              <a:t>INCOME – </a:t>
            </a:r>
            <a:r>
              <a:rPr lang="en-US" sz="4400" b="1" i="1" dirty="0" smtClean="0"/>
              <a:t>ALWAYS </a:t>
            </a:r>
            <a:r>
              <a:rPr lang="en-US" sz="4400" b="1" dirty="0" smtClean="0"/>
              <a:t>TAXED WHEN DISTRIBUTED.</a:t>
            </a:r>
          </a:p>
          <a:p>
            <a:pPr lvl="1"/>
            <a:r>
              <a:rPr lang="en-US" sz="4400" b="1" dirty="0" smtClean="0"/>
              <a:t>TAXED WHEN </a:t>
            </a:r>
            <a:r>
              <a:rPr lang="en-US" sz="4400" b="1" i="1" u="sng" dirty="0" smtClean="0"/>
              <a:t>ASSIGNED</a:t>
            </a:r>
            <a:r>
              <a:rPr lang="en-US" sz="4400" b="1" i="1" dirty="0" smtClean="0"/>
              <a:t>.</a:t>
            </a:r>
          </a:p>
          <a:p>
            <a:pPr lvl="1"/>
            <a:r>
              <a:rPr lang="en-US" sz="4400" b="1" i="1" dirty="0" smtClean="0"/>
              <a:t>DON’T ASSIGN </a:t>
            </a:r>
            <a:r>
              <a:rPr lang="en-US" sz="4400" b="1" i="1" u="sng" dirty="0" smtClean="0"/>
              <a:t>OWNERSHIP</a:t>
            </a:r>
            <a:r>
              <a:rPr lang="en-US" sz="4400" b="1" u="sng" dirty="0" smtClean="0"/>
              <a:t> </a:t>
            </a:r>
            <a:r>
              <a:rPr lang="en-US" sz="4400" b="1" dirty="0" smtClean="0"/>
              <a:t>TO A TRUST OR </a:t>
            </a:r>
            <a:r>
              <a:rPr lang="en-US" sz="4400" b="1" dirty="0" err="1" smtClean="0"/>
              <a:t>FLP</a:t>
            </a:r>
            <a:r>
              <a:rPr lang="en-US" sz="4400" b="1" dirty="0" smtClean="0"/>
              <a:t>!</a:t>
            </a:r>
            <a:endParaRPr lang="en-US" sz="44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IRA TAX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ESTATE TAX:</a:t>
            </a:r>
          </a:p>
          <a:p>
            <a:pPr lvl="1"/>
            <a:r>
              <a:rPr lang="en-US" sz="4400" b="1" i="1" dirty="0" smtClean="0"/>
              <a:t>NO </a:t>
            </a:r>
            <a:r>
              <a:rPr lang="en-US" sz="4400" b="1" i="1" dirty="0" err="1" smtClean="0"/>
              <a:t>STEPUP</a:t>
            </a:r>
            <a:r>
              <a:rPr lang="en-US" sz="4400" b="1" i="1" dirty="0" smtClean="0"/>
              <a:t>.</a:t>
            </a:r>
          </a:p>
          <a:p>
            <a:pPr lvl="1"/>
            <a:r>
              <a:rPr lang="en-US" sz="4400" b="1" dirty="0" smtClean="0"/>
              <a:t>WITHDRAW:  </a:t>
            </a:r>
            <a:r>
              <a:rPr lang="en-US" sz="4400" b="1" i="1" dirty="0" smtClean="0"/>
              <a:t>TWO TAXES!</a:t>
            </a:r>
          </a:p>
          <a:p>
            <a:pPr lvl="1"/>
            <a:r>
              <a:rPr lang="en-US" sz="4400" b="1" i="1" dirty="0" smtClean="0"/>
              <a:t>SELL STEPPED-UP ASSETS TO PAY.</a:t>
            </a:r>
            <a:endParaRPr lang="en-US" sz="4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HORROR STORY:</a:t>
            </a:r>
          </a:p>
          <a:p>
            <a:pPr lvl="1"/>
            <a:r>
              <a:rPr lang="en-US" sz="4000" b="1" dirty="0" smtClean="0"/>
              <a:t>$1,000,000  IRA.  AT DEATH:</a:t>
            </a:r>
          </a:p>
          <a:p>
            <a:pPr lvl="1"/>
            <a:r>
              <a:rPr lang="en-US" sz="4000" b="1" dirty="0" smtClean="0"/>
              <a:t>(     400,000) ESTATE TAX @40%</a:t>
            </a:r>
          </a:p>
          <a:p>
            <a:pPr lvl="1"/>
            <a:r>
              <a:rPr lang="en-US" sz="4000" b="1" u="sng" dirty="0" smtClean="0"/>
              <a:t>(     240,000)</a:t>
            </a:r>
            <a:r>
              <a:rPr lang="en-US" sz="4000" b="1" dirty="0" smtClean="0"/>
              <a:t> INCOME TAX @40%</a:t>
            </a:r>
          </a:p>
          <a:p>
            <a:pPr lvl="1"/>
            <a:r>
              <a:rPr lang="en-US" sz="4000" b="1" dirty="0" smtClean="0"/>
              <a:t>$    360,000	</a:t>
            </a:r>
            <a:r>
              <a:rPr lang="en-US" sz="4000" b="1" i="1" dirty="0" smtClean="0"/>
              <a:t>NET TO FAMILY</a:t>
            </a:r>
          </a:p>
          <a:p>
            <a:pPr marL="457200" lvl="1" indent="0">
              <a:buNone/>
            </a:pPr>
            <a:endParaRPr lang="en-US" sz="4000" b="1" i="1" dirty="0" smtClean="0"/>
          </a:p>
          <a:p>
            <a:pPr marL="1243584" lvl="4" indent="0">
              <a:buNone/>
            </a:pPr>
            <a:endParaRPr lang="en-US" sz="4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OKLAHOMA MAY EXEMPT SOME DISTRIBUTIONS FROM STATE INCOME TAX.</a:t>
            </a:r>
            <a:endParaRPr lang="en-US" sz="4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/>
              <a:t>BEST SOURCE OF AFTER-DEATH CHARITABLE BEQUESTS:</a:t>
            </a:r>
          </a:p>
          <a:p>
            <a:pPr lvl="1"/>
            <a:r>
              <a:rPr lang="en-US" sz="5000" b="1" dirty="0" smtClean="0"/>
              <a:t>NO ESTATE OR INCOME TAX.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IRA TAX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/>
              <a:t>INSTALLMENTS: </a:t>
            </a:r>
            <a:r>
              <a:rPr lang="en-US" sz="5000" b="1" i="1" dirty="0" smtClean="0"/>
              <a:t>DEFER</a:t>
            </a:r>
            <a:r>
              <a:rPr lang="en-US" sz="5000" b="1" dirty="0" smtClean="0"/>
              <a:t> INCOME TAX.</a:t>
            </a:r>
          </a:p>
          <a:p>
            <a:pPr lvl="1"/>
            <a:r>
              <a:rPr lang="en-US" sz="5000" b="1" dirty="0" err="1" smtClean="0"/>
              <a:t>RMDS</a:t>
            </a:r>
            <a:r>
              <a:rPr lang="en-US" sz="5000" b="1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669</Words>
  <Application>Microsoft Office PowerPoint</Application>
  <PresentationFormat>On-screen Show (4:3)</PresentationFormat>
  <Paragraphs>137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Module</vt:lpstr>
      <vt:lpstr>Slide 1</vt:lpstr>
      <vt:lpstr>IRAs</vt:lpstr>
      <vt:lpstr>IRAs</vt:lpstr>
      <vt:lpstr>IRA TAX BASICS</vt:lpstr>
      <vt:lpstr>IRA TAX BASICS</vt:lpstr>
      <vt:lpstr>IRA TAX BASICS</vt:lpstr>
      <vt:lpstr>IRA TAX BASICS</vt:lpstr>
      <vt:lpstr>IRA TAX PLANNING</vt:lpstr>
      <vt:lpstr>IRA TAX PLANNING</vt:lpstr>
      <vt:lpstr>IRA TAX PLANNING</vt:lpstr>
      <vt:lpstr>IRA TAX PLANNING</vt:lpstr>
      <vt:lpstr>IRA TAX PLANNING</vt:lpstr>
      <vt:lpstr>IRA TAX PLANNING</vt:lpstr>
      <vt:lpstr>TRUST AS BENEFICIARY</vt:lpstr>
      <vt:lpstr>IRA TAX PLANNING</vt:lpstr>
      <vt:lpstr>IRA CLAUSE FOR TRUSTS</vt:lpstr>
      <vt:lpstr>IRA TAX PLANNING</vt:lpstr>
      <vt:lpstr>PROBLEMS IN TRUSTS</vt:lpstr>
      <vt:lpstr>SOLUTIONS:</vt:lpstr>
      <vt:lpstr>SEGREGATED TRUST</vt:lpstr>
      <vt:lpstr>SOLUTIONS:</vt:lpstr>
      <vt:lpstr>SOLUTIONS:</vt:lpstr>
      <vt:lpstr>LOCK-IN IRAS</vt:lpstr>
      <vt:lpstr>LOCK-IN IRAS - REASONS</vt:lpstr>
      <vt:lpstr>LOCK-IN IRAS</vt:lpstr>
      <vt:lpstr>LOCK-IN IRAS</vt:lpstr>
      <vt:lpstr>LOCK-IN IRAS</vt:lpstr>
      <vt:lpstr>LOCK-IN IRAs</vt:lpstr>
      <vt:lpstr>LOCK-IN IRAs</vt:lpstr>
      <vt:lpstr>LOCK-IN IRAS</vt:lpstr>
      <vt:lpstr>LOCK-IN IRAS</vt:lpstr>
      <vt:lpstr>LOCK-IN IRAS</vt:lpstr>
      <vt:lpstr>LOCK-IN IRAS</vt:lpstr>
    </vt:vector>
  </TitlesOfParts>
  <Company>GableGotwals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N. Wilkins</dc:creator>
  <cp:lastModifiedBy>Chaneys</cp:lastModifiedBy>
  <cp:revision>122</cp:revision>
  <dcterms:created xsi:type="dcterms:W3CDTF">2009-11-25T16:31:03Z</dcterms:created>
  <dcterms:modified xsi:type="dcterms:W3CDTF">2014-10-01T04:09:10Z</dcterms:modified>
</cp:coreProperties>
</file>