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2.xml" ContentType="application/vnd.openxmlformats-officedocument.drawingml.chartshapes+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3.xml" ContentType="application/vnd.openxmlformats-officedocument.drawingml.chartshapes+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drawings/drawing4.xml" ContentType="application/vnd.openxmlformats-officedocument.drawingml.chartshapes+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5.xml" ContentType="application/vnd.openxmlformats-officedocument.drawingml.chartshapes+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6.xml" ContentType="application/vnd.openxmlformats-officedocument.drawingml.chartshapes+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6.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7.xml" ContentType="application/vnd.openxmlformats-officedocument.drawingml.chart+xml"/>
  <Override PartName="/ppt/charts/style34.xml" ContentType="application/vnd.ms-office.chartstyle+xml"/>
  <Override PartName="/ppt/charts/colors34.xml" ContentType="application/vnd.ms-office.chartcolorstyle+xml"/>
  <Override PartName="/ppt/drawings/drawing7.xml" ContentType="application/vnd.openxmlformats-officedocument.drawingml.chartshapes+xml"/>
  <Override PartName="/ppt/charts/chart38.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1.xml" ContentType="application/vnd.openxmlformats-officedocument.themeOverride+xml"/>
  <Override PartName="/ppt/drawings/drawing8.xml" ContentType="application/vnd.openxmlformats-officedocument.drawingml.chartshapes+xml"/>
  <Override PartName="/ppt/charts/chart39.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2.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notesMasterIdLst>
    <p:notesMasterId r:id="rId51"/>
  </p:notesMasterIdLst>
  <p:sldIdLst>
    <p:sldId id="258" r:id="rId5"/>
    <p:sldId id="1322" r:id="rId6"/>
    <p:sldId id="581" r:id="rId7"/>
    <p:sldId id="463" r:id="rId8"/>
    <p:sldId id="303" r:id="rId9"/>
    <p:sldId id="594" r:id="rId10"/>
    <p:sldId id="374" r:id="rId11"/>
    <p:sldId id="376" r:id="rId12"/>
    <p:sldId id="595" r:id="rId13"/>
    <p:sldId id="538" r:id="rId14"/>
    <p:sldId id="1323" r:id="rId15"/>
    <p:sldId id="597" r:id="rId16"/>
    <p:sldId id="598" r:id="rId17"/>
    <p:sldId id="599" r:id="rId18"/>
    <p:sldId id="600" r:id="rId19"/>
    <p:sldId id="601" r:id="rId20"/>
    <p:sldId id="602" r:id="rId21"/>
    <p:sldId id="1313" r:id="rId22"/>
    <p:sldId id="1315" r:id="rId23"/>
    <p:sldId id="1327" r:id="rId24"/>
    <p:sldId id="1325" r:id="rId25"/>
    <p:sldId id="1329" r:id="rId26"/>
    <p:sldId id="550" r:id="rId27"/>
    <p:sldId id="502" r:id="rId28"/>
    <p:sldId id="503" r:id="rId29"/>
    <p:sldId id="467" r:id="rId30"/>
    <p:sldId id="525" r:id="rId31"/>
    <p:sldId id="1319" r:id="rId32"/>
    <p:sldId id="1318" r:id="rId33"/>
    <p:sldId id="1321" r:id="rId34"/>
    <p:sldId id="570" r:id="rId35"/>
    <p:sldId id="537" r:id="rId36"/>
    <p:sldId id="476" r:id="rId37"/>
    <p:sldId id="1330" r:id="rId38"/>
    <p:sldId id="576" r:id="rId39"/>
    <p:sldId id="532" r:id="rId40"/>
    <p:sldId id="1328" r:id="rId41"/>
    <p:sldId id="535" r:id="rId42"/>
    <p:sldId id="372" r:id="rId43"/>
    <p:sldId id="596" r:id="rId44"/>
    <p:sldId id="439" r:id="rId45"/>
    <p:sldId id="553" r:id="rId46"/>
    <p:sldId id="590" r:id="rId47"/>
    <p:sldId id="555" r:id="rId48"/>
    <p:sldId id="556" r:id="rId49"/>
    <p:sldId id="326" r:id="rId50"/>
  </p:sldIdLst>
  <p:sldSz cx="10058400" cy="7772400"/>
  <p:notesSz cx="7010400" cy="9296400"/>
  <p:embeddedFontLst>
    <p:embeddedFont>
      <p:font typeface="Calibri" panose="020F0502020204030204" pitchFamily="34" charset="0"/>
      <p:regular r:id="rId52"/>
      <p:bold r:id="rId53"/>
      <p:italic r:id="rId54"/>
      <p:boldItalic r:id="rId55"/>
    </p:embeddedFont>
    <p:embeddedFont>
      <p:font typeface="Corbel" panose="020B0503020204020204" pitchFamily="34" charset="0"/>
      <p:regular r:id="rId56"/>
      <p:bold r:id="rId57"/>
      <p:italic r:id="rId58"/>
      <p:boldItalic r:id="rId59"/>
    </p:embeddedFont>
    <p:embeddedFont>
      <p:font typeface="IBM Plex Sans" panose="020B0503050203000203"/>
      <p:regular r:id="rId60"/>
      <p:bold r:id="rId61"/>
      <p:italic r:id="rId62"/>
      <p:boldItalic r:id="rId63"/>
    </p:embeddedFont>
    <p:embeddedFont>
      <p:font typeface="IBM Plex Sans Light" panose="020B0403050203000203"/>
      <p:regular r:id="rId64"/>
      <p:italic r:id="rId65"/>
    </p:embeddedFont>
    <p:embeddedFont>
      <p:font typeface="Roboto" panose="02000000000000000000"/>
      <p:regular r:id="rId66"/>
      <p:bold r:id="rId67"/>
      <p:italic r:id="rId68"/>
      <p:boldItalic r:id="rId69"/>
    </p:embeddedFont>
    <p:embeddedFont>
      <p:font typeface="Roboto Light"/>
      <p:regular r:id="rId70"/>
      <p:italic r:id="rId7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ps &amp; Best Practices (Delete these slides)" id="{26D6E225-884E-46E0-A2CB-34CC0498411C}">
          <p14:sldIdLst>
            <p14:sldId id="258"/>
            <p14:sldId id="1322"/>
            <p14:sldId id="581"/>
            <p14:sldId id="463"/>
            <p14:sldId id="303"/>
            <p14:sldId id="594"/>
            <p14:sldId id="374"/>
            <p14:sldId id="376"/>
            <p14:sldId id="595"/>
            <p14:sldId id="538"/>
            <p14:sldId id="1323"/>
            <p14:sldId id="597"/>
            <p14:sldId id="598"/>
            <p14:sldId id="599"/>
            <p14:sldId id="600"/>
            <p14:sldId id="601"/>
            <p14:sldId id="602"/>
            <p14:sldId id="1313"/>
            <p14:sldId id="1315"/>
            <p14:sldId id="1327"/>
            <p14:sldId id="1325"/>
            <p14:sldId id="1329"/>
            <p14:sldId id="550"/>
            <p14:sldId id="502"/>
            <p14:sldId id="503"/>
            <p14:sldId id="467"/>
            <p14:sldId id="525"/>
            <p14:sldId id="1319"/>
            <p14:sldId id="1318"/>
            <p14:sldId id="1321"/>
            <p14:sldId id="570"/>
            <p14:sldId id="537"/>
            <p14:sldId id="476"/>
            <p14:sldId id="1330"/>
            <p14:sldId id="576"/>
            <p14:sldId id="532"/>
            <p14:sldId id="1328"/>
            <p14:sldId id="535"/>
            <p14:sldId id="372"/>
            <p14:sldId id="596"/>
            <p14:sldId id="439"/>
            <p14:sldId id="553"/>
            <p14:sldId id="590"/>
            <p14:sldId id="555"/>
            <p14:sldId id="556"/>
            <p14:sldId id="326"/>
          </p14:sldIdLst>
        </p14:section>
        <p14:section name="Presentation Layouts" id="{545D1C9B-7805-46B4-988E-B29FE7F7B199}">
          <p14:sldIdLst/>
        </p14:section>
      </p14:sectionLst>
    </p:ex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ne, Nina" initials="MN" lastIdx="7" clrIdx="0">
    <p:extLst>
      <p:ext uri="{19B8F6BF-5375-455C-9EA6-DF929625EA0E}">
        <p15:presenceInfo xmlns:p15="http://schemas.microsoft.com/office/powerpoint/2012/main" userId="S-1-5-21-6568931-1470718684-1943422765-1476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BAB"/>
    <a:srgbClr val="B00027"/>
    <a:srgbClr val="003E44"/>
    <a:srgbClr val="7310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38584C-13A2-4101-A8AC-83202D4B6A67}" v="36" dt="2025-12-02T22:37:56.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162" autoAdjust="0"/>
  </p:normalViewPr>
  <p:slideViewPr>
    <p:cSldViewPr snapToGrid="0" snapToObjects="1" showGuides="1">
      <p:cViewPr varScale="1">
        <p:scale>
          <a:sx n="56" d="100"/>
          <a:sy n="56" d="100"/>
        </p:scale>
        <p:origin x="1242" y="12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2.fntdata"/><Relationship Id="rId68" Type="http://schemas.openxmlformats.org/officeDocument/2006/relationships/font" Target="fonts/font17.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font" Target="fonts/font10.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notesMaster" Target="notesMasters/notesMaster1.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6.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font" Target="fonts/font4.fntdata"/><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font" Target="fonts/font20.fntdata"/><Relationship Id="rId2" Type="http://schemas.openxmlformats.org/officeDocument/2006/relationships/customXml" Target="../customXml/item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oleObject" Target="file:///\\TWRNAS41\Shared\Trust\Invest\ICG\Investment%20Management%20Communications\Market%20Insights\2026\8%20GDP%20composition.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TWRNAS41\Shared\Trust\Invest\ICG\Investment%20Management%20Communications\Market%20Insights\2025\Q3\AI%20capex.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TWRNAS41\Shared\Trust\Invest\ICG\Investment%20Management%20Communications\Market%20Insights\2025\Q3\AI%20capex.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0182fz\AppData\Local\Microsoft\Windows\INetCache\Content.Outlook\VYSHDW5M\TechGraphData.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m0182fz\AppData\Local\Microsoft\Windows\INetCache\Content.Outlook\VYSHDW5M\TechGraphData.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m0182fz\Downloads\College-labor-data.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TWRNAS41\Shared\Trust\Invest\ICG\Investment%20Management%20Communications\Market%20Insights\2026\18%20Civilian%20Labor%20Force%20level%20foreign%20and%20native.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TWRNAS41\Shared\Trust\Invest\ICG\Investment%20Management%20Communications\Market%20Insights\2026\18%20Civilian%20Labor%20Force%20level%20foreign%20and%20native.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TWRNAS41\Shared\Trust\Invest\ICG\Investment%20Management%20Communications\Market%20Insights\2026\20%20NG%20production%20by%20region.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https://bokf-my.sharepoint.com/personal/eaplis_cavanalhill_com/Documents/Microsoft%20Teams%20Chat%20Files/DXY%20Monthly%20Price%20since%201990.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TWRNAS41\Shared\Trust\Invest\ICG\Investment%20Management%20Communications\Market%20Insights\2026\9%20Contributions%20to%20GDP.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TWRNAS41\Shared\Trust\Invest\ICG\Investment%20Management%20Communications\Market%20Insights\2026\Annual%20outlook%20charts\5%20Tariff%20charts%20Nov%202025.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file:///\\TWRNAS41\Shared\Trust\Invest\ICG\Investment%20Management%20Communications\Market%20Insights\2026\23%20Treasury_outlays_2025-12-18.xlsx"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m0182fz\Downloads\pop2.xlsx" TargetMode="External"/><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oleObject" Target="file:///\\TWRNAS41\Shared\Trust\Invest\ICG\Investment%20Management%20Communications\Market%20Insights\2024\Q4%202024\Charts\18%20Social%20Security%20trust.xlsx" TargetMode="External"/><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oleObject" Target="file:///\\TWRNAS41\Shared\Trust\Invest\ICG\Investment%20Management%20Communications\Market%20Insights\2025\Q3\OBBB%20and%20tariffs.xlsx" TargetMode="External"/><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oleObject" Target="file:///\\TWRNAS41\Shared\Trust\Invest\ICG\Investment%20Management%20Communications\Market%20Insights\2026\28%20Inflation%20and%20earnings.xlsx" TargetMode="External"/><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oleObject" Target="file:///\\TWRNAS41\Shared\Trust\Invest\ICG\Investment%20Management%20Communications\Market%20Insights\2026\PCE%20components.xlsx" TargetMode="Externa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2.xml"/></Relationships>
</file>

<file path=ppt/charts/_rels/chart27.xml.rels><?xml version="1.0" encoding="UTF-8" standalone="yes"?>
<Relationships xmlns="http://schemas.openxmlformats.org/package/2006/relationships"><Relationship Id="rId3" Type="http://schemas.openxmlformats.org/officeDocument/2006/relationships/oleObject" Target="file:///\\TWRNAS41\Shared\Trust\Invest\ICG\Investment%20Management%20Communications\Market%20Insights\2026\30%20Dot%20Plot%20as%20of%2012.10.25.xlsx" TargetMode="Externa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3.xml"/></Relationships>
</file>

<file path=ppt/charts/_rels/chart28.xml.rels><?xml version="1.0" encoding="UTF-8" standalone="yes"?>
<Relationships xmlns="http://schemas.openxmlformats.org/package/2006/relationships"><Relationship Id="rId3" Type="http://schemas.openxmlformats.org/officeDocument/2006/relationships/oleObject" Target="file:///\\TWRNAS41\Shared\Trust\Invest\ICG\Investment%20Management%20Communications\Market%20Insights\2025\Q3\Charts\13%20Taxes%20as%20percent%20of%20GDP.xlsx" TargetMode="Externa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chartUserShapes" Target="../drawings/drawing4.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m0182fz\Downloads\FYONGDA188S.xlsx" TargetMode="Externa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5.xml"/></Relationships>
</file>

<file path=ppt/charts/_rels/chart3.xml.rels><?xml version="1.0" encoding="UTF-8" standalone="yes"?>
<Relationships xmlns="http://schemas.openxmlformats.org/package/2006/relationships"><Relationship Id="rId1" Type="http://schemas.openxmlformats.org/officeDocument/2006/relationships/oleObject" Target="file:///\\TWRNAS41\Shared\Trust\Invest\ICG\Investment%20Management%20Communications\Market%20Insights\2026\10%20Unemployment%20and%20job%20openings.xls" TargetMode="External"/></Relationships>
</file>

<file path=ppt/charts/_rels/chart30.xml.rels><?xml version="1.0" encoding="UTF-8" standalone="yes"?>
<Relationships xmlns="http://schemas.openxmlformats.org/package/2006/relationships"><Relationship Id="rId3" Type="http://schemas.openxmlformats.org/officeDocument/2006/relationships/oleObject" Target="file:///\\TWRNAS41\Shared\Trust\Invest\ICG\Investment%20Management%20Communications\Market%20Insights\2025\Q2\charts\26%20Deficit%20and%20Interest.xlsx" TargetMode="Externa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6.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m0182fz\Downloads\61332-data.xlsx" TargetMode="External"/><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1" Type="http://schemas.openxmlformats.org/officeDocument/2006/relationships/oleObject" Target="file:///C:\Users\m0182fz\AppData\Local\Microsoft\Windows\INetCache\Content.Outlook\R3X3OI0W\Monthly%20Market%20Snapshot%20-%2012-31-25%20NL.xlsm"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TWRNAS41\Shared\Trust\Invest\ICG\Investment%20Management%20Communications\Market%20Insights\2026\29%20Yield%20Spread.xls" TargetMode="External"/></Relationships>
</file>

<file path=ppt/charts/_rels/chart34.xml.rels><?xml version="1.0" encoding="UTF-8" standalone="yes"?>
<Relationships xmlns="http://schemas.openxmlformats.org/package/2006/relationships"><Relationship Id="rId3" Type="http://schemas.openxmlformats.org/officeDocument/2006/relationships/oleObject" Target="file:///C:\Users\m0182fz\AppData\Local\Microsoft\Windows\INetCache\Content.Outlook\R3X3OI0W\SP%20500%20MSCI%20EAFE%20and%20MSCI%20EM%20YTD%20Cumulative%20Return%20-%20As%20of%2012-31-25.xlsx" TargetMode="External"/><Relationship Id="rId2" Type="http://schemas.microsoft.com/office/2011/relationships/chartColorStyle" Target="colors31.xml"/><Relationship Id="rId1" Type="http://schemas.microsoft.com/office/2011/relationships/chartStyle" Target="style31.xml"/></Relationships>
</file>

<file path=ppt/charts/_rels/chart35.xml.rels><?xml version="1.0" encoding="UTF-8" standalone="yes"?>
<Relationships xmlns="http://schemas.openxmlformats.org/package/2006/relationships"><Relationship Id="rId3" Type="http://schemas.openxmlformats.org/officeDocument/2006/relationships/oleObject" Target="file:///\\TWRNAS41\Shared\Trust\Invest\ICG\Investment%20Management%20Communications\Market%20Insights\2026\12-12-25%20Chart%20(EPS%20Growth).xlsx" TargetMode="External"/><Relationship Id="rId2" Type="http://schemas.microsoft.com/office/2011/relationships/chartColorStyle" Target="colors32.xml"/><Relationship Id="rId1" Type="http://schemas.microsoft.com/office/2011/relationships/chartStyle" Target="style32.xml"/></Relationships>
</file>

<file path=ppt/charts/_rels/chart36.xml.rels><?xml version="1.0" encoding="UTF-8" standalone="yes"?>
<Relationships xmlns="http://schemas.openxmlformats.org/package/2006/relationships"><Relationship Id="rId3" Type="http://schemas.openxmlformats.org/officeDocument/2006/relationships/oleObject" Target="file:///\\TWRNAS41\Shared\Trust\Invest\ICG\Investment%20Management%20Communications\Market%20Insights\2026\12-12-25%20Chart%20(EPS%20Growth).xlsx" TargetMode="External"/><Relationship Id="rId2" Type="http://schemas.microsoft.com/office/2011/relationships/chartColorStyle" Target="colors33.xml"/><Relationship Id="rId1" Type="http://schemas.microsoft.com/office/2011/relationships/chartStyle" Target="style33.xml"/></Relationships>
</file>

<file path=ppt/charts/_rels/chart37.xml.rels><?xml version="1.0" encoding="UTF-8" standalone="yes"?>
<Relationships xmlns="http://schemas.openxmlformats.org/package/2006/relationships"><Relationship Id="rId3" Type="http://schemas.openxmlformats.org/officeDocument/2006/relationships/oleObject" Target="file:///\\TWRNAS41\Shared\Trust\Invest\ICG\Investment%20Management%20Communications\Market%20Insights\2026\38%20Sources%20of%20Equity%20Returns.xlsx" TargetMode="Externa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chartUserShapes" Target="../drawings/drawing7.xm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5.xml"/><Relationship Id="rId1" Type="http://schemas.microsoft.com/office/2011/relationships/chartStyle" Target="style35.xml"/><Relationship Id="rId5" Type="http://schemas.openxmlformats.org/officeDocument/2006/relationships/chartUserShapes" Target="../drawings/drawing8.xml"/><Relationship Id="rId4" Type="http://schemas.openxmlformats.org/officeDocument/2006/relationships/package" Target="../embeddings/Microsoft_Excel_Worksheet.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oleObject" Target="file:///\\TWRNAS41\Shared\Trust\Invest\ICG\Investment%20Management%20Communications\LinkedIn\Charts\12.3.25%20Refunds.Capex.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TWRNAS41\Shared\Trust\Invest\ICG\Investment%20Management%20Communications\Market%20Insights\2026\12%20Chart%20(Auto%20loan%20delinquincie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TWRNAS41\Shared\Trust\Invest\ICG\Investment%20Management%20Communications\Market%20Insights\2026\13%20Chart%20(HOAM_US_Affordability_Index).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TWRNAS41\Shared\Trust\Invest\ICG\Investment%20Management%20Communications\Market%20Insights\2025\Q3\AI%20capex.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TWRNAS41\Shared\Trust\Invest\ICG\Investment%20Management%20Communications\Market%20Insights\2025\Q3\AI%20capex.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TWRNAS41\Shared\Trust\Invest\ICG\Investment%20Management%20Communications\Market%20Insights\2025\Q3\AI%20capex.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r>
              <a:rPr lang="en-US" b="1">
                <a:solidFill>
                  <a:schemeClr val="tx1"/>
                </a:solidFill>
                <a:latin typeface="IBM Plex Sans" panose="020B0503050203000203" pitchFamily="34" charset="0"/>
              </a:rPr>
              <a:t>U.S. Gross Domestic Product</a:t>
            </a:r>
          </a:p>
          <a:p>
            <a:pPr>
              <a:defRPr b="1">
                <a:solidFill>
                  <a:schemeClr val="tx1"/>
                </a:solidFill>
                <a:latin typeface="IBM Plex Sans" panose="020B0503050203000203" pitchFamily="34" charset="0"/>
              </a:defRPr>
            </a:pPr>
            <a:r>
              <a:rPr lang="en-US" sz="1000" b="0" baseline="0">
                <a:solidFill>
                  <a:schemeClr val="tx1"/>
                </a:solidFill>
                <a:latin typeface="IBM Plex Sans" panose="020B0503050203000203" pitchFamily="34" charset="0"/>
              </a:rPr>
              <a:t>2025</a:t>
            </a:r>
            <a:endParaRPr lang="en-US" sz="1000" b="0">
              <a:solidFill>
                <a:schemeClr val="tx1"/>
              </a:solidFill>
              <a:latin typeface="IBM Plex Sans" panose="020B0503050203000203"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endParaRPr lang="en-US"/>
        </a:p>
      </c:txPr>
    </c:title>
    <c:autoTitleDeleted val="0"/>
    <c:plotArea>
      <c:layout/>
      <c:pieChart>
        <c:varyColors val="1"/>
        <c:ser>
          <c:idx val="0"/>
          <c:order val="0"/>
          <c:dPt>
            <c:idx val="0"/>
            <c:bubble3D val="0"/>
            <c:spPr>
              <a:solidFill>
                <a:srgbClr val="009BAB"/>
              </a:solidFill>
              <a:ln w="19050">
                <a:solidFill>
                  <a:schemeClr val="lt1"/>
                </a:solidFill>
              </a:ln>
              <a:effectLst/>
            </c:spPr>
            <c:extLst>
              <c:ext xmlns:c16="http://schemas.microsoft.com/office/drawing/2014/chart" uri="{C3380CC4-5D6E-409C-BE32-E72D297353CC}">
                <c16:uniqueId val="{00000001-00AF-4892-8892-9AEB8120BD4A}"/>
              </c:ext>
            </c:extLst>
          </c:dPt>
          <c:dPt>
            <c:idx val="1"/>
            <c:bubble3D val="0"/>
            <c:spPr>
              <a:solidFill>
                <a:srgbClr val="E5DAC1"/>
              </a:solidFill>
              <a:ln w="19050">
                <a:solidFill>
                  <a:schemeClr val="lt1"/>
                </a:solidFill>
              </a:ln>
              <a:effectLst/>
            </c:spPr>
            <c:extLst>
              <c:ext xmlns:c16="http://schemas.microsoft.com/office/drawing/2014/chart" uri="{C3380CC4-5D6E-409C-BE32-E72D297353CC}">
                <c16:uniqueId val="{00000003-00AF-4892-8892-9AEB8120BD4A}"/>
              </c:ext>
            </c:extLst>
          </c:dPt>
          <c:dPt>
            <c:idx val="2"/>
            <c:bubble3D val="0"/>
            <c:explosion val="22"/>
            <c:spPr>
              <a:solidFill>
                <a:srgbClr val="2E69E8"/>
              </a:solidFill>
              <a:ln w="19050">
                <a:solidFill>
                  <a:schemeClr val="lt1"/>
                </a:solidFill>
              </a:ln>
              <a:effectLst/>
            </c:spPr>
            <c:extLst>
              <c:ext xmlns:c16="http://schemas.microsoft.com/office/drawing/2014/chart" uri="{C3380CC4-5D6E-409C-BE32-E72D297353CC}">
                <c16:uniqueId val="{00000005-00AF-4892-8892-9AEB8120BD4A}"/>
              </c:ext>
            </c:extLst>
          </c:dPt>
          <c:dPt>
            <c:idx val="3"/>
            <c:bubble3D val="0"/>
            <c:spPr>
              <a:solidFill>
                <a:srgbClr val="6CEBFF"/>
              </a:solidFill>
              <a:ln w="19050">
                <a:solidFill>
                  <a:schemeClr val="lt1"/>
                </a:solidFill>
              </a:ln>
              <a:effectLst/>
            </c:spPr>
            <c:extLst>
              <c:ext xmlns:c16="http://schemas.microsoft.com/office/drawing/2014/chart" uri="{C3380CC4-5D6E-409C-BE32-E72D297353CC}">
                <c16:uniqueId val="{00000007-00AF-4892-8892-9AEB8120BD4A}"/>
              </c:ext>
            </c:extLst>
          </c:dPt>
          <c:dLbls>
            <c:dLbl>
              <c:idx val="0"/>
              <c:layout>
                <c:manualLayout>
                  <c:x val="-0.21826180546130031"/>
                  <c:y val="-5.5790652221307573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Roboto" panose="02000000000000000000" pitchFamily="2" charset="0"/>
                        <a:ea typeface="Roboto" panose="02000000000000000000" pitchFamily="2" charset="0"/>
                        <a:cs typeface="+mn-cs"/>
                      </a:defRPr>
                    </a:pPr>
                    <a:fld id="{9ABF603A-1AF3-4AEB-9023-1EE6B3BE2D86}" type="CATEGORYNAME">
                      <a:rPr lang="en-US">
                        <a:solidFill>
                          <a:schemeClr val="bg1"/>
                        </a:solidFill>
                      </a:rPr>
                      <a:pPr>
                        <a:defRPr>
                          <a:solidFill>
                            <a:schemeClr val="bg1"/>
                          </a:solidFill>
                          <a:latin typeface="Roboto" panose="02000000000000000000" pitchFamily="2" charset="0"/>
                          <a:ea typeface="Roboto" panose="02000000000000000000" pitchFamily="2" charset="0"/>
                        </a:defRPr>
                      </a:pPr>
                      <a:t>[CATEGORY NAME]</a:t>
                    </a:fld>
                    <a:endParaRPr lang="en-US">
                      <a:solidFill>
                        <a:schemeClr val="bg1"/>
                      </a:solidFill>
                    </a:endParaRPr>
                  </a:p>
                  <a:p>
                    <a:pPr>
                      <a:defRPr>
                        <a:solidFill>
                          <a:schemeClr val="bg1"/>
                        </a:solidFill>
                        <a:latin typeface="Roboto" panose="02000000000000000000" pitchFamily="2" charset="0"/>
                        <a:ea typeface="Roboto" panose="02000000000000000000" pitchFamily="2" charset="0"/>
                      </a:defRPr>
                    </a:pPr>
                    <a:r>
                      <a:rPr lang="en-US" baseline="0">
                        <a:solidFill>
                          <a:schemeClr val="bg1"/>
                        </a:solidFill>
                      </a:rPr>
                      <a:t> </a:t>
                    </a:r>
                    <a:fld id="{CDF66B35-687E-4D2A-A98C-4FDA9226B641}" type="VALUE">
                      <a:rPr lang="en-US" baseline="0">
                        <a:solidFill>
                          <a:schemeClr val="bg1"/>
                        </a:solidFill>
                      </a:rPr>
                      <a:pPr>
                        <a:defRPr>
                          <a:solidFill>
                            <a:schemeClr val="bg1"/>
                          </a:solidFill>
                          <a:latin typeface="Roboto" panose="02000000000000000000" pitchFamily="2" charset="0"/>
                          <a:ea typeface="Roboto" panose="02000000000000000000" pitchFamily="2" charset="0"/>
                        </a:defRPr>
                      </a:pPr>
                      <a:t>[VALUE]</a:t>
                    </a:fld>
                    <a:endParaRPr lang="en-US" baseline="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0AF-4892-8892-9AEB8120BD4A}"/>
                </c:ext>
              </c:extLst>
            </c:dLbl>
            <c:dLbl>
              <c:idx val="1"/>
              <c:tx>
                <c:rich>
                  <a:bodyPr/>
                  <a:lstStyle/>
                  <a:p>
                    <a:fld id="{F9186AE4-2061-48D9-B7D1-741AB1FC6776}" type="CATEGORYNAME">
                      <a:rPr lang="en-US"/>
                      <a:pPr/>
                      <a:t>[CATEGORY NAME]</a:t>
                    </a:fld>
                    <a:endParaRPr lang="en-US"/>
                  </a:p>
                  <a:p>
                    <a:r>
                      <a:rPr lang="en-US" baseline="0"/>
                      <a:t> </a:t>
                    </a:r>
                    <a:fld id="{00924501-B19E-4C2A-A4B8-895E395C7750}" type="VALUE">
                      <a:rPr lang="en-US" baseline="0"/>
                      <a:pPr/>
                      <a:t>[VALUE]</a:t>
                    </a:fld>
                    <a:endParaRPr lang="en-US" baseline="0"/>
                  </a:p>
                </c:rich>
              </c:tx>
              <c:dLblPos val="in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0AF-4892-8892-9AEB8120BD4A}"/>
                </c:ext>
              </c:extLst>
            </c:dLbl>
            <c:dLbl>
              <c:idx val="2"/>
              <c:layout>
                <c:manualLayout>
                  <c:x val="5.3333757457944282E-2"/>
                  <c:y val="-4.7923532990986908E-2"/>
                </c:manualLayout>
              </c:layout>
              <c:tx>
                <c:rich>
                  <a:bodyPr/>
                  <a:lstStyle/>
                  <a:p>
                    <a:fld id="{8745A4E4-910B-4D95-9213-C4BFFA715858}" type="CATEGORYNAME">
                      <a:rPr lang="en-US"/>
                      <a:pPr/>
                      <a:t>[CATEGORY NAME]</a:t>
                    </a:fld>
                    <a:endParaRPr lang="en-US" baseline="0"/>
                  </a:p>
                  <a:p>
                    <a:r>
                      <a:rPr lang="en-US" baseline="0"/>
                      <a:t> </a:t>
                    </a:r>
                    <a:fld id="{6B800698-D138-4A32-AFE8-7A07ECBCB258}" type="VALUE">
                      <a:rPr lang="en-US" baseline="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0AF-4892-8892-9AEB8120BD4A}"/>
                </c:ext>
              </c:extLst>
            </c:dLbl>
            <c:dLbl>
              <c:idx val="3"/>
              <c:layout>
                <c:manualLayout>
                  <c:x val="0.12854682421143376"/>
                  <c:y val="0.15018553928992981"/>
                </c:manualLayout>
              </c:layout>
              <c:tx>
                <c:rich>
                  <a:bodyPr/>
                  <a:lstStyle/>
                  <a:p>
                    <a:fld id="{38805FB8-F3F9-4DE0-8E29-1FB826F07601}" type="CATEGORYNAME">
                      <a:rPr lang="en-US"/>
                      <a:pPr/>
                      <a:t>[CATEGORY NAME]</a:t>
                    </a:fld>
                    <a:endParaRPr lang="en-US"/>
                  </a:p>
                  <a:p>
                    <a:r>
                      <a:rPr lang="en-US" baseline="0"/>
                      <a:t> </a:t>
                    </a:r>
                    <a:fld id="{9DC66F2A-4E2A-4A94-BCE6-E163E8FB3FC0}" type="VALUE">
                      <a:rPr lang="en-US" baseline="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0AF-4892-8892-9AEB8120BD4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'FRED Graph'!$E$14:$E$17</c:f>
              <c:strCache>
                <c:ptCount val="4"/>
                <c:pt idx="0">
                  <c:v>Personal Consumption</c:v>
                </c:pt>
                <c:pt idx="1">
                  <c:v>Gross Private Investment</c:v>
                </c:pt>
                <c:pt idx="2">
                  <c:v>Net Exports</c:v>
                </c:pt>
                <c:pt idx="3">
                  <c:v>Government Spending</c:v>
                </c:pt>
              </c:strCache>
            </c:strRef>
          </c:cat>
          <c:val>
            <c:numRef>
              <c:f>'FRED Graph'!$F$14:$F$17</c:f>
              <c:numCache>
                <c:formatCode>0%</c:formatCode>
                <c:ptCount val="4"/>
                <c:pt idx="0">
                  <c:v>0.68170455057806423</c:v>
                </c:pt>
                <c:pt idx="1">
                  <c:v>0.17826788361529275</c:v>
                </c:pt>
                <c:pt idx="2">
                  <c:v>-3.1933599679320454E-2</c:v>
                </c:pt>
                <c:pt idx="3">
                  <c:v>0.17196116548596332</c:v>
                </c:pt>
              </c:numCache>
            </c:numRef>
          </c:val>
          <c:extLst>
            <c:ext xmlns:c16="http://schemas.microsoft.com/office/drawing/2014/chart" uri="{C3380CC4-5D6E-409C-BE32-E72D297353CC}">
              <c16:uniqueId val="{00000008-00AF-4892-8892-9AEB8120BD4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Meta!$B$1</c:f>
              <c:strCache>
                <c:ptCount val="1"/>
                <c:pt idx="0">
                  <c:v>Meta</c:v>
                </c:pt>
              </c:strCache>
            </c:strRef>
          </c:tx>
          <c:spPr>
            <a:solidFill>
              <a:srgbClr val="009BAB"/>
            </a:solidFill>
            <a:ln>
              <a:noFill/>
            </a:ln>
            <a:effectLst/>
          </c:spPr>
          <c:invertIfNegative val="0"/>
          <c:dPt>
            <c:idx val="5"/>
            <c:invertIfNegative val="0"/>
            <c:bubble3D val="0"/>
            <c:spPr>
              <a:solidFill>
                <a:srgbClr val="003E44"/>
              </a:solidFill>
              <a:ln>
                <a:noFill/>
              </a:ln>
              <a:effectLst/>
            </c:spPr>
            <c:extLst>
              <c:ext xmlns:c16="http://schemas.microsoft.com/office/drawing/2014/chart" uri="{C3380CC4-5D6E-409C-BE32-E72D297353CC}">
                <c16:uniqueId val="{00000001-359F-497E-860A-B85F514C3A80}"/>
              </c:ext>
            </c:extLst>
          </c:dPt>
          <c:dPt>
            <c:idx val="6"/>
            <c:invertIfNegative val="0"/>
            <c:bubble3D val="0"/>
            <c:spPr>
              <a:solidFill>
                <a:srgbClr val="003E44"/>
              </a:solidFill>
              <a:ln>
                <a:noFill/>
              </a:ln>
              <a:effectLst/>
            </c:spPr>
            <c:extLst>
              <c:ext xmlns:c16="http://schemas.microsoft.com/office/drawing/2014/chart" uri="{C3380CC4-5D6E-409C-BE32-E72D297353CC}">
                <c16:uniqueId val="{00000003-359F-497E-860A-B85F514C3A80}"/>
              </c:ext>
            </c:extLst>
          </c:dPt>
          <c:dPt>
            <c:idx val="7"/>
            <c:invertIfNegative val="0"/>
            <c:bubble3D val="0"/>
            <c:spPr>
              <a:solidFill>
                <a:srgbClr val="003E44"/>
              </a:solidFill>
              <a:ln>
                <a:noFill/>
              </a:ln>
              <a:effectLst/>
            </c:spPr>
            <c:extLst>
              <c:ext xmlns:c16="http://schemas.microsoft.com/office/drawing/2014/chart" uri="{C3380CC4-5D6E-409C-BE32-E72D297353CC}">
                <c16:uniqueId val="{00000005-359F-497E-860A-B85F514C3A80}"/>
              </c:ext>
            </c:extLst>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Meta!$A$2:$A$9</c:f>
              <c:strCache>
                <c:ptCount val="8"/>
                <c:pt idx="0">
                  <c:v>C20</c:v>
                </c:pt>
                <c:pt idx="1">
                  <c:v>C21</c:v>
                </c:pt>
                <c:pt idx="2">
                  <c:v>C22</c:v>
                </c:pt>
                <c:pt idx="3">
                  <c:v>C23</c:v>
                </c:pt>
                <c:pt idx="4">
                  <c:v>C24</c:v>
                </c:pt>
                <c:pt idx="5">
                  <c:v>C25E</c:v>
                </c:pt>
                <c:pt idx="6">
                  <c:v>C26E</c:v>
                </c:pt>
                <c:pt idx="7">
                  <c:v>C27E</c:v>
                </c:pt>
              </c:strCache>
            </c:strRef>
          </c:cat>
          <c:val>
            <c:numRef>
              <c:f>Meta!$B$2:$B$9</c:f>
              <c:numCache>
                <c:formatCode>General</c:formatCode>
                <c:ptCount val="8"/>
                <c:pt idx="0">
                  <c:v>15</c:v>
                </c:pt>
                <c:pt idx="1">
                  <c:v>19</c:v>
                </c:pt>
                <c:pt idx="2">
                  <c:v>31</c:v>
                </c:pt>
                <c:pt idx="3">
                  <c:v>27</c:v>
                </c:pt>
                <c:pt idx="4">
                  <c:v>37</c:v>
                </c:pt>
                <c:pt idx="5">
                  <c:v>66</c:v>
                </c:pt>
                <c:pt idx="6">
                  <c:v>70</c:v>
                </c:pt>
                <c:pt idx="7">
                  <c:v>75</c:v>
                </c:pt>
              </c:numCache>
            </c:numRef>
          </c:val>
          <c:extLst>
            <c:ext xmlns:c16="http://schemas.microsoft.com/office/drawing/2014/chart" uri="{C3380CC4-5D6E-409C-BE32-E72D297353CC}">
              <c16:uniqueId val="{00000006-359F-497E-860A-B85F514C3A80}"/>
            </c:ext>
          </c:extLst>
        </c:ser>
        <c:dLbls>
          <c:dLblPos val="outEnd"/>
          <c:showLegendKey val="0"/>
          <c:showVal val="1"/>
          <c:showCatName val="0"/>
          <c:showSerName val="0"/>
          <c:showPercent val="0"/>
          <c:showBubbleSize val="0"/>
        </c:dLbls>
        <c:gapWidth val="219"/>
        <c:overlap val="-27"/>
        <c:axId val="1496520639"/>
        <c:axId val="1496523519"/>
      </c:barChart>
      <c:catAx>
        <c:axId val="1496520639"/>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496523519"/>
        <c:crosses val="autoZero"/>
        <c:auto val="1"/>
        <c:lblAlgn val="ctr"/>
        <c:lblOffset val="100"/>
        <c:noMultiLvlLbl val="0"/>
      </c:catAx>
      <c:valAx>
        <c:axId val="1496523519"/>
        <c:scaling>
          <c:orientation val="minMax"/>
          <c:max val="500"/>
        </c:scaling>
        <c:delete val="1"/>
        <c:axPos val="l"/>
        <c:numFmt formatCode="General" sourceLinked="1"/>
        <c:majorTickMark val="out"/>
        <c:minorTickMark val="none"/>
        <c:tickLblPos val="nextTo"/>
        <c:crossAx val="14965206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Total!$B$1</c:f>
              <c:strCache>
                <c:ptCount val="1"/>
                <c:pt idx="0">
                  <c:v>Total</c:v>
                </c:pt>
              </c:strCache>
            </c:strRef>
          </c:tx>
          <c:spPr>
            <a:solidFill>
              <a:srgbClr val="009BAB"/>
            </a:solidFill>
            <a:ln>
              <a:noFill/>
            </a:ln>
            <a:effectLst/>
          </c:spPr>
          <c:invertIfNegative val="0"/>
          <c:dPt>
            <c:idx val="5"/>
            <c:invertIfNegative val="0"/>
            <c:bubble3D val="0"/>
            <c:spPr>
              <a:solidFill>
                <a:srgbClr val="003E44"/>
              </a:solidFill>
              <a:ln>
                <a:noFill/>
              </a:ln>
              <a:effectLst/>
            </c:spPr>
            <c:extLst>
              <c:ext xmlns:c16="http://schemas.microsoft.com/office/drawing/2014/chart" uri="{C3380CC4-5D6E-409C-BE32-E72D297353CC}">
                <c16:uniqueId val="{00000001-71C9-487E-80C3-06B6542E605A}"/>
              </c:ext>
            </c:extLst>
          </c:dPt>
          <c:dPt>
            <c:idx val="6"/>
            <c:invertIfNegative val="0"/>
            <c:bubble3D val="0"/>
            <c:spPr>
              <a:solidFill>
                <a:srgbClr val="003E44"/>
              </a:solidFill>
              <a:ln>
                <a:noFill/>
              </a:ln>
              <a:effectLst/>
            </c:spPr>
            <c:extLst>
              <c:ext xmlns:c16="http://schemas.microsoft.com/office/drawing/2014/chart" uri="{C3380CC4-5D6E-409C-BE32-E72D297353CC}">
                <c16:uniqueId val="{00000003-71C9-487E-80C3-06B6542E605A}"/>
              </c:ext>
            </c:extLst>
          </c:dPt>
          <c:dPt>
            <c:idx val="7"/>
            <c:invertIfNegative val="0"/>
            <c:bubble3D val="0"/>
            <c:spPr>
              <a:solidFill>
                <a:srgbClr val="003E44"/>
              </a:solidFill>
              <a:ln>
                <a:noFill/>
              </a:ln>
              <a:effectLst/>
            </c:spPr>
            <c:extLst>
              <c:ext xmlns:c16="http://schemas.microsoft.com/office/drawing/2014/chart" uri="{C3380CC4-5D6E-409C-BE32-E72D297353CC}">
                <c16:uniqueId val="{00000005-71C9-487E-80C3-06B6542E605A}"/>
              </c:ext>
            </c:extLst>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Total!$A$2:$A$9</c:f>
              <c:strCache>
                <c:ptCount val="8"/>
                <c:pt idx="0">
                  <c:v>C20</c:v>
                </c:pt>
                <c:pt idx="1">
                  <c:v>C21</c:v>
                </c:pt>
                <c:pt idx="2">
                  <c:v>C22</c:v>
                </c:pt>
                <c:pt idx="3">
                  <c:v>C23</c:v>
                </c:pt>
                <c:pt idx="4">
                  <c:v>C24</c:v>
                </c:pt>
                <c:pt idx="5">
                  <c:v>C25E</c:v>
                </c:pt>
                <c:pt idx="6">
                  <c:v>C26E</c:v>
                </c:pt>
                <c:pt idx="7">
                  <c:v>C27E</c:v>
                </c:pt>
              </c:strCache>
            </c:strRef>
          </c:cat>
          <c:val>
            <c:numRef>
              <c:f>Total!$B$2:$B$9</c:f>
              <c:numCache>
                <c:formatCode>General</c:formatCode>
                <c:ptCount val="8"/>
                <c:pt idx="0">
                  <c:v>93</c:v>
                </c:pt>
                <c:pt idx="1">
                  <c:v>125</c:v>
                </c:pt>
                <c:pt idx="2">
                  <c:v>151</c:v>
                </c:pt>
                <c:pt idx="3">
                  <c:v>140</c:v>
                </c:pt>
                <c:pt idx="4">
                  <c:v>217</c:v>
                </c:pt>
                <c:pt idx="5">
                  <c:v>301</c:v>
                </c:pt>
                <c:pt idx="6">
                  <c:v>378</c:v>
                </c:pt>
                <c:pt idx="7">
                  <c:v>418</c:v>
                </c:pt>
              </c:numCache>
            </c:numRef>
          </c:val>
          <c:extLst>
            <c:ext xmlns:c16="http://schemas.microsoft.com/office/drawing/2014/chart" uri="{C3380CC4-5D6E-409C-BE32-E72D297353CC}">
              <c16:uniqueId val="{00000006-71C9-487E-80C3-06B6542E605A}"/>
            </c:ext>
          </c:extLst>
        </c:ser>
        <c:dLbls>
          <c:dLblPos val="outEnd"/>
          <c:showLegendKey val="0"/>
          <c:showVal val="1"/>
          <c:showCatName val="0"/>
          <c:showSerName val="0"/>
          <c:showPercent val="0"/>
          <c:showBubbleSize val="0"/>
        </c:dLbls>
        <c:gapWidth val="219"/>
        <c:overlap val="-27"/>
        <c:axId val="1496520159"/>
        <c:axId val="1496524479"/>
      </c:barChart>
      <c:catAx>
        <c:axId val="1496520159"/>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496524479"/>
        <c:crosses val="autoZero"/>
        <c:auto val="1"/>
        <c:lblAlgn val="ctr"/>
        <c:lblOffset val="100"/>
        <c:noMultiLvlLbl val="0"/>
      </c:catAx>
      <c:valAx>
        <c:axId val="1496524479"/>
        <c:scaling>
          <c:orientation val="minMax"/>
          <c:max val="500"/>
        </c:scaling>
        <c:delete val="1"/>
        <c:axPos val="l"/>
        <c:numFmt formatCode="General" sourceLinked="1"/>
        <c:majorTickMark val="out"/>
        <c:minorTickMark val="none"/>
        <c:tickLblPos val="nextTo"/>
        <c:crossAx val="1496520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r>
              <a:rPr lang="en-US" b="1">
                <a:solidFill>
                  <a:sysClr val="windowText" lastClr="000000"/>
                </a:solidFill>
                <a:latin typeface="IBM Plex Sans" panose="020B0503050203000203" pitchFamily="34" charset="0"/>
              </a:rPr>
              <a:t>Net Debt</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endParaRPr lang="en-US"/>
        </a:p>
      </c:txPr>
    </c:title>
    <c:autoTitleDeleted val="0"/>
    <c:plotArea>
      <c:layout/>
      <c:lineChart>
        <c:grouping val="standard"/>
        <c:varyColors val="0"/>
        <c:ser>
          <c:idx val="0"/>
          <c:order val="0"/>
          <c:tx>
            <c:strRef>
              <c:f>'Net Debt'!$B$5</c:f>
              <c:strCache>
                <c:ptCount val="1"/>
                <c:pt idx="0">
                  <c:v>Amazon</c:v>
                </c:pt>
              </c:strCache>
            </c:strRef>
          </c:tx>
          <c:spPr>
            <a:ln w="28575" cap="rnd">
              <a:solidFill>
                <a:srgbClr val="8A659E"/>
              </a:solidFill>
              <a:round/>
            </a:ln>
            <a:effectLst/>
          </c:spPr>
          <c:marker>
            <c:symbol val="none"/>
          </c:marker>
          <c:cat>
            <c:numRef>
              <c:f>'Net Debt'!$A$6:$A$46</c:f>
              <c:numCache>
                <c:formatCode>m/d/yyyy</c:formatCode>
                <c:ptCount val="41"/>
                <c:pt idx="0">
                  <c:v>42277</c:v>
                </c:pt>
                <c:pt idx="1">
                  <c:v>42369</c:v>
                </c:pt>
                <c:pt idx="2">
                  <c:v>42460</c:v>
                </c:pt>
                <c:pt idx="3">
                  <c:v>42551</c:v>
                </c:pt>
                <c:pt idx="4">
                  <c:v>42643</c:v>
                </c:pt>
                <c:pt idx="5">
                  <c:v>42735</c:v>
                </c:pt>
                <c:pt idx="6">
                  <c:v>42825</c:v>
                </c:pt>
                <c:pt idx="7">
                  <c:v>42916</c:v>
                </c:pt>
                <c:pt idx="8">
                  <c:v>43008</c:v>
                </c:pt>
                <c:pt idx="9">
                  <c:v>43100</c:v>
                </c:pt>
                <c:pt idx="10">
                  <c:v>43190</c:v>
                </c:pt>
                <c:pt idx="11">
                  <c:v>43281</c:v>
                </c:pt>
                <c:pt idx="12">
                  <c:v>43373</c:v>
                </c:pt>
                <c:pt idx="13">
                  <c:v>43465</c:v>
                </c:pt>
                <c:pt idx="14">
                  <c:v>43555</c:v>
                </c:pt>
                <c:pt idx="15">
                  <c:v>43646</c:v>
                </c:pt>
                <c:pt idx="16">
                  <c:v>43738</c:v>
                </c:pt>
                <c:pt idx="17">
                  <c:v>43830</c:v>
                </c:pt>
                <c:pt idx="18">
                  <c:v>43921</c:v>
                </c:pt>
                <c:pt idx="19">
                  <c:v>44012</c:v>
                </c:pt>
                <c:pt idx="20">
                  <c:v>44104</c:v>
                </c:pt>
                <c:pt idx="21">
                  <c:v>44196</c:v>
                </c:pt>
                <c:pt idx="22">
                  <c:v>44286</c:v>
                </c:pt>
                <c:pt idx="23">
                  <c:v>44377</c:v>
                </c:pt>
                <c:pt idx="24">
                  <c:v>44469</c:v>
                </c:pt>
                <c:pt idx="25">
                  <c:v>44561</c:v>
                </c:pt>
                <c:pt idx="26">
                  <c:v>44651</c:v>
                </c:pt>
                <c:pt idx="27">
                  <c:v>44742</c:v>
                </c:pt>
                <c:pt idx="28">
                  <c:v>44834</c:v>
                </c:pt>
                <c:pt idx="29">
                  <c:v>44926</c:v>
                </c:pt>
                <c:pt idx="30">
                  <c:v>45016</c:v>
                </c:pt>
                <c:pt idx="31">
                  <c:v>45107</c:v>
                </c:pt>
                <c:pt idx="32">
                  <c:v>45199</c:v>
                </c:pt>
                <c:pt idx="33">
                  <c:v>45291</c:v>
                </c:pt>
                <c:pt idx="34">
                  <c:v>45382</c:v>
                </c:pt>
                <c:pt idx="35">
                  <c:v>45473</c:v>
                </c:pt>
                <c:pt idx="36">
                  <c:v>45565</c:v>
                </c:pt>
                <c:pt idx="37">
                  <c:v>45657</c:v>
                </c:pt>
                <c:pt idx="38">
                  <c:v>45747</c:v>
                </c:pt>
                <c:pt idx="39">
                  <c:v>45838</c:v>
                </c:pt>
                <c:pt idx="40">
                  <c:v>45930</c:v>
                </c:pt>
              </c:numCache>
            </c:numRef>
          </c:cat>
          <c:val>
            <c:numRef>
              <c:f>'Net Debt'!$B$6:$B$46</c:f>
              <c:numCache>
                <c:formatCode>General</c:formatCode>
                <c:ptCount val="41"/>
                <c:pt idx="0">
                  <c:v>5.806</c:v>
                </c:pt>
                <c:pt idx="1">
                  <c:v>0.81799999999999995</c:v>
                </c:pt>
                <c:pt idx="2">
                  <c:v>4.835</c:v>
                </c:pt>
                <c:pt idx="3">
                  <c:v>4.4119999999999999</c:v>
                </c:pt>
                <c:pt idx="4">
                  <c:v>4.056</c:v>
                </c:pt>
                <c:pt idx="5">
                  <c:v>-0.97399999999999998</c:v>
                </c:pt>
                <c:pt idx="6">
                  <c:v>4.8150000000000004</c:v>
                </c:pt>
                <c:pt idx="7">
                  <c:v>7.6559999999999997</c:v>
                </c:pt>
                <c:pt idx="8">
                  <c:v>24.257999999999999</c:v>
                </c:pt>
                <c:pt idx="9">
                  <c:v>18.047000000000001</c:v>
                </c:pt>
                <c:pt idx="10">
                  <c:v>25.135999999999999</c:v>
                </c:pt>
                <c:pt idx="11">
                  <c:v>24.983000000000001</c:v>
                </c:pt>
                <c:pt idx="12">
                  <c:v>24.184999999999999</c:v>
                </c:pt>
                <c:pt idx="13">
                  <c:v>17.114999999999998</c:v>
                </c:pt>
                <c:pt idx="14">
                  <c:v>41.543999999999997</c:v>
                </c:pt>
                <c:pt idx="15">
                  <c:v>40.353000000000002</c:v>
                </c:pt>
                <c:pt idx="16">
                  <c:v>43.106999999999999</c:v>
                </c:pt>
                <c:pt idx="17">
                  <c:v>33.384</c:v>
                </c:pt>
                <c:pt idx="18">
                  <c:v>39.712000000000003</c:v>
                </c:pt>
                <c:pt idx="19">
                  <c:v>30.117000000000001</c:v>
                </c:pt>
                <c:pt idx="20">
                  <c:v>37.826999999999998</c:v>
                </c:pt>
                <c:pt idx="21">
                  <c:v>27.38</c:v>
                </c:pt>
                <c:pt idx="22">
                  <c:v>38.243000000000002</c:v>
                </c:pt>
                <c:pt idx="23">
                  <c:v>42.831000000000003</c:v>
                </c:pt>
                <c:pt idx="24">
                  <c:v>60.015999999999998</c:v>
                </c:pt>
                <c:pt idx="25">
                  <c:v>45.582999999999998</c:v>
                </c:pt>
                <c:pt idx="26">
                  <c:v>72.379000000000005</c:v>
                </c:pt>
                <c:pt idx="27">
                  <c:v>91.932000000000002</c:v>
                </c:pt>
                <c:pt idx="28">
                  <c:v>94.97</c:v>
                </c:pt>
                <c:pt idx="29">
                  <c:v>91.977000000000004</c:v>
                </c:pt>
                <c:pt idx="30">
                  <c:v>95.659000000000006</c:v>
                </c:pt>
                <c:pt idx="31">
                  <c:v>96.43</c:v>
                </c:pt>
                <c:pt idx="32">
                  <c:v>97.195999999999998</c:v>
                </c:pt>
                <c:pt idx="33">
                  <c:v>77.799000000000007</c:v>
                </c:pt>
                <c:pt idx="34">
                  <c:v>78.661000000000001</c:v>
                </c:pt>
                <c:pt idx="35">
                  <c:v>69.861999999999995</c:v>
                </c:pt>
                <c:pt idx="36">
                  <c:v>65.638000000000005</c:v>
                </c:pt>
                <c:pt idx="37">
                  <c:v>49.494999999999997</c:v>
                </c:pt>
                <c:pt idx="38">
                  <c:v>58.624000000000002</c:v>
                </c:pt>
                <c:pt idx="39">
                  <c:v>61.405999999999999</c:v>
                </c:pt>
                <c:pt idx="40">
                  <c:v>60.442999999999998</c:v>
                </c:pt>
              </c:numCache>
            </c:numRef>
          </c:val>
          <c:smooth val="0"/>
          <c:extLst>
            <c:ext xmlns:c16="http://schemas.microsoft.com/office/drawing/2014/chart" uri="{C3380CC4-5D6E-409C-BE32-E72D297353CC}">
              <c16:uniqueId val="{00000000-57AE-4928-BBCC-6CC59D9B4F2A}"/>
            </c:ext>
          </c:extLst>
        </c:ser>
        <c:ser>
          <c:idx val="1"/>
          <c:order val="1"/>
          <c:tx>
            <c:strRef>
              <c:f>'Net Debt'!$C$5</c:f>
              <c:strCache>
                <c:ptCount val="1"/>
                <c:pt idx="0">
                  <c:v>Alphabet</c:v>
                </c:pt>
              </c:strCache>
            </c:strRef>
          </c:tx>
          <c:spPr>
            <a:ln w="28575" cap="rnd">
              <a:solidFill>
                <a:srgbClr val="B00027"/>
              </a:solidFill>
              <a:round/>
            </a:ln>
            <a:effectLst/>
          </c:spPr>
          <c:marker>
            <c:symbol val="none"/>
          </c:marker>
          <c:cat>
            <c:numRef>
              <c:f>'Net Debt'!$A$6:$A$46</c:f>
              <c:numCache>
                <c:formatCode>m/d/yyyy</c:formatCode>
                <c:ptCount val="41"/>
                <c:pt idx="0">
                  <c:v>42277</c:v>
                </c:pt>
                <c:pt idx="1">
                  <c:v>42369</c:v>
                </c:pt>
                <c:pt idx="2">
                  <c:v>42460</c:v>
                </c:pt>
                <c:pt idx="3">
                  <c:v>42551</c:v>
                </c:pt>
                <c:pt idx="4">
                  <c:v>42643</c:v>
                </c:pt>
                <c:pt idx="5">
                  <c:v>42735</c:v>
                </c:pt>
                <c:pt idx="6">
                  <c:v>42825</c:v>
                </c:pt>
                <c:pt idx="7">
                  <c:v>42916</c:v>
                </c:pt>
                <c:pt idx="8">
                  <c:v>43008</c:v>
                </c:pt>
                <c:pt idx="9">
                  <c:v>43100</c:v>
                </c:pt>
                <c:pt idx="10">
                  <c:v>43190</c:v>
                </c:pt>
                <c:pt idx="11">
                  <c:v>43281</c:v>
                </c:pt>
                <c:pt idx="12">
                  <c:v>43373</c:v>
                </c:pt>
                <c:pt idx="13">
                  <c:v>43465</c:v>
                </c:pt>
                <c:pt idx="14">
                  <c:v>43555</c:v>
                </c:pt>
                <c:pt idx="15">
                  <c:v>43646</c:v>
                </c:pt>
                <c:pt idx="16">
                  <c:v>43738</c:v>
                </c:pt>
                <c:pt idx="17">
                  <c:v>43830</c:v>
                </c:pt>
                <c:pt idx="18">
                  <c:v>43921</c:v>
                </c:pt>
                <c:pt idx="19">
                  <c:v>44012</c:v>
                </c:pt>
                <c:pt idx="20">
                  <c:v>44104</c:v>
                </c:pt>
                <c:pt idx="21">
                  <c:v>44196</c:v>
                </c:pt>
                <c:pt idx="22">
                  <c:v>44286</c:v>
                </c:pt>
                <c:pt idx="23">
                  <c:v>44377</c:v>
                </c:pt>
                <c:pt idx="24">
                  <c:v>44469</c:v>
                </c:pt>
                <c:pt idx="25">
                  <c:v>44561</c:v>
                </c:pt>
                <c:pt idx="26">
                  <c:v>44651</c:v>
                </c:pt>
                <c:pt idx="27">
                  <c:v>44742</c:v>
                </c:pt>
                <c:pt idx="28">
                  <c:v>44834</c:v>
                </c:pt>
                <c:pt idx="29">
                  <c:v>44926</c:v>
                </c:pt>
                <c:pt idx="30">
                  <c:v>45016</c:v>
                </c:pt>
                <c:pt idx="31">
                  <c:v>45107</c:v>
                </c:pt>
                <c:pt idx="32">
                  <c:v>45199</c:v>
                </c:pt>
                <c:pt idx="33">
                  <c:v>45291</c:v>
                </c:pt>
                <c:pt idx="34">
                  <c:v>45382</c:v>
                </c:pt>
                <c:pt idx="35">
                  <c:v>45473</c:v>
                </c:pt>
                <c:pt idx="36">
                  <c:v>45565</c:v>
                </c:pt>
                <c:pt idx="37">
                  <c:v>45657</c:v>
                </c:pt>
                <c:pt idx="38">
                  <c:v>45747</c:v>
                </c:pt>
                <c:pt idx="39">
                  <c:v>45838</c:v>
                </c:pt>
                <c:pt idx="40">
                  <c:v>45930</c:v>
                </c:pt>
              </c:numCache>
            </c:numRef>
          </c:cat>
          <c:val>
            <c:numRef>
              <c:f>'Net Debt'!$C$6:$C$46</c:f>
              <c:numCache>
                <c:formatCode>General</c:formatCode>
                <c:ptCount val="41"/>
                <c:pt idx="0">
                  <c:v>-67.298000000000002</c:v>
                </c:pt>
                <c:pt idx="1">
                  <c:v>-66.620999999999995</c:v>
                </c:pt>
                <c:pt idx="2">
                  <c:v>-68.832999999999998</c:v>
                </c:pt>
                <c:pt idx="3">
                  <c:v>-74.037000000000006</c:v>
                </c:pt>
                <c:pt idx="4">
                  <c:v>-79.117999999999995</c:v>
                </c:pt>
                <c:pt idx="5">
                  <c:v>-82.397999999999996</c:v>
                </c:pt>
                <c:pt idx="6">
                  <c:v>-88.501999999999995</c:v>
                </c:pt>
                <c:pt idx="7">
                  <c:v>-90.757999999999996</c:v>
                </c:pt>
                <c:pt idx="8">
                  <c:v>-96.179000000000002</c:v>
                </c:pt>
                <c:pt idx="9">
                  <c:v>-97.902000000000001</c:v>
                </c:pt>
                <c:pt idx="10">
                  <c:v>-97.582999999999998</c:v>
                </c:pt>
                <c:pt idx="11">
                  <c:v>-98.272999999999996</c:v>
                </c:pt>
                <c:pt idx="12">
                  <c:v>-102.43</c:v>
                </c:pt>
                <c:pt idx="13">
                  <c:v>-105.128</c:v>
                </c:pt>
                <c:pt idx="14">
                  <c:v>-101.21599999999999</c:v>
                </c:pt>
                <c:pt idx="15">
                  <c:v>-107.89400000000001</c:v>
                </c:pt>
                <c:pt idx="16">
                  <c:v>-107.429</c:v>
                </c:pt>
                <c:pt idx="17">
                  <c:v>-103.708</c:v>
                </c:pt>
                <c:pt idx="18">
                  <c:v>-100.425</c:v>
                </c:pt>
                <c:pt idx="19">
                  <c:v>-102.66500000000001</c:v>
                </c:pt>
                <c:pt idx="20">
                  <c:v>-103.93300000000001</c:v>
                </c:pt>
                <c:pt idx="21">
                  <c:v>-107.72199999999999</c:v>
                </c:pt>
                <c:pt idx="22">
                  <c:v>-105.767</c:v>
                </c:pt>
                <c:pt idx="23">
                  <c:v>-107.645</c:v>
                </c:pt>
                <c:pt idx="24">
                  <c:v>-113.645</c:v>
                </c:pt>
                <c:pt idx="25">
                  <c:v>-111.02800000000001</c:v>
                </c:pt>
                <c:pt idx="26">
                  <c:v>-105.187</c:v>
                </c:pt>
                <c:pt idx="27">
                  <c:v>-96.105000000000004</c:v>
                </c:pt>
                <c:pt idx="28">
                  <c:v>-86.509</c:v>
                </c:pt>
                <c:pt idx="29">
                  <c:v>-83.486999999999995</c:v>
                </c:pt>
                <c:pt idx="30">
                  <c:v>-85.236999999999995</c:v>
                </c:pt>
                <c:pt idx="31">
                  <c:v>-88.581999999999994</c:v>
                </c:pt>
                <c:pt idx="32">
                  <c:v>-90.088999999999999</c:v>
                </c:pt>
                <c:pt idx="33">
                  <c:v>-79.686000000000007</c:v>
                </c:pt>
                <c:pt idx="34">
                  <c:v>-79.397000000000006</c:v>
                </c:pt>
                <c:pt idx="35">
                  <c:v>-71.087999999999994</c:v>
                </c:pt>
                <c:pt idx="36">
                  <c:v>-61.573999999999998</c:v>
                </c:pt>
                <c:pt idx="37">
                  <c:v>-66.286000000000001</c:v>
                </c:pt>
                <c:pt idx="38">
                  <c:v>-65.73</c:v>
                </c:pt>
                <c:pt idx="39">
                  <c:v>-52.38</c:v>
                </c:pt>
                <c:pt idx="40">
                  <c:v>-54.968000000000004</c:v>
                </c:pt>
              </c:numCache>
            </c:numRef>
          </c:val>
          <c:smooth val="0"/>
          <c:extLst>
            <c:ext xmlns:c16="http://schemas.microsoft.com/office/drawing/2014/chart" uri="{C3380CC4-5D6E-409C-BE32-E72D297353CC}">
              <c16:uniqueId val="{00000001-57AE-4928-BBCC-6CC59D9B4F2A}"/>
            </c:ext>
          </c:extLst>
        </c:ser>
        <c:ser>
          <c:idx val="2"/>
          <c:order val="2"/>
          <c:tx>
            <c:strRef>
              <c:f>'Net Debt'!$D$5</c:f>
              <c:strCache>
                <c:ptCount val="1"/>
                <c:pt idx="0">
                  <c:v>Meta</c:v>
                </c:pt>
              </c:strCache>
            </c:strRef>
          </c:tx>
          <c:spPr>
            <a:ln w="28575" cap="rnd">
              <a:solidFill>
                <a:srgbClr val="FF7F41"/>
              </a:solidFill>
              <a:round/>
            </a:ln>
            <a:effectLst/>
          </c:spPr>
          <c:marker>
            <c:symbol val="none"/>
          </c:marker>
          <c:cat>
            <c:numRef>
              <c:f>'Net Debt'!$A$6:$A$46</c:f>
              <c:numCache>
                <c:formatCode>m/d/yyyy</c:formatCode>
                <c:ptCount val="41"/>
                <c:pt idx="0">
                  <c:v>42277</c:v>
                </c:pt>
                <c:pt idx="1">
                  <c:v>42369</c:v>
                </c:pt>
                <c:pt idx="2">
                  <c:v>42460</c:v>
                </c:pt>
                <c:pt idx="3">
                  <c:v>42551</c:v>
                </c:pt>
                <c:pt idx="4">
                  <c:v>42643</c:v>
                </c:pt>
                <c:pt idx="5">
                  <c:v>42735</c:v>
                </c:pt>
                <c:pt idx="6">
                  <c:v>42825</c:v>
                </c:pt>
                <c:pt idx="7">
                  <c:v>42916</c:v>
                </c:pt>
                <c:pt idx="8">
                  <c:v>43008</c:v>
                </c:pt>
                <c:pt idx="9">
                  <c:v>43100</c:v>
                </c:pt>
                <c:pt idx="10">
                  <c:v>43190</c:v>
                </c:pt>
                <c:pt idx="11">
                  <c:v>43281</c:v>
                </c:pt>
                <c:pt idx="12">
                  <c:v>43373</c:v>
                </c:pt>
                <c:pt idx="13">
                  <c:v>43465</c:v>
                </c:pt>
                <c:pt idx="14">
                  <c:v>43555</c:v>
                </c:pt>
                <c:pt idx="15">
                  <c:v>43646</c:v>
                </c:pt>
                <c:pt idx="16">
                  <c:v>43738</c:v>
                </c:pt>
                <c:pt idx="17">
                  <c:v>43830</c:v>
                </c:pt>
                <c:pt idx="18">
                  <c:v>43921</c:v>
                </c:pt>
                <c:pt idx="19">
                  <c:v>44012</c:v>
                </c:pt>
                <c:pt idx="20">
                  <c:v>44104</c:v>
                </c:pt>
                <c:pt idx="21">
                  <c:v>44196</c:v>
                </c:pt>
                <c:pt idx="22">
                  <c:v>44286</c:v>
                </c:pt>
                <c:pt idx="23">
                  <c:v>44377</c:v>
                </c:pt>
                <c:pt idx="24">
                  <c:v>44469</c:v>
                </c:pt>
                <c:pt idx="25">
                  <c:v>44561</c:v>
                </c:pt>
                <c:pt idx="26">
                  <c:v>44651</c:v>
                </c:pt>
                <c:pt idx="27">
                  <c:v>44742</c:v>
                </c:pt>
                <c:pt idx="28">
                  <c:v>44834</c:v>
                </c:pt>
                <c:pt idx="29">
                  <c:v>44926</c:v>
                </c:pt>
                <c:pt idx="30">
                  <c:v>45016</c:v>
                </c:pt>
                <c:pt idx="31">
                  <c:v>45107</c:v>
                </c:pt>
                <c:pt idx="32">
                  <c:v>45199</c:v>
                </c:pt>
                <c:pt idx="33">
                  <c:v>45291</c:v>
                </c:pt>
                <c:pt idx="34">
                  <c:v>45382</c:v>
                </c:pt>
                <c:pt idx="35">
                  <c:v>45473</c:v>
                </c:pt>
                <c:pt idx="36">
                  <c:v>45565</c:v>
                </c:pt>
                <c:pt idx="37">
                  <c:v>45657</c:v>
                </c:pt>
                <c:pt idx="38">
                  <c:v>45747</c:v>
                </c:pt>
                <c:pt idx="39">
                  <c:v>45838</c:v>
                </c:pt>
                <c:pt idx="40">
                  <c:v>45930</c:v>
                </c:pt>
              </c:numCache>
            </c:numRef>
          </c:cat>
          <c:val>
            <c:numRef>
              <c:f>'Net Debt'!$D$6:$D$46</c:f>
              <c:numCache>
                <c:formatCode>General</c:formatCode>
                <c:ptCount val="41"/>
                <c:pt idx="0">
                  <c:v>-15.493</c:v>
                </c:pt>
                <c:pt idx="1">
                  <c:v>-18.111999999999998</c:v>
                </c:pt>
                <c:pt idx="2">
                  <c:v>-20.620999999999999</c:v>
                </c:pt>
                <c:pt idx="3">
                  <c:v>-23.292999999999999</c:v>
                </c:pt>
                <c:pt idx="4">
                  <c:v>-26.14</c:v>
                </c:pt>
                <c:pt idx="5">
                  <c:v>-29.449000000000002</c:v>
                </c:pt>
                <c:pt idx="6">
                  <c:v>-32.305999999999997</c:v>
                </c:pt>
                <c:pt idx="7">
                  <c:v>-35.451999999999998</c:v>
                </c:pt>
                <c:pt idx="8">
                  <c:v>-38.289000000000001</c:v>
                </c:pt>
                <c:pt idx="9">
                  <c:v>-41.639000000000003</c:v>
                </c:pt>
                <c:pt idx="10">
                  <c:v>-43.857999999999997</c:v>
                </c:pt>
                <c:pt idx="11">
                  <c:v>-42.198999999999998</c:v>
                </c:pt>
                <c:pt idx="12">
                  <c:v>-41.143000000000001</c:v>
                </c:pt>
                <c:pt idx="13">
                  <c:v>-40.624000000000002</c:v>
                </c:pt>
                <c:pt idx="14">
                  <c:v>-37.65</c:v>
                </c:pt>
                <c:pt idx="15">
                  <c:v>-40.357999999999997</c:v>
                </c:pt>
                <c:pt idx="16">
                  <c:v>-42.686999999999998</c:v>
                </c:pt>
                <c:pt idx="17">
                  <c:v>-43.72</c:v>
                </c:pt>
                <c:pt idx="18">
                  <c:v>-49.567</c:v>
                </c:pt>
                <c:pt idx="19">
                  <c:v>-47.506</c:v>
                </c:pt>
                <c:pt idx="20">
                  <c:v>-44.66</c:v>
                </c:pt>
                <c:pt idx="21">
                  <c:v>-50.95</c:v>
                </c:pt>
                <c:pt idx="22">
                  <c:v>-52.281999999999996</c:v>
                </c:pt>
                <c:pt idx="23">
                  <c:v>-51.667000000000002</c:v>
                </c:pt>
                <c:pt idx="24">
                  <c:v>-45.01</c:v>
                </c:pt>
                <c:pt idx="25">
                  <c:v>-33.603000000000002</c:v>
                </c:pt>
                <c:pt idx="26">
                  <c:v>-29.448</c:v>
                </c:pt>
                <c:pt idx="27">
                  <c:v>-23.978000000000002</c:v>
                </c:pt>
                <c:pt idx="28">
                  <c:v>-15.499000000000001</c:v>
                </c:pt>
                <c:pt idx="29">
                  <c:v>-13.608000000000001</c:v>
                </c:pt>
                <c:pt idx="30">
                  <c:v>-9.2850000000000001</c:v>
                </c:pt>
                <c:pt idx="31">
                  <c:v>-16.478000000000002</c:v>
                </c:pt>
                <c:pt idx="32">
                  <c:v>-24.361999999999998</c:v>
                </c:pt>
                <c:pt idx="33">
                  <c:v>-27.488</c:v>
                </c:pt>
                <c:pt idx="34">
                  <c:v>-20.571000000000002</c:v>
                </c:pt>
                <c:pt idx="35">
                  <c:v>-20.189</c:v>
                </c:pt>
                <c:pt idx="36">
                  <c:v>-21.943000000000001</c:v>
                </c:pt>
                <c:pt idx="37">
                  <c:v>-28.323</c:v>
                </c:pt>
                <c:pt idx="38">
                  <c:v>-20.782</c:v>
                </c:pt>
                <c:pt idx="39">
                  <c:v>2.3279999999999998</c:v>
                </c:pt>
                <c:pt idx="40">
                  <c:v>6.47</c:v>
                </c:pt>
              </c:numCache>
            </c:numRef>
          </c:val>
          <c:smooth val="0"/>
          <c:extLst>
            <c:ext xmlns:c16="http://schemas.microsoft.com/office/drawing/2014/chart" uri="{C3380CC4-5D6E-409C-BE32-E72D297353CC}">
              <c16:uniqueId val="{00000002-57AE-4928-BBCC-6CC59D9B4F2A}"/>
            </c:ext>
          </c:extLst>
        </c:ser>
        <c:ser>
          <c:idx val="3"/>
          <c:order val="3"/>
          <c:tx>
            <c:strRef>
              <c:f>'Net Debt'!$E$5</c:f>
              <c:strCache>
                <c:ptCount val="1"/>
                <c:pt idx="0">
                  <c:v>Microsoft</c:v>
                </c:pt>
              </c:strCache>
            </c:strRef>
          </c:tx>
          <c:spPr>
            <a:ln w="28575" cap="rnd">
              <a:solidFill>
                <a:srgbClr val="731017"/>
              </a:solidFill>
              <a:round/>
            </a:ln>
            <a:effectLst/>
          </c:spPr>
          <c:marker>
            <c:symbol val="none"/>
          </c:marker>
          <c:cat>
            <c:numRef>
              <c:f>'Net Debt'!$A$6:$A$46</c:f>
              <c:numCache>
                <c:formatCode>m/d/yyyy</c:formatCode>
                <c:ptCount val="41"/>
                <c:pt idx="0">
                  <c:v>42277</c:v>
                </c:pt>
                <c:pt idx="1">
                  <c:v>42369</c:v>
                </c:pt>
                <c:pt idx="2">
                  <c:v>42460</c:v>
                </c:pt>
                <c:pt idx="3">
                  <c:v>42551</c:v>
                </c:pt>
                <c:pt idx="4">
                  <c:v>42643</c:v>
                </c:pt>
                <c:pt idx="5">
                  <c:v>42735</c:v>
                </c:pt>
                <c:pt idx="6">
                  <c:v>42825</c:v>
                </c:pt>
                <c:pt idx="7">
                  <c:v>42916</c:v>
                </c:pt>
                <c:pt idx="8">
                  <c:v>43008</c:v>
                </c:pt>
                <c:pt idx="9">
                  <c:v>43100</c:v>
                </c:pt>
                <c:pt idx="10">
                  <c:v>43190</c:v>
                </c:pt>
                <c:pt idx="11">
                  <c:v>43281</c:v>
                </c:pt>
                <c:pt idx="12">
                  <c:v>43373</c:v>
                </c:pt>
                <c:pt idx="13">
                  <c:v>43465</c:v>
                </c:pt>
                <c:pt idx="14">
                  <c:v>43555</c:v>
                </c:pt>
                <c:pt idx="15">
                  <c:v>43646</c:v>
                </c:pt>
                <c:pt idx="16">
                  <c:v>43738</c:v>
                </c:pt>
                <c:pt idx="17">
                  <c:v>43830</c:v>
                </c:pt>
                <c:pt idx="18">
                  <c:v>43921</c:v>
                </c:pt>
                <c:pt idx="19">
                  <c:v>44012</c:v>
                </c:pt>
                <c:pt idx="20">
                  <c:v>44104</c:v>
                </c:pt>
                <c:pt idx="21">
                  <c:v>44196</c:v>
                </c:pt>
                <c:pt idx="22">
                  <c:v>44286</c:v>
                </c:pt>
                <c:pt idx="23">
                  <c:v>44377</c:v>
                </c:pt>
                <c:pt idx="24">
                  <c:v>44469</c:v>
                </c:pt>
                <c:pt idx="25">
                  <c:v>44561</c:v>
                </c:pt>
                <c:pt idx="26">
                  <c:v>44651</c:v>
                </c:pt>
                <c:pt idx="27">
                  <c:v>44742</c:v>
                </c:pt>
                <c:pt idx="28">
                  <c:v>44834</c:v>
                </c:pt>
                <c:pt idx="29">
                  <c:v>44926</c:v>
                </c:pt>
                <c:pt idx="30">
                  <c:v>45016</c:v>
                </c:pt>
                <c:pt idx="31">
                  <c:v>45107</c:v>
                </c:pt>
                <c:pt idx="32">
                  <c:v>45199</c:v>
                </c:pt>
                <c:pt idx="33">
                  <c:v>45291</c:v>
                </c:pt>
                <c:pt idx="34">
                  <c:v>45382</c:v>
                </c:pt>
                <c:pt idx="35">
                  <c:v>45473</c:v>
                </c:pt>
                <c:pt idx="36">
                  <c:v>45565</c:v>
                </c:pt>
                <c:pt idx="37">
                  <c:v>45657</c:v>
                </c:pt>
                <c:pt idx="38">
                  <c:v>45747</c:v>
                </c:pt>
                <c:pt idx="39">
                  <c:v>45838</c:v>
                </c:pt>
                <c:pt idx="40">
                  <c:v>45930</c:v>
                </c:pt>
              </c:numCache>
            </c:numRef>
          </c:cat>
          <c:val>
            <c:numRef>
              <c:f>'Net Debt'!$E$6:$E$46</c:f>
              <c:numCache>
                <c:formatCode>General</c:formatCode>
                <c:ptCount val="41"/>
                <c:pt idx="0">
                  <c:v>-60.037999999999997</c:v>
                </c:pt>
                <c:pt idx="1">
                  <c:v>-57.460999999999999</c:v>
                </c:pt>
                <c:pt idx="2">
                  <c:v>-59.158000000000001</c:v>
                </c:pt>
                <c:pt idx="3">
                  <c:v>-58.968000000000004</c:v>
                </c:pt>
                <c:pt idx="4">
                  <c:v>-61.177999999999997</c:v>
                </c:pt>
                <c:pt idx="5">
                  <c:v>-35.6</c:v>
                </c:pt>
                <c:pt idx="6">
                  <c:v>-39.539000000000001</c:v>
                </c:pt>
                <c:pt idx="7">
                  <c:v>-36.292000000000002</c:v>
                </c:pt>
                <c:pt idx="8">
                  <c:v>-48.527000000000001</c:v>
                </c:pt>
                <c:pt idx="9">
                  <c:v>-46.015999999999998</c:v>
                </c:pt>
                <c:pt idx="10">
                  <c:v>-47.154000000000003</c:v>
                </c:pt>
                <c:pt idx="11">
                  <c:v>-42.085999999999999</c:v>
                </c:pt>
                <c:pt idx="12">
                  <c:v>-41.252000000000002</c:v>
                </c:pt>
                <c:pt idx="13">
                  <c:v>-38.417999999999999</c:v>
                </c:pt>
                <c:pt idx="14">
                  <c:v>-38.478000000000002</c:v>
                </c:pt>
                <c:pt idx="15">
                  <c:v>-41.530999999999999</c:v>
                </c:pt>
                <c:pt idx="16">
                  <c:v>-47.241</c:v>
                </c:pt>
                <c:pt idx="17">
                  <c:v>-40.395000000000003</c:v>
                </c:pt>
                <c:pt idx="18">
                  <c:v>-49.383000000000003</c:v>
                </c:pt>
                <c:pt idx="19">
                  <c:v>-50.128</c:v>
                </c:pt>
                <c:pt idx="20">
                  <c:v>-47.667999999999999</c:v>
                </c:pt>
                <c:pt idx="21">
                  <c:v>-43.1</c:v>
                </c:pt>
                <c:pt idx="22">
                  <c:v>-35.343000000000004</c:v>
                </c:pt>
                <c:pt idx="23">
                  <c:v>-39.192999999999998</c:v>
                </c:pt>
                <c:pt idx="24">
                  <c:v>-47.548999999999999</c:v>
                </c:pt>
                <c:pt idx="25">
                  <c:v>-39.073999999999998</c:v>
                </c:pt>
                <c:pt idx="26">
                  <c:v>-23.975000000000001</c:v>
                </c:pt>
                <c:pt idx="27">
                  <c:v>-22.547999999999998</c:v>
                </c:pt>
                <c:pt idx="28">
                  <c:v>-25.823</c:v>
                </c:pt>
                <c:pt idx="29">
                  <c:v>-16.420999999999999</c:v>
                </c:pt>
                <c:pt idx="30">
                  <c:v>-17.716999999999999</c:v>
                </c:pt>
                <c:pt idx="31">
                  <c:v>-25.376999999999999</c:v>
                </c:pt>
                <c:pt idx="32">
                  <c:v>-32.945</c:v>
                </c:pt>
                <c:pt idx="33">
                  <c:v>34.281999999999996</c:v>
                </c:pt>
                <c:pt idx="34">
                  <c:v>30.326000000000001</c:v>
                </c:pt>
                <c:pt idx="35">
                  <c:v>26.907</c:v>
                </c:pt>
                <c:pt idx="36">
                  <c:v>23.163</c:v>
                </c:pt>
                <c:pt idx="37">
                  <c:v>39.274999999999999</c:v>
                </c:pt>
                <c:pt idx="38">
                  <c:v>31.289000000000001</c:v>
                </c:pt>
                <c:pt idx="39">
                  <c:v>23.79</c:v>
                </c:pt>
                <c:pt idx="40">
                  <c:v>29.63</c:v>
                </c:pt>
              </c:numCache>
            </c:numRef>
          </c:val>
          <c:smooth val="0"/>
          <c:extLst>
            <c:ext xmlns:c16="http://schemas.microsoft.com/office/drawing/2014/chart" uri="{C3380CC4-5D6E-409C-BE32-E72D297353CC}">
              <c16:uniqueId val="{00000003-57AE-4928-BBCC-6CC59D9B4F2A}"/>
            </c:ext>
          </c:extLst>
        </c:ser>
        <c:dLbls>
          <c:showLegendKey val="0"/>
          <c:showVal val="0"/>
          <c:showCatName val="0"/>
          <c:showSerName val="0"/>
          <c:showPercent val="0"/>
          <c:showBubbleSize val="0"/>
        </c:dLbls>
        <c:smooth val="0"/>
        <c:axId val="1277213376"/>
        <c:axId val="1277214336"/>
      </c:lineChart>
      <c:dateAx>
        <c:axId val="1277213376"/>
        <c:scaling>
          <c:orientation val="minMax"/>
        </c:scaling>
        <c:delete val="0"/>
        <c:axPos val="b"/>
        <c:numFmt formatCode="yyyy" sourceLinked="0"/>
        <c:majorTickMark val="in"/>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277214336"/>
        <c:crosses val="autoZero"/>
        <c:auto val="1"/>
        <c:lblOffset val="100"/>
        <c:baseTimeUnit val="months"/>
        <c:majorUnit val="1"/>
        <c:majorTimeUnit val="years"/>
      </c:dateAx>
      <c:valAx>
        <c:axId val="127721433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r>
                  <a:rPr lang="en-US" sz="900">
                    <a:solidFill>
                      <a:sysClr val="windowText" lastClr="000000"/>
                    </a:solidFill>
                    <a:latin typeface="Roboto" panose="02000000000000000000" pitchFamily="2" charset="0"/>
                    <a:ea typeface="Roboto" panose="02000000000000000000" pitchFamily="2" charset="0"/>
                  </a:rPr>
                  <a:t>Billions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title>
        <c:numFmt formatCode="&quot;$&quot;#,##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27721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r>
              <a:rPr lang="en-US" b="1">
                <a:solidFill>
                  <a:sysClr val="windowText" lastClr="000000"/>
                </a:solidFill>
                <a:latin typeface="IBM Plex Sans" panose="020B0503050203000203" pitchFamily="34" charset="0"/>
              </a:rPr>
              <a:t>Net Income and Free Cash Flow</a:t>
            </a:r>
          </a:p>
          <a:p>
            <a:pPr>
              <a:defRPr b="1">
                <a:solidFill>
                  <a:sysClr val="windowText" lastClr="000000"/>
                </a:solidFill>
                <a:latin typeface="IBM Plex Sans" panose="020B0503050203000203" pitchFamily="34" charset="0"/>
              </a:defRPr>
            </a:pPr>
            <a:r>
              <a:rPr lang="en-US" sz="1000" b="0">
                <a:solidFill>
                  <a:sysClr val="windowText" lastClr="000000"/>
                </a:solidFill>
                <a:latin typeface="IBM Plex Sans" panose="020B0503050203000203" pitchFamily="34" charset="0"/>
              </a:rPr>
              <a:t>Amazon, Alphabet, Meta and Microsoft</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endParaRPr lang="en-US"/>
        </a:p>
      </c:txPr>
    </c:title>
    <c:autoTitleDeleted val="0"/>
    <c:plotArea>
      <c:layout/>
      <c:lineChart>
        <c:grouping val="standard"/>
        <c:varyColors val="0"/>
        <c:ser>
          <c:idx val="0"/>
          <c:order val="0"/>
          <c:tx>
            <c:strRef>
              <c:f>'Net Income and FCF'!$T$8</c:f>
              <c:strCache>
                <c:ptCount val="1"/>
                <c:pt idx="0">
                  <c:v>Net Income</c:v>
                </c:pt>
              </c:strCache>
            </c:strRef>
          </c:tx>
          <c:spPr>
            <a:ln w="28575" cap="rnd">
              <a:solidFill>
                <a:srgbClr val="009BAB"/>
              </a:solidFill>
              <a:round/>
            </a:ln>
            <a:effectLst/>
          </c:spPr>
          <c:marker>
            <c:symbol val="none"/>
          </c:marker>
          <c:cat>
            <c:numRef>
              <c:f>'Net Income and FCF'!$S$9:$S$46</c:f>
              <c:numCache>
                <c:formatCode>m/d/yyyy</c:formatCode>
                <c:ptCount val="38"/>
                <c:pt idx="0">
                  <c:v>42551</c:v>
                </c:pt>
                <c:pt idx="1">
                  <c:v>42643</c:v>
                </c:pt>
                <c:pt idx="2">
                  <c:v>42735</c:v>
                </c:pt>
                <c:pt idx="3">
                  <c:v>42825</c:v>
                </c:pt>
                <c:pt idx="4">
                  <c:v>42916</c:v>
                </c:pt>
                <c:pt idx="5">
                  <c:v>43008</c:v>
                </c:pt>
                <c:pt idx="6">
                  <c:v>43100</c:v>
                </c:pt>
                <c:pt idx="7">
                  <c:v>43190</c:v>
                </c:pt>
                <c:pt idx="8">
                  <c:v>43281</c:v>
                </c:pt>
                <c:pt idx="9">
                  <c:v>43373</c:v>
                </c:pt>
                <c:pt idx="10">
                  <c:v>43465</c:v>
                </c:pt>
                <c:pt idx="11">
                  <c:v>43555</c:v>
                </c:pt>
                <c:pt idx="12">
                  <c:v>43646</c:v>
                </c:pt>
                <c:pt idx="13">
                  <c:v>43738</c:v>
                </c:pt>
                <c:pt idx="14">
                  <c:v>43830</c:v>
                </c:pt>
                <c:pt idx="15">
                  <c:v>43921</c:v>
                </c:pt>
                <c:pt idx="16">
                  <c:v>44012</c:v>
                </c:pt>
                <c:pt idx="17">
                  <c:v>44104</c:v>
                </c:pt>
                <c:pt idx="18">
                  <c:v>44196</c:v>
                </c:pt>
                <c:pt idx="19">
                  <c:v>44286</c:v>
                </c:pt>
                <c:pt idx="20">
                  <c:v>44377</c:v>
                </c:pt>
                <c:pt idx="21">
                  <c:v>44469</c:v>
                </c:pt>
                <c:pt idx="22">
                  <c:v>44561</c:v>
                </c:pt>
                <c:pt idx="23">
                  <c:v>44651</c:v>
                </c:pt>
                <c:pt idx="24">
                  <c:v>44742</c:v>
                </c:pt>
                <c:pt idx="25">
                  <c:v>44834</c:v>
                </c:pt>
                <c:pt idx="26">
                  <c:v>44926</c:v>
                </c:pt>
                <c:pt idx="27">
                  <c:v>45016</c:v>
                </c:pt>
                <c:pt idx="28">
                  <c:v>45107</c:v>
                </c:pt>
                <c:pt idx="29">
                  <c:v>45199</c:v>
                </c:pt>
                <c:pt idx="30">
                  <c:v>45291</c:v>
                </c:pt>
                <c:pt idx="31">
                  <c:v>45382</c:v>
                </c:pt>
                <c:pt idx="32">
                  <c:v>45473</c:v>
                </c:pt>
                <c:pt idx="33">
                  <c:v>45565</c:v>
                </c:pt>
                <c:pt idx="34">
                  <c:v>45657</c:v>
                </c:pt>
                <c:pt idx="35">
                  <c:v>45747</c:v>
                </c:pt>
                <c:pt idx="36">
                  <c:v>45838</c:v>
                </c:pt>
                <c:pt idx="37">
                  <c:v>45930</c:v>
                </c:pt>
              </c:numCache>
            </c:numRef>
          </c:cat>
          <c:val>
            <c:numRef>
              <c:f>'Net Income and FCF'!$T$9:$T$46</c:f>
              <c:numCache>
                <c:formatCode>General</c:formatCode>
                <c:ptCount val="38"/>
                <c:pt idx="0">
                  <c:v>90966</c:v>
                </c:pt>
                <c:pt idx="1">
                  <c:v>92605</c:v>
                </c:pt>
                <c:pt idx="2">
                  <c:v>96066</c:v>
                </c:pt>
                <c:pt idx="3">
                  <c:v>101066</c:v>
                </c:pt>
                <c:pt idx="4">
                  <c:v>106535</c:v>
                </c:pt>
                <c:pt idx="5">
                  <c:v>112903</c:v>
                </c:pt>
                <c:pt idx="6">
                  <c:v>95968</c:v>
                </c:pt>
                <c:pt idx="7">
                  <c:v>107507</c:v>
                </c:pt>
                <c:pt idx="8">
                  <c:v>114337</c:v>
                </c:pt>
                <c:pt idx="9">
                  <c:v>125516</c:v>
                </c:pt>
                <c:pt idx="10">
                  <c:v>155893</c:v>
                </c:pt>
                <c:pt idx="11">
                  <c:v>151647</c:v>
                </c:pt>
                <c:pt idx="12">
                  <c:v>158839</c:v>
                </c:pt>
                <c:pt idx="13">
                  <c:v>158335</c:v>
                </c:pt>
                <c:pt idx="14">
                  <c:v>166266</c:v>
                </c:pt>
                <c:pt idx="15">
                  <c:v>169523</c:v>
                </c:pt>
                <c:pt idx="16">
                  <c:v>170939</c:v>
                </c:pt>
                <c:pt idx="17">
                  <c:v>183272</c:v>
                </c:pt>
                <c:pt idx="18">
                  <c:v>205985</c:v>
                </c:pt>
                <c:pt idx="19">
                  <c:v>244332</c:v>
                </c:pt>
                <c:pt idx="20">
                  <c:v>279396</c:v>
                </c:pt>
                <c:pt idx="21">
                  <c:v>299748</c:v>
                </c:pt>
                <c:pt idx="22">
                  <c:v>320507</c:v>
                </c:pt>
                <c:pt idx="23">
                  <c:v>307681</c:v>
                </c:pt>
                <c:pt idx="24">
                  <c:v>289625</c:v>
                </c:pt>
                <c:pt idx="25">
                  <c:v>276737</c:v>
                </c:pt>
                <c:pt idx="26">
                  <c:v>243069</c:v>
                </c:pt>
                <c:pt idx="27">
                  <c:v>247665</c:v>
                </c:pt>
                <c:pt idx="28">
                  <c:v>263690</c:v>
                </c:pt>
                <c:pt idx="29">
                  <c:v>290634</c:v>
                </c:pt>
                <c:pt idx="30">
                  <c:v>326771</c:v>
                </c:pt>
                <c:pt idx="31">
                  <c:v>352417</c:v>
                </c:pt>
                <c:pt idx="32">
                  <c:v>373602</c:v>
                </c:pt>
                <c:pt idx="33">
                  <c:v>383924</c:v>
                </c:pt>
                <c:pt idx="34">
                  <c:v>410626</c:v>
                </c:pt>
                <c:pt idx="35">
                  <c:v>437504</c:v>
                </c:pt>
                <c:pt idx="36">
                  <c:v>458815</c:v>
                </c:pt>
                <c:pt idx="37">
                  <c:v>476183</c:v>
                </c:pt>
              </c:numCache>
            </c:numRef>
          </c:val>
          <c:smooth val="0"/>
          <c:extLst>
            <c:ext xmlns:c16="http://schemas.microsoft.com/office/drawing/2014/chart" uri="{C3380CC4-5D6E-409C-BE32-E72D297353CC}">
              <c16:uniqueId val="{00000000-AE27-4F22-99D1-2CE571BA32CE}"/>
            </c:ext>
          </c:extLst>
        </c:ser>
        <c:ser>
          <c:idx val="1"/>
          <c:order val="1"/>
          <c:tx>
            <c:strRef>
              <c:f>'Net Income and FCF'!$U$8</c:f>
              <c:strCache>
                <c:ptCount val="1"/>
                <c:pt idx="0">
                  <c:v>Free Cash Flow</c:v>
                </c:pt>
              </c:strCache>
            </c:strRef>
          </c:tx>
          <c:spPr>
            <a:ln w="28575" cap="rnd">
              <a:solidFill>
                <a:srgbClr val="B00027"/>
              </a:solidFill>
              <a:round/>
            </a:ln>
            <a:effectLst/>
          </c:spPr>
          <c:marker>
            <c:symbol val="none"/>
          </c:marker>
          <c:cat>
            <c:numRef>
              <c:f>'Net Income and FCF'!$S$9:$S$46</c:f>
              <c:numCache>
                <c:formatCode>m/d/yyyy</c:formatCode>
                <c:ptCount val="38"/>
                <c:pt idx="0">
                  <c:v>42551</c:v>
                </c:pt>
                <c:pt idx="1">
                  <c:v>42643</c:v>
                </c:pt>
                <c:pt idx="2">
                  <c:v>42735</c:v>
                </c:pt>
                <c:pt idx="3">
                  <c:v>42825</c:v>
                </c:pt>
                <c:pt idx="4">
                  <c:v>42916</c:v>
                </c:pt>
                <c:pt idx="5">
                  <c:v>43008</c:v>
                </c:pt>
                <c:pt idx="6">
                  <c:v>43100</c:v>
                </c:pt>
                <c:pt idx="7">
                  <c:v>43190</c:v>
                </c:pt>
                <c:pt idx="8">
                  <c:v>43281</c:v>
                </c:pt>
                <c:pt idx="9">
                  <c:v>43373</c:v>
                </c:pt>
                <c:pt idx="10">
                  <c:v>43465</c:v>
                </c:pt>
                <c:pt idx="11">
                  <c:v>43555</c:v>
                </c:pt>
                <c:pt idx="12">
                  <c:v>43646</c:v>
                </c:pt>
                <c:pt idx="13">
                  <c:v>43738</c:v>
                </c:pt>
                <c:pt idx="14">
                  <c:v>43830</c:v>
                </c:pt>
                <c:pt idx="15">
                  <c:v>43921</c:v>
                </c:pt>
                <c:pt idx="16">
                  <c:v>44012</c:v>
                </c:pt>
                <c:pt idx="17">
                  <c:v>44104</c:v>
                </c:pt>
                <c:pt idx="18">
                  <c:v>44196</c:v>
                </c:pt>
                <c:pt idx="19">
                  <c:v>44286</c:v>
                </c:pt>
                <c:pt idx="20">
                  <c:v>44377</c:v>
                </c:pt>
                <c:pt idx="21">
                  <c:v>44469</c:v>
                </c:pt>
                <c:pt idx="22">
                  <c:v>44561</c:v>
                </c:pt>
                <c:pt idx="23">
                  <c:v>44651</c:v>
                </c:pt>
                <c:pt idx="24">
                  <c:v>44742</c:v>
                </c:pt>
                <c:pt idx="25">
                  <c:v>44834</c:v>
                </c:pt>
                <c:pt idx="26">
                  <c:v>44926</c:v>
                </c:pt>
                <c:pt idx="27">
                  <c:v>45016</c:v>
                </c:pt>
                <c:pt idx="28">
                  <c:v>45107</c:v>
                </c:pt>
                <c:pt idx="29">
                  <c:v>45199</c:v>
                </c:pt>
                <c:pt idx="30">
                  <c:v>45291</c:v>
                </c:pt>
                <c:pt idx="31">
                  <c:v>45382</c:v>
                </c:pt>
                <c:pt idx="32">
                  <c:v>45473</c:v>
                </c:pt>
                <c:pt idx="33">
                  <c:v>45565</c:v>
                </c:pt>
                <c:pt idx="34">
                  <c:v>45657</c:v>
                </c:pt>
                <c:pt idx="35">
                  <c:v>45747</c:v>
                </c:pt>
                <c:pt idx="36">
                  <c:v>45838</c:v>
                </c:pt>
                <c:pt idx="37">
                  <c:v>45930</c:v>
                </c:pt>
              </c:numCache>
            </c:numRef>
          </c:cat>
          <c:val>
            <c:numRef>
              <c:f>'Net Income and FCF'!$U$9:$U$46</c:f>
              <c:numCache>
                <c:formatCode>General</c:formatCode>
                <c:ptCount val="38"/>
                <c:pt idx="0">
                  <c:v>111850</c:v>
                </c:pt>
                <c:pt idx="1">
                  <c:v>122396</c:v>
                </c:pt>
                <c:pt idx="2">
                  <c:v>127667</c:v>
                </c:pt>
                <c:pt idx="3">
                  <c:v>131996</c:v>
                </c:pt>
                <c:pt idx="4">
                  <c:v>131191</c:v>
                </c:pt>
                <c:pt idx="5">
                  <c:v>131178</c:v>
                </c:pt>
                <c:pt idx="6">
                  <c:v>134061</c:v>
                </c:pt>
                <c:pt idx="7">
                  <c:v>132826</c:v>
                </c:pt>
                <c:pt idx="8">
                  <c:v>138934</c:v>
                </c:pt>
                <c:pt idx="9">
                  <c:v>148421</c:v>
                </c:pt>
                <c:pt idx="10">
                  <c:v>149363</c:v>
                </c:pt>
                <c:pt idx="11">
                  <c:v>155845</c:v>
                </c:pt>
                <c:pt idx="12">
                  <c:v>164219</c:v>
                </c:pt>
                <c:pt idx="13">
                  <c:v>165632</c:v>
                </c:pt>
                <c:pt idx="14">
                  <c:v>178387</c:v>
                </c:pt>
                <c:pt idx="15">
                  <c:v>181604</c:v>
                </c:pt>
                <c:pt idx="16">
                  <c:v>193877</c:v>
                </c:pt>
                <c:pt idx="17">
                  <c:v>200465</c:v>
                </c:pt>
                <c:pt idx="18">
                  <c:v>223054</c:v>
                </c:pt>
                <c:pt idx="19">
                  <c:v>240951</c:v>
                </c:pt>
                <c:pt idx="20">
                  <c:v>248661</c:v>
                </c:pt>
                <c:pt idx="21">
                  <c:v>252571</c:v>
                </c:pt>
                <c:pt idx="22">
                  <c:v>253948</c:v>
                </c:pt>
                <c:pt idx="23">
                  <c:v>253610</c:v>
                </c:pt>
                <c:pt idx="24">
                  <c:v>243902</c:v>
                </c:pt>
                <c:pt idx="25">
                  <c:v>237307</c:v>
                </c:pt>
                <c:pt idx="26">
                  <c:v>219277</c:v>
                </c:pt>
                <c:pt idx="27">
                  <c:v>225800</c:v>
                </c:pt>
                <c:pt idx="28">
                  <c:v>258799</c:v>
                </c:pt>
                <c:pt idx="29">
                  <c:v>294925</c:v>
                </c:pt>
                <c:pt idx="30">
                  <c:v>319873</c:v>
                </c:pt>
                <c:pt idx="31">
                  <c:v>336843</c:v>
                </c:pt>
                <c:pt idx="32">
                  <c:v>337178</c:v>
                </c:pt>
                <c:pt idx="33">
                  <c:v>332493</c:v>
                </c:pt>
                <c:pt idx="34">
                  <c:v>328044</c:v>
                </c:pt>
                <c:pt idx="35">
                  <c:v>315853</c:v>
                </c:pt>
                <c:pt idx="36">
                  <c:v>298141</c:v>
                </c:pt>
                <c:pt idx="37">
                  <c:v>305737</c:v>
                </c:pt>
              </c:numCache>
            </c:numRef>
          </c:val>
          <c:smooth val="0"/>
          <c:extLst>
            <c:ext xmlns:c16="http://schemas.microsoft.com/office/drawing/2014/chart" uri="{C3380CC4-5D6E-409C-BE32-E72D297353CC}">
              <c16:uniqueId val="{00000001-AE27-4F22-99D1-2CE571BA32CE}"/>
            </c:ext>
          </c:extLst>
        </c:ser>
        <c:dLbls>
          <c:showLegendKey val="0"/>
          <c:showVal val="0"/>
          <c:showCatName val="0"/>
          <c:showSerName val="0"/>
          <c:showPercent val="0"/>
          <c:showBubbleSize val="0"/>
        </c:dLbls>
        <c:smooth val="0"/>
        <c:axId val="1434659056"/>
        <c:axId val="1434657136"/>
      </c:lineChart>
      <c:dateAx>
        <c:axId val="1434659056"/>
        <c:scaling>
          <c:orientation val="minMax"/>
        </c:scaling>
        <c:delete val="0"/>
        <c:axPos val="b"/>
        <c:numFmt formatCode="yyyy" sourceLinked="0"/>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434657136"/>
        <c:crosses val="autoZero"/>
        <c:auto val="1"/>
        <c:lblOffset val="100"/>
        <c:baseTimeUnit val="months"/>
        <c:majorUnit val="1"/>
        <c:majorTimeUnit val="years"/>
      </c:dateAx>
      <c:valAx>
        <c:axId val="143465713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r>
                  <a:rPr lang="en-US" sz="900">
                    <a:solidFill>
                      <a:sysClr val="windowText" lastClr="000000"/>
                    </a:solidFill>
                    <a:latin typeface="Roboto" panose="02000000000000000000" pitchFamily="2" charset="0"/>
                    <a:ea typeface="Roboto" panose="02000000000000000000" pitchFamily="2" charset="0"/>
                  </a:rPr>
                  <a:t>Millions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title>
        <c:numFmt formatCode="&quot;$&quot;#,##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434659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r>
              <a:rPr lang="en-US" b="1">
                <a:solidFill>
                  <a:sysClr val="windowText" lastClr="000000"/>
                </a:solidFill>
                <a:latin typeface="IBM Plex Sans" panose="020B0503050203000203" pitchFamily="34" charset="0"/>
              </a:rPr>
              <a:t>Unemployment Rates</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endParaRPr lang="en-US"/>
        </a:p>
      </c:txPr>
    </c:title>
    <c:autoTitleDeleted val="0"/>
    <c:plotArea>
      <c:layout>
        <c:manualLayout>
          <c:layoutTarget val="inner"/>
          <c:xMode val="edge"/>
          <c:yMode val="edge"/>
          <c:x val="7.2215419690761132E-2"/>
          <c:y val="9.1424535372309906E-2"/>
          <c:w val="0.9031898346412679"/>
          <c:h val="0.75202795539694778"/>
        </c:manualLayout>
      </c:layout>
      <c:barChart>
        <c:barDir val="col"/>
        <c:grouping val="clustered"/>
        <c:varyColors val="0"/>
        <c:ser>
          <c:idx val="5"/>
          <c:order val="5"/>
          <c:tx>
            <c:strRef>
              <c:f>unemployed!$F$11</c:f>
              <c:strCache>
                <c:ptCount val="1"/>
                <c:pt idx="0">
                  <c:v>Recession</c:v>
                </c:pt>
              </c:strCache>
            </c:strRef>
          </c:tx>
          <c:spPr>
            <a:solidFill>
              <a:schemeClr val="bg1">
                <a:lumMod val="85000"/>
              </a:schemeClr>
            </a:solidFill>
            <a:ln w="19050">
              <a:solidFill>
                <a:schemeClr val="bg1">
                  <a:lumMod val="85000"/>
                </a:schemeClr>
              </a:solidFill>
            </a:ln>
            <a:effectLst/>
          </c:spPr>
          <c:invertIfNegative val="0"/>
          <c:cat>
            <c:numRef>
              <c:f>unemployed!$A$12:$A$440</c:f>
              <c:numCache>
                <c:formatCode>m/d/yyyy</c:formatCode>
                <c:ptCount val="429"/>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numCache>
            </c:numRef>
          </c:cat>
          <c:val>
            <c:numRef>
              <c:f>unemployed!$F$12:$F$442</c:f>
              <c:numCache>
                <c:formatCode>General</c:formatCode>
                <c:ptCount val="431"/>
                <c:pt idx="0">
                  <c:v>0</c:v>
                </c:pt>
                <c:pt idx="1">
                  <c:v>0</c:v>
                </c:pt>
                <c:pt idx="2">
                  <c:v>0</c:v>
                </c:pt>
                <c:pt idx="3">
                  <c:v>0</c:v>
                </c:pt>
                <c:pt idx="4">
                  <c:v>0</c:v>
                </c:pt>
                <c:pt idx="5">
                  <c:v>0</c:v>
                </c:pt>
                <c:pt idx="6">
                  <c:v>1</c:v>
                </c:pt>
                <c:pt idx="7">
                  <c:v>1</c:v>
                </c:pt>
                <c:pt idx="8">
                  <c:v>1</c:v>
                </c:pt>
                <c:pt idx="9">
                  <c:v>1</c:v>
                </c:pt>
                <c:pt idx="10">
                  <c:v>1</c:v>
                </c:pt>
                <c:pt idx="11">
                  <c:v>1</c:v>
                </c:pt>
                <c:pt idx="12">
                  <c:v>1</c:v>
                </c:pt>
                <c:pt idx="13">
                  <c:v>1</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1</c:v>
                </c:pt>
                <c:pt idx="362">
                  <c:v>1</c:v>
                </c:pt>
                <c:pt idx="363">
                  <c:v>1</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numCache>
            </c:numRef>
          </c:val>
          <c:extLst>
            <c:ext xmlns:c16="http://schemas.microsoft.com/office/drawing/2014/chart" uri="{C3380CC4-5D6E-409C-BE32-E72D297353CC}">
              <c16:uniqueId val="{00000000-E270-413D-9FC9-76B85795C79A}"/>
            </c:ext>
          </c:extLst>
        </c:ser>
        <c:dLbls>
          <c:showLegendKey val="0"/>
          <c:showVal val="0"/>
          <c:showCatName val="0"/>
          <c:showSerName val="0"/>
          <c:showPercent val="0"/>
          <c:showBubbleSize val="0"/>
        </c:dLbls>
        <c:gapWidth val="219"/>
        <c:axId val="1109232848"/>
        <c:axId val="1109231888"/>
      </c:barChart>
      <c:lineChart>
        <c:grouping val="standard"/>
        <c:varyColors val="0"/>
        <c:ser>
          <c:idx val="1"/>
          <c:order val="1"/>
          <c:tx>
            <c:strRef>
              <c:f>unemployed!$B$11</c:f>
              <c:strCache>
                <c:ptCount val="1"/>
                <c:pt idx="0">
                  <c:v>Young Workers (Aged 22-27)</c:v>
                </c:pt>
              </c:strCache>
            </c:strRef>
          </c:tx>
          <c:spPr>
            <a:ln w="28575" cap="rnd">
              <a:solidFill>
                <a:srgbClr val="8A659E"/>
              </a:solidFill>
              <a:round/>
            </a:ln>
            <a:effectLst/>
          </c:spPr>
          <c:marker>
            <c:symbol val="none"/>
          </c:marker>
          <c:cat>
            <c:numRef>
              <c:f>unemployed!$A$12:$A$440</c:f>
              <c:numCache>
                <c:formatCode>m/d/yyyy</c:formatCode>
                <c:ptCount val="429"/>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numCache>
            </c:numRef>
          </c:cat>
          <c:val>
            <c:numRef>
              <c:f>unemployed!$B$12:$B$442</c:f>
              <c:numCache>
                <c:formatCode>0.0</c:formatCode>
                <c:ptCount val="431"/>
                <c:pt idx="0">
                  <c:v>7.6029999999999998</c:v>
                </c:pt>
                <c:pt idx="1">
                  <c:v>7.5979999999999999</c:v>
                </c:pt>
                <c:pt idx="2">
                  <c:v>7.6079999999999997</c:v>
                </c:pt>
                <c:pt idx="3">
                  <c:v>7.7359999999999998</c:v>
                </c:pt>
                <c:pt idx="4">
                  <c:v>7.6609999999999996</c:v>
                </c:pt>
                <c:pt idx="5">
                  <c:v>7.57</c:v>
                </c:pt>
                <c:pt idx="6">
                  <c:v>7.6020000000000003</c:v>
                </c:pt>
                <c:pt idx="7">
                  <c:v>7.8710000000000004</c:v>
                </c:pt>
                <c:pt idx="8">
                  <c:v>8.1549999999999994</c:v>
                </c:pt>
                <c:pt idx="9">
                  <c:v>8.2769999999999992</c:v>
                </c:pt>
                <c:pt idx="10">
                  <c:v>8.3539999999999992</c:v>
                </c:pt>
                <c:pt idx="11">
                  <c:v>8.6140000000000008</c:v>
                </c:pt>
                <c:pt idx="12">
                  <c:v>8.8309999999999995</c:v>
                </c:pt>
                <c:pt idx="13">
                  <c:v>9.1059999999999999</c:v>
                </c:pt>
                <c:pt idx="14">
                  <c:v>9.4779999999999998</c:v>
                </c:pt>
                <c:pt idx="15">
                  <c:v>9.6989999999999998</c:v>
                </c:pt>
                <c:pt idx="16">
                  <c:v>9.9149999999999991</c:v>
                </c:pt>
                <c:pt idx="17">
                  <c:v>9.8109999999999999</c:v>
                </c:pt>
                <c:pt idx="18">
                  <c:v>9.8510000000000009</c:v>
                </c:pt>
                <c:pt idx="19">
                  <c:v>9.9030000000000005</c:v>
                </c:pt>
                <c:pt idx="20">
                  <c:v>9.9909999999999997</c:v>
                </c:pt>
                <c:pt idx="21">
                  <c:v>10.324</c:v>
                </c:pt>
                <c:pt idx="22">
                  <c:v>10.516999999999999</c:v>
                </c:pt>
                <c:pt idx="23">
                  <c:v>10.686</c:v>
                </c:pt>
                <c:pt idx="24">
                  <c:v>10.551</c:v>
                </c:pt>
                <c:pt idx="25">
                  <c:v>10.568</c:v>
                </c:pt>
                <c:pt idx="26">
                  <c:v>10.657999999999999</c:v>
                </c:pt>
                <c:pt idx="27">
                  <c:v>10.896000000000001</c:v>
                </c:pt>
                <c:pt idx="28">
                  <c:v>11.11</c:v>
                </c:pt>
                <c:pt idx="29">
                  <c:v>11.301</c:v>
                </c:pt>
                <c:pt idx="30">
                  <c:v>11.176</c:v>
                </c:pt>
                <c:pt idx="31">
                  <c:v>11.016999999999999</c:v>
                </c:pt>
                <c:pt idx="32">
                  <c:v>10.853999999999999</c:v>
                </c:pt>
                <c:pt idx="33">
                  <c:v>10.879</c:v>
                </c:pt>
                <c:pt idx="34">
                  <c:v>11.032999999999999</c:v>
                </c:pt>
                <c:pt idx="35">
                  <c:v>11.084</c:v>
                </c:pt>
                <c:pt idx="36">
                  <c:v>11.071999999999999</c:v>
                </c:pt>
                <c:pt idx="37">
                  <c:v>10.702999999999999</c:v>
                </c:pt>
                <c:pt idx="38">
                  <c:v>10.311999999999999</c:v>
                </c:pt>
                <c:pt idx="39">
                  <c:v>10.042</c:v>
                </c:pt>
                <c:pt idx="40">
                  <c:v>10.067</c:v>
                </c:pt>
                <c:pt idx="41">
                  <c:v>10.083</c:v>
                </c:pt>
                <c:pt idx="42">
                  <c:v>10.135</c:v>
                </c:pt>
                <c:pt idx="43">
                  <c:v>10.068</c:v>
                </c:pt>
                <c:pt idx="44">
                  <c:v>9.9380000000000006</c:v>
                </c:pt>
                <c:pt idx="45">
                  <c:v>9.5890000000000004</c:v>
                </c:pt>
                <c:pt idx="46">
                  <c:v>9.3689999999999998</c:v>
                </c:pt>
                <c:pt idx="47">
                  <c:v>9.3789999999999996</c:v>
                </c:pt>
                <c:pt idx="48">
                  <c:v>9.5540000000000003</c:v>
                </c:pt>
                <c:pt idx="49">
                  <c:v>9.6880000000000006</c:v>
                </c:pt>
                <c:pt idx="50">
                  <c:v>9.5920000000000005</c:v>
                </c:pt>
                <c:pt idx="51">
                  <c:v>9.5150000000000006</c:v>
                </c:pt>
                <c:pt idx="52">
                  <c:v>9.3379999999999992</c:v>
                </c:pt>
                <c:pt idx="53">
                  <c:v>9.2959999999999994</c:v>
                </c:pt>
                <c:pt idx="54">
                  <c:v>9.1940000000000008</c:v>
                </c:pt>
                <c:pt idx="55">
                  <c:v>9.0129999999999999</c:v>
                </c:pt>
                <c:pt idx="56">
                  <c:v>8.8719999999999999</c:v>
                </c:pt>
                <c:pt idx="57">
                  <c:v>8.7609999999999992</c:v>
                </c:pt>
                <c:pt idx="58">
                  <c:v>8.5340000000000007</c:v>
                </c:pt>
                <c:pt idx="59">
                  <c:v>8.2409999999999997</c:v>
                </c:pt>
                <c:pt idx="60">
                  <c:v>8</c:v>
                </c:pt>
                <c:pt idx="61">
                  <c:v>7.8879999999999999</c:v>
                </c:pt>
                <c:pt idx="62">
                  <c:v>7.992</c:v>
                </c:pt>
                <c:pt idx="63">
                  <c:v>8.0039999999999996</c:v>
                </c:pt>
                <c:pt idx="64">
                  <c:v>8.0830000000000002</c:v>
                </c:pt>
                <c:pt idx="65">
                  <c:v>8.1219999999999999</c:v>
                </c:pt>
                <c:pt idx="66">
                  <c:v>8.2680000000000007</c:v>
                </c:pt>
                <c:pt idx="67">
                  <c:v>8.5169999999999995</c:v>
                </c:pt>
                <c:pt idx="68">
                  <c:v>8.7270000000000003</c:v>
                </c:pt>
                <c:pt idx="69">
                  <c:v>8.6389999999999993</c:v>
                </c:pt>
                <c:pt idx="70">
                  <c:v>8.5719999999999992</c:v>
                </c:pt>
                <c:pt idx="71">
                  <c:v>8.3740000000000006</c:v>
                </c:pt>
                <c:pt idx="72">
                  <c:v>8.5660000000000007</c:v>
                </c:pt>
                <c:pt idx="73">
                  <c:v>8.8140000000000001</c:v>
                </c:pt>
                <c:pt idx="74">
                  <c:v>8.9420000000000002</c:v>
                </c:pt>
                <c:pt idx="75">
                  <c:v>8.891</c:v>
                </c:pt>
                <c:pt idx="76">
                  <c:v>8.6709999999999994</c:v>
                </c:pt>
                <c:pt idx="77">
                  <c:v>8.2940000000000005</c:v>
                </c:pt>
                <c:pt idx="78">
                  <c:v>8.1419999999999995</c:v>
                </c:pt>
                <c:pt idx="79">
                  <c:v>7.7409999999999997</c:v>
                </c:pt>
                <c:pt idx="80">
                  <c:v>7.8769999999999998</c:v>
                </c:pt>
                <c:pt idx="81">
                  <c:v>8.1</c:v>
                </c:pt>
                <c:pt idx="82">
                  <c:v>8.468</c:v>
                </c:pt>
                <c:pt idx="83">
                  <c:v>8.5820000000000007</c:v>
                </c:pt>
                <c:pt idx="84">
                  <c:v>8.3360000000000003</c:v>
                </c:pt>
                <c:pt idx="85">
                  <c:v>8.2270000000000003</c:v>
                </c:pt>
                <c:pt idx="86">
                  <c:v>8.1129999999999995</c:v>
                </c:pt>
                <c:pt idx="87">
                  <c:v>8.1</c:v>
                </c:pt>
                <c:pt idx="88">
                  <c:v>8.0649999999999995</c:v>
                </c:pt>
                <c:pt idx="89">
                  <c:v>8.0449999999999999</c:v>
                </c:pt>
                <c:pt idx="90">
                  <c:v>7.81</c:v>
                </c:pt>
                <c:pt idx="91">
                  <c:v>7.5510000000000002</c:v>
                </c:pt>
                <c:pt idx="92">
                  <c:v>7.3959999999999999</c:v>
                </c:pt>
                <c:pt idx="93">
                  <c:v>7.7240000000000002</c:v>
                </c:pt>
                <c:pt idx="94">
                  <c:v>7.9119999999999999</c:v>
                </c:pt>
                <c:pt idx="95">
                  <c:v>7.9989999999999997</c:v>
                </c:pt>
                <c:pt idx="96">
                  <c:v>7.7789999999999999</c:v>
                </c:pt>
                <c:pt idx="97">
                  <c:v>7.6509999999999998</c:v>
                </c:pt>
                <c:pt idx="98">
                  <c:v>7.492</c:v>
                </c:pt>
                <c:pt idx="99">
                  <c:v>6.9160000000000004</c:v>
                </c:pt>
                <c:pt idx="100">
                  <c:v>6.73</c:v>
                </c:pt>
                <c:pt idx="101">
                  <c:v>6.7</c:v>
                </c:pt>
                <c:pt idx="102">
                  <c:v>7.1870000000000003</c:v>
                </c:pt>
                <c:pt idx="103">
                  <c:v>7.319</c:v>
                </c:pt>
                <c:pt idx="104">
                  <c:v>7.367</c:v>
                </c:pt>
                <c:pt idx="105">
                  <c:v>7.13</c:v>
                </c:pt>
                <c:pt idx="106">
                  <c:v>6.6740000000000004</c:v>
                </c:pt>
                <c:pt idx="107">
                  <c:v>6.2560000000000002</c:v>
                </c:pt>
                <c:pt idx="108">
                  <c:v>6.0309999999999997</c:v>
                </c:pt>
                <c:pt idx="109">
                  <c:v>6.1859999999999999</c:v>
                </c:pt>
                <c:pt idx="110">
                  <c:v>6.2610000000000001</c:v>
                </c:pt>
                <c:pt idx="111">
                  <c:v>6.49</c:v>
                </c:pt>
                <c:pt idx="112">
                  <c:v>6.5739999999999998</c:v>
                </c:pt>
                <c:pt idx="113">
                  <c:v>6.67</c:v>
                </c:pt>
                <c:pt idx="114">
                  <c:v>6.6459999999999999</c:v>
                </c:pt>
                <c:pt idx="115">
                  <c:v>6.67</c:v>
                </c:pt>
                <c:pt idx="116">
                  <c:v>6.8620000000000001</c:v>
                </c:pt>
                <c:pt idx="117">
                  <c:v>6.83</c:v>
                </c:pt>
                <c:pt idx="118">
                  <c:v>6.718</c:v>
                </c:pt>
                <c:pt idx="119">
                  <c:v>6.3159999999999998</c:v>
                </c:pt>
                <c:pt idx="120">
                  <c:v>6.2530000000000001</c:v>
                </c:pt>
                <c:pt idx="121">
                  <c:v>6.3179999999999996</c:v>
                </c:pt>
                <c:pt idx="122">
                  <c:v>6.4160000000000004</c:v>
                </c:pt>
                <c:pt idx="123">
                  <c:v>6.343</c:v>
                </c:pt>
                <c:pt idx="124">
                  <c:v>6.4</c:v>
                </c:pt>
                <c:pt idx="125">
                  <c:v>6.42</c:v>
                </c:pt>
                <c:pt idx="126">
                  <c:v>6.5919999999999996</c:v>
                </c:pt>
                <c:pt idx="127">
                  <c:v>6.274</c:v>
                </c:pt>
                <c:pt idx="128">
                  <c:v>6.1929999999999996</c:v>
                </c:pt>
                <c:pt idx="129">
                  <c:v>5.9660000000000002</c:v>
                </c:pt>
                <c:pt idx="130">
                  <c:v>6.1909999999999998</c:v>
                </c:pt>
                <c:pt idx="131">
                  <c:v>6.375</c:v>
                </c:pt>
                <c:pt idx="132">
                  <c:v>6.5549999999999997</c:v>
                </c:pt>
                <c:pt idx="133">
                  <c:v>6.55</c:v>
                </c:pt>
                <c:pt idx="134">
                  <c:v>6.66</c:v>
                </c:pt>
                <c:pt idx="135">
                  <c:v>6.7709999999999999</c:v>
                </c:pt>
                <c:pt idx="136">
                  <c:v>6.8220000000000001</c:v>
                </c:pt>
                <c:pt idx="137">
                  <c:v>6.7439999999999998</c:v>
                </c:pt>
                <c:pt idx="138">
                  <c:v>6.7359999999999998</c:v>
                </c:pt>
                <c:pt idx="139">
                  <c:v>7.024</c:v>
                </c:pt>
                <c:pt idx="140">
                  <c:v>7.109</c:v>
                </c:pt>
                <c:pt idx="141">
                  <c:v>7.5830000000000002</c:v>
                </c:pt>
                <c:pt idx="142">
                  <c:v>7.9950000000000001</c:v>
                </c:pt>
                <c:pt idx="143">
                  <c:v>8.577</c:v>
                </c:pt>
                <c:pt idx="144">
                  <c:v>8.8650000000000002</c:v>
                </c:pt>
                <c:pt idx="145">
                  <c:v>8.9120000000000008</c:v>
                </c:pt>
                <c:pt idx="146">
                  <c:v>9.15</c:v>
                </c:pt>
                <c:pt idx="147">
                  <c:v>9.1869999999999994</c:v>
                </c:pt>
                <c:pt idx="148">
                  <c:v>9.1560000000000006</c:v>
                </c:pt>
                <c:pt idx="149">
                  <c:v>8.99</c:v>
                </c:pt>
                <c:pt idx="150">
                  <c:v>8.8729999999999993</c:v>
                </c:pt>
                <c:pt idx="151">
                  <c:v>9.0470000000000006</c:v>
                </c:pt>
                <c:pt idx="152">
                  <c:v>9.0749999999999993</c:v>
                </c:pt>
                <c:pt idx="153">
                  <c:v>9.2609999999999992</c:v>
                </c:pt>
                <c:pt idx="154">
                  <c:v>9.2919999999999998</c:v>
                </c:pt>
                <c:pt idx="155">
                  <c:v>9.3829999999999991</c:v>
                </c:pt>
                <c:pt idx="156">
                  <c:v>9.2439999999999998</c:v>
                </c:pt>
                <c:pt idx="157">
                  <c:v>8.9779999999999998</c:v>
                </c:pt>
                <c:pt idx="158">
                  <c:v>8.8569999999999993</c:v>
                </c:pt>
                <c:pt idx="159">
                  <c:v>9.0609999999999999</c:v>
                </c:pt>
                <c:pt idx="160">
                  <c:v>9.3710000000000004</c:v>
                </c:pt>
                <c:pt idx="161">
                  <c:v>9.7289999999999992</c:v>
                </c:pt>
                <c:pt idx="162">
                  <c:v>9.8119999999999994</c:v>
                </c:pt>
                <c:pt idx="163">
                  <c:v>9.7409999999999997</c:v>
                </c:pt>
                <c:pt idx="164">
                  <c:v>10.101000000000001</c:v>
                </c:pt>
                <c:pt idx="165">
                  <c:v>10.044</c:v>
                </c:pt>
                <c:pt idx="166">
                  <c:v>10.103</c:v>
                </c:pt>
                <c:pt idx="167">
                  <c:v>9.5850000000000009</c:v>
                </c:pt>
                <c:pt idx="168">
                  <c:v>9.6</c:v>
                </c:pt>
                <c:pt idx="169">
                  <c:v>9.5809999999999995</c:v>
                </c:pt>
                <c:pt idx="170">
                  <c:v>9.5239999999999991</c:v>
                </c:pt>
                <c:pt idx="171">
                  <c:v>8.9990000000000006</c:v>
                </c:pt>
                <c:pt idx="172">
                  <c:v>8.9429999999999996</c:v>
                </c:pt>
                <c:pt idx="173">
                  <c:v>8.77</c:v>
                </c:pt>
                <c:pt idx="174">
                  <c:v>9.2309999999999999</c:v>
                </c:pt>
                <c:pt idx="175">
                  <c:v>9.1229999999999993</c:v>
                </c:pt>
                <c:pt idx="176">
                  <c:v>9.0530000000000008</c:v>
                </c:pt>
                <c:pt idx="177">
                  <c:v>8.6969999999999992</c:v>
                </c:pt>
                <c:pt idx="178">
                  <c:v>8.5939999999999994</c:v>
                </c:pt>
                <c:pt idx="179">
                  <c:v>8.5380000000000003</c:v>
                </c:pt>
                <c:pt idx="180">
                  <c:v>8.48</c:v>
                </c:pt>
                <c:pt idx="181">
                  <c:v>8.5920000000000005</c:v>
                </c:pt>
                <c:pt idx="182">
                  <c:v>8.6240000000000006</c:v>
                </c:pt>
                <c:pt idx="183">
                  <c:v>8.6560000000000006</c:v>
                </c:pt>
                <c:pt idx="184">
                  <c:v>8.4410000000000007</c:v>
                </c:pt>
                <c:pt idx="185">
                  <c:v>8.3040000000000003</c:v>
                </c:pt>
                <c:pt idx="186">
                  <c:v>8.0839999999999996</c:v>
                </c:pt>
                <c:pt idx="187">
                  <c:v>8.0540000000000003</c:v>
                </c:pt>
                <c:pt idx="188">
                  <c:v>8.1980000000000004</c:v>
                </c:pt>
                <c:pt idx="189">
                  <c:v>8.2469999999999999</c:v>
                </c:pt>
                <c:pt idx="190">
                  <c:v>8.17</c:v>
                </c:pt>
                <c:pt idx="191">
                  <c:v>7.95</c:v>
                </c:pt>
                <c:pt idx="192">
                  <c:v>7.8689999999999998</c:v>
                </c:pt>
                <c:pt idx="193">
                  <c:v>7.8120000000000003</c:v>
                </c:pt>
                <c:pt idx="194">
                  <c:v>7.3730000000000002</c:v>
                </c:pt>
                <c:pt idx="195">
                  <c:v>7.3689999999999998</c:v>
                </c:pt>
                <c:pt idx="196">
                  <c:v>7.4390000000000001</c:v>
                </c:pt>
                <c:pt idx="197">
                  <c:v>7.9130000000000003</c:v>
                </c:pt>
                <c:pt idx="198">
                  <c:v>8.0370000000000008</c:v>
                </c:pt>
                <c:pt idx="199">
                  <c:v>7.82</c:v>
                </c:pt>
                <c:pt idx="200">
                  <c:v>7.6589999999999998</c:v>
                </c:pt>
                <c:pt idx="201">
                  <c:v>7.5679999999999996</c:v>
                </c:pt>
                <c:pt idx="202">
                  <c:v>7.6269999999999998</c:v>
                </c:pt>
                <c:pt idx="203">
                  <c:v>7.4560000000000004</c:v>
                </c:pt>
                <c:pt idx="204">
                  <c:v>7.702</c:v>
                </c:pt>
                <c:pt idx="205">
                  <c:v>7.758</c:v>
                </c:pt>
                <c:pt idx="206">
                  <c:v>7.9269999999999996</c:v>
                </c:pt>
                <c:pt idx="207">
                  <c:v>7.5940000000000003</c:v>
                </c:pt>
                <c:pt idx="208">
                  <c:v>7.3639999999999999</c:v>
                </c:pt>
                <c:pt idx="209">
                  <c:v>7.4359999999999999</c:v>
                </c:pt>
                <c:pt idx="210">
                  <c:v>7.5789999999999997</c:v>
                </c:pt>
                <c:pt idx="211">
                  <c:v>7.9370000000000003</c:v>
                </c:pt>
                <c:pt idx="212">
                  <c:v>8.3970000000000002</c:v>
                </c:pt>
                <c:pt idx="213">
                  <c:v>8.5289999999999999</c:v>
                </c:pt>
                <c:pt idx="214">
                  <c:v>8.5050000000000008</c:v>
                </c:pt>
                <c:pt idx="215">
                  <c:v>8.452</c:v>
                </c:pt>
                <c:pt idx="216">
                  <c:v>8.7140000000000004</c:v>
                </c:pt>
                <c:pt idx="217">
                  <c:v>8.9819999999999993</c:v>
                </c:pt>
                <c:pt idx="218">
                  <c:v>9.0879999999999992</c:v>
                </c:pt>
                <c:pt idx="219">
                  <c:v>9.0340000000000007</c:v>
                </c:pt>
                <c:pt idx="220">
                  <c:v>9.1050000000000004</c:v>
                </c:pt>
                <c:pt idx="221">
                  <c:v>9.1959999999999997</c:v>
                </c:pt>
                <c:pt idx="222">
                  <c:v>9.5</c:v>
                </c:pt>
                <c:pt idx="223">
                  <c:v>9.9440000000000008</c:v>
                </c:pt>
                <c:pt idx="224">
                  <c:v>10.292999999999999</c:v>
                </c:pt>
                <c:pt idx="225">
                  <c:v>10.659000000000001</c:v>
                </c:pt>
                <c:pt idx="226">
                  <c:v>10.676</c:v>
                </c:pt>
                <c:pt idx="227">
                  <c:v>11.122999999999999</c:v>
                </c:pt>
                <c:pt idx="228">
                  <c:v>11.670999999999999</c:v>
                </c:pt>
                <c:pt idx="229">
                  <c:v>12.742000000000001</c:v>
                </c:pt>
                <c:pt idx="230">
                  <c:v>13.433999999999999</c:v>
                </c:pt>
                <c:pt idx="231">
                  <c:v>14.266999999999999</c:v>
                </c:pt>
                <c:pt idx="232">
                  <c:v>14.992000000000001</c:v>
                </c:pt>
                <c:pt idx="233">
                  <c:v>15.444000000000001</c:v>
                </c:pt>
                <c:pt idx="234">
                  <c:v>15.557</c:v>
                </c:pt>
                <c:pt idx="235">
                  <c:v>15.513999999999999</c:v>
                </c:pt>
                <c:pt idx="236">
                  <c:v>15.638</c:v>
                </c:pt>
                <c:pt idx="237">
                  <c:v>15.66</c:v>
                </c:pt>
                <c:pt idx="238">
                  <c:v>15.821</c:v>
                </c:pt>
                <c:pt idx="239">
                  <c:v>15.632</c:v>
                </c:pt>
                <c:pt idx="240">
                  <c:v>15.563000000000001</c:v>
                </c:pt>
                <c:pt idx="241">
                  <c:v>15.201000000000001</c:v>
                </c:pt>
                <c:pt idx="242">
                  <c:v>15.474</c:v>
                </c:pt>
                <c:pt idx="243">
                  <c:v>15.984</c:v>
                </c:pt>
                <c:pt idx="244">
                  <c:v>16.382000000000001</c:v>
                </c:pt>
                <c:pt idx="245">
                  <c:v>16.245000000000001</c:v>
                </c:pt>
                <c:pt idx="246">
                  <c:v>15.651</c:v>
                </c:pt>
                <c:pt idx="247">
                  <c:v>14.984</c:v>
                </c:pt>
                <c:pt idx="248">
                  <c:v>14.821</c:v>
                </c:pt>
                <c:pt idx="249">
                  <c:v>14.83</c:v>
                </c:pt>
                <c:pt idx="250">
                  <c:v>15.565</c:v>
                </c:pt>
                <c:pt idx="251">
                  <c:v>15.635999999999999</c:v>
                </c:pt>
                <c:pt idx="252">
                  <c:v>15.74</c:v>
                </c:pt>
                <c:pt idx="253">
                  <c:v>15.247999999999999</c:v>
                </c:pt>
                <c:pt idx="254">
                  <c:v>14.784000000000001</c:v>
                </c:pt>
                <c:pt idx="255">
                  <c:v>14.667</c:v>
                </c:pt>
                <c:pt idx="256">
                  <c:v>14.468999999999999</c:v>
                </c:pt>
                <c:pt idx="257">
                  <c:v>14.784000000000001</c:v>
                </c:pt>
                <c:pt idx="258">
                  <c:v>14.840999999999999</c:v>
                </c:pt>
                <c:pt idx="259">
                  <c:v>14.808</c:v>
                </c:pt>
                <c:pt idx="260">
                  <c:v>15.122</c:v>
                </c:pt>
                <c:pt idx="261">
                  <c:v>14.888999999999999</c:v>
                </c:pt>
                <c:pt idx="262">
                  <c:v>14.920999999999999</c:v>
                </c:pt>
                <c:pt idx="263">
                  <c:v>14.395</c:v>
                </c:pt>
                <c:pt idx="264">
                  <c:v>14.02</c:v>
                </c:pt>
                <c:pt idx="265">
                  <c:v>13.803000000000001</c:v>
                </c:pt>
                <c:pt idx="266">
                  <c:v>13.519</c:v>
                </c:pt>
                <c:pt idx="267">
                  <c:v>13.108000000000001</c:v>
                </c:pt>
                <c:pt idx="268">
                  <c:v>13.044</c:v>
                </c:pt>
                <c:pt idx="269">
                  <c:v>13.195</c:v>
                </c:pt>
                <c:pt idx="270">
                  <c:v>13.547000000000001</c:v>
                </c:pt>
                <c:pt idx="271">
                  <c:v>13.702999999999999</c:v>
                </c:pt>
                <c:pt idx="272">
                  <c:v>13.486000000000001</c:v>
                </c:pt>
                <c:pt idx="273">
                  <c:v>13.487</c:v>
                </c:pt>
                <c:pt idx="274">
                  <c:v>13.066000000000001</c:v>
                </c:pt>
                <c:pt idx="275">
                  <c:v>13.016</c:v>
                </c:pt>
                <c:pt idx="276">
                  <c:v>13.138</c:v>
                </c:pt>
                <c:pt idx="277">
                  <c:v>13.287000000000001</c:v>
                </c:pt>
                <c:pt idx="278">
                  <c:v>13.173999999999999</c:v>
                </c:pt>
                <c:pt idx="279">
                  <c:v>12.802</c:v>
                </c:pt>
                <c:pt idx="280">
                  <c:v>12.391</c:v>
                </c:pt>
                <c:pt idx="281">
                  <c:v>12.161</c:v>
                </c:pt>
                <c:pt idx="282">
                  <c:v>12.065</c:v>
                </c:pt>
                <c:pt idx="283">
                  <c:v>12.406000000000001</c:v>
                </c:pt>
                <c:pt idx="284">
                  <c:v>12.492000000000001</c:v>
                </c:pt>
                <c:pt idx="285">
                  <c:v>12.502000000000001</c:v>
                </c:pt>
                <c:pt idx="286">
                  <c:v>12.276</c:v>
                </c:pt>
                <c:pt idx="287">
                  <c:v>12.023</c:v>
                </c:pt>
                <c:pt idx="288">
                  <c:v>11.852</c:v>
                </c:pt>
                <c:pt idx="289">
                  <c:v>11.699</c:v>
                </c:pt>
                <c:pt idx="290">
                  <c:v>11.911</c:v>
                </c:pt>
                <c:pt idx="291">
                  <c:v>11.698</c:v>
                </c:pt>
                <c:pt idx="292">
                  <c:v>11.513</c:v>
                </c:pt>
                <c:pt idx="293">
                  <c:v>10.943</c:v>
                </c:pt>
                <c:pt idx="294">
                  <c:v>10.842000000000001</c:v>
                </c:pt>
                <c:pt idx="295">
                  <c:v>10.821999999999999</c:v>
                </c:pt>
                <c:pt idx="296">
                  <c:v>11.446</c:v>
                </c:pt>
                <c:pt idx="297">
                  <c:v>11.275</c:v>
                </c:pt>
                <c:pt idx="298">
                  <c:v>10.962999999999999</c:v>
                </c:pt>
                <c:pt idx="299">
                  <c:v>10.208</c:v>
                </c:pt>
                <c:pt idx="300">
                  <c:v>9.9039999999999999</c:v>
                </c:pt>
                <c:pt idx="301">
                  <c:v>9.7379999999999995</c:v>
                </c:pt>
                <c:pt idx="302">
                  <c:v>9.8309999999999995</c:v>
                </c:pt>
                <c:pt idx="303">
                  <c:v>10.105</c:v>
                </c:pt>
                <c:pt idx="304">
                  <c:v>10.276999999999999</c:v>
                </c:pt>
                <c:pt idx="305">
                  <c:v>10.242000000000001</c:v>
                </c:pt>
                <c:pt idx="306">
                  <c:v>10.29</c:v>
                </c:pt>
                <c:pt idx="307">
                  <c:v>10.057</c:v>
                </c:pt>
                <c:pt idx="308">
                  <c:v>9.9</c:v>
                </c:pt>
                <c:pt idx="309">
                  <c:v>9.4990000000000006</c:v>
                </c:pt>
                <c:pt idx="310">
                  <c:v>9.57</c:v>
                </c:pt>
                <c:pt idx="311">
                  <c:v>9.3559999999999999</c:v>
                </c:pt>
                <c:pt idx="312">
                  <c:v>8.968</c:v>
                </c:pt>
                <c:pt idx="313">
                  <c:v>8.5890000000000004</c:v>
                </c:pt>
                <c:pt idx="314">
                  <c:v>8.4570000000000007</c:v>
                </c:pt>
                <c:pt idx="315">
                  <c:v>8.8219999999999992</c:v>
                </c:pt>
                <c:pt idx="316">
                  <c:v>8.9019999999999992</c:v>
                </c:pt>
                <c:pt idx="317">
                  <c:v>8.9629999999999992</c:v>
                </c:pt>
                <c:pt idx="318">
                  <c:v>8.827</c:v>
                </c:pt>
                <c:pt idx="319">
                  <c:v>8.6029999999999998</c:v>
                </c:pt>
                <c:pt idx="320">
                  <c:v>8.3119999999999994</c:v>
                </c:pt>
                <c:pt idx="321">
                  <c:v>8.2989999999999995</c:v>
                </c:pt>
                <c:pt idx="322">
                  <c:v>8.4280000000000008</c:v>
                </c:pt>
                <c:pt idx="323">
                  <c:v>8.7620000000000005</c:v>
                </c:pt>
                <c:pt idx="324">
                  <c:v>8.7050000000000001</c:v>
                </c:pt>
                <c:pt idx="325">
                  <c:v>8.5269999999999992</c:v>
                </c:pt>
                <c:pt idx="326">
                  <c:v>8.0519999999999996</c:v>
                </c:pt>
                <c:pt idx="327">
                  <c:v>7.7229999999999999</c:v>
                </c:pt>
                <c:pt idx="328">
                  <c:v>7.5289999999999999</c:v>
                </c:pt>
                <c:pt idx="329">
                  <c:v>7.593</c:v>
                </c:pt>
                <c:pt idx="330">
                  <c:v>7.5410000000000004</c:v>
                </c:pt>
                <c:pt idx="331">
                  <c:v>7.55</c:v>
                </c:pt>
                <c:pt idx="332">
                  <c:v>7.6189999999999998</c:v>
                </c:pt>
                <c:pt idx="333">
                  <c:v>7.9610000000000003</c:v>
                </c:pt>
                <c:pt idx="334">
                  <c:v>8</c:v>
                </c:pt>
                <c:pt idx="335">
                  <c:v>7.9630000000000001</c:v>
                </c:pt>
                <c:pt idx="336">
                  <c:v>7.8540000000000001</c:v>
                </c:pt>
                <c:pt idx="337">
                  <c:v>7.7690000000000001</c:v>
                </c:pt>
                <c:pt idx="338">
                  <c:v>7.4340000000000002</c:v>
                </c:pt>
                <c:pt idx="339">
                  <c:v>7.1550000000000002</c:v>
                </c:pt>
                <c:pt idx="340">
                  <c:v>6.97</c:v>
                </c:pt>
                <c:pt idx="341">
                  <c:v>7.024</c:v>
                </c:pt>
                <c:pt idx="342">
                  <c:v>6.6</c:v>
                </c:pt>
                <c:pt idx="343">
                  <c:v>6.65</c:v>
                </c:pt>
                <c:pt idx="344">
                  <c:v>6.476</c:v>
                </c:pt>
                <c:pt idx="345">
                  <c:v>6.665</c:v>
                </c:pt>
                <c:pt idx="346">
                  <c:v>6.5110000000000001</c:v>
                </c:pt>
                <c:pt idx="347">
                  <c:v>6.6870000000000003</c:v>
                </c:pt>
                <c:pt idx="348">
                  <c:v>6.8529999999999998</c:v>
                </c:pt>
                <c:pt idx="349">
                  <c:v>7.1529999999999996</c:v>
                </c:pt>
                <c:pt idx="350">
                  <c:v>7.016</c:v>
                </c:pt>
                <c:pt idx="351">
                  <c:v>6.7519999999999998</c:v>
                </c:pt>
                <c:pt idx="352">
                  <c:v>6.1689999999999996</c:v>
                </c:pt>
                <c:pt idx="353">
                  <c:v>5.9089999999999998</c:v>
                </c:pt>
                <c:pt idx="354">
                  <c:v>5.9269999999999996</c:v>
                </c:pt>
                <c:pt idx="355">
                  <c:v>6.1470000000000002</c:v>
                </c:pt>
                <c:pt idx="356">
                  <c:v>6.3289999999999997</c:v>
                </c:pt>
                <c:pt idx="357">
                  <c:v>6.569</c:v>
                </c:pt>
                <c:pt idx="358">
                  <c:v>6.7409999999999997</c:v>
                </c:pt>
                <c:pt idx="359">
                  <c:v>6.7789999999999999</c:v>
                </c:pt>
                <c:pt idx="360">
                  <c:v>6.3710000000000004</c:v>
                </c:pt>
                <c:pt idx="361">
                  <c:v>6.1139999999999999</c:v>
                </c:pt>
                <c:pt idx="362">
                  <c:v>6.3810000000000002</c:v>
                </c:pt>
                <c:pt idx="363">
                  <c:v>12.624000000000001</c:v>
                </c:pt>
                <c:pt idx="364">
                  <c:v>18.183</c:v>
                </c:pt>
                <c:pt idx="365">
                  <c:v>21.954000000000001</c:v>
                </c:pt>
                <c:pt idx="366">
                  <c:v>18.963000000000001</c:v>
                </c:pt>
                <c:pt idx="367">
                  <c:v>15.819000000000001</c:v>
                </c:pt>
                <c:pt idx="368">
                  <c:v>13.92</c:v>
                </c:pt>
                <c:pt idx="369">
                  <c:v>12.276999999999999</c:v>
                </c:pt>
                <c:pt idx="370">
                  <c:v>11.337</c:v>
                </c:pt>
                <c:pt idx="371">
                  <c:v>10.294</c:v>
                </c:pt>
                <c:pt idx="372">
                  <c:v>10.077999999999999</c:v>
                </c:pt>
                <c:pt idx="373">
                  <c:v>10.06</c:v>
                </c:pt>
                <c:pt idx="374">
                  <c:v>10.118</c:v>
                </c:pt>
                <c:pt idx="375">
                  <c:v>10.257999999999999</c:v>
                </c:pt>
                <c:pt idx="376">
                  <c:v>9.9090000000000007</c:v>
                </c:pt>
                <c:pt idx="377">
                  <c:v>9.6709999999999994</c:v>
                </c:pt>
                <c:pt idx="378">
                  <c:v>9.26</c:v>
                </c:pt>
                <c:pt idx="379">
                  <c:v>9.08</c:v>
                </c:pt>
                <c:pt idx="380">
                  <c:v>8.7050000000000001</c:v>
                </c:pt>
                <c:pt idx="381">
                  <c:v>8.1959999999999997</c:v>
                </c:pt>
                <c:pt idx="382">
                  <c:v>7.601</c:v>
                </c:pt>
                <c:pt idx="383">
                  <c:v>7.1920000000000002</c:v>
                </c:pt>
                <c:pt idx="384">
                  <c:v>7.0519999999999996</c:v>
                </c:pt>
                <c:pt idx="385">
                  <c:v>7.101</c:v>
                </c:pt>
                <c:pt idx="386">
                  <c:v>7.2030000000000003</c:v>
                </c:pt>
                <c:pt idx="387">
                  <c:v>7.0590000000000002</c:v>
                </c:pt>
                <c:pt idx="388">
                  <c:v>6.9649999999999999</c:v>
                </c:pt>
                <c:pt idx="389">
                  <c:v>6.6870000000000003</c:v>
                </c:pt>
                <c:pt idx="390">
                  <c:v>6.6079999999999997</c:v>
                </c:pt>
                <c:pt idx="391">
                  <c:v>6.5659999999999998</c:v>
                </c:pt>
                <c:pt idx="392">
                  <c:v>6.665</c:v>
                </c:pt>
                <c:pt idx="393">
                  <c:v>6.9029999999999996</c:v>
                </c:pt>
                <c:pt idx="394">
                  <c:v>7.1719999999999997</c:v>
                </c:pt>
                <c:pt idx="395">
                  <c:v>7.3959999999999999</c:v>
                </c:pt>
                <c:pt idx="396">
                  <c:v>7.3239999999999998</c:v>
                </c:pt>
                <c:pt idx="397">
                  <c:v>6.899</c:v>
                </c:pt>
                <c:pt idx="398">
                  <c:v>6.4909999999999997</c:v>
                </c:pt>
                <c:pt idx="399">
                  <c:v>6.0140000000000002</c:v>
                </c:pt>
                <c:pt idx="400">
                  <c:v>5.9539999999999997</c:v>
                </c:pt>
                <c:pt idx="401">
                  <c:v>5.9320000000000004</c:v>
                </c:pt>
                <c:pt idx="402">
                  <c:v>6.258</c:v>
                </c:pt>
                <c:pt idx="403">
                  <c:v>6.3840000000000003</c:v>
                </c:pt>
                <c:pt idx="404">
                  <c:v>6.5620000000000003</c:v>
                </c:pt>
                <c:pt idx="405">
                  <c:v>6.7380000000000004</c:v>
                </c:pt>
                <c:pt idx="406">
                  <c:v>6.6150000000000002</c:v>
                </c:pt>
                <c:pt idx="407">
                  <c:v>6.6479999999999997</c:v>
                </c:pt>
                <c:pt idx="408">
                  <c:v>6.2380000000000004</c:v>
                </c:pt>
                <c:pt idx="409">
                  <c:v>6.319</c:v>
                </c:pt>
                <c:pt idx="410">
                  <c:v>6.2039999999999997</c:v>
                </c:pt>
                <c:pt idx="411">
                  <c:v>6.3630000000000004</c:v>
                </c:pt>
                <c:pt idx="412">
                  <c:v>6.43</c:v>
                </c:pt>
                <c:pt idx="413">
                  <c:v>6.7119999999999997</c:v>
                </c:pt>
                <c:pt idx="414">
                  <c:v>6.9939999999999998</c:v>
                </c:pt>
                <c:pt idx="415">
                  <c:v>6.9580000000000002</c:v>
                </c:pt>
                <c:pt idx="416">
                  <c:v>6.7869999999999999</c:v>
                </c:pt>
                <c:pt idx="417">
                  <c:v>6.7320000000000002</c:v>
                </c:pt>
                <c:pt idx="418">
                  <c:v>6.8479999999999999</c:v>
                </c:pt>
                <c:pt idx="419">
                  <c:v>6.8490000000000002</c:v>
                </c:pt>
                <c:pt idx="420">
                  <c:v>6.9470000000000001</c:v>
                </c:pt>
                <c:pt idx="421">
                  <c:v>7.117</c:v>
                </c:pt>
                <c:pt idx="422">
                  <c:v>7.0330000000000004</c:v>
                </c:pt>
                <c:pt idx="423">
                  <c:v>7.0570000000000004</c:v>
                </c:pt>
                <c:pt idx="424">
                  <c:v>6.9960000000000004</c:v>
                </c:pt>
                <c:pt idx="425">
                  <c:v>7.3380000000000001</c:v>
                </c:pt>
                <c:pt idx="426">
                  <c:v>7.1239999999999997</c:v>
                </c:pt>
                <c:pt idx="427">
                  <c:v>7.077</c:v>
                </c:pt>
                <c:pt idx="428">
                  <c:v>7.1449999999999996</c:v>
                </c:pt>
              </c:numCache>
            </c:numRef>
          </c:val>
          <c:smooth val="0"/>
          <c:extLst>
            <c:ext xmlns:c16="http://schemas.microsoft.com/office/drawing/2014/chart" uri="{C3380CC4-5D6E-409C-BE32-E72D297353CC}">
              <c16:uniqueId val="{00000001-E270-413D-9FC9-76B85795C79A}"/>
            </c:ext>
          </c:extLst>
        </c:ser>
        <c:ser>
          <c:idx val="2"/>
          <c:order val="2"/>
          <c:tx>
            <c:strRef>
              <c:f>unemployed!$C$11</c:f>
              <c:strCache>
                <c:ptCount val="1"/>
                <c:pt idx="0">
                  <c:v>All Workers</c:v>
                </c:pt>
              </c:strCache>
            </c:strRef>
          </c:tx>
          <c:spPr>
            <a:ln w="28575" cap="rnd">
              <a:solidFill>
                <a:srgbClr val="FF7F41"/>
              </a:solidFill>
              <a:round/>
            </a:ln>
            <a:effectLst/>
          </c:spPr>
          <c:marker>
            <c:symbol val="none"/>
          </c:marker>
          <c:cat>
            <c:numRef>
              <c:f>unemployed!$A$12:$A$440</c:f>
              <c:numCache>
                <c:formatCode>m/d/yyyy</c:formatCode>
                <c:ptCount val="429"/>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numCache>
            </c:numRef>
          </c:cat>
          <c:val>
            <c:numRef>
              <c:f>unemployed!$C$12:$C$442</c:f>
              <c:numCache>
                <c:formatCode>0.0</c:formatCode>
                <c:ptCount val="431"/>
                <c:pt idx="0">
                  <c:v>5.1319999999999997</c:v>
                </c:pt>
                <c:pt idx="1">
                  <c:v>5.0709999999999997</c:v>
                </c:pt>
                <c:pt idx="2">
                  <c:v>5.0490000000000004</c:v>
                </c:pt>
                <c:pt idx="3">
                  <c:v>5.0839999999999996</c:v>
                </c:pt>
                <c:pt idx="4">
                  <c:v>5.1210000000000004</c:v>
                </c:pt>
                <c:pt idx="5">
                  <c:v>5.13</c:v>
                </c:pt>
                <c:pt idx="6">
                  <c:v>5.1749999999999998</c:v>
                </c:pt>
                <c:pt idx="7">
                  <c:v>5.29</c:v>
                </c:pt>
                <c:pt idx="8">
                  <c:v>5.4980000000000002</c:v>
                </c:pt>
                <c:pt idx="9">
                  <c:v>5.5960000000000001</c:v>
                </c:pt>
                <c:pt idx="10">
                  <c:v>5.7590000000000003</c:v>
                </c:pt>
                <c:pt idx="11">
                  <c:v>5.9119999999999999</c:v>
                </c:pt>
                <c:pt idx="12">
                  <c:v>6.0510000000000002</c:v>
                </c:pt>
                <c:pt idx="13">
                  <c:v>6.21</c:v>
                </c:pt>
                <c:pt idx="14">
                  <c:v>6.3769999999999998</c:v>
                </c:pt>
                <c:pt idx="15">
                  <c:v>6.532</c:v>
                </c:pt>
                <c:pt idx="16">
                  <c:v>6.62</c:v>
                </c:pt>
                <c:pt idx="17">
                  <c:v>6.6139999999999999</c:v>
                </c:pt>
                <c:pt idx="18">
                  <c:v>6.6070000000000002</c:v>
                </c:pt>
                <c:pt idx="19">
                  <c:v>6.5890000000000004</c:v>
                </c:pt>
                <c:pt idx="20">
                  <c:v>6.6120000000000001</c:v>
                </c:pt>
                <c:pt idx="21">
                  <c:v>6.7</c:v>
                </c:pt>
                <c:pt idx="22">
                  <c:v>6.7560000000000002</c:v>
                </c:pt>
                <c:pt idx="23">
                  <c:v>6.8869999999999996</c:v>
                </c:pt>
                <c:pt idx="24">
                  <c:v>6.9749999999999996</c:v>
                </c:pt>
                <c:pt idx="25">
                  <c:v>7.1180000000000003</c:v>
                </c:pt>
                <c:pt idx="26">
                  <c:v>7.165</c:v>
                </c:pt>
                <c:pt idx="27">
                  <c:v>7.2060000000000004</c:v>
                </c:pt>
                <c:pt idx="28">
                  <c:v>7.2489999999999997</c:v>
                </c:pt>
                <c:pt idx="29">
                  <c:v>7.3360000000000003</c:v>
                </c:pt>
                <c:pt idx="30">
                  <c:v>7.3869999999999996</c:v>
                </c:pt>
                <c:pt idx="31">
                  <c:v>7.3760000000000003</c:v>
                </c:pt>
                <c:pt idx="32">
                  <c:v>7.335</c:v>
                </c:pt>
                <c:pt idx="33">
                  <c:v>7.2919999999999998</c:v>
                </c:pt>
                <c:pt idx="34">
                  <c:v>7.242</c:v>
                </c:pt>
                <c:pt idx="35">
                  <c:v>7.1920000000000002</c:v>
                </c:pt>
                <c:pt idx="36">
                  <c:v>7.1050000000000004</c:v>
                </c:pt>
                <c:pt idx="37">
                  <c:v>7.0010000000000003</c:v>
                </c:pt>
                <c:pt idx="38">
                  <c:v>6.8810000000000002</c:v>
                </c:pt>
                <c:pt idx="39">
                  <c:v>6.8460000000000001</c:v>
                </c:pt>
                <c:pt idx="40">
                  <c:v>6.7880000000000003</c:v>
                </c:pt>
                <c:pt idx="41">
                  <c:v>6.7469999999999999</c:v>
                </c:pt>
                <c:pt idx="42">
                  <c:v>6.6609999999999996</c:v>
                </c:pt>
                <c:pt idx="43">
                  <c:v>6.58</c:v>
                </c:pt>
                <c:pt idx="44">
                  <c:v>6.5010000000000003</c:v>
                </c:pt>
                <c:pt idx="45">
                  <c:v>6.4729999999999999</c:v>
                </c:pt>
                <c:pt idx="46">
                  <c:v>6.3869999999999996</c:v>
                </c:pt>
                <c:pt idx="47">
                  <c:v>6.3070000000000004</c:v>
                </c:pt>
                <c:pt idx="48">
                  <c:v>6.2169999999999996</c:v>
                </c:pt>
                <c:pt idx="49">
                  <c:v>6.2329999999999997</c:v>
                </c:pt>
                <c:pt idx="50">
                  <c:v>6.2359999999999998</c:v>
                </c:pt>
                <c:pt idx="51">
                  <c:v>6.19</c:v>
                </c:pt>
                <c:pt idx="52">
                  <c:v>6.0019999999999998</c:v>
                </c:pt>
                <c:pt idx="53">
                  <c:v>5.8550000000000004</c:v>
                </c:pt>
                <c:pt idx="54">
                  <c:v>5.7409999999999997</c:v>
                </c:pt>
                <c:pt idx="55">
                  <c:v>5.7649999999999997</c:v>
                </c:pt>
                <c:pt idx="56">
                  <c:v>5.7160000000000002</c:v>
                </c:pt>
                <c:pt idx="57">
                  <c:v>5.6559999999999997</c:v>
                </c:pt>
                <c:pt idx="58">
                  <c:v>5.5350000000000001</c:v>
                </c:pt>
                <c:pt idx="59">
                  <c:v>5.3819999999999997</c:v>
                </c:pt>
                <c:pt idx="60">
                  <c:v>5.2750000000000004</c:v>
                </c:pt>
                <c:pt idx="61">
                  <c:v>5.1639999999999997</c:v>
                </c:pt>
                <c:pt idx="62">
                  <c:v>5.1680000000000001</c:v>
                </c:pt>
                <c:pt idx="63">
                  <c:v>5.2560000000000002</c:v>
                </c:pt>
                <c:pt idx="64">
                  <c:v>5.3739999999999997</c:v>
                </c:pt>
                <c:pt idx="65">
                  <c:v>5.4249999999999998</c:v>
                </c:pt>
                <c:pt idx="66">
                  <c:v>5.3890000000000002</c:v>
                </c:pt>
                <c:pt idx="67">
                  <c:v>5.3959999999999999</c:v>
                </c:pt>
                <c:pt idx="68">
                  <c:v>5.3940000000000001</c:v>
                </c:pt>
                <c:pt idx="69">
                  <c:v>5.359</c:v>
                </c:pt>
                <c:pt idx="70">
                  <c:v>5.335</c:v>
                </c:pt>
                <c:pt idx="71">
                  <c:v>5.3250000000000002</c:v>
                </c:pt>
                <c:pt idx="72">
                  <c:v>5.3339999999999996</c:v>
                </c:pt>
                <c:pt idx="73">
                  <c:v>5.28</c:v>
                </c:pt>
                <c:pt idx="74">
                  <c:v>5.2530000000000001</c:v>
                </c:pt>
                <c:pt idx="75">
                  <c:v>5.2290000000000001</c:v>
                </c:pt>
                <c:pt idx="76">
                  <c:v>5.2640000000000002</c:v>
                </c:pt>
                <c:pt idx="77">
                  <c:v>5.2140000000000004</c:v>
                </c:pt>
                <c:pt idx="78">
                  <c:v>5.1749999999999998</c:v>
                </c:pt>
                <c:pt idx="79">
                  <c:v>5.0439999999999996</c:v>
                </c:pt>
                <c:pt idx="80">
                  <c:v>5.0170000000000003</c:v>
                </c:pt>
                <c:pt idx="81">
                  <c:v>4.9880000000000004</c:v>
                </c:pt>
                <c:pt idx="82">
                  <c:v>5.0609999999999999</c:v>
                </c:pt>
                <c:pt idx="83">
                  <c:v>5.0720000000000001</c:v>
                </c:pt>
                <c:pt idx="84">
                  <c:v>5.0620000000000003</c:v>
                </c:pt>
                <c:pt idx="85">
                  <c:v>4.9989999999999997</c:v>
                </c:pt>
                <c:pt idx="86">
                  <c:v>4.9509999999999996</c:v>
                </c:pt>
                <c:pt idx="87">
                  <c:v>4.8650000000000002</c:v>
                </c:pt>
                <c:pt idx="88">
                  <c:v>4.7629999999999999</c:v>
                </c:pt>
                <c:pt idx="89">
                  <c:v>4.726</c:v>
                </c:pt>
                <c:pt idx="90">
                  <c:v>4.6619999999999999</c:v>
                </c:pt>
                <c:pt idx="91">
                  <c:v>4.6159999999999997</c:v>
                </c:pt>
                <c:pt idx="92">
                  <c:v>4.5599999999999996</c:v>
                </c:pt>
                <c:pt idx="93">
                  <c:v>4.5330000000000004</c:v>
                </c:pt>
                <c:pt idx="94">
                  <c:v>4.4800000000000004</c:v>
                </c:pt>
                <c:pt idx="95">
                  <c:v>4.4359999999999999</c:v>
                </c:pt>
                <c:pt idx="96">
                  <c:v>4.4119999999999999</c:v>
                </c:pt>
                <c:pt idx="97">
                  <c:v>4.4039999999999999</c:v>
                </c:pt>
                <c:pt idx="98">
                  <c:v>4.3719999999999999</c:v>
                </c:pt>
                <c:pt idx="99">
                  <c:v>4.2699999999999996</c:v>
                </c:pt>
                <c:pt idx="100">
                  <c:v>4.2110000000000003</c:v>
                </c:pt>
                <c:pt idx="101">
                  <c:v>4.1680000000000001</c:v>
                </c:pt>
                <c:pt idx="102">
                  <c:v>4.2279999999999998</c:v>
                </c:pt>
                <c:pt idx="103">
                  <c:v>4.2649999999999997</c:v>
                </c:pt>
                <c:pt idx="104">
                  <c:v>4.242</c:v>
                </c:pt>
                <c:pt idx="105">
                  <c:v>4.1849999999999996</c:v>
                </c:pt>
                <c:pt idx="106">
                  <c:v>4.1189999999999998</c:v>
                </c:pt>
                <c:pt idx="107">
                  <c:v>4.0609999999999999</c:v>
                </c:pt>
                <c:pt idx="108">
                  <c:v>4.008</c:v>
                </c:pt>
                <c:pt idx="109">
                  <c:v>4.0190000000000001</c:v>
                </c:pt>
                <c:pt idx="110">
                  <c:v>3.9729999999999999</c:v>
                </c:pt>
                <c:pt idx="111">
                  <c:v>3.9889999999999999</c:v>
                </c:pt>
                <c:pt idx="112">
                  <c:v>3.9670000000000001</c:v>
                </c:pt>
                <c:pt idx="113">
                  <c:v>4.016</c:v>
                </c:pt>
                <c:pt idx="114">
                  <c:v>4.0389999999999997</c:v>
                </c:pt>
                <c:pt idx="115">
                  <c:v>4.0309999999999997</c:v>
                </c:pt>
                <c:pt idx="116">
                  <c:v>4.0259999999999998</c:v>
                </c:pt>
                <c:pt idx="117">
                  <c:v>3.9569999999999999</c:v>
                </c:pt>
                <c:pt idx="118">
                  <c:v>3.8919999999999999</c:v>
                </c:pt>
                <c:pt idx="119">
                  <c:v>3.7829999999999999</c:v>
                </c:pt>
                <c:pt idx="120">
                  <c:v>3.7549999999999999</c:v>
                </c:pt>
                <c:pt idx="121">
                  <c:v>3.7519999999999998</c:v>
                </c:pt>
                <c:pt idx="122">
                  <c:v>3.7909999999999999</c:v>
                </c:pt>
                <c:pt idx="123">
                  <c:v>3.7410000000000001</c:v>
                </c:pt>
                <c:pt idx="124">
                  <c:v>3.75</c:v>
                </c:pt>
                <c:pt idx="125">
                  <c:v>3.7349999999999999</c:v>
                </c:pt>
                <c:pt idx="126">
                  <c:v>3.786</c:v>
                </c:pt>
                <c:pt idx="127">
                  <c:v>3.8119999999999998</c:v>
                </c:pt>
                <c:pt idx="128">
                  <c:v>3.8010000000000002</c:v>
                </c:pt>
                <c:pt idx="129">
                  <c:v>3.7789999999999999</c:v>
                </c:pt>
                <c:pt idx="130">
                  <c:v>3.7320000000000002</c:v>
                </c:pt>
                <c:pt idx="131">
                  <c:v>3.72</c:v>
                </c:pt>
                <c:pt idx="132">
                  <c:v>3.794</c:v>
                </c:pt>
                <c:pt idx="133">
                  <c:v>3.86</c:v>
                </c:pt>
                <c:pt idx="134">
                  <c:v>3.984</c:v>
                </c:pt>
                <c:pt idx="135">
                  <c:v>4.0750000000000002</c:v>
                </c:pt>
                <c:pt idx="136">
                  <c:v>4.1619999999999999</c:v>
                </c:pt>
                <c:pt idx="137">
                  <c:v>4.2729999999999997</c:v>
                </c:pt>
                <c:pt idx="138">
                  <c:v>4.3390000000000004</c:v>
                </c:pt>
                <c:pt idx="139">
                  <c:v>4.5049999999999999</c:v>
                </c:pt>
                <c:pt idx="140">
                  <c:v>4.6580000000000004</c:v>
                </c:pt>
                <c:pt idx="141">
                  <c:v>4.923</c:v>
                </c:pt>
                <c:pt idx="142">
                  <c:v>5.1420000000000003</c:v>
                </c:pt>
                <c:pt idx="143">
                  <c:v>5.3609999999999998</c:v>
                </c:pt>
                <c:pt idx="144">
                  <c:v>5.4809999999999999</c:v>
                </c:pt>
                <c:pt idx="145">
                  <c:v>5.5449999999999999</c:v>
                </c:pt>
                <c:pt idx="146">
                  <c:v>5.5839999999999996</c:v>
                </c:pt>
                <c:pt idx="147">
                  <c:v>5.665</c:v>
                </c:pt>
                <c:pt idx="148">
                  <c:v>5.6879999999999997</c:v>
                </c:pt>
                <c:pt idx="149">
                  <c:v>5.6609999999999996</c:v>
                </c:pt>
                <c:pt idx="150">
                  <c:v>5.5570000000000004</c:v>
                </c:pt>
                <c:pt idx="151">
                  <c:v>5.5359999999999996</c:v>
                </c:pt>
                <c:pt idx="152">
                  <c:v>5.5279999999999996</c:v>
                </c:pt>
                <c:pt idx="153">
                  <c:v>5.532</c:v>
                </c:pt>
                <c:pt idx="154">
                  <c:v>5.548</c:v>
                </c:pt>
                <c:pt idx="155">
                  <c:v>5.5949999999999998</c:v>
                </c:pt>
                <c:pt idx="156">
                  <c:v>5.6440000000000001</c:v>
                </c:pt>
                <c:pt idx="157">
                  <c:v>5.6630000000000003</c:v>
                </c:pt>
                <c:pt idx="158">
                  <c:v>5.7089999999999996</c:v>
                </c:pt>
                <c:pt idx="159">
                  <c:v>5.8019999999999996</c:v>
                </c:pt>
                <c:pt idx="160">
                  <c:v>5.9</c:v>
                </c:pt>
                <c:pt idx="161">
                  <c:v>5.9850000000000003</c:v>
                </c:pt>
                <c:pt idx="162">
                  <c:v>5.9420000000000002</c:v>
                </c:pt>
                <c:pt idx="163">
                  <c:v>5.8970000000000002</c:v>
                </c:pt>
                <c:pt idx="164">
                  <c:v>5.835</c:v>
                </c:pt>
                <c:pt idx="165">
                  <c:v>5.86</c:v>
                </c:pt>
                <c:pt idx="166">
                  <c:v>5.8109999999999999</c:v>
                </c:pt>
                <c:pt idx="167">
                  <c:v>5.7009999999999996</c:v>
                </c:pt>
                <c:pt idx="168">
                  <c:v>5.5659999999999998</c:v>
                </c:pt>
                <c:pt idx="169">
                  <c:v>5.4660000000000002</c:v>
                </c:pt>
                <c:pt idx="170">
                  <c:v>5.5060000000000002</c:v>
                </c:pt>
                <c:pt idx="171">
                  <c:v>5.4459999999999997</c:v>
                </c:pt>
                <c:pt idx="172">
                  <c:v>5.42</c:v>
                </c:pt>
                <c:pt idx="173">
                  <c:v>5.327</c:v>
                </c:pt>
                <c:pt idx="174">
                  <c:v>5.3280000000000003</c:v>
                </c:pt>
                <c:pt idx="175">
                  <c:v>5.2839999999999998</c:v>
                </c:pt>
                <c:pt idx="176">
                  <c:v>5.21</c:v>
                </c:pt>
                <c:pt idx="177">
                  <c:v>5.1769999999999996</c:v>
                </c:pt>
                <c:pt idx="178">
                  <c:v>5.1719999999999997</c:v>
                </c:pt>
                <c:pt idx="179">
                  <c:v>5.1589999999999998</c:v>
                </c:pt>
                <c:pt idx="180">
                  <c:v>5.1120000000000001</c:v>
                </c:pt>
                <c:pt idx="181">
                  <c:v>5.0860000000000003</c:v>
                </c:pt>
                <c:pt idx="182">
                  <c:v>5.0449999999999999</c:v>
                </c:pt>
                <c:pt idx="183">
                  <c:v>4.9909999999999997</c:v>
                </c:pt>
                <c:pt idx="184">
                  <c:v>4.9109999999999996</c:v>
                </c:pt>
                <c:pt idx="185">
                  <c:v>4.8540000000000001</c:v>
                </c:pt>
                <c:pt idx="186">
                  <c:v>4.8230000000000004</c:v>
                </c:pt>
                <c:pt idx="187">
                  <c:v>4.78</c:v>
                </c:pt>
                <c:pt idx="188">
                  <c:v>4.7789999999999999</c:v>
                </c:pt>
                <c:pt idx="189">
                  <c:v>4.75</c:v>
                </c:pt>
                <c:pt idx="190">
                  <c:v>4.7709999999999999</c:v>
                </c:pt>
                <c:pt idx="191">
                  <c:v>4.7249999999999996</c:v>
                </c:pt>
                <c:pt idx="192">
                  <c:v>4.6589999999999998</c:v>
                </c:pt>
                <c:pt idx="193">
                  <c:v>4.6020000000000003</c:v>
                </c:pt>
                <c:pt idx="194">
                  <c:v>4.532</c:v>
                </c:pt>
                <c:pt idx="195">
                  <c:v>4.5659999999999998</c:v>
                </c:pt>
                <c:pt idx="196">
                  <c:v>4.532</c:v>
                </c:pt>
                <c:pt idx="197">
                  <c:v>4.5220000000000002</c:v>
                </c:pt>
                <c:pt idx="198">
                  <c:v>4.5030000000000001</c:v>
                </c:pt>
                <c:pt idx="199">
                  <c:v>4.4939999999999998</c:v>
                </c:pt>
                <c:pt idx="200">
                  <c:v>4.4749999999999996</c:v>
                </c:pt>
                <c:pt idx="201">
                  <c:v>4.3730000000000002</c:v>
                </c:pt>
                <c:pt idx="202">
                  <c:v>4.3129999999999997</c:v>
                </c:pt>
                <c:pt idx="203">
                  <c:v>4.2949999999999999</c:v>
                </c:pt>
                <c:pt idx="204">
                  <c:v>4.3680000000000003</c:v>
                </c:pt>
                <c:pt idx="205">
                  <c:v>4.3869999999999996</c:v>
                </c:pt>
                <c:pt idx="206">
                  <c:v>4.3550000000000004</c:v>
                </c:pt>
                <c:pt idx="207">
                  <c:v>4.2960000000000003</c:v>
                </c:pt>
                <c:pt idx="208">
                  <c:v>4.2610000000000001</c:v>
                </c:pt>
                <c:pt idx="209">
                  <c:v>4.306</c:v>
                </c:pt>
                <c:pt idx="210">
                  <c:v>4.3520000000000003</c:v>
                </c:pt>
                <c:pt idx="211">
                  <c:v>4.4189999999999996</c:v>
                </c:pt>
                <c:pt idx="212">
                  <c:v>4.4829999999999997</c:v>
                </c:pt>
                <c:pt idx="213">
                  <c:v>4.53</c:v>
                </c:pt>
                <c:pt idx="214">
                  <c:v>4.54</c:v>
                </c:pt>
                <c:pt idx="215">
                  <c:v>4.6029999999999998</c:v>
                </c:pt>
                <c:pt idx="216">
                  <c:v>4.657</c:v>
                </c:pt>
                <c:pt idx="217">
                  <c:v>4.7130000000000001</c:v>
                </c:pt>
                <c:pt idx="218">
                  <c:v>4.7629999999999999</c:v>
                </c:pt>
                <c:pt idx="219">
                  <c:v>4.798</c:v>
                </c:pt>
                <c:pt idx="220">
                  <c:v>4.9459999999999997</c:v>
                </c:pt>
                <c:pt idx="221">
                  <c:v>5.0869999999999997</c:v>
                </c:pt>
                <c:pt idx="222">
                  <c:v>5.3150000000000004</c:v>
                </c:pt>
                <c:pt idx="223">
                  <c:v>5.5640000000000001</c:v>
                </c:pt>
                <c:pt idx="224">
                  <c:v>5.7750000000000004</c:v>
                </c:pt>
                <c:pt idx="225">
                  <c:v>6.03</c:v>
                </c:pt>
                <c:pt idx="226">
                  <c:v>6.2949999999999999</c:v>
                </c:pt>
                <c:pt idx="227">
                  <c:v>6.6879999999999997</c:v>
                </c:pt>
                <c:pt idx="228">
                  <c:v>7.1840000000000002</c:v>
                </c:pt>
                <c:pt idx="229">
                  <c:v>7.7220000000000004</c:v>
                </c:pt>
                <c:pt idx="230">
                  <c:v>8.2309999999999999</c:v>
                </c:pt>
                <c:pt idx="231">
                  <c:v>8.6319999999999997</c:v>
                </c:pt>
                <c:pt idx="232">
                  <c:v>8.9749999999999996</c:v>
                </c:pt>
                <c:pt idx="233">
                  <c:v>9.17</c:v>
                </c:pt>
                <c:pt idx="234">
                  <c:v>9.1880000000000006</c:v>
                </c:pt>
                <c:pt idx="235">
                  <c:v>9.2029999999999994</c:v>
                </c:pt>
                <c:pt idx="236">
                  <c:v>9.3089999999999993</c:v>
                </c:pt>
                <c:pt idx="237">
                  <c:v>9.5749999999999993</c:v>
                </c:pt>
                <c:pt idx="238">
                  <c:v>9.7490000000000006</c:v>
                </c:pt>
                <c:pt idx="239">
                  <c:v>9.8010000000000002</c:v>
                </c:pt>
                <c:pt idx="240">
                  <c:v>9.7189999999999994</c:v>
                </c:pt>
                <c:pt idx="241">
                  <c:v>9.6679999999999993</c:v>
                </c:pt>
                <c:pt idx="242">
                  <c:v>9.6950000000000003</c:v>
                </c:pt>
                <c:pt idx="243">
                  <c:v>9.8070000000000004</c:v>
                </c:pt>
                <c:pt idx="244">
                  <c:v>9.7509999999999994</c:v>
                </c:pt>
                <c:pt idx="245">
                  <c:v>9.5220000000000002</c:v>
                </c:pt>
                <c:pt idx="246">
                  <c:v>9.2409999999999997</c:v>
                </c:pt>
                <c:pt idx="247">
                  <c:v>9.1560000000000006</c:v>
                </c:pt>
                <c:pt idx="248">
                  <c:v>9.2240000000000002</c:v>
                </c:pt>
                <c:pt idx="249">
                  <c:v>9.2439999999999998</c:v>
                </c:pt>
                <c:pt idx="250">
                  <c:v>9.3650000000000002</c:v>
                </c:pt>
                <c:pt idx="251">
                  <c:v>9.3149999999999995</c:v>
                </c:pt>
                <c:pt idx="252">
                  <c:v>9.2509999999999994</c:v>
                </c:pt>
                <c:pt idx="253">
                  <c:v>9.0020000000000007</c:v>
                </c:pt>
                <c:pt idx="254">
                  <c:v>8.8559999999999999</c:v>
                </c:pt>
                <c:pt idx="255">
                  <c:v>8.8650000000000002</c:v>
                </c:pt>
                <c:pt idx="256">
                  <c:v>8.8469999999999995</c:v>
                </c:pt>
                <c:pt idx="257">
                  <c:v>8.8919999999999995</c:v>
                </c:pt>
                <c:pt idx="258">
                  <c:v>8.83</c:v>
                </c:pt>
                <c:pt idx="259">
                  <c:v>8.798</c:v>
                </c:pt>
                <c:pt idx="260">
                  <c:v>8.8369999999999997</c:v>
                </c:pt>
                <c:pt idx="261">
                  <c:v>8.7780000000000005</c:v>
                </c:pt>
                <c:pt idx="262">
                  <c:v>8.6739999999999995</c:v>
                </c:pt>
                <c:pt idx="263">
                  <c:v>8.4359999999999999</c:v>
                </c:pt>
                <c:pt idx="264">
                  <c:v>8.2439999999999998</c:v>
                </c:pt>
                <c:pt idx="265">
                  <c:v>8.1359999999999992</c:v>
                </c:pt>
                <c:pt idx="266">
                  <c:v>8.06</c:v>
                </c:pt>
                <c:pt idx="267">
                  <c:v>8.0429999999999993</c:v>
                </c:pt>
                <c:pt idx="268">
                  <c:v>8.0109999999999992</c:v>
                </c:pt>
                <c:pt idx="269">
                  <c:v>7.9619999999999997</c:v>
                </c:pt>
                <c:pt idx="270">
                  <c:v>7.92</c:v>
                </c:pt>
                <c:pt idx="271">
                  <c:v>7.8550000000000004</c:v>
                </c:pt>
                <c:pt idx="272">
                  <c:v>7.7629999999999999</c:v>
                </c:pt>
                <c:pt idx="273">
                  <c:v>7.6660000000000004</c:v>
                </c:pt>
                <c:pt idx="274">
                  <c:v>7.5510000000000002</c:v>
                </c:pt>
                <c:pt idx="275">
                  <c:v>7.58</c:v>
                </c:pt>
                <c:pt idx="276">
                  <c:v>7.6130000000000004</c:v>
                </c:pt>
                <c:pt idx="277">
                  <c:v>7.5709999999999997</c:v>
                </c:pt>
                <c:pt idx="278">
                  <c:v>7.415</c:v>
                </c:pt>
                <c:pt idx="279">
                  <c:v>7.2839999999999998</c:v>
                </c:pt>
                <c:pt idx="280">
                  <c:v>7.2709999999999999</c:v>
                </c:pt>
                <c:pt idx="281">
                  <c:v>7.3079999999999998</c:v>
                </c:pt>
                <c:pt idx="282">
                  <c:v>7.2469999999999999</c:v>
                </c:pt>
                <c:pt idx="283">
                  <c:v>7.1429999999999998</c:v>
                </c:pt>
                <c:pt idx="284">
                  <c:v>7.0049999999999999</c:v>
                </c:pt>
                <c:pt idx="285">
                  <c:v>6.9889999999999999</c:v>
                </c:pt>
                <c:pt idx="286">
                  <c:v>6.9130000000000003</c:v>
                </c:pt>
                <c:pt idx="287">
                  <c:v>6.7489999999999997</c:v>
                </c:pt>
                <c:pt idx="288">
                  <c:v>6.49</c:v>
                </c:pt>
                <c:pt idx="289">
                  <c:v>6.3940000000000001</c:v>
                </c:pt>
                <c:pt idx="290">
                  <c:v>6.4240000000000004</c:v>
                </c:pt>
                <c:pt idx="291">
                  <c:v>6.351</c:v>
                </c:pt>
                <c:pt idx="292">
                  <c:v>6.2249999999999996</c:v>
                </c:pt>
                <c:pt idx="293">
                  <c:v>6.0220000000000002</c:v>
                </c:pt>
                <c:pt idx="294">
                  <c:v>6.0049999999999999</c:v>
                </c:pt>
                <c:pt idx="295">
                  <c:v>5.9119999999999999</c:v>
                </c:pt>
                <c:pt idx="296">
                  <c:v>5.8810000000000002</c:v>
                </c:pt>
                <c:pt idx="297">
                  <c:v>5.7350000000000003</c:v>
                </c:pt>
                <c:pt idx="298">
                  <c:v>5.6849999999999996</c:v>
                </c:pt>
                <c:pt idx="299">
                  <c:v>5.5469999999999997</c:v>
                </c:pt>
                <c:pt idx="300">
                  <c:v>5.5220000000000002</c:v>
                </c:pt>
                <c:pt idx="301">
                  <c:v>5.4219999999999997</c:v>
                </c:pt>
                <c:pt idx="302">
                  <c:v>5.391</c:v>
                </c:pt>
                <c:pt idx="303">
                  <c:v>5.3380000000000001</c:v>
                </c:pt>
                <c:pt idx="304">
                  <c:v>5.3529999999999998</c:v>
                </c:pt>
                <c:pt idx="305">
                  <c:v>5.2679999999999998</c:v>
                </c:pt>
                <c:pt idx="306">
                  <c:v>5.2069999999999999</c:v>
                </c:pt>
                <c:pt idx="307">
                  <c:v>5.0549999999999997</c:v>
                </c:pt>
                <c:pt idx="308">
                  <c:v>4.9980000000000002</c:v>
                </c:pt>
                <c:pt idx="309">
                  <c:v>4.9370000000000003</c:v>
                </c:pt>
                <c:pt idx="310">
                  <c:v>4.9420000000000002</c:v>
                </c:pt>
                <c:pt idx="311">
                  <c:v>4.95</c:v>
                </c:pt>
                <c:pt idx="312">
                  <c:v>4.8579999999999997</c:v>
                </c:pt>
                <c:pt idx="313">
                  <c:v>4.7750000000000004</c:v>
                </c:pt>
                <c:pt idx="314">
                  <c:v>4.7640000000000002</c:v>
                </c:pt>
                <c:pt idx="315">
                  <c:v>4.8339999999999996</c:v>
                </c:pt>
                <c:pt idx="316">
                  <c:v>4.8159999999999998</c:v>
                </c:pt>
                <c:pt idx="317">
                  <c:v>4.7690000000000001</c:v>
                </c:pt>
                <c:pt idx="318">
                  <c:v>4.6769999999999996</c:v>
                </c:pt>
                <c:pt idx="319">
                  <c:v>4.7069999999999999</c:v>
                </c:pt>
                <c:pt idx="320">
                  <c:v>4.742</c:v>
                </c:pt>
                <c:pt idx="321">
                  <c:v>4.8099999999999996</c:v>
                </c:pt>
                <c:pt idx="322">
                  <c:v>4.76</c:v>
                </c:pt>
                <c:pt idx="323">
                  <c:v>4.6859999999999999</c:v>
                </c:pt>
                <c:pt idx="324">
                  <c:v>4.5919999999999996</c:v>
                </c:pt>
                <c:pt idx="325">
                  <c:v>4.5289999999999999</c:v>
                </c:pt>
                <c:pt idx="326">
                  <c:v>4.4039999999999999</c:v>
                </c:pt>
                <c:pt idx="327">
                  <c:v>4.2889999999999997</c:v>
                </c:pt>
                <c:pt idx="328">
                  <c:v>4.2290000000000001</c:v>
                </c:pt>
                <c:pt idx="329">
                  <c:v>4.2119999999999997</c:v>
                </c:pt>
                <c:pt idx="330">
                  <c:v>4.226</c:v>
                </c:pt>
                <c:pt idx="331">
                  <c:v>4.2320000000000002</c:v>
                </c:pt>
                <c:pt idx="332">
                  <c:v>4.2300000000000004</c:v>
                </c:pt>
                <c:pt idx="333">
                  <c:v>4.1429999999999998</c:v>
                </c:pt>
                <c:pt idx="334">
                  <c:v>4.05</c:v>
                </c:pt>
                <c:pt idx="335">
                  <c:v>3.9740000000000002</c:v>
                </c:pt>
                <c:pt idx="336">
                  <c:v>3.976</c:v>
                </c:pt>
                <c:pt idx="337">
                  <c:v>3.9590000000000001</c:v>
                </c:pt>
                <c:pt idx="338">
                  <c:v>3.9209999999999998</c:v>
                </c:pt>
                <c:pt idx="339">
                  <c:v>3.88</c:v>
                </c:pt>
                <c:pt idx="340">
                  <c:v>3.8029999999999999</c:v>
                </c:pt>
                <c:pt idx="341">
                  <c:v>3.802</c:v>
                </c:pt>
                <c:pt idx="342">
                  <c:v>3.7530000000000001</c:v>
                </c:pt>
                <c:pt idx="343">
                  <c:v>3.742</c:v>
                </c:pt>
                <c:pt idx="344">
                  <c:v>3.6440000000000001</c:v>
                </c:pt>
                <c:pt idx="345">
                  <c:v>3.6219999999999999</c:v>
                </c:pt>
                <c:pt idx="346">
                  <c:v>3.601</c:v>
                </c:pt>
                <c:pt idx="347">
                  <c:v>3.6549999999999998</c:v>
                </c:pt>
                <c:pt idx="348">
                  <c:v>3.73</c:v>
                </c:pt>
                <c:pt idx="349">
                  <c:v>3.758</c:v>
                </c:pt>
                <c:pt idx="350">
                  <c:v>3.7490000000000001</c:v>
                </c:pt>
                <c:pt idx="351">
                  <c:v>3.6040000000000001</c:v>
                </c:pt>
                <c:pt idx="352">
                  <c:v>3.5539999999999998</c:v>
                </c:pt>
                <c:pt idx="353">
                  <c:v>3.5129999999999999</c:v>
                </c:pt>
                <c:pt idx="354">
                  <c:v>3.6019999999999999</c:v>
                </c:pt>
                <c:pt idx="355">
                  <c:v>3.6070000000000002</c:v>
                </c:pt>
                <c:pt idx="356">
                  <c:v>3.5819999999999999</c:v>
                </c:pt>
                <c:pt idx="357">
                  <c:v>3.5009999999999999</c:v>
                </c:pt>
                <c:pt idx="358">
                  <c:v>3.464</c:v>
                </c:pt>
                <c:pt idx="359">
                  <c:v>3.4540000000000002</c:v>
                </c:pt>
                <c:pt idx="360">
                  <c:v>3.468</c:v>
                </c:pt>
                <c:pt idx="361">
                  <c:v>3.4670000000000001</c:v>
                </c:pt>
                <c:pt idx="362">
                  <c:v>3.718</c:v>
                </c:pt>
                <c:pt idx="363">
                  <c:v>7.5220000000000002</c:v>
                </c:pt>
                <c:pt idx="364">
                  <c:v>10.865</c:v>
                </c:pt>
                <c:pt idx="365">
                  <c:v>12.847</c:v>
                </c:pt>
                <c:pt idx="366">
                  <c:v>11.044</c:v>
                </c:pt>
                <c:pt idx="367">
                  <c:v>9.1980000000000004</c:v>
                </c:pt>
                <c:pt idx="368">
                  <c:v>8.4309999999999992</c:v>
                </c:pt>
                <c:pt idx="369">
                  <c:v>7.5179999999999998</c:v>
                </c:pt>
                <c:pt idx="370">
                  <c:v>7.1449999999999996</c:v>
                </c:pt>
                <c:pt idx="371">
                  <c:v>6.718</c:v>
                </c:pt>
                <c:pt idx="372">
                  <c:v>6.5350000000000001</c:v>
                </c:pt>
                <c:pt idx="373">
                  <c:v>6.28</c:v>
                </c:pt>
                <c:pt idx="374">
                  <c:v>6.0810000000000004</c:v>
                </c:pt>
                <c:pt idx="375">
                  <c:v>6.09</c:v>
                </c:pt>
                <c:pt idx="376">
                  <c:v>6.0720000000000001</c:v>
                </c:pt>
                <c:pt idx="377">
                  <c:v>5.9690000000000003</c:v>
                </c:pt>
                <c:pt idx="378">
                  <c:v>5.6559999999999997</c:v>
                </c:pt>
                <c:pt idx="379">
                  <c:v>5.3369999999999997</c:v>
                </c:pt>
                <c:pt idx="380">
                  <c:v>5.0410000000000004</c:v>
                </c:pt>
                <c:pt idx="381">
                  <c:v>4.7549999999999999</c:v>
                </c:pt>
                <c:pt idx="382">
                  <c:v>4.4749999999999996</c:v>
                </c:pt>
                <c:pt idx="383">
                  <c:v>4.18</c:v>
                </c:pt>
                <c:pt idx="384">
                  <c:v>4.0369999999999999</c:v>
                </c:pt>
                <c:pt idx="385">
                  <c:v>3.8980000000000001</c:v>
                </c:pt>
                <c:pt idx="386">
                  <c:v>3.8029999999999999</c:v>
                </c:pt>
                <c:pt idx="387">
                  <c:v>3.6560000000000001</c:v>
                </c:pt>
                <c:pt idx="388">
                  <c:v>3.556</c:v>
                </c:pt>
                <c:pt idx="389">
                  <c:v>3.53</c:v>
                </c:pt>
                <c:pt idx="390">
                  <c:v>3.492</c:v>
                </c:pt>
                <c:pt idx="391">
                  <c:v>3.4969999999999999</c:v>
                </c:pt>
                <c:pt idx="392">
                  <c:v>3.42</c:v>
                </c:pt>
                <c:pt idx="393">
                  <c:v>3.4460000000000002</c:v>
                </c:pt>
                <c:pt idx="394">
                  <c:v>3.4449999999999998</c:v>
                </c:pt>
                <c:pt idx="395">
                  <c:v>3.4870000000000001</c:v>
                </c:pt>
                <c:pt idx="396">
                  <c:v>3.472</c:v>
                </c:pt>
                <c:pt idx="397">
                  <c:v>3.49</c:v>
                </c:pt>
                <c:pt idx="398">
                  <c:v>3.52</c:v>
                </c:pt>
                <c:pt idx="399">
                  <c:v>3.4870000000000001</c:v>
                </c:pt>
                <c:pt idx="400">
                  <c:v>3.5059999999999998</c:v>
                </c:pt>
                <c:pt idx="401">
                  <c:v>3.4940000000000002</c:v>
                </c:pt>
                <c:pt idx="402">
                  <c:v>3.54</c:v>
                </c:pt>
                <c:pt idx="403">
                  <c:v>3.556</c:v>
                </c:pt>
                <c:pt idx="404">
                  <c:v>3.6139999999999999</c:v>
                </c:pt>
                <c:pt idx="405">
                  <c:v>3.6549999999999998</c:v>
                </c:pt>
                <c:pt idx="406">
                  <c:v>3.661</c:v>
                </c:pt>
                <c:pt idx="407">
                  <c:v>3.6859999999999999</c:v>
                </c:pt>
                <c:pt idx="408">
                  <c:v>3.6930000000000001</c:v>
                </c:pt>
                <c:pt idx="409">
                  <c:v>3.7160000000000002</c:v>
                </c:pt>
                <c:pt idx="410">
                  <c:v>3.7050000000000001</c:v>
                </c:pt>
                <c:pt idx="411">
                  <c:v>3.7210000000000001</c:v>
                </c:pt>
                <c:pt idx="412">
                  <c:v>3.7570000000000001</c:v>
                </c:pt>
                <c:pt idx="413">
                  <c:v>3.8380000000000001</c:v>
                </c:pt>
                <c:pt idx="414">
                  <c:v>3.9409999999999998</c:v>
                </c:pt>
                <c:pt idx="415">
                  <c:v>3.9889999999999999</c:v>
                </c:pt>
                <c:pt idx="416">
                  <c:v>3.9790000000000001</c:v>
                </c:pt>
                <c:pt idx="417">
                  <c:v>3.94</c:v>
                </c:pt>
                <c:pt idx="418">
                  <c:v>3.988</c:v>
                </c:pt>
                <c:pt idx="419">
                  <c:v>3.9940000000000002</c:v>
                </c:pt>
                <c:pt idx="420">
                  <c:v>3.99</c:v>
                </c:pt>
                <c:pt idx="421">
                  <c:v>3.9369999999999998</c:v>
                </c:pt>
                <c:pt idx="422">
                  <c:v>3.9830000000000001</c:v>
                </c:pt>
                <c:pt idx="423">
                  <c:v>4.0490000000000004</c:v>
                </c:pt>
                <c:pt idx="424">
                  <c:v>4.0720000000000001</c:v>
                </c:pt>
                <c:pt idx="425">
                  <c:v>4.0419999999999998</c:v>
                </c:pt>
                <c:pt idx="426">
                  <c:v>4.0330000000000004</c:v>
                </c:pt>
                <c:pt idx="427">
                  <c:v>4.0279999999999996</c:v>
                </c:pt>
                <c:pt idx="428">
                  <c:v>4.1100000000000003</c:v>
                </c:pt>
              </c:numCache>
            </c:numRef>
          </c:val>
          <c:smooth val="0"/>
          <c:extLst>
            <c:ext xmlns:c16="http://schemas.microsoft.com/office/drawing/2014/chart" uri="{C3380CC4-5D6E-409C-BE32-E72D297353CC}">
              <c16:uniqueId val="{00000002-E270-413D-9FC9-76B85795C79A}"/>
            </c:ext>
          </c:extLst>
        </c:ser>
        <c:ser>
          <c:idx val="3"/>
          <c:order val="3"/>
          <c:tx>
            <c:strRef>
              <c:f>unemployed!$D$11</c:f>
              <c:strCache>
                <c:ptCount val="1"/>
                <c:pt idx="0">
                  <c:v>Recent Graduates (Aged 22-27)</c:v>
                </c:pt>
              </c:strCache>
            </c:strRef>
          </c:tx>
          <c:spPr>
            <a:ln w="28575" cap="rnd">
              <a:solidFill>
                <a:srgbClr val="B00027"/>
              </a:solidFill>
              <a:round/>
            </a:ln>
            <a:effectLst/>
          </c:spPr>
          <c:marker>
            <c:symbol val="none"/>
          </c:marker>
          <c:cat>
            <c:numRef>
              <c:f>unemployed!$A$12:$A$440</c:f>
              <c:numCache>
                <c:formatCode>m/d/yyyy</c:formatCode>
                <c:ptCount val="429"/>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numCache>
            </c:numRef>
          </c:cat>
          <c:val>
            <c:numRef>
              <c:f>unemployed!$D$12:$D$442</c:f>
              <c:numCache>
                <c:formatCode>0.0</c:formatCode>
                <c:ptCount val="431"/>
                <c:pt idx="0">
                  <c:v>3.3809999999999998</c:v>
                </c:pt>
                <c:pt idx="1">
                  <c:v>3.0390000000000001</c:v>
                </c:pt>
                <c:pt idx="2">
                  <c:v>3.1360000000000001</c:v>
                </c:pt>
                <c:pt idx="3">
                  <c:v>3.5649999999999999</c:v>
                </c:pt>
                <c:pt idx="4">
                  <c:v>3.8610000000000002</c:v>
                </c:pt>
                <c:pt idx="5">
                  <c:v>3.8769999999999998</c:v>
                </c:pt>
                <c:pt idx="6">
                  <c:v>3.6619999999999999</c:v>
                </c:pt>
                <c:pt idx="7">
                  <c:v>3.6909999999999998</c:v>
                </c:pt>
                <c:pt idx="8">
                  <c:v>3.7250000000000001</c:v>
                </c:pt>
                <c:pt idx="9">
                  <c:v>3.7309999999999999</c:v>
                </c:pt>
                <c:pt idx="10">
                  <c:v>3.7839999999999998</c:v>
                </c:pt>
                <c:pt idx="11">
                  <c:v>4.109</c:v>
                </c:pt>
                <c:pt idx="12">
                  <c:v>4.476</c:v>
                </c:pt>
                <c:pt idx="13">
                  <c:v>4.7939999999999996</c:v>
                </c:pt>
                <c:pt idx="14">
                  <c:v>4.8019999999999996</c:v>
                </c:pt>
                <c:pt idx="15">
                  <c:v>4.6360000000000001</c:v>
                </c:pt>
                <c:pt idx="16">
                  <c:v>4.6120000000000001</c:v>
                </c:pt>
                <c:pt idx="17">
                  <c:v>4.76</c:v>
                </c:pt>
                <c:pt idx="18">
                  <c:v>4.9189999999999996</c:v>
                </c:pt>
                <c:pt idx="19">
                  <c:v>4.8239999999999998</c:v>
                </c:pt>
                <c:pt idx="20">
                  <c:v>4.5990000000000002</c:v>
                </c:pt>
                <c:pt idx="21">
                  <c:v>4.7149999999999999</c:v>
                </c:pt>
                <c:pt idx="22">
                  <c:v>4.7850000000000001</c:v>
                </c:pt>
                <c:pt idx="23">
                  <c:v>5.1139999999999999</c:v>
                </c:pt>
                <c:pt idx="24">
                  <c:v>4.843</c:v>
                </c:pt>
                <c:pt idx="25">
                  <c:v>4.8559999999999999</c:v>
                </c:pt>
                <c:pt idx="26">
                  <c:v>4.7910000000000004</c:v>
                </c:pt>
                <c:pt idx="27">
                  <c:v>4.5220000000000002</c:v>
                </c:pt>
                <c:pt idx="28">
                  <c:v>4.59</c:v>
                </c:pt>
                <c:pt idx="29">
                  <c:v>4.4240000000000004</c:v>
                </c:pt>
                <c:pt idx="30">
                  <c:v>4.8710000000000004</c:v>
                </c:pt>
                <c:pt idx="31">
                  <c:v>4.93</c:v>
                </c:pt>
                <c:pt idx="32">
                  <c:v>5.056</c:v>
                </c:pt>
                <c:pt idx="33">
                  <c:v>4.9880000000000004</c:v>
                </c:pt>
                <c:pt idx="34">
                  <c:v>5.1289999999999996</c:v>
                </c:pt>
                <c:pt idx="35">
                  <c:v>4.867</c:v>
                </c:pt>
                <c:pt idx="36">
                  <c:v>4.8380000000000001</c:v>
                </c:pt>
                <c:pt idx="37">
                  <c:v>4.5960000000000001</c:v>
                </c:pt>
                <c:pt idx="38">
                  <c:v>4.758</c:v>
                </c:pt>
                <c:pt idx="39">
                  <c:v>4.681</c:v>
                </c:pt>
                <c:pt idx="40">
                  <c:v>4.5529999999999999</c:v>
                </c:pt>
                <c:pt idx="41">
                  <c:v>4.2009999999999996</c:v>
                </c:pt>
                <c:pt idx="42">
                  <c:v>4.07</c:v>
                </c:pt>
                <c:pt idx="43">
                  <c:v>4.0430000000000001</c:v>
                </c:pt>
                <c:pt idx="44">
                  <c:v>4.3019999999999996</c:v>
                </c:pt>
                <c:pt idx="45">
                  <c:v>4.335</c:v>
                </c:pt>
                <c:pt idx="46">
                  <c:v>4.4160000000000004</c:v>
                </c:pt>
                <c:pt idx="47">
                  <c:v>4.7409999999999997</c:v>
                </c:pt>
                <c:pt idx="48">
                  <c:v>4.7709999999999999</c:v>
                </c:pt>
                <c:pt idx="49">
                  <c:v>4.4630000000000001</c:v>
                </c:pt>
                <c:pt idx="50">
                  <c:v>3.9359999999999999</c:v>
                </c:pt>
                <c:pt idx="51">
                  <c:v>3.9380000000000002</c:v>
                </c:pt>
                <c:pt idx="52">
                  <c:v>3.988</c:v>
                </c:pt>
                <c:pt idx="53">
                  <c:v>4.2069999999999999</c:v>
                </c:pt>
                <c:pt idx="54">
                  <c:v>4.1749999999999998</c:v>
                </c:pt>
                <c:pt idx="55">
                  <c:v>4.2699999999999996</c:v>
                </c:pt>
                <c:pt idx="56">
                  <c:v>4.0549999999999997</c:v>
                </c:pt>
                <c:pt idx="57">
                  <c:v>4.1379999999999999</c:v>
                </c:pt>
                <c:pt idx="58">
                  <c:v>4.0030000000000001</c:v>
                </c:pt>
                <c:pt idx="59">
                  <c:v>3.8119999999999998</c:v>
                </c:pt>
                <c:pt idx="60">
                  <c:v>3.7770000000000001</c:v>
                </c:pt>
                <c:pt idx="61">
                  <c:v>4.0960000000000001</c:v>
                </c:pt>
                <c:pt idx="62">
                  <c:v>4.3659999999999997</c:v>
                </c:pt>
                <c:pt idx="63">
                  <c:v>4.6959999999999997</c:v>
                </c:pt>
                <c:pt idx="64">
                  <c:v>4.4749999999999996</c:v>
                </c:pt>
                <c:pt idx="65">
                  <c:v>4.3940000000000001</c:v>
                </c:pt>
                <c:pt idx="66">
                  <c:v>3.5880000000000001</c:v>
                </c:pt>
                <c:pt idx="67">
                  <c:v>3.5209999999999999</c:v>
                </c:pt>
                <c:pt idx="68">
                  <c:v>3.6139999999999999</c:v>
                </c:pt>
                <c:pt idx="69">
                  <c:v>3.9830000000000001</c:v>
                </c:pt>
                <c:pt idx="70">
                  <c:v>3.9790000000000001</c:v>
                </c:pt>
                <c:pt idx="71">
                  <c:v>3.823</c:v>
                </c:pt>
                <c:pt idx="72">
                  <c:v>3.9249999999999998</c:v>
                </c:pt>
                <c:pt idx="73">
                  <c:v>3.86</c:v>
                </c:pt>
                <c:pt idx="74">
                  <c:v>4.1609999999999996</c:v>
                </c:pt>
                <c:pt idx="75">
                  <c:v>3.57</c:v>
                </c:pt>
                <c:pt idx="76">
                  <c:v>3.73</c:v>
                </c:pt>
                <c:pt idx="77">
                  <c:v>3.4609999999999999</c:v>
                </c:pt>
                <c:pt idx="78">
                  <c:v>3.992</c:v>
                </c:pt>
                <c:pt idx="79">
                  <c:v>3.8279999999999998</c:v>
                </c:pt>
                <c:pt idx="80">
                  <c:v>3.6960000000000002</c:v>
                </c:pt>
                <c:pt idx="81">
                  <c:v>3.536</c:v>
                </c:pt>
                <c:pt idx="82">
                  <c:v>3.7210000000000001</c:v>
                </c:pt>
                <c:pt idx="83">
                  <c:v>3.8849999999999998</c:v>
                </c:pt>
                <c:pt idx="84">
                  <c:v>3.84</c:v>
                </c:pt>
                <c:pt idx="85">
                  <c:v>3.55</c:v>
                </c:pt>
                <c:pt idx="86">
                  <c:v>3.1320000000000001</c:v>
                </c:pt>
                <c:pt idx="87">
                  <c:v>2.8929999999999998</c:v>
                </c:pt>
                <c:pt idx="88">
                  <c:v>2.6469999999999998</c:v>
                </c:pt>
                <c:pt idx="89">
                  <c:v>2.5680000000000001</c:v>
                </c:pt>
                <c:pt idx="90">
                  <c:v>2.4950000000000001</c:v>
                </c:pt>
                <c:pt idx="91">
                  <c:v>2.972</c:v>
                </c:pt>
                <c:pt idx="92">
                  <c:v>2.9489999999999998</c:v>
                </c:pt>
                <c:pt idx="93">
                  <c:v>2.8410000000000002</c:v>
                </c:pt>
                <c:pt idx="94">
                  <c:v>2.0779999999999998</c:v>
                </c:pt>
                <c:pt idx="95">
                  <c:v>2.141</c:v>
                </c:pt>
                <c:pt idx="96">
                  <c:v>2.2549999999999999</c:v>
                </c:pt>
                <c:pt idx="97">
                  <c:v>2.5579999999999998</c:v>
                </c:pt>
                <c:pt idx="98">
                  <c:v>2.625</c:v>
                </c:pt>
                <c:pt idx="99">
                  <c:v>2.645</c:v>
                </c:pt>
                <c:pt idx="100">
                  <c:v>2.73</c:v>
                </c:pt>
                <c:pt idx="101">
                  <c:v>2.7269999999999999</c:v>
                </c:pt>
                <c:pt idx="102">
                  <c:v>2.802</c:v>
                </c:pt>
                <c:pt idx="103">
                  <c:v>2.92</c:v>
                </c:pt>
                <c:pt idx="104">
                  <c:v>3.1349999999999998</c:v>
                </c:pt>
                <c:pt idx="105">
                  <c:v>3.0939999999999999</c:v>
                </c:pt>
                <c:pt idx="106">
                  <c:v>3.0089999999999999</c:v>
                </c:pt>
                <c:pt idx="107">
                  <c:v>2.7970000000000002</c:v>
                </c:pt>
                <c:pt idx="108">
                  <c:v>2.7149999999999999</c:v>
                </c:pt>
                <c:pt idx="109">
                  <c:v>2.835</c:v>
                </c:pt>
                <c:pt idx="110">
                  <c:v>2.6760000000000002</c:v>
                </c:pt>
                <c:pt idx="111">
                  <c:v>3.0249999999999999</c:v>
                </c:pt>
                <c:pt idx="112">
                  <c:v>2.89</c:v>
                </c:pt>
                <c:pt idx="113">
                  <c:v>3.375</c:v>
                </c:pt>
                <c:pt idx="114">
                  <c:v>3.4630000000000001</c:v>
                </c:pt>
                <c:pt idx="115">
                  <c:v>3.5190000000000001</c:v>
                </c:pt>
                <c:pt idx="116">
                  <c:v>3.194</c:v>
                </c:pt>
                <c:pt idx="117">
                  <c:v>3.3879999999999999</c:v>
                </c:pt>
                <c:pt idx="118">
                  <c:v>3.431</c:v>
                </c:pt>
                <c:pt idx="119">
                  <c:v>3.468</c:v>
                </c:pt>
                <c:pt idx="120">
                  <c:v>3.03</c:v>
                </c:pt>
                <c:pt idx="121">
                  <c:v>2.8439999999999999</c:v>
                </c:pt>
                <c:pt idx="122">
                  <c:v>2.923</c:v>
                </c:pt>
                <c:pt idx="123">
                  <c:v>2.81</c:v>
                </c:pt>
                <c:pt idx="124">
                  <c:v>3.0640000000000001</c:v>
                </c:pt>
                <c:pt idx="125">
                  <c:v>3.0209999999999999</c:v>
                </c:pt>
                <c:pt idx="126">
                  <c:v>2.9940000000000002</c:v>
                </c:pt>
                <c:pt idx="127">
                  <c:v>2.6680000000000001</c:v>
                </c:pt>
                <c:pt idx="128">
                  <c:v>2.4489999999999998</c:v>
                </c:pt>
                <c:pt idx="129">
                  <c:v>2.4660000000000002</c:v>
                </c:pt>
                <c:pt idx="130">
                  <c:v>2.5070000000000001</c:v>
                </c:pt>
                <c:pt idx="131">
                  <c:v>2.452</c:v>
                </c:pt>
                <c:pt idx="132">
                  <c:v>2.4860000000000002</c:v>
                </c:pt>
                <c:pt idx="133">
                  <c:v>2.399</c:v>
                </c:pt>
                <c:pt idx="134">
                  <c:v>2.899</c:v>
                </c:pt>
                <c:pt idx="135">
                  <c:v>3.2210000000000001</c:v>
                </c:pt>
                <c:pt idx="136">
                  <c:v>3.6509999999999998</c:v>
                </c:pt>
                <c:pt idx="137">
                  <c:v>3.677</c:v>
                </c:pt>
                <c:pt idx="138">
                  <c:v>3.67</c:v>
                </c:pt>
                <c:pt idx="139">
                  <c:v>4.1660000000000004</c:v>
                </c:pt>
                <c:pt idx="140">
                  <c:v>4.6929999999999996</c:v>
                </c:pt>
                <c:pt idx="141">
                  <c:v>4.7850000000000001</c:v>
                </c:pt>
                <c:pt idx="142">
                  <c:v>4.5119999999999996</c:v>
                </c:pt>
                <c:pt idx="143">
                  <c:v>4.5359999999999996</c:v>
                </c:pt>
                <c:pt idx="144">
                  <c:v>4.8680000000000003</c:v>
                </c:pt>
                <c:pt idx="145">
                  <c:v>5.3209999999999997</c:v>
                </c:pt>
                <c:pt idx="146">
                  <c:v>4.9610000000000003</c:v>
                </c:pt>
                <c:pt idx="147">
                  <c:v>4.6159999999999997</c:v>
                </c:pt>
                <c:pt idx="148">
                  <c:v>4.2850000000000001</c:v>
                </c:pt>
                <c:pt idx="149">
                  <c:v>4.1790000000000003</c:v>
                </c:pt>
                <c:pt idx="150">
                  <c:v>4.3140000000000001</c:v>
                </c:pt>
                <c:pt idx="151">
                  <c:v>4.2089999999999996</c:v>
                </c:pt>
                <c:pt idx="152">
                  <c:v>4.4349999999999996</c:v>
                </c:pt>
                <c:pt idx="153">
                  <c:v>4.6390000000000002</c:v>
                </c:pt>
                <c:pt idx="154">
                  <c:v>4.6840000000000002</c:v>
                </c:pt>
                <c:pt idx="155">
                  <c:v>4.6550000000000002</c:v>
                </c:pt>
                <c:pt idx="156">
                  <c:v>4.8339999999999996</c:v>
                </c:pt>
                <c:pt idx="157">
                  <c:v>4.8810000000000002</c:v>
                </c:pt>
                <c:pt idx="158">
                  <c:v>4.6130000000000004</c:v>
                </c:pt>
                <c:pt idx="159">
                  <c:v>4.2039999999999997</c:v>
                </c:pt>
                <c:pt idx="160">
                  <c:v>4.0380000000000003</c:v>
                </c:pt>
                <c:pt idx="161">
                  <c:v>4.2069999999999999</c:v>
                </c:pt>
                <c:pt idx="162">
                  <c:v>4.3129999999999997</c:v>
                </c:pt>
                <c:pt idx="163">
                  <c:v>4.4619999999999997</c:v>
                </c:pt>
                <c:pt idx="164">
                  <c:v>4.3959999999999999</c:v>
                </c:pt>
                <c:pt idx="165">
                  <c:v>4.407</c:v>
                </c:pt>
                <c:pt idx="166">
                  <c:v>4.5140000000000002</c:v>
                </c:pt>
                <c:pt idx="167">
                  <c:v>4.6269999999999998</c:v>
                </c:pt>
                <c:pt idx="168">
                  <c:v>4.5730000000000004</c:v>
                </c:pt>
                <c:pt idx="169">
                  <c:v>4.5519999999999996</c:v>
                </c:pt>
                <c:pt idx="170">
                  <c:v>4.7809999999999997</c:v>
                </c:pt>
                <c:pt idx="171">
                  <c:v>4.8259999999999996</c:v>
                </c:pt>
                <c:pt idx="172">
                  <c:v>4.359</c:v>
                </c:pt>
                <c:pt idx="173">
                  <c:v>4.1790000000000003</c:v>
                </c:pt>
                <c:pt idx="174">
                  <c:v>3.9630000000000001</c:v>
                </c:pt>
                <c:pt idx="175">
                  <c:v>4.1390000000000002</c:v>
                </c:pt>
                <c:pt idx="176">
                  <c:v>3.8650000000000002</c:v>
                </c:pt>
                <c:pt idx="177">
                  <c:v>3.806</c:v>
                </c:pt>
                <c:pt idx="178">
                  <c:v>4.0659999999999998</c:v>
                </c:pt>
                <c:pt idx="179">
                  <c:v>4.266</c:v>
                </c:pt>
                <c:pt idx="180">
                  <c:v>4.3639999999999999</c:v>
                </c:pt>
                <c:pt idx="181">
                  <c:v>4.0650000000000004</c:v>
                </c:pt>
                <c:pt idx="182">
                  <c:v>3.8969999999999998</c:v>
                </c:pt>
                <c:pt idx="183">
                  <c:v>3.8610000000000002</c:v>
                </c:pt>
                <c:pt idx="184">
                  <c:v>3.9510000000000001</c:v>
                </c:pt>
                <c:pt idx="185">
                  <c:v>3.8279999999999998</c:v>
                </c:pt>
                <c:pt idx="186">
                  <c:v>3.798</c:v>
                </c:pt>
                <c:pt idx="187">
                  <c:v>3.742</c:v>
                </c:pt>
                <c:pt idx="188">
                  <c:v>4.125</c:v>
                </c:pt>
                <c:pt idx="189">
                  <c:v>4.109</c:v>
                </c:pt>
                <c:pt idx="190">
                  <c:v>4.0999999999999996</c:v>
                </c:pt>
                <c:pt idx="191">
                  <c:v>3.7949999999999999</c:v>
                </c:pt>
                <c:pt idx="192">
                  <c:v>3.625</c:v>
                </c:pt>
                <c:pt idx="193">
                  <c:v>3.625</c:v>
                </c:pt>
                <c:pt idx="194">
                  <c:v>3.641</c:v>
                </c:pt>
                <c:pt idx="195">
                  <c:v>3.5539999999999998</c:v>
                </c:pt>
                <c:pt idx="196">
                  <c:v>3.4609999999999999</c:v>
                </c:pt>
                <c:pt idx="197">
                  <c:v>3.4319999999999999</c:v>
                </c:pt>
                <c:pt idx="198">
                  <c:v>3.5579999999999998</c:v>
                </c:pt>
                <c:pt idx="199">
                  <c:v>3.4319999999999999</c:v>
                </c:pt>
                <c:pt idx="200">
                  <c:v>3.35</c:v>
                </c:pt>
                <c:pt idx="201">
                  <c:v>3.5939999999999999</c:v>
                </c:pt>
                <c:pt idx="202">
                  <c:v>3.641</c:v>
                </c:pt>
                <c:pt idx="203">
                  <c:v>3.6349999999999998</c:v>
                </c:pt>
                <c:pt idx="204">
                  <c:v>3.3889999999999998</c:v>
                </c:pt>
                <c:pt idx="205">
                  <c:v>3.29</c:v>
                </c:pt>
                <c:pt idx="206">
                  <c:v>3.2269999999999999</c:v>
                </c:pt>
                <c:pt idx="207">
                  <c:v>3.1160000000000001</c:v>
                </c:pt>
                <c:pt idx="208">
                  <c:v>2.9580000000000002</c:v>
                </c:pt>
                <c:pt idx="209">
                  <c:v>3.23</c:v>
                </c:pt>
                <c:pt idx="210">
                  <c:v>3.407</c:v>
                </c:pt>
                <c:pt idx="211">
                  <c:v>3.7490000000000001</c:v>
                </c:pt>
                <c:pt idx="212">
                  <c:v>3.831</c:v>
                </c:pt>
                <c:pt idx="213">
                  <c:v>3.7970000000000002</c:v>
                </c:pt>
                <c:pt idx="214">
                  <c:v>3.7650000000000001</c:v>
                </c:pt>
                <c:pt idx="215">
                  <c:v>3.41</c:v>
                </c:pt>
                <c:pt idx="216">
                  <c:v>3.5870000000000002</c:v>
                </c:pt>
                <c:pt idx="217">
                  <c:v>3.625</c:v>
                </c:pt>
                <c:pt idx="218">
                  <c:v>3.677</c:v>
                </c:pt>
                <c:pt idx="219">
                  <c:v>3.512</c:v>
                </c:pt>
                <c:pt idx="220">
                  <c:v>3.4009999999999998</c:v>
                </c:pt>
                <c:pt idx="221">
                  <c:v>3.5390000000000001</c:v>
                </c:pt>
                <c:pt idx="222">
                  <c:v>3.8279999999999998</c:v>
                </c:pt>
                <c:pt idx="223">
                  <c:v>4.3040000000000003</c:v>
                </c:pt>
                <c:pt idx="224">
                  <c:v>4.5449999999999999</c:v>
                </c:pt>
                <c:pt idx="225">
                  <c:v>4.7789999999999999</c:v>
                </c:pt>
                <c:pt idx="226">
                  <c:v>4.76</c:v>
                </c:pt>
                <c:pt idx="227">
                  <c:v>5.04</c:v>
                </c:pt>
                <c:pt idx="228">
                  <c:v>5.2220000000000004</c:v>
                </c:pt>
                <c:pt idx="229">
                  <c:v>5.7560000000000002</c:v>
                </c:pt>
                <c:pt idx="230">
                  <c:v>6.27</c:v>
                </c:pt>
                <c:pt idx="231">
                  <c:v>6.7789999999999999</c:v>
                </c:pt>
                <c:pt idx="232">
                  <c:v>7.1020000000000003</c:v>
                </c:pt>
                <c:pt idx="233">
                  <c:v>7.16</c:v>
                </c:pt>
                <c:pt idx="234">
                  <c:v>6.7640000000000002</c:v>
                </c:pt>
                <c:pt idx="235">
                  <c:v>6.6840000000000002</c:v>
                </c:pt>
                <c:pt idx="236">
                  <c:v>6.6079999999999997</c:v>
                </c:pt>
                <c:pt idx="237">
                  <c:v>6.7290000000000001</c:v>
                </c:pt>
                <c:pt idx="238">
                  <c:v>6.7590000000000003</c:v>
                </c:pt>
                <c:pt idx="239">
                  <c:v>6.8410000000000002</c:v>
                </c:pt>
                <c:pt idx="240">
                  <c:v>7.016</c:v>
                </c:pt>
                <c:pt idx="241">
                  <c:v>6.8860000000000001</c:v>
                </c:pt>
                <c:pt idx="242">
                  <c:v>6.766</c:v>
                </c:pt>
                <c:pt idx="243">
                  <c:v>6.9160000000000004</c:v>
                </c:pt>
                <c:pt idx="244">
                  <c:v>7.1280000000000001</c:v>
                </c:pt>
                <c:pt idx="245">
                  <c:v>7.0880000000000001</c:v>
                </c:pt>
                <c:pt idx="246">
                  <c:v>6.9240000000000004</c:v>
                </c:pt>
                <c:pt idx="247">
                  <c:v>6.5839999999999996</c:v>
                </c:pt>
                <c:pt idx="248">
                  <c:v>6.5810000000000004</c:v>
                </c:pt>
                <c:pt idx="249">
                  <c:v>6.6840000000000002</c:v>
                </c:pt>
                <c:pt idx="250">
                  <c:v>7.4740000000000002</c:v>
                </c:pt>
                <c:pt idx="251">
                  <c:v>7.8760000000000003</c:v>
                </c:pt>
                <c:pt idx="252">
                  <c:v>7.8280000000000003</c:v>
                </c:pt>
                <c:pt idx="253">
                  <c:v>7.34</c:v>
                </c:pt>
                <c:pt idx="254">
                  <c:v>7.1749999999999998</c:v>
                </c:pt>
                <c:pt idx="255">
                  <c:v>6.7469999999999999</c:v>
                </c:pt>
                <c:pt idx="256">
                  <c:v>6.39</c:v>
                </c:pt>
                <c:pt idx="257">
                  <c:v>6.2789999999999999</c:v>
                </c:pt>
                <c:pt idx="258">
                  <c:v>6.8609999999999998</c:v>
                </c:pt>
                <c:pt idx="259">
                  <c:v>6.8879999999999999</c:v>
                </c:pt>
                <c:pt idx="260">
                  <c:v>6.6340000000000003</c:v>
                </c:pt>
                <c:pt idx="261">
                  <c:v>6.3520000000000003</c:v>
                </c:pt>
                <c:pt idx="262">
                  <c:v>6.3319999999999999</c:v>
                </c:pt>
                <c:pt idx="263">
                  <c:v>6.2380000000000004</c:v>
                </c:pt>
                <c:pt idx="264">
                  <c:v>6.0350000000000001</c:v>
                </c:pt>
                <c:pt idx="265">
                  <c:v>5.7060000000000004</c:v>
                </c:pt>
                <c:pt idx="266">
                  <c:v>5.3540000000000001</c:v>
                </c:pt>
                <c:pt idx="267">
                  <c:v>5.093</c:v>
                </c:pt>
                <c:pt idx="268">
                  <c:v>5.2430000000000003</c:v>
                </c:pt>
                <c:pt idx="269">
                  <c:v>5.42</c:v>
                </c:pt>
                <c:pt idx="270">
                  <c:v>5.52</c:v>
                </c:pt>
                <c:pt idx="271">
                  <c:v>5.6070000000000002</c:v>
                </c:pt>
                <c:pt idx="272">
                  <c:v>5.6890000000000001</c:v>
                </c:pt>
                <c:pt idx="273">
                  <c:v>5.5330000000000004</c:v>
                </c:pt>
                <c:pt idx="274">
                  <c:v>5.3630000000000004</c:v>
                </c:pt>
                <c:pt idx="275">
                  <c:v>5.3630000000000004</c:v>
                </c:pt>
                <c:pt idx="276">
                  <c:v>5.5860000000000003</c:v>
                </c:pt>
                <c:pt idx="277">
                  <c:v>5.8650000000000002</c:v>
                </c:pt>
                <c:pt idx="278">
                  <c:v>6.0970000000000004</c:v>
                </c:pt>
                <c:pt idx="279">
                  <c:v>6.3330000000000002</c:v>
                </c:pt>
                <c:pt idx="280">
                  <c:v>6.2670000000000003</c:v>
                </c:pt>
                <c:pt idx="281">
                  <c:v>6.1379999999999999</c:v>
                </c:pt>
                <c:pt idx="282">
                  <c:v>5.9189999999999996</c:v>
                </c:pt>
                <c:pt idx="283">
                  <c:v>6.0090000000000003</c:v>
                </c:pt>
                <c:pt idx="284">
                  <c:v>5.9260000000000002</c:v>
                </c:pt>
                <c:pt idx="285">
                  <c:v>5.8719999999999999</c:v>
                </c:pt>
                <c:pt idx="286">
                  <c:v>5.6440000000000001</c:v>
                </c:pt>
                <c:pt idx="287">
                  <c:v>5.431</c:v>
                </c:pt>
                <c:pt idx="288">
                  <c:v>5.2510000000000003</c:v>
                </c:pt>
                <c:pt idx="289">
                  <c:v>5.1859999999999999</c:v>
                </c:pt>
                <c:pt idx="290">
                  <c:v>5.4219999999999997</c:v>
                </c:pt>
                <c:pt idx="291">
                  <c:v>5.343</c:v>
                </c:pt>
                <c:pt idx="292">
                  <c:v>5.0170000000000003</c:v>
                </c:pt>
                <c:pt idx="293">
                  <c:v>4.92</c:v>
                </c:pt>
                <c:pt idx="294">
                  <c:v>5.3929999999999998</c:v>
                </c:pt>
                <c:pt idx="295">
                  <c:v>5.5570000000000004</c:v>
                </c:pt>
                <c:pt idx="296">
                  <c:v>5.3789999999999996</c:v>
                </c:pt>
                <c:pt idx="297">
                  <c:v>5.0010000000000003</c:v>
                </c:pt>
                <c:pt idx="298">
                  <c:v>5.2229999999999999</c:v>
                </c:pt>
                <c:pt idx="299">
                  <c:v>5.57</c:v>
                </c:pt>
                <c:pt idx="300">
                  <c:v>5.6989999999999998</c:v>
                </c:pt>
                <c:pt idx="301">
                  <c:v>5.6210000000000004</c:v>
                </c:pt>
                <c:pt idx="302">
                  <c:v>5.077</c:v>
                </c:pt>
                <c:pt idx="303">
                  <c:v>4.7990000000000004</c:v>
                </c:pt>
                <c:pt idx="304">
                  <c:v>4.577</c:v>
                </c:pt>
                <c:pt idx="305">
                  <c:v>4.4409999999999998</c:v>
                </c:pt>
                <c:pt idx="306">
                  <c:v>4.3369999999999997</c:v>
                </c:pt>
                <c:pt idx="307">
                  <c:v>4.2240000000000002</c:v>
                </c:pt>
                <c:pt idx="308">
                  <c:v>4.5579999999999998</c:v>
                </c:pt>
                <c:pt idx="309">
                  <c:v>4.5880000000000001</c:v>
                </c:pt>
                <c:pt idx="310">
                  <c:v>4.6500000000000004</c:v>
                </c:pt>
                <c:pt idx="311">
                  <c:v>4.38</c:v>
                </c:pt>
                <c:pt idx="312">
                  <c:v>3.9830000000000001</c:v>
                </c:pt>
                <c:pt idx="313">
                  <c:v>3.7210000000000001</c:v>
                </c:pt>
                <c:pt idx="314">
                  <c:v>3.68</c:v>
                </c:pt>
                <c:pt idx="315">
                  <c:v>3.8410000000000002</c:v>
                </c:pt>
                <c:pt idx="316">
                  <c:v>3.8570000000000002</c:v>
                </c:pt>
                <c:pt idx="317">
                  <c:v>3.9729999999999999</c:v>
                </c:pt>
                <c:pt idx="318">
                  <c:v>3.9830000000000001</c:v>
                </c:pt>
                <c:pt idx="319">
                  <c:v>4.3760000000000003</c:v>
                </c:pt>
                <c:pt idx="320">
                  <c:v>4.0949999999999998</c:v>
                </c:pt>
                <c:pt idx="321">
                  <c:v>4.1440000000000001</c:v>
                </c:pt>
                <c:pt idx="322">
                  <c:v>3.7050000000000001</c:v>
                </c:pt>
                <c:pt idx="323">
                  <c:v>3.7730000000000001</c:v>
                </c:pt>
                <c:pt idx="324">
                  <c:v>3.8490000000000002</c:v>
                </c:pt>
                <c:pt idx="325">
                  <c:v>4.07</c:v>
                </c:pt>
                <c:pt idx="326">
                  <c:v>4.2279999999999998</c:v>
                </c:pt>
                <c:pt idx="327">
                  <c:v>4.3470000000000004</c:v>
                </c:pt>
                <c:pt idx="328">
                  <c:v>4.2130000000000001</c:v>
                </c:pt>
                <c:pt idx="329">
                  <c:v>4.0510000000000002</c:v>
                </c:pt>
                <c:pt idx="330">
                  <c:v>3.7890000000000001</c:v>
                </c:pt>
                <c:pt idx="331">
                  <c:v>3.7269999999999999</c:v>
                </c:pt>
                <c:pt idx="332">
                  <c:v>3.802</c:v>
                </c:pt>
                <c:pt idx="333">
                  <c:v>3.8370000000000002</c:v>
                </c:pt>
                <c:pt idx="334">
                  <c:v>3.7629999999999999</c:v>
                </c:pt>
                <c:pt idx="335">
                  <c:v>3.4910000000000001</c:v>
                </c:pt>
                <c:pt idx="336">
                  <c:v>3.4340000000000002</c:v>
                </c:pt>
                <c:pt idx="337">
                  <c:v>3.5449999999999999</c:v>
                </c:pt>
                <c:pt idx="338">
                  <c:v>3.7770000000000001</c:v>
                </c:pt>
                <c:pt idx="339">
                  <c:v>3.71</c:v>
                </c:pt>
                <c:pt idx="340">
                  <c:v>3.6480000000000001</c:v>
                </c:pt>
                <c:pt idx="341">
                  <c:v>3.5640000000000001</c:v>
                </c:pt>
                <c:pt idx="342">
                  <c:v>3.5430000000000001</c:v>
                </c:pt>
                <c:pt idx="343">
                  <c:v>3.5310000000000001</c:v>
                </c:pt>
                <c:pt idx="344">
                  <c:v>3.6059999999999999</c:v>
                </c:pt>
                <c:pt idx="345">
                  <c:v>3.8239999999999998</c:v>
                </c:pt>
                <c:pt idx="346">
                  <c:v>3.984</c:v>
                </c:pt>
                <c:pt idx="347">
                  <c:v>4.093</c:v>
                </c:pt>
                <c:pt idx="348">
                  <c:v>4.0510000000000002</c:v>
                </c:pt>
                <c:pt idx="349">
                  <c:v>3.8410000000000002</c:v>
                </c:pt>
                <c:pt idx="350">
                  <c:v>3.6030000000000002</c:v>
                </c:pt>
                <c:pt idx="351">
                  <c:v>3.4689999999999999</c:v>
                </c:pt>
                <c:pt idx="352">
                  <c:v>4.1280000000000001</c:v>
                </c:pt>
                <c:pt idx="353">
                  <c:v>4.2649999999999997</c:v>
                </c:pt>
                <c:pt idx="354">
                  <c:v>4.5759999999999996</c:v>
                </c:pt>
                <c:pt idx="355">
                  <c:v>4.1609999999999996</c:v>
                </c:pt>
                <c:pt idx="356">
                  <c:v>4.0439999999999996</c:v>
                </c:pt>
                <c:pt idx="357">
                  <c:v>3.7770000000000001</c:v>
                </c:pt>
                <c:pt idx="358">
                  <c:v>3.4780000000000002</c:v>
                </c:pt>
                <c:pt idx="359">
                  <c:v>3.6</c:v>
                </c:pt>
                <c:pt idx="360">
                  <c:v>3.609</c:v>
                </c:pt>
                <c:pt idx="361">
                  <c:v>3.78</c:v>
                </c:pt>
                <c:pt idx="362">
                  <c:v>3.8809999999999998</c:v>
                </c:pt>
                <c:pt idx="363">
                  <c:v>7.4189999999999996</c:v>
                </c:pt>
                <c:pt idx="364">
                  <c:v>10.596</c:v>
                </c:pt>
                <c:pt idx="365">
                  <c:v>13.398</c:v>
                </c:pt>
                <c:pt idx="366">
                  <c:v>12.26</c:v>
                </c:pt>
                <c:pt idx="367">
                  <c:v>10.725</c:v>
                </c:pt>
                <c:pt idx="368">
                  <c:v>8.9770000000000003</c:v>
                </c:pt>
                <c:pt idx="369">
                  <c:v>7.516</c:v>
                </c:pt>
                <c:pt idx="370">
                  <c:v>6.923</c:v>
                </c:pt>
                <c:pt idx="371">
                  <c:v>6.6719999999999997</c:v>
                </c:pt>
                <c:pt idx="372">
                  <c:v>6.6909999999999998</c:v>
                </c:pt>
                <c:pt idx="373">
                  <c:v>6.633</c:v>
                </c:pt>
                <c:pt idx="374">
                  <c:v>6.5469999999999997</c:v>
                </c:pt>
                <c:pt idx="375">
                  <c:v>6.2880000000000003</c:v>
                </c:pt>
                <c:pt idx="376">
                  <c:v>6.1909999999999998</c:v>
                </c:pt>
                <c:pt idx="377">
                  <c:v>6.1749999999999998</c:v>
                </c:pt>
                <c:pt idx="378">
                  <c:v>6.0629999999999997</c:v>
                </c:pt>
                <c:pt idx="379">
                  <c:v>5.657</c:v>
                </c:pt>
                <c:pt idx="380">
                  <c:v>5.2160000000000002</c:v>
                </c:pt>
                <c:pt idx="381">
                  <c:v>4.9809999999999999</c:v>
                </c:pt>
                <c:pt idx="382">
                  <c:v>4.7530000000000001</c:v>
                </c:pt>
                <c:pt idx="383">
                  <c:v>4.6779999999999999</c:v>
                </c:pt>
                <c:pt idx="384">
                  <c:v>4.4859999999999998</c:v>
                </c:pt>
                <c:pt idx="385">
                  <c:v>4.2350000000000003</c:v>
                </c:pt>
                <c:pt idx="386">
                  <c:v>3.956</c:v>
                </c:pt>
                <c:pt idx="387">
                  <c:v>3.93</c:v>
                </c:pt>
                <c:pt idx="388">
                  <c:v>3.86</c:v>
                </c:pt>
                <c:pt idx="389">
                  <c:v>4.1820000000000004</c:v>
                </c:pt>
                <c:pt idx="390">
                  <c:v>4.24</c:v>
                </c:pt>
                <c:pt idx="391">
                  <c:v>4.2690000000000001</c:v>
                </c:pt>
                <c:pt idx="392">
                  <c:v>4.0069999999999997</c:v>
                </c:pt>
                <c:pt idx="393">
                  <c:v>3.8820000000000001</c:v>
                </c:pt>
                <c:pt idx="394">
                  <c:v>4.0339999999999998</c:v>
                </c:pt>
                <c:pt idx="395">
                  <c:v>4.0490000000000004</c:v>
                </c:pt>
                <c:pt idx="396">
                  <c:v>4.1539999999999999</c:v>
                </c:pt>
                <c:pt idx="397">
                  <c:v>4.093</c:v>
                </c:pt>
                <c:pt idx="398">
                  <c:v>4.0259999999999998</c:v>
                </c:pt>
                <c:pt idx="399">
                  <c:v>4.1029999999999998</c:v>
                </c:pt>
                <c:pt idx="400">
                  <c:v>4.1559999999999997</c:v>
                </c:pt>
                <c:pt idx="401">
                  <c:v>4.32</c:v>
                </c:pt>
                <c:pt idx="402">
                  <c:v>4.2270000000000003</c:v>
                </c:pt>
                <c:pt idx="403">
                  <c:v>4.3090000000000002</c:v>
                </c:pt>
                <c:pt idx="404">
                  <c:v>4.3810000000000002</c:v>
                </c:pt>
                <c:pt idx="405">
                  <c:v>4.7910000000000004</c:v>
                </c:pt>
                <c:pt idx="406">
                  <c:v>5.0179999999999998</c:v>
                </c:pt>
                <c:pt idx="407">
                  <c:v>4.9169999999999998</c:v>
                </c:pt>
                <c:pt idx="408">
                  <c:v>4.3979999999999997</c:v>
                </c:pt>
                <c:pt idx="409">
                  <c:v>4.3120000000000003</c:v>
                </c:pt>
                <c:pt idx="410">
                  <c:v>4.5460000000000003</c:v>
                </c:pt>
                <c:pt idx="411">
                  <c:v>4.5979999999999999</c:v>
                </c:pt>
                <c:pt idx="412">
                  <c:v>4.6559999999999997</c:v>
                </c:pt>
                <c:pt idx="413">
                  <c:v>4.633</c:v>
                </c:pt>
                <c:pt idx="414">
                  <c:v>4.9939999999999998</c:v>
                </c:pt>
                <c:pt idx="415">
                  <c:v>5.3179999999999996</c:v>
                </c:pt>
                <c:pt idx="416">
                  <c:v>5.266</c:v>
                </c:pt>
                <c:pt idx="417">
                  <c:v>5.1779999999999999</c:v>
                </c:pt>
                <c:pt idx="418">
                  <c:v>4.758</c:v>
                </c:pt>
                <c:pt idx="419">
                  <c:v>4.7859999999999996</c:v>
                </c:pt>
                <c:pt idx="420">
                  <c:v>4.7679999999999998</c:v>
                </c:pt>
                <c:pt idx="421">
                  <c:v>5.3879999999999999</c:v>
                </c:pt>
                <c:pt idx="422">
                  <c:v>5.72</c:v>
                </c:pt>
                <c:pt idx="423">
                  <c:v>5.8140000000000001</c:v>
                </c:pt>
                <c:pt idx="424">
                  <c:v>5.3120000000000003</c:v>
                </c:pt>
                <c:pt idx="425">
                  <c:v>4.8600000000000003</c:v>
                </c:pt>
                <c:pt idx="426">
                  <c:v>5.0439999999999996</c:v>
                </c:pt>
                <c:pt idx="427">
                  <c:v>5.1760000000000002</c:v>
                </c:pt>
                <c:pt idx="428">
                  <c:v>5.758</c:v>
                </c:pt>
              </c:numCache>
            </c:numRef>
          </c:val>
          <c:smooth val="0"/>
          <c:extLst>
            <c:ext xmlns:c16="http://schemas.microsoft.com/office/drawing/2014/chart" uri="{C3380CC4-5D6E-409C-BE32-E72D297353CC}">
              <c16:uniqueId val="{00000003-E270-413D-9FC9-76B85795C79A}"/>
            </c:ext>
          </c:extLst>
        </c:ser>
        <c:ser>
          <c:idx val="4"/>
          <c:order val="4"/>
          <c:tx>
            <c:strRef>
              <c:f>unemployed!$E$11</c:f>
              <c:strCache>
                <c:ptCount val="1"/>
                <c:pt idx="0">
                  <c:v>All College Graduates</c:v>
                </c:pt>
              </c:strCache>
            </c:strRef>
          </c:tx>
          <c:spPr>
            <a:ln w="28575" cap="rnd">
              <a:solidFill>
                <a:srgbClr val="731017"/>
              </a:solidFill>
              <a:round/>
            </a:ln>
            <a:effectLst/>
          </c:spPr>
          <c:marker>
            <c:symbol val="none"/>
          </c:marker>
          <c:cat>
            <c:numRef>
              <c:f>unemployed!$A$12:$A$440</c:f>
              <c:numCache>
                <c:formatCode>m/d/yyyy</c:formatCode>
                <c:ptCount val="429"/>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numCache>
            </c:numRef>
          </c:cat>
          <c:val>
            <c:numRef>
              <c:f>unemployed!$E$12:$E$442</c:f>
              <c:numCache>
                <c:formatCode>0.0</c:formatCode>
                <c:ptCount val="431"/>
                <c:pt idx="0">
                  <c:v>2.27</c:v>
                </c:pt>
                <c:pt idx="1">
                  <c:v>2.206</c:v>
                </c:pt>
                <c:pt idx="2">
                  <c:v>2.165</c:v>
                </c:pt>
                <c:pt idx="3">
                  <c:v>2.1859999999999999</c:v>
                </c:pt>
                <c:pt idx="4">
                  <c:v>2.198</c:v>
                </c:pt>
                <c:pt idx="5">
                  <c:v>2.298</c:v>
                </c:pt>
                <c:pt idx="6">
                  <c:v>2.3359999999999999</c:v>
                </c:pt>
                <c:pt idx="7">
                  <c:v>2.4289999999999998</c:v>
                </c:pt>
                <c:pt idx="8">
                  <c:v>2.4260000000000002</c:v>
                </c:pt>
                <c:pt idx="9">
                  <c:v>2.42</c:v>
                </c:pt>
                <c:pt idx="10">
                  <c:v>2.4500000000000002</c:v>
                </c:pt>
                <c:pt idx="11">
                  <c:v>2.5489999999999999</c:v>
                </c:pt>
                <c:pt idx="12">
                  <c:v>2.673</c:v>
                </c:pt>
                <c:pt idx="13">
                  <c:v>2.75</c:v>
                </c:pt>
                <c:pt idx="14">
                  <c:v>2.875</c:v>
                </c:pt>
                <c:pt idx="15">
                  <c:v>2.9729999999999999</c:v>
                </c:pt>
                <c:pt idx="16">
                  <c:v>3.1419999999999999</c:v>
                </c:pt>
                <c:pt idx="17">
                  <c:v>3.1190000000000002</c:v>
                </c:pt>
                <c:pt idx="18">
                  <c:v>3.1230000000000002</c:v>
                </c:pt>
                <c:pt idx="19">
                  <c:v>3.0169999999999999</c:v>
                </c:pt>
                <c:pt idx="20">
                  <c:v>3.004</c:v>
                </c:pt>
                <c:pt idx="21">
                  <c:v>3.004</c:v>
                </c:pt>
                <c:pt idx="22">
                  <c:v>2.9940000000000002</c:v>
                </c:pt>
                <c:pt idx="23">
                  <c:v>3.08</c:v>
                </c:pt>
                <c:pt idx="24">
                  <c:v>3.137</c:v>
                </c:pt>
                <c:pt idx="25">
                  <c:v>3.3420000000000001</c:v>
                </c:pt>
                <c:pt idx="26">
                  <c:v>3.3109999999999999</c:v>
                </c:pt>
                <c:pt idx="27">
                  <c:v>3.2869999999999999</c:v>
                </c:pt>
                <c:pt idx="28">
                  <c:v>3.238</c:v>
                </c:pt>
                <c:pt idx="29">
                  <c:v>3.3180000000000001</c:v>
                </c:pt>
                <c:pt idx="30">
                  <c:v>3.355</c:v>
                </c:pt>
                <c:pt idx="31">
                  <c:v>3.3039999999999998</c:v>
                </c:pt>
                <c:pt idx="32">
                  <c:v>3.355</c:v>
                </c:pt>
                <c:pt idx="33">
                  <c:v>3.4649999999999999</c:v>
                </c:pt>
                <c:pt idx="34">
                  <c:v>3.5910000000000002</c:v>
                </c:pt>
                <c:pt idx="35">
                  <c:v>3.5390000000000001</c:v>
                </c:pt>
                <c:pt idx="36">
                  <c:v>3.4060000000000001</c:v>
                </c:pt>
                <c:pt idx="37">
                  <c:v>3.3210000000000002</c:v>
                </c:pt>
                <c:pt idx="38">
                  <c:v>3.2989999999999999</c:v>
                </c:pt>
                <c:pt idx="39">
                  <c:v>3.3239999999999998</c:v>
                </c:pt>
                <c:pt idx="40">
                  <c:v>3.2080000000000002</c:v>
                </c:pt>
                <c:pt idx="41">
                  <c:v>3.1</c:v>
                </c:pt>
                <c:pt idx="42">
                  <c:v>2.968</c:v>
                </c:pt>
                <c:pt idx="43">
                  <c:v>2.9049999999999998</c:v>
                </c:pt>
                <c:pt idx="44">
                  <c:v>2.9260000000000002</c:v>
                </c:pt>
                <c:pt idx="45">
                  <c:v>2.9460000000000002</c:v>
                </c:pt>
                <c:pt idx="46">
                  <c:v>2.9889999999999999</c:v>
                </c:pt>
                <c:pt idx="47">
                  <c:v>2.9470000000000001</c:v>
                </c:pt>
                <c:pt idx="48">
                  <c:v>2.9510000000000001</c:v>
                </c:pt>
                <c:pt idx="49">
                  <c:v>2.9079999999999999</c:v>
                </c:pt>
                <c:pt idx="50">
                  <c:v>2.8929999999999998</c:v>
                </c:pt>
                <c:pt idx="51">
                  <c:v>2.786</c:v>
                </c:pt>
                <c:pt idx="52">
                  <c:v>2.6920000000000002</c:v>
                </c:pt>
                <c:pt idx="53">
                  <c:v>2.621</c:v>
                </c:pt>
                <c:pt idx="54">
                  <c:v>2.6589999999999998</c:v>
                </c:pt>
                <c:pt idx="55">
                  <c:v>2.7170000000000001</c:v>
                </c:pt>
                <c:pt idx="56">
                  <c:v>2.6890000000000001</c:v>
                </c:pt>
                <c:pt idx="57">
                  <c:v>2.609</c:v>
                </c:pt>
                <c:pt idx="58">
                  <c:v>2.488</c:v>
                </c:pt>
                <c:pt idx="59">
                  <c:v>2.431</c:v>
                </c:pt>
                <c:pt idx="60">
                  <c:v>2.4209999999999998</c:v>
                </c:pt>
                <c:pt idx="61">
                  <c:v>2.4660000000000002</c:v>
                </c:pt>
                <c:pt idx="62">
                  <c:v>2.5350000000000001</c:v>
                </c:pt>
                <c:pt idx="63">
                  <c:v>2.6989999999999998</c:v>
                </c:pt>
                <c:pt idx="64">
                  <c:v>2.734</c:v>
                </c:pt>
                <c:pt idx="65">
                  <c:v>2.7469999999999999</c:v>
                </c:pt>
                <c:pt idx="66">
                  <c:v>2.5910000000000002</c:v>
                </c:pt>
                <c:pt idx="67">
                  <c:v>2.5859999999999999</c:v>
                </c:pt>
                <c:pt idx="68">
                  <c:v>2.5379999999999998</c:v>
                </c:pt>
                <c:pt idx="69">
                  <c:v>2.548</c:v>
                </c:pt>
                <c:pt idx="70">
                  <c:v>2.524</c:v>
                </c:pt>
                <c:pt idx="71">
                  <c:v>2.5310000000000001</c:v>
                </c:pt>
                <c:pt idx="72">
                  <c:v>2.5289999999999999</c:v>
                </c:pt>
                <c:pt idx="73">
                  <c:v>2.508</c:v>
                </c:pt>
                <c:pt idx="74">
                  <c:v>2.4700000000000002</c:v>
                </c:pt>
                <c:pt idx="75">
                  <c:v>2.4390000000000001</c:v>
                </c:pt>
                <c:pt idx="76">
                  <c:v>2.456</c:v>
                </c:pt>
                <c:pt idx="77">
                  <c:v>2.4649999999999999</c:v>
                </c:pt>
                <c:pt idx="78">
                  <c:v>2.4710000000000001</c:v>
                </c:pt>
                <c:pt idx="79">
                  <c:v>2.3780000000000001</c:v>
                </c:pt>
                <c:pt idx="80">
                  <c:v>2.359</c:v>
                </c:pt>
                <c:pt idx="81">
                  <c:v>2.262</c:v>
                </c:pt>
                <c:pt idx="82">
                  <c:v>2.3250000000000002</c:v>
                </c:pt>
                <c:pt idx="83">
                  <c:v>2.2959999999999998</c:v>
                </c:pt>
                <c:pt idx="84">
                  <c:v>2.2989999999999999</c:v>
                </c:pt>
                <c:pt idx="85">
                  <c:v>2.2000000000000002</c:v>
                </c:pt>
                <c:pt idx="86">
                  <c:v>2.1389999999999998</c:v>
                </c:pt>
                <c:pt idx="87">
                  <c:v>2.0960000000000001</c:v>
                </c:pt>
                <c:pt idx="88">
                  <c:v>2.1259999999999999</c:v>
                </c:pt>
                <c:pt idx="89">
                  <c:v>2.12</c:v>
                </c:pt>
                <c:pt idx="90">
                  <c:v>2.15</c:v>
                </c:pt>
                <c:pt idx="91">
                  <c:v>2.13</c:v>
                </c:pt>
                <c:pt idx="92">
                  <c:v>2.1349999999999998</c:v>
                </c:pt>
                <c:pt idx="93">
                  <c:v>2.06</c:v>
                </c:pt>
                <c:pt idx="94">
                  <c:v>1.9239999999999999</c:v>
                </c:pt>
                <c:pt idx="95">
                  <c:v>1.855</c:v>
                </c:pt>
                <c:pt idx="96">
                  <c:v>1.87</c:v>
                </c:pt>
                <c:pt idx="97">
                  <c:v>1.9350000000000001</c:v>
                </c:pt>
                <c:pt idx="98">
                  <c:v>1.9179999999999999</c:v>
                </c:pt>
                <c:pt idx="99">
                  <c:v>1.855</c:v>
                </c:pt>
                <c:pt idx="100">
                  <c:v>1.782</c:v>
                </c:pt>
                <c:pt idx="101">
                  <c:v>1.772</c:v>
                </c:pt>
                <c:pt idx="102">
                  <c:v>1.77</c:v>
                </c:pt>
                <c:pt idx="103">
                  <c:v>1.8220000000000001</c:v>
                </c:pt>
                <c:pt idx="104">
                  <c:v>1.8149999999999999</c:v>
                </c:pt>
                <c:pt idx="105">
                  <c:v>1.887</c:v>
                </c:pt>
                <c:pt idx="106">
                  <c:v>1.915</c:v>
                </c:pt>
                <c:pt idx="107">
                  <c:v>1.9650000000000001</c:v>
                </c:pt>
                <c:pt idx="108">
                  <c:v>1.925</c:v>
                </c:pt>
                <c:pt idx="109">
                  <c:v>1.9419999999999999</c:v>
                </c:pt>
                <c:pt idx="110">
                  <c:v>1.948</c:v>
                </c:pt>
                <c:pt idx="111">
                  <c:v>2.0329999999999999</c:v>
                </c:pt>
                <c:pt idx="112">
                  <c:v>2.0179999999999998</c:v>
                </c:pt>
                <c:pt idx="113">
                  <c:v>2.0859999999999999</c:v>
                </c:pt>
                <c:pt idx="114">
                  <c:v>2.0430000000000001</c:v>
                </c:pt>
                <c:pt idx="115">
                  <c:v>1.9390000000000001</c:v>
                </c:pt>
                <c:pt idx="116">
                  <c:v>1.8120000000000001</c:v>
                </c:pt>
                <c:pt idx="117">
                  <c:v>1.7689999999999999</c:v>
                </c:pt>
                <c:pt idx="118">
                  <c:v>1.8360000000000001</c:v>
                </c:pt>
                <c:pt idx="119">
                  <c:v>1.86</c:v>
                </c:pt>
                <c:pt idx="120">
                  <c:v>1.8819999999999999</c:v>
                </c:pt>
                <c:pt idx="121">
                  <c:v>1.85</c:v>
                </c:pt>
                <c:pt idx="122">
                  <c:v>1.819</c:v>
                </c:pt>
                <c:pt idx="123">
                  <c:v>1.722</c:v>
                </c:pt>
                <c:pt idx="124">
                  <c:v>1.7130000000000001</c:v>
                </c:pt>
                <c:pt idx="125">
                  <c:v>1.6839999999999999</c:v>
                </c:pt>
                <c:pt idx="126">
                  <c:v>1.74</c:v>
                </c:pt>
                <c:pt idx="127">
                  <c:v>1.778</c:v>
                </c:pt>
                <c:pt idx="128">
                  <c:v>1.8540000000000001</c:v>
                </c:pt>
                <c:pt idx="129">
                  <c:v>1.83</c:v>
                </c:pt>
                <c:pt idx="130">
                  <c:v>1.7549999999999999</c:v>
                </c:pt>
                <c:pt idx="131">
                  <c:v>1.651</c:v>
                </c:pt>
                <c:pt idx="132">
                  <c:v>1.6579999999999999</c:v>
                </c:pt>
                <c:pt idx="133">
                  <c:v>1.66</c:v>
                </c:pt>
                <c:pt idx="134">
                  <c:v>1.8340000000000001</c:v>
                </c:pt>
                <c:pt idx="135">
                  <c:v>2.0049999999999999</c:v>
                </c:pt>
                <c:pt idx="136">
                  <c:v>2.2200000000000002</c:v>
                </c:pt>
                <c:pt idx="137">
                  <c:v>2.3079999999999998</c:v>
                </c:pt>
                <c:pt idx="138">
                  <c:v>2.3439999999999999</c:v>
                </c:pt>
                <c:pt idx="139">
                  <c:v>2.4260000000000002</c:v>
                </c:pt>
                <c:pt idx="140">
                  <c:v>2.544</c:v>
                </c:pt>
                <c:pt idx="141">
                  <c:v>2.6960000000000002</c:v>
                </c:pt>
                <c:pt idx="142">
                  <c:v>2.8809999999999998</c:v>
                </c:pt>
                <c:pt idx="143">
                  <c:v>3.036</c:v>
                </c:pt>
                <c:pt idx="144">
                  <c:v>3.1179999999999999</c:v>
                </c:pt>
                <c:pt idx="145">
                  <c:v>3.105</c:v>
                </c:pt>
                <c:pt idx="146">
                  <c:v>3.0150000000000001</c:v>
                </c:pt>
                <c:pt idx="147">
                  <c:v>2.9990000000000001</c:v>
                </c:pt>
                <c:pt idx="148">
                  <c:v>2.9969999999999999</c:v>
                </c:pt>
                <c:pt idx="149">
                  <c:v>3.0489999999999999</c:v>
                </c:pt>
                <c:pt idx="150">
                  <c:v>3.0739999999999998</c:v>
                </c:pt>
                <c:pt idx="151">
                  <c:v>3.0409999999999999</c:v>
                </c:pt>
                <c:pt idx="152">
                  <c:v>3.0489999999999999</c:v>
                </c:pt>
                <c:pt idx="153">
                  <c:v>3.0579999999999998</c:v>
                </c:pt>
                <c:pt idx="154">
                  <c:v>3.0920000000000001</c:v>
                </c:pt>
                <c:pt idx="155">
                  <c:v>3.0760000000000001</c:v>
                </c:pt>
                <c:pt idx="156">
                  <c:v>3.1139999999999999</c:v>
                </c:pt>
                <c:pt idx="157">
                  <c:v>3.1520000000000001</c:v>
                </c:pt>
                <c:pt idx="158">
                  <c:v>3.1859999999999999</c:v>
                </c:pt>
                <c:pt idx="159">
                  <c:v>3.181</c:v>
                </c:pt>
                <c:pt idx="160">
                  <c:v>3.1779999999999999</c:v>
                </c:pt>
                <c:pt idx="161">
                  <c:v>3.1680000000000001</c:v>
                </c:pt>
                <c:pt idx="162">
                  <c:v>3.1640000000000001</c:v>
                </c:pt>
                <c:pt idx="163">
                  <c:v>3.2149999999999999</c:v>
                </c:pt>
                <c:pt idx="164">
                  <c:v>3.2469999999999999</c:v>
                </c:pt>
                <c:pt idx="165">
                  <c:v>3.2730000000000001</c:v>
                </c:pt>
                <c:pt idx="166">
                  <c:v>3.2330000000000001</c:v>
                </c:pt>
                <c:pt idx="167">
                  <c:v>3.2080000000000002</c:v>
                </c:pt>
                <c:pt idx="168">
                  <c:v>3.133</c:v>
                </c:pt>
                <c:pt idx="169">
                  <c:v>3.101</c:v>
                </c:pt>
                <c:pt idx="170">
                  <c:v>3.0790000000000002</c:v>
                </c:pt>
                <c:pt idx="171">
                  <c:v>3.056</c:v>
                </c:pt>
                <c:pt idx="172">
                  <c:v>3.0030000000000001</c:v>
                </c:pt>
                <c:pt idx="173">
                  <c:v>2.9420000000000002</c:v>
                </c:pt>
                <c:pt idx="174">
                  <c:v>2.8570000000000002</c:v>
                </c:pt>
                <c:pt idx="175">
                  <c:v>2.794</c:v>
                </c:pt>
                <c:pt idx="176">
                  <c:v>2.7090000000000001</c:v>
                </c:pt>
                <c:pt idx="177">
                  <c:v>2.6859999999999999</c:v>
                </c:pt>
                <c:pt idx="178">
                  <c:v>2.6840000000000002</c:v>
                </c:pt>
                <c:pt idx="179">
                  <c:v>2.698</c:v>
                </c:pt>
                <c:pt idx="180">
                  <c:v>2.6859999999999999</c:v>
                </c:pt>
                <c:pt idx="181">
                  <c:v>2.6360000000000001</c:v>
                </c:pt>
                <c:pt idx="182">
                  <c:v>2.5790000000000002</c:v>
                </c:pt>
                <c:pt idx="183">
                  <c:v>2.5609999999999999</c:v>
                </c:pt>
                <c:pt idx="184">
                  <c:v>2.552</c:v>
                </c:pt>
                <c:pt idx="185">
                  <c:v>2.508</c:v>
                </c:pt>
                <c:pt idx="186">
                  <c:v>2.4889999999999999</c:v>
                </c:pt>
                <c:pt idx="187">
                  <c:v>2.3849999999999998</c:v>
                </c:pt>
                <c:pt idx="188">
                  <c:v>2.3969999999999998</c:v>
                </c:pt>
                <c:pt idx="189">
                  <c:v>2.35</c:v>
                </c:pt>
                <c:pt idx="190">
                  <c:v>2.407</c:v>
                </c:pt>
                <c:pt idx="191">
                  <c:v>2.347</c:v>
                </c:pt>
                <c:pt idx="192">
                  <c:v>2.286</c:v>
                </c:pt>
                <c:pt idx="193">
                  <c:v>2.2770000000000001</c:v>
                </c:pt>
                <c:pt idx="194">
                  <c:v>2.3029999999999999</c:v>
                </c:pt>
                <c:pt idx="195">
                  <c:v>2.3420000000000001</c:v>
                </c:pt>
                <c:pt idx="196">
                  <c:v>2.278</c:v>
                </c:pt>
                <c:pt idx="197">
                  <c:v>2.238</c:v>
                </c:pt>
                <c:pt idx="198">
                  <c:v>2.1989999999999998</c:v>
                </c:pt>
                <c:pt idx="199">
                  <c:v>2.133</c:v>
                </c:pt>
                <c:pt idx="200">
                  <c:v>2.12</c:v>
                </c:pt>
                <c:pt idx="201">
                  <c:v>2.0819999999999999</c:v>
                </c:pt>
                <c:pt idx="202">
                  <c:v>2.0830000000000002</c:v>
                </c:pt>
                <c:pt idx="203">
                  <c:v>2.0379999999999998</c:v>
                </c:pt>
                <c:pt idx="204">
                  <c:v>2.0760000000000001</c:v>
                </c:pt>
                <c:pt idx="205">
                  <c:v>2.0739999999999998</c:v>
                </c:pt>
                <c:pt idx="206">
                  <c:v>2.024</c:v>
                </c:pt>
                <c:pt idx="207">
                  <c:v>1.972</c:v>
                </c:pt>
                <c:pt idx="208">
                  <c:v>2.0329999999999999</c:v>
                </c:pt>
                <c:pt idx="209">
                  <c:v>2.1280000000000001</c:v>
                </c:pt>
                <c:pt idx="210">
                  <c:v>2.1970000000000001</c:v>
                </c:pt>
                <c:pt idx="211">
                  <c:v>2.2240000000000002</c:v>
                </c:pt>
                <c:pt idx="212">
                  <c:v>2.2360000000000002</c:v>
                </c:pt>
                <c:pt idx="213">
                  <c:v>2.2440000000000002</c:v>
                </c:pt>
                <c:pt idx="214">
                  <c:v>2.2599999999999998</c:v>
                </c:pt>
                <c:pt idx="215">
                  <c:v>2.2509999999999999</c:v>
                </c:pt>
                <c:pt idx="216">
                  <c:v>2.2429999999999999</c:v>
                </c:pt>
                <c:pt idx="217">
                  <c:v>2.2010000000000001</c:v>
                </c:pt>
                <c:pt idx="218">
                  <c:v>2.1850000000000001</c:v>
                </c:pt>
                <c:pt idx="219">
                  <c:v>2.181</c:v>
                </c:pt>
                <c:pt idx="220">
                  <c:v>2.23</c:v>
                </c:pt>
                <c:pt idx="221">
                  <c:v>2.3620000000000001</c:v>
                </c:pt>
                <c:pt idx="222">
                  <c:v>2.52</c:v>
                </c:pt>
                <c:pt idx="223">
                  <c:v>2.738</c:v>
                </c:pt>
                <c:pt idx="224">
                  <c:v>2.8069999999999999</c:v>
                </c:pt>
                <c:pt idx="225">
                  <c:v>3</c:v>
                </c:pt>
                <c:pt idx="226">
                  <c:v>3.13</c:v>
                </c:pt>
                <c:pt idx="227">
                  <c:v>3.4910000000000001</c:v>
                </c:pt>
                <c:pt idx="228">
                  <c:v>3.7869999999999999</c:v>
                </c:pt>
                <c:pt idx="229">
                  <c:v>4.1210000000000004</c:v>
                </c:pt>
                <c:pt idx="230">
                  <c:v>4.359</c:v>
                </c:pt>
                <c:pt idx="231">
                  <c:v>4.5179999999999998</c:v>
                </c:pt>
                <c:pt idx="232">
                  <c:v>4.726</c:v>
                </c:pt>
                <c:pt idx="233">
                  <c:v>4.8689999999999998</c:v>
                </c:pt>
                <c:pt idx="234">
                  <c:v>4.9160000000000004</c:v>
                </c:pt>
                <c:pt idx="235">
                  <c:v>4.9119999999999999</c:v>
                </c:pt>
                <c:pt idx="236">
                  <c:v>4.96</c:v>
                </c:pt>
                <c:pt idx="237">
                  <c:v>5.0110000000000001</c:v>
                </c:pt>
                <c:pt idx="238">
                  <c:v>5.0330000000000004</c:v>
                </c:pt>
                <c:pt idx="239">
                  <c:v>5.0389999999999997</c:v>
                </c:pt>
                <c:pt idx="240">
                  <c:v>5.0709999999999997</c:v>
                </c:pt>
                <c:pt idx="241">
                  <c:v>5.1020000000000003</c:v>
                </c:pt>
                <c:pt idx="242">
                  <c:v>5.0789999999999997</c:v>
                </c:pt>
                <c:pt idx="243">
                  <c:v>5.0970000000000004</c:v>
                </c:pt>
                <c:pt idx="244">
                  <c:v>5.016</c:v>
                </c:pt>
                <c:pt idx="245">
                  <c:v>4.8730000000000002</c:v>
                </c:pt>
                <c:pt idx="246">
                  <c:v>4.7409999999999997</c:v>
                </c:pt>
                <c:pt idx="247">
                  <c:v>4.6859999999999999</c:v>
                </c:pt>
                <c:pt idx="248">
                  <c:v>4.6970000000000001</c:v>
                </c:pt>
                <c:pt idx="249">
                  <c:v>4.742</c:v>
                </c:pt>
                <c:pt idx="250">
                  <c:v>4.9390000000000001</c:v>
                </c:pt>
                <c:pt idx="251">
                  <c:v>5.0599999999999996</c:v>
                </c:pt>
                <c:pt idx="252">
                  <c:v>4.9820000000000002</c:v>
                </c:pt>
                <c:pt idx="253">
                  <c:v>4.718</c:v>
                </c:pt>
                <c:pt idx="254">
                  <c:v>4.569</c:v>
                </c:pt>
                <c:pt idx="255">
                  <c:v>4.5620000000000003</c:v>
                </c:pt>
                <c:pt idx="256">
                  <c:v>4.6100000000000003</c:v>
                </c:pt>
                <c:pt idx="257">
                  <c:v>4.5990000000000002</c:v>
                </c:pt>
                <c:pt idx="258">
                  <c:v>4.5750000000000002</c:v>
                </c:pt>
                <c:pt idx="259">
                  <c:v>4.492</c:v>
                </c:pt>
                <c:pt idx="260">
                  <c:v>4.4119999999999999</c:v>
                </c:pt>
                <c:pt idx="261">
                  <c:v>4.3819999999999997</c:v>
                </c:pt>
                <c:pt idx="262">
                  <c:v>4.3920000000000003</c:v>
                </c:pt>
                <c:pt idx="263">
                  <c:v>4.3949999999999996</c:v>
                </c:pt>
                <c:pt idx="264">
                  <c:v>4.4039999999999999</c:v>
                </c:pt>
                <c:pt idx="265">
                  <c:v>4.3520000000000003</c:v>
                </c:pt>
                <c:pt idx="266">
                  <c:v>4.3179999999999996</c:v>
                </c:pt>
                <c:pt idx="267">
                  <c:v>4.2229999999999999</c:v>
                </c:pt>
                <c:pt idx="268">
                  <c:v>4.16</c:v>
                </c:pt>
                <c:pt idx="269">
                  <c:v>4.1189999999999998</c:v>
                </c:pt>
                <c:pt idx="270">
                  <c:v>4.13</c:v>
                </c:pt>
                <c:pt idx="271">
                  <c:v>4.1639999999999997</c:v>
                </c:pt>
                <c:pt idx="272">
                  <c:v>4.1639999999999997</c:v>
                </c:pt>
                <c:pt idx="273">
                  <c:v>4.04</c:v>
                </c:pt>
                <c:pt idx="274">
                  <c:v>3.98</c:v>
                </c:pt>
                <c:pt idx="275">
                  <c:v>4.03</c:v>
                </c:pt>
                <c:pt idx="276">
                  <c:v>4.069</c:v>
                </c:pt>
                <c:pt idx="277">
                  <c:v>4.0510000000000002</c:v>
                </c:pt>
                <c:pt idx="278">
                  <c:v>3.9239999999999999</c:v>
                </c:pt>
                <c:pt idx="279">
                  <c:v>3.94</c:v>
                </c:pt>
                <c:pt idx="280">
                  <c:v>3.956</c:v>
                </c:pt>
                <c:pt idx="281">
                  <c:v>3.984</c:v>
                </c:pt>
                <c:pt idx="282">
                  <c:v>3.9319999999999999</c:v>
                </c:pt>
                <c:pt idx="283">
                  <c:v>3.8079999999999998</c:v>
                </c:pt>
                <c:pt idx="284">
                  <c:v>3.7440000000000002</c:v>
                </c:pt>
                <c:pt idx="285">
                  <c:v>3.7349999999999999</c:v>
                </c:pt>
                <c:pt idx="286">
                  <c:v>3.6789999999999998</c:v>
                </c:pt>
                <c:pt idx="287">
                  <c:v>3.581</c:v>
                </c:pt>
                <c:pt idx="288">
                  <c:v>3.4430000000000001</c:v>
                </c:pt>
                <c:pt idx="289">
                  <c:v>3.4540000000000002</c:v>
                </c:pt>
                <c:pt idx="290">
                  <c:v>3.4889999999999999</c:v>
                </c:pt>
                <c:pt idx="291">
                  <c:v>3.4540000000000002</c:v>
                </c:pt>
                <c:pt idx="292">
                  <c:v>3.37</c:v>
                </c:pt>
                <c:pt idx="293">
                  <c:v>3.32</c:v>
                </c:pt>
                <c:pt idx="294">
                  <c:v>3.3140000000000001</c:v>
                </c:pt>
                <c:pt idx="295">
                  <c:v>3.3170000000000002</c:v>
                </c:pt>
                <c:pt idx="296">
                  <c:v>3.222</c:v>
                </c:pt>
                <c:pt idx="297">
                  <c:v>3.1779999999999999</c:v>
                </c:pt>
                <c:pt idx="298">
                  <c:v>3.161</c:v>
                </c:pt>
                <c:pt idx="299">
                  <c:v>3.1309999999999998</c:v>
                </c:pt>
                <c:pt idx="300">
                  <c:v>3.09</c:v>
                </c:pt>
                <c:pt idx="301">
                  <c:v>2.9860000000000002</c:v>
                </c:pt>
                <c:pt idx="302">
                  <c:v>2.7989999999999999</c:v>
                </c:pt>
                <c:pt idx="303">
                  <c:v>2.7440000000000002</c:v>
                </c:pt>
                <c:pt idx="304">
                  <c:v>2.7280000000000002</c:v>
                </c:pt>
                <c:pt idx="305">
                  <c:v>2.7480000000000002</c:v>
                </c:pt>
                <c:pt idx="306">
                  <c:v>2.677</c:v>
                </c:pt>
                <c:pt idx="307">
                  <c:v>2.5720000000000001</c:v>
                </c:pt>
                <c:pt idx="308">
                  <c:v>2.5830000000000002</c:v>
                </c:pt>
                <c:pt idx="309">
                  <c:v>2.5750000000000002</c:v>
                </c:pt>
                <c:pt idx="310">
                  <c:v>2.5960000000000001</c:v>
                </c:pt>
                <c:pt idx="311">
                  <c:v>2.5649999999999999</c:v>
                </c:pt>
                <c:pt idx="312">
                  <c:v>2.528</c:v>
                </c:pt>
                <c:pt idx="313">
                  <c:v>2.5049999999999999</c:v>
                </c:pt>
                <c:pt idx="314">
                  <c:v>2.5510000000000002</c:v>
                </c:pt>
                <c:pt idx="315">
                  <c:v>2.5870000000000002</c:v>
                </c:pt>
                <c:pt idx="316">
                  <c:v>2.5779999999999998</c:v>
                </c:pt>
                <c:pt idx="317">
                  <c:v>2.5720000000000001</c:v>
                </c:pt>
                <c:pt idx="318">
                  <c:v>2.52</c:v>
                </c:pt>
                <c:pt idx="319">
                  <c:v>2.6110000000000002</c:v>
                </c:pt>
                <c:pt idx="320">
                  <c:v>2.597</c:v>
                </c:pt>
                <c:pt idx="321">
                  <c:v>2.6659999999999999</c:v>
                </c:pt>
                <c:pt idx="322">
                  <c:v>2.5640000000000001</c:v>
                </c:pt>
                <c:pt idx="323">
                  <c:v>2.56</c:v>
                </c:pt>
                <c:pt idx="324">
                  <c:v>2.5190000000000001</c:v>
                </c:pt>
                <c:pt idx="325">
                  <c:v>2.496</c:v>
                </c:pt>
                <c:pt idx="326">
                  <c:v>2.4540000000000002</c:v>
                </c:pt>
                <c:pt idx="327">
                  <c:v>2.4630000000000001</c:v>
                </c:pt>
                <c:pt idx="328">
                  <c:v>2.4809999999999999</c:v>
                </c:pt>
                <c:pt idx="329">
                  <c:v>2.476</c:v>
                </c:pt>
                <c:pt idx="330">
                  <c:v>2.4249999999999998</c:v>
                </c:pt>
                <c:pt idx="331">
                  <c:v>2.4300000000000002</c:v>
                </c:pt>
                <c:pt idx="332">
                  <c:v>2.4489999999999998</c:v>
                </c:pt>
                <c:pt idx="333">
                  <c:v>2.411</c:v>
                </c:pt>
                <c:pt idx="334">
                  <c:v>2.3180000000000001</c:v>
                </c:pt>
                <c:pt idx="335">
                  <c:v>2.234</c:v>
                </c:pt>
                <c:pt idx="336">
                  <c:v>2.2250000000000001</c:v>
                </c:pt>
                <c:pt idx="337">
                  <c:v>2.2679999999999998</c:v>
                </c:pt>
                <c:pt idx="338">
                  <c:v>2.2879999999999998</c:v>
                </c:pt>
                <c:pt idx="339">
                  <c:v>2.246</c:v>
                </c:pt>
                <c:pt idx="340">
                  <c:v>2.165</c:v>
                </c:pt>
                <c:pt idx="341">
                  <c:v>2.2090000000000001</c:v>
                </c:pt>
                <c:pt idx="342">
                  <c:v>2.2349999999999999</c:v>
                </c:pt>
                <c:pt idx="343">
                  <c:v>2.2519999999999998</c:v>
                </c:pt>
                <c:pt idx="344">
                  <c:v>2.137</c:v>
                </c:pt>
                <c:pt idx="345">
                  <c:v>2.1419999999999999</c:v>
                </c:pt>
                <c:pt idx="346">
                  <c:v>2.2160000000000002</c:v>
                </c:pt>
                <c:pt idx="347">
                  <c:v>2.3260000000000001</c:v>
                </c:pt>
                <c:pt idx="348">
                  <c:v>2.387</c:v>
                </c:pt>
                <c:pt idx="349">
                  <c:v>2.3340000000000001</c:v>
                </c:pt>
                <c:pt idx="350">
                  <c:v>2.2290000000000001</c:v>
                </c:pt>
                <c:pt idx="351">
                  <c:v>2.1320000000000001</c:v>
                </c:pt>
                <c:pt idx="352">
                  <c:v>2.1669999999999998</c:v>
                </c:pt>
                <c:pt idx="353">
                  <c:v>2.2170000000000001</c:v>
                </c:pt>
                <c:pt idx="354">
                  <c:v>2.2919999999999998</c:v>
                </c:pt>
                <c:pt idx="355">
                  <c:v>2.2909999999999999</c:v>
                </c:pt>
                <c:pt idx="356">
                  <c:v>2.274</c:v>
                </c:pt>
                <c:pt idx="357">
                  <c:v>2.2189999999999999</c:v>
                </c:pt>
                <c:pt idx="358">
                  <c:v>2.0960000000000001</c:v>
                </c:pt>
                <c:pt idx="359">
                  <c:v>2.0609999999999999</c:v>
                </c:pt>
                <c:pt idx="360">
                  <c:v>1.9930000000000001</c:v>
                </c:pt>
                <c:pt idx="361">
                  <c:v>2.012</c:v>
                </c:pt>
                <c:pt idx="362">
                  <c:v>2.177</c:v>
                </c:pt>
                <c:pt idx="363">
                  <c:v>4.617</c:v>
                </c:pt>
                <c:pt idx="364">
                  <c:v>6.6459999999999999</c:v>
                </c:pt>
                <c:pt idx="365">
                  <c:v>8.1069999999999993</c:v>
                </c:pt>
                <c:pt idx="366">
                  <c:v>7.07</c:v>
                </c:pt>
                <c:pt idx="367">
                  <c:v>6.0190000000000001</c:v>
                </c:pt>
                <c:pt idx="368">
                  <c:v>5.3109999999999999</c:v>
                </c:pt>
                <c:pt idx="369">
                  <c:v>4.7240000000000002</c:v>
                </c:pt>
                <c:pt idx="370">
                  <c:v>4.5609999999999999</c:v>
                </c:pt>
                <c:pt idx="371">
                  <c:v>4.3029999999999999</c:v>
                </c:pt>
                <c:pt idx="372">
                  <c:v>4.1840000000000002</c:v>
                </c:pt>
                <c:pt idx="373">
                  <c:v>4.0110000000000001</c:v>
                </c:pt>
                <c:pt idx="374">
                  <c:v>3.9359999999999999</c:v>
                </c:pt>
                <c:pt idx="375">
                  <c:v>3.843</c:v>
                </c:pt>
                <c:pt idx="376">
                  <c:v>3.702</c:v>
                </c:pt>
                <c:pt idx="377">
                  <c:v>3.5840000000000001</c:v>
                </c:pt>
                <c:pt idx="378">
                  <c:v>3.3330000000000002</c:v>
                </c:pt>
                <c:pt idx="379">
                  <c:v>3.1019999999999999</c:v>
                </c:pt>
                <c:pt idx="380">
                  <c:v>2.859</c:v>
                </c:pt>
                <c:pt idx="381">
                  <c:v>2.6920000000000002</c:v>
                </c:pt>
                <c:pt idx="382">
                  <c:v>2.5569999999999999</c:v>
                </c:pt>
                <c:pt idx="383">
                  <c:v>2.415</c:v>
                </c:pt>
                <c:pt idx="384">
                  <c:v>2.3679999999999999</c:v>
                </c:pt>
                <c:pt idx="385">
                  <c:v>2.3050000000000002</c:v>
                </c:pt>
                <c:pt idx="386">
                  <c:v>2.1749999999999998</c:v>
                </c:pt>
                <c:pt idx="387">
                  <c:v>2.0649999999999999</c:v>
                </c:pt>
                <c:pt idx="388">
                  <c:v>1.9690000000000001</c:v>
                </c:pt>
                <c:pt idx="389">
                  <c:v>2.0609999999999999</c:v>
                </c:pt>
                <c:pt idx="390">
                  <c:v>2.0830000000000002</c:v>
                </c:pt>
                <c:pt idx="391">
                  <c:v>2.0979999999999999</c:v>
                </c:pt>
                <c:pt idx="392">
                  <c:v>2.0099999999999998</c:v>
                </c:pt>
                <c:pt idx="393">
                  <c:v>1.9970000000000001</c:v>
                </c:pt>
                <c:pt idx="394">
                  <c:v>2.0510000000000002</c:v>
                </c:pt>
                <c:pt idx="395">
                  <c:v>2.1070000000000002</c:v>
                </c:pt>
                <c:pt idx="396">
                  <c:v>2.125</c:v>
                </c:pt>
                <c:pt idx="397">
                  <c:v>2.1160000000000001</c:v>
                </c:pt>
                <c:pt idx="398">
                  <c:v>2.1419999999999999</c:v>
                </c:pt>
                <c:pt idx="399">
                  <c:v>2.1389999999999998</c:v>
                </c:pt>
                <c:pt idx="400">
                  <c:v>2.1629999999999998</c:v>
                </c:pt>
                <c:pt idx="401">
                  <c:v>2.1560000000000001</c:v>
                </c:pt>
                <c:pt idx="402">
                  <c:v>2.1779999999999999</c:v>
                </c:pt>
                <c:pt idx="403">
                  <c:v>2.2280000000000002</c:v>
                </c:pt>
                <c:pt idx="404">
                  <c:v>2.2869999999999999</c:v>
                </c:pt>
                <c:pt idx="405">
                  <c:v>2.2989999999999999</c:v>
                </c:pt>
                <c:pt idx="406">
                  <c:v>2.2759999999999998</c:v>
                </c:pt>
                <c:pt idx="407">
                  <c:v>2.2629999999999999</c:v>
                </c:pt>
                <c:pt idx="408">
                  <c:v>2.242</c:v>
                </c:pt>
                <c:pt idx="409">
                  <c:v>2.2589999999999999</c:v>
                </c:pt>
                <c:pt idx="410">
                  <c:v>2.2320000000000002</c:v>
                </c:pt>
                <c:pt idx="411">
                  <c:v>2.2799999999999998</c:v>
                </c:pt>
                <c:pt idx="412">
                  <c:v>2.3159999999999998</c:v>
                </c:pt>
                <c:pt idx="413">
                  <c:v>2.4220000000000002</c:v>
                </c:pt>
                <c:pt idx="414">
                  <c:v>2.4780000000000002</c:v>
                </c:pt>
                <c:pt idx="415">
                  <c:v>2.5659999999999998</c:v>
                </c:pt>
                <c:pt idx="416">
                  <c:v>2.5609999999999999</c:v>
                </c:pt>
                <c:pt idx="417">
                  <c:v>2.6070000000000002</c:v>
                </c:pt>
                <c:pt idx="418">
                  <c:v>2.5920000000000001</c:v>
                </c:pt>
                <c:pt idx="419">
                  <c:v>2.6040000000000001</c:v>
                </c:pt>
                <c:pt idx="420">
                  <c:v>2.5219999999999998</c:v>
                </c:pt>
                <c:pt idx="421">
                  <c:v>2.5499999999999998</c:v>
                </c:pt>
                <c:pt idx="422">
                  <c:v>2.6520000000000001</c:v>
                </c:pt>
                <c:pt idx="423">
                  <c:v>2.7839999999999998</c:v>
                </c:pt>
                <c:pt idx="424">
                  <c:v>2.8439999999999999</c:v>
                </c:pt>
                <c:pt idx="425">
                  <c:v>2.726</c:v>
                </c:pt>
                <c:pt idx="426">
                  <c:v>2.7530000000000001</c:v>
                </c:pt>
                <c:pt idx="427">
                  <c:v>2.698</c:v>
                </c:pt>
                <c:pt idx="428">
                  <c:v>2.907</c:v>
                </c:pt>
              </c:numCache>
            </c:numRef>
          </c:val>
          <c:smooth val="0"/>
          <c:extLst>
            <c:ext xmlns:c16="http://schemas.microsoft.com/office/drawing/2014/chart" uri="{C3380CC4-5D6E-409C-BE32-E72D297353CC}">
              <c16:uniqueId val="{00000004-E270-413D-9FC9-76B85795C79A}"/>
            </c:ext>
          </c:extLst>
        </c:ser>
        <c:dLbls>
          <c:showLegendKey val="0"/>
          <c:showVal val="0"/>
          <c:showCatName val="0"/>
          <c:showSerName val="0"/>
          <c:showPercent val="0"/>
          <c:showBubbleSize val="0"/>
        </c:dLbls>
        <c:marker val="1"/>
        <c:smooth val="0"/>
        <c:axId val="1171775008"/>
        <c:axId val="1171775488"/>
        <c:extLst>
          <c:ext xmlns:c15="http://schemas.microsoft.com/office/drawing/2012/chart" uri="{02D57815-91ED-43cb-92C2-25804820EDAC}">
            <c15:filteredLineSeries>
              <c15:ser>
                <c:idx val="0"/>
                <c:order val="0"/>
                <c:tx>
                  <c:strRef>
                    <c:extLst>
                      <c:ext uri="{02D57815-91ED-43cb-92C2-25804820EDAC}">
                        <c15:formulaRef>
                          <c15:sqref>unemployed!$A$11</c15:sqref>
                        </c15:formulaRef>
                      </c:ext>
                    </c:extLst>
                    <c:strCache>
                      <c:ptCount val="1"/>
                      <c:pt idx="0">
                        <c:v>Date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extLst>
                      <c:ext uri="{02D57815-91ED-43cb-92C2-25804820EDAC}">
                        <c15:formulaRef>
                          <c15:sqref>unemployed!$A$12:$A$440</c15:sqref>
                        </c15:formulaRef>
                      </c:ext>
                    </c:extLst>
                    <c:numCache>
                      <c:formatCode>m/d/yyyy</c:formatCode>
                      <c:ptCount val="429"/>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numCache>
                  </c:numRef>
                </c:cat>
                <c:val>
                  <c:numRef>
                    <c:extLst>
                      <c:ext uri="{02D57815-91ED-43cb-92C2-25804820EDAC}">
                        <c15:formulaRef>
                          <c15:sqref>unemployed!$A$12:$A$442</c15:sqref>
                        </c15:formulaRef>
                      </c:ext>
                    </c:extLst>
                    <c:numCache>
                      <c:formatCode>m/d/yyyy</c:formatCode>
                      <c:ptCount val="431"/>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pt idx="385">
                        <c:v>44593</c:v>
                      </c:pt>
                      <c:pt idx="386">
                        <c:v>44621</c:v>
                      </c:pt>
                      <c:pt idx="387">
                        <c:v>44652</c:v>
                      </c:pt>
                      <c:pt idx="388">
                        <c:v>44682</c:v>
                      </c:pt>
                      <c:pt idx="389">
                        <c:v>44713</c:v>
                      </c:pt>
                      <c:pt idx="390">
                        <c:v>44743</c:v>
                      </c:pt>
                      <c:pt idx="391">
                        <c:v>44774</c:v>
                      </c:pt>
                      <c:pt idx="392">
                        <c:v>44805</c:v>
                      </c:pt>
                      <c:pt idx="393">
                        <c:v>44835</c:v>
                      </c:pt>
                      <c:pt idx="394">
                        <c:v>44866</c:v>
                      </c:pt>
                      <c:pt idx="395">
                        <c:v>44896</c:v>
                      </c:pt>
                      <c:pt idx="396">
                        <c:v>44927</c:v>
                      </c:pt>
                      <c:pt idx="397">
                        <c:v>44958</c:v>
                      </c:pt>
                      <c:pt idx="398">
                        <c:v>44986</c:v>
                      </c:pt>
                      <c:pt idx="399">
                        <c:v>45017</c:v>
                      </c:pt>
                      <c:pt idx="400">
                        <c:v>45047</c:v>
                      </c:pt>
                      <c:pt idx="401">
                        <c:v>45078</c:v>
                      </c:pt>
                      <c:pt idx="402">
                        <c:v>45108</c:v>
                      </c:pt>
                      <c:pt idx="403">
                        <c:v>45139</c:v>
                      </c:pt>
                      <c:pt idx="404">
                        <c:v>45170</c:v>
                      </c:pt>
                      <c:pt idx="405">
                        <c:v>45200</c:v>
                      </c:pt>
                      <c:pt idx="406">
                        <c:v>45231</c:v>
                      </c:pt>
                      <c:pt idx="407">
                        <c:v>45261</c:v>
                      </c:pt>
                      <c:pt idx="408">
                        <c:v>45292</c:v>
                      </c:pt>
                      <c:pt idx="409">
                        <c:v>45323</c:v>
                      </c:pt>
                      <c:pt idx="410">
                        <c:v>45352</c:v>
                      </c:pt>
                      <c:pt idx="411">
                        <c:v>45383</c:v>
                      </c:pt>
                      <c:pt idx="412">
                        <c:v>45413</c:v>
                      </c:pt>
                      <c:pt idx="413">
                        <c:v>45444</c:v>
                      </c:pt>
                      <c:pt idx="414">
                        <c:v>45474</c:v>
                      </c:pt>
                      <c:pt idx="415">
                        <c:v>45505</c:v>
                      </c:pt>
                      <c:pt idx="416">
                        <c:v>45536</c:v>
                      </c:pt>
                      <c:pt idx="417">
                        <c:v>45566</c:v>
                      </c:pt>
                      <c:pt idx="418">
                        <c:v>45597</c:v>
                      </c:pt>
                      <c:pt idx="419">
                        <c:v>45627</c:v>
                      </c:pt>
                      <c:pt idx="420">
                        <c:v>45658</c:v>
                      </c:pt>
                      <c:pt idx="421">
                        <c:v>45689</c:v>
                      </c:pt>
                      <c:pt idx="422">
                        <c:v>45717</c:v>
                      </c:pt>
                      <c:pt idx="423">
                        <c:v>45748</c:v>
                      </c:pt>
                      <c:pt idx="424">
                        <c:v>45778</c:v>
                      </c:pt>
                      <c:pt idx="425">
                        <c:v>45809</c:v>
                      </c:pt>
                      <c:pt idx="426">
                        <c:v>45839</c:v>
                      </c:pt>
                      <c:pt idx="427">
                        <c:v>45870</c:v>
                      </c:pt>
                      <c:pt idx="428">
                        <c:v>45901</c:v>
                      </c:pt>
                    </c:numCache>
                  </c:numRef>
                </c:val>
                <c:smooth val="0"/>
                <c:extLst>
                  <c:ext xmlns:c16="http://schemas.microsoft.com/office/drawing/2014/chart" uri="{C3380CC4-5D6E-409C-BE32-E72D297353CC}">
                    <c16:uniqueId val="{00000005-E270-413D-9FC9-76B85795C79A}"/>
                  </c:ext>
                </c:extLst>
              </c15:ser>
            </c15:filteredLineSeries>
          </c:ext>
        </c:extLst>
      </c:lineChart>
      <c:dateAx>
        <c:axId val="1171775008"/>
        <c:scaling>
          <c:orientation val="minMax"/>
        </c:scaling>
        <c:delete val="0"/>
        <c:axPos val="b"/>
        <c:numFmt formatCode="yyyy" sourceLinked="0"/>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171775488"/>
        <c:crosses val="autoZero"/>
        <c:auto val="1"/>
        <c:lblOffset val="100"/>
        <c:baseTimeUnit val="months"/>
        <c:majorUnit val="5"/>
        <c:majorTimeUnit val="years"/>
      </c:dateAx>
      <c:valAx>
        <c:axId val="1171775488"/>
        <c:scaling>
          <c:orientation val="minMax"/>
        </c:scaling>
        <c:delete val="0"/>
        <c:axPos val="l"/>
        <c:numFmt formatCode="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171775008"/>
        <c:crosses val="autoZero"/>
        <c:crossBetween val="between"/>
      </c:valAx>
      <c:valAx>
        <c:axId val="1109231888"/>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9232848"/>
        <c:crosses val="max"/>
        <c:crossBetween val="between"/>
      </c:valAx>
      <c:dateAx>
        <c:axId val="1109232848"/>
        <c:scaling>
          <c:orientation val="minMax"/>
        </c:scaling>
        <c:delete val="1"/>
        <c:axPos val="b"/>
        <c:numFmt formatCode="m/d/yyyy" sourceLinked="1"/>
        <c:majorTickMark val="out"/>
        <c:minorTickMark val="none"/>
        <c:tickLblPos val="nextTo"/>
        <c:crossAx val="1109231888"/>
        <c:crosses val="autoZero"/>
        <c:auto val="1"/>
        <c:lblOffset val="100"/>
        <c:baseTimeUnit val="months"/>
      </c:dateAx>
      <c:spPr>
        <a:noFill/>
        <a:ln>
          <a:noFill/>
        </a:ln>
        <a:effectLst/>
      </c:spPr>
    </c:plotArea>
    <c:legend>
      <c:legendPos val="b"/>
      <c:layout>
        <c:manualLayout>
          <c:xMode val="edge"/>
          <c:yMode val="edge"/>
          <c:x val="0"/>
          <c:y val="0.90725009719298366"/>
          <c:w val="0.99792414712833899"/>
          <c:h val="9.2749902807016282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r>
              <a:rPr lang="en-US" b="1">
                <a:solidFill>
                  <a:sysClr val="windowText" lastClr="000000"/>
                </a:solidFill>
                <a:latin typeface="IBM Plex Sans" panose="020B0503050203000203" pitchFamily="34" charset="0"/>
              </a:rPr>
              <a:t>Native</a:t>
            </a:r>
            <a:r>
              <a:rPr lang="en-US" b="1" baseline="0">
                <a:solidFill>
                  <a:sysClr val="windowText" lastClr="000000"/>
                </a:solidFill>
                <a:latin typeface="IBM Plex Sans" panose="020B0503050203000203" pitchFamily="34" charset="0"/>
              </a:rPr>
              <a:t> B</a:t>
            </a:r>
            <a:r>
              <a:rPr lang="en-US" b="1">
                <a:solidFill>
                  <a:sysClr val="windowText" lastClr="000000"/>
                </a:solidFill>
                <a:latin typeface="IBM Plex Sans" panose="020B0503050203000203" pitchFamily="34" charset="0"/>
              </a:rPr>
              <a:t>orn Labor Force Level</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Native-born labor force</c:v>
                </c:pt>
              </c:strCache>
            </c:strRef>
          </c:tx>
          <c:spPr>
            <a:ln w="28575" cap="rnd">
              <a:solidFill>
                <a:srgbClr val="009BAB"/>
              </a:solidFill>
              <a:round/>
            </a:ln>
            <a:effectLst/>
          </c:spPr>
          <c:marker>
            <c:symbol val="none"/>
          </c:marker>
          <c:cat>
            <c:numRef>
              <c:f>Sheet1!$A$2:$A$227</c:f>
              <c:numCache>
                <c:formatCode>m/d/yyyy</c:formatCode>
                <c:ptCount val="226"/>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pt idx="158">
                  <c:v>43891</c:v>
                </c:pt>
                <c:pt idx="159">
                  <c:v>43922</c:v>
                </c:pt>
                <c:pt idx="160">
                  <c:v>43952</c:v>
                </c:pt>
                <c:pt idx="161">
                  <c:v>43983</c:v>
                </c:pt>
                <c:pt idx="162">
                  <c:v>44013</c:v>
                </c:pt>
                <c:pt idx="163">
                  <c:v>44044</c:v>
                </c:pt>
                <c:pt idx="164">
                  <c:v>44075</c:v>
                </c:pt>
                <c:pt idx="165">
                  <c:v>44105</c:v>
                </c:pt>
                <c:pt idx="166">
                  <c:v>44136</c:v>
                </c:pt>
                <c:pt idx="167">
                  <c:v>44166</c:v>
                </c:pt>
                <c:pt idx="168">
                  <c:v>44197</c:v>
                </c:pt>
                <c:pt idx="169">
                  <c:v>44228</c:v>
                </c:pt>
                <c:pt idx="170">
                  <c:v>44256</c:v>
                </c:pt>
                <c:pt idx="171">
                  <c:v>44287</c:v>
                </c:pt>
                <c:pt idx="172">
                  <c:v>44317</c:v>
                </c:pt>
                <c:pt idx="173">
                  <c:v>44348</c:v>
                </c:pt>
                <c:pt idx="174">
                  <c:v>44378</c:v>
                </c:pt>
                <c:pt idx="175">
                  <c:v>44409</c:v>
                </c:pt>
                <c:pt idx="176">
                  <c:v>44440</c:v>
                </c:pt>
                <c:pt idx="177">
                  <c:v>44470</c:v>
                </c:pt>
                <c:pt idx="178">
                  <c:v>44501</c:v>
                </c:pt>
                <c:pt idx="179">
                  <c:v>44531</c:v>
                </c:pt>
                <c:pt idx="180">
                  <c:v>44562</c:v>
                </c:pt>
                <c:pt idx="181">
                  <c:v>44593</c:v>
                </c:pt>
                <c:pt idx="182">
                  <c:v>44621</c:v>
                </c:pt>
                <c:pt idx="183">
                  <c:v>44652</c:v>
                </c:pt>
                <c:pt idx="184">
                  <c:v>44682</c:v>
                </c:pt>
                <c:pt idx="185">
                  <c:v>44713</c:v>
                </c:pt>
                <c:pt idx="186">
                  <c:v>44743</c:v>
                </c:pt>
                <c:pt idx="187">
                  <c:v>44774</c:v>
                </c:pt>
                <c:pt idx="188">
                  <c:v>44805</c:v>
                </c:pt>
                <c:pt idx="189">
                  <c:v>44835</c:v>
                </c:pt>
                <c:pt idx="190">
                  <c:v>44866</c:v>
                </c:pt>
                <c:pt idx="191">
                  <c:v>44896</c:v>
                </c:pt>
                <c:pt idx="192">
                  <c:v>44927</c:v>
                </c:pt>
                <c:pt idx="193">
                  <c:v>44958</c:v>
                </c:pt>
                <c:pt idx="194">
                  <c:v>44986</c:v>
                </c:pt>
                <c:pt idx="195">
                  <c:v>45017</c:v>
                </c:pt>
                <c:pt idx="196">
                  <c:v>45047</c:v>
                </c:pt>
                <c:pt idx="197">
                  <c:v>45078</c:v>
                </c:pt>
                <c:pt idx="198">
                  <c:v>45108</c:v>
                </c:pt>
                <c:pt idx="199">
                  <c:v>45139</c:v>
                </c:pt>
                <c:pt idx="200">
                  <c:v>45170</c:v>
                </c:pt>
                <c:pt idx="201">
                  <c:v>45200</c:v>
                </c:pt>
                <c:pt idx="202">
                  <c:v>45231</c:v>
                </c:pt>
                <c:pt idx="203">
                  <c:v>45261</c:v>
                </c:pt>
                <c:pt idx="204">
                  <c:v>45292</c:v>
                </c:pt>
                <c:pt idx="205">
                  <c:v>45323</c:v>
                </c:pt>
                <c:pt idx="206">
                  <c:v>45352</c:v>
                </c:pt>
                <c:pt idx="207">
                  <c:v>45383</c:v>
                </c:pt>
                <c:pt idx="208">
                  <c:v>45413</c:v>
                </c:pt>
                <c:pt idx="209">
                  <c:v>45444</c:v>
                </c:pt>
                <c:pt idx="210">
                  <c:v>45474</c:v>
                </c:pt>
                <c:pt idx="211">
                  <c:v>45505</c:v>
                </c:pt>
                <c:pt idx="212">
                  <c:v>45536</c:v>
                </c:pt>
                <c:pt idx="213">
                  <c:v>45566</c:v>
                </c:pt>
                <c:pt idx="214">
                  <c:v>45597</c:v>
                </c:pt>
                <c:pt idx="215">
                  <c:v>45627</c:v>
                </c:pt>
                <c:pt idx="216">
                  <c:v>45658</c:v>
                </c:pt>
                <c:pt idx="217">
                  <c:v>45689</c:v>
                </c:pt>
                <c:pt idx="218">
                  <c:v>45717</c:v>
                </c:pt>
                <c:pt idx="219">
                  <c:v>45748</c:v>
                </c:pt>
                <c:pt idx="220">
                  <c:v>45778</c:v>
                </c:pt>
                <c:pt idx="221">
                  <c:v>45809</c:v>
                </c:pt>
                <c:pt idx="222">
                  <c:v>45839</c:v>
                </c:pt>
                <c:pt idx="223">
                  <c:v>45870</c:v>
                </c:pt>
                <c:pt idx="224">
                  <c:v>45901</c:v>
                </c:pt>
                <c:pt idx="225">
                  <c:v>45962</c:v>
                </c:pt>
              </c:numCache>
            </c:numRef>
          </c:cat>
          <c:val>
            <c:numRef>
              <c:f>Sheet1!$B$2:$B$227</c:f>
              <c:numCache>
                <c:formatCode>#,##0.000000</c:formatCode>
                <c:ptCount val="226"/>
                <c:pt idx="0">
                  <c:v>128.43</c:v>
                </c:pt>
                <c:pt idx="1">
                  <c:v>128.15899999999999</c:v>
                </c:pt>
                <c:pt idx="2">
                  <c:v>128.48400000000001</c:v>
                </c:pt>
                <c:pt idx="3">
                  <c:v>128.05799999999999</c:v>
                </c:pt>
                <c:pt idx="4">
                  <c:v>128.4</c:v>
                </c:pt>
                <c:pt idx="5">
                  <c:v>130.27000000000001</c:v>
                </c:pt>
                <c:pt idx="6">
                  <c:v>130.56800000000001</c:v>
                </c:pt>
                <c:pt idx="7">
                  <c:v>129.22200000000001</c:v>
                </c:pt>
                <c:pt idx="8">
                  <c:v>129.09899999999999</c:v>
                </c:pt>
                <c:pt idx="9">
                  <c:v>129.251</c:v>
                </c:pt>
                <c:pt idx="10">
                  <c:v>129.851</c:v>
                </c:pt>
                <c:pt idx="11">
                  <c:v>129.76900000000001</c:v>
                </c:pt>
                <c:pt idx="12">
                  <c:v>128.947</c:v>
                </c:pt>
                <c:pt idx="13">
                  <c:v>128.667</c:v>
                </c:pt>
                <c:pt idx="14">
                  <c:v>129.41</c:v>
                </c:pt>
                <c:pt idx="15">
                  <c:v>129.309</c:v>
                </c:pt>
                <c:pt idx="16">
                  <c:v>130.24</c:v>
                </c:pt>
                <c:pt idx="17">
                  <c:v>131.20500000000001</c:v>
                </c:pt>
                <c:pt idx="18">
                  <c:v>131.68600000000001</c:v>
                </c:pt>
                <c:pt idx="19">
                  <c:v>131.02600000000001</c:v>
                </c:pt>
                <c:pt idx="20">
                  <c:v>130.11000000000001</c:v>
                </c:pt>
                <c:pt idx="21">
                  <c:v>130.916</c:v>
                </c:pt>
                <c:pt idx="22">
                  <c:v>130.78</c:v>
                </c:pt>
                <c:pt idx="23">
                  <c:v>130.392</c:v>
                </c:pt>
                <c:pt idx="24">
                  <c:v>129.904</c:v>
                </c:pt>
                <c:pt idx="25">
                  <c:v>130.41399999999999</c:v>
                </c:pt>
                <c:pt idx="26">
                  <c:v>130.19800000000001</c:v>
                </c:pt>
                <c:pt idx="27">
                  <c:v>130.05199999999999</c:v>
                </c:pt>
                <c:pt idx="28">
                  <c:v>130.69900000000001</c:v>
                </c:pt>
                <c:pt idx="29">
                  <c:v>131.786</c:v>
                </c:pt>
                <c:pt idx="30">
                  <c:v>131.96600000000001</c:v>
                </c:pt>
                <c:pt idx="31">
                  <c:v>130.755</c:v>
                </c:pt>
                <c:pt idx="32">
                  <c:v>129.428</c:v>
                </c:pt>
                <c:pt idx="33">
                  <c:v>129.435</c:v>
                </c:pt>
                <c:pt idx="34">
                  <c:v>129.18899999999999</c:v>
                </c:pt>
                <c:pt idx="35">
                  <c:v>128.773</c:v>
                </c:pt>
                <c:pt idx="36">
                  <c:v>129.03200000000001</c:v>
                </c:pt>
                <c:pt idx="37">
                  <c:v>129.34100000000001</c:v>
                </c:pt>
                <c:pt idx="38">
                  <c:v>129.80500000000001</c:v>
                </c:pt>
                <c:pt idx="39">
                  <c:v>129.995</c:v>
                </c:pt>
                <c:pt idx="40">
                  <c:v>129.65600000000001</c:v>
                </c:pt>
                <c:pt idx="41">
                  <c:v>130.07900000000001</c:v>
                </c:pt>
                <c:pt idx="42">
                  <c:v>130.684</c:v>
                </c:pt>
                <c:pt idx="43">
                  <c:v>130.03399999999999</c:v>
                </c:pt>
                <c:pt idx="44">
                  <c:v>129.36600000000001</c:v>
                </c:pt>
                <c:pt idx="45">
                  <c:v>129.12200000000001</c:v>
                </c:pt>
                <c:pt idx="46">
                  <c:v>128.90899999999999</c:v>
                </c:pt>
                <c:pt idx="47">
                  <c:v>128.37299999999999</c:v>
                </c:pt>
                <c:pt idx="48">
                  <c:v>128.01900000000001</c:v>
                </c:pt>
                <c:pt idx="49">
                  <c:v>128.67599999999999</c:v>
                </c:pt>
                <c:pt idx="50">
                  <c:v>128.988</c:v>
                </c:pt>
                <c:pt idx="51">
                  <c:v>128.98400000000001</c:v>
                </c:pt>
                <c:pt idx="52">
                  <c:v>129.196</c:v>
                </c:pt>
                <c:pt idx="53">
                  <c:v>130.244</c:v>
                </c:pt>
                <c:pt idx="54">
                  <c:v>130.29599999999999</c:v>
                </c:pt>
                <c:pt idx="55">
                  <c:v>129.96600000000001</c:v>
                </c:pt>
                <c:pt idx="56">
                  <c:v>129.57499999999999</c:v>
                </c:pt>
                <c:pt idx="57">
                  <c:v>129.239</c:v>
                </c:pt>
                <c:pt idx="58">
                  <c:v>128.98699999999999</c:v>
                </c:pt>
                <c:pt idx="59">
                  <c:v>128.536</c:v>
                </c:pt>
                <c:pt idx="60">
                  <c:v>128.32900000000001</c:v>
                </c:pt>
                <c:pt idx="61">
                  <c:v>129.28800000000001</c:v>
                </c:pt>
                <c:pt idx="62">
                  <c:v>129.358</c:v>
                </c:pt>
                <c:pt idx="63">
                  <c:v>129.44399999999999</c:v>
                </c:pt>
                <c:pt idx="64">
                  <c:v>130.12</c:v>
                </c:pt>
                <c:pt idx="65">
                  <c:v>131.37700000000001</c:v>
                </c:pt>
                <c:pt idx="66">
                  <c:v>131.346</c:v>
                </c:pt>
                <c:pt idx="67">
                  <c:v>130.25700000000001</c:v>
                </c:pt>
                <c:pt idx="68">
                  <c:v>129.958</c:v>
                </c:pt>
                <c:pt idx="69">
                  <c:v>130.511</c:v>
                </c:pt>
                <c:pt idx="70">
                  <c:v>129.73699999999999</c:v>
                </c:pt>
                <c:pt idx="71">
                  <c:v>129.65600000000001</c:v>
                </c:pt>
                <c:pt idx="72">
                  <c:v>129.55500000000001</c:v>
                </c:pt>
                <c:pt idx="73">
                  <c:v>129.48599999999999</c:v>
                </c:pt>
                <c:pt idx="74">
                  <c:v>129.45099999999999</c:v>
                </c:pt>
                <c:pt idx="75">
                  <c:v>129.75700000000001</c:v>
                </c:pt>
                <c:pt idx="76">
                  <c:v>130.77600000000001</c:v>
                </c:pt>
                <c:pt idx="77">
                  <c:v>131.785</c:v>
                </c:pt>
                <c:pt idx="78">
                  <c:v>131.81399999999999</c:v>
                </c:pt>
                <c:pt idx="79">
                  <c:v>130.43100000000001</c:v>
                </c:pt>
                <c:pt idx="80">
                  <c:v>129.82300000000001</c:v>
                </c:pt>
                <c:pt idx="81">
                  <c:v>129.41</c:v>
                </c:pt>
                <c:pt idx="82">
                  <c:v>129.46700000000001</c:v>
                </c:pt>
                <c:pt idx="83">
                  <c:v>128.97900000000001</c:v>
                </c:pt>
                <c:pt idx="84">
                  <c:v>129.24100000000001</c:v>
                </c:pt>
                <c:pt idx="85">
                  <c:v>129.60599999999999</c:v>
                </c:pt>
                <c:pt idx="86">
                  <c:v>130.154</c:v>
                </c:pt>
                <c:pt idx="87">
                  <c:v>129.71799999999999</c:v>
                </c:pt>
                <c:pt idx="88">
                  <c:v>130.44800000000001</c:v>
                </c:pt>
                <c:pt idx="89">
                  <c:v>131.608</c:v>
                </c:pt>
                <c:pt idx="90">
                  <c:v>132.16200000000001</c:v>
                </c:pt>
                <c:pt idx="91">
                  <c:v>130.38800000000001</c:v>
                </c:pt>
                <c:pt idx="92">
                  <c:v>129.666</c:v>
                </c:pt>
                <c:pt idx="93">
                  <c:v>130.25200000000001</c:v>
                </c:pt>
                <c:pt idx="94">
                  <c:v>129.76</c:v>
                </c:pt>
                <c:pt idx="95">
                  <c:v>129.23500000000001</c:v>
                </c:pt>
                <c:pt idx="96">
                  <c:v>129.977</c:v>
                </c:pt>
                <c:pt idx="97">
                  <c:v>129.93700000000001</c:v>
                </c:pt>
                <c:pt idx="98">
                  <c:v>129.99</c:v>
                </c:pt>
                <c:pt idx="99">
                  <c:v>130.45099999999999</c:v>
                </c:pt>
                <c:pt idx="100">
                  <c:v>131.38800000000001</c:v>
                </c:pt>
                <c:pt idx="101">
                  <c:v>132.18299999999999</c:v>
                </c:pt>
                <c:pt idx="102">
                  <c:v>132.44800000000001</c:v>
                </c:pt>
                <c:pt idx="103">
                  <c:v>131.334</c:v>
                </c:pt>
                <c:pt idx="104">
                  <c:v>130.47499999999999</c:v>
                </c:pt>
                <c:pt idx="105">
                  <c:v>131.047</c:v>
                </c:pt>
                <c:pt idx="106">
                  <c:v>130.67500000000001</c:v>
                </c:pt>
                <c:pt idx="107">
                  <c:v>130.56399999999999</c:v>
                </c:pt>
                <c:pt idx="108">
                  <c:v>130.66499999999999</c:v>
                </c:pt>
                <c:pt idx="109">
                  <c:v>131.67699999999999</c:v>
                </c:pt>
                <c:pt idx="110">
                  <c:v>131.82499999999999</c:v>
                </c:pt>
                <c:pt idx="111">
                  <c:v>131.89099999999999</c:v>
                </c:pt>
                <c:pt idx="112">
                  <c:v>132.55699999999999</c:v>
                </c:pt>
                <c:pt idx="113">
                  <c:v>133.19800000000001</c:v>
                </c:pt>
                <c:pt idx="114">
                  <c:v>133.572</c:v>
                </c:pt>
                <c:pt idx="115">
                  <c:v>132.464</c:v>
                </c:pt>
                <c:pt idx="116">
                  <c:v>132.291</c:v>
                </c:pt>
                <c:pt idx="117">
                  <c:v>132.72200000000001</c:v>
                </c:pt>
                <c:pt idx="118">
                  <c:v>132.06800000000001</c:v>
                </c:pt>
                <c:pt idx="119">
                  <c:v>131.90600000000001</c:v>
                </c:pt>
                <c:pt idx="120">
                  <c:v>131.53200000000001</c:v>
                </c:pt>
                <c:pt idx="121">
                  <c:v>132.43199999999999</c:v>
                </c:pt>
                <c:pt idx="122">
                  <c:v>132.85</c:v>
                </c:pt>
                <c:pt idx="123">
                  <c:v>132.41499999999999</c:v>
                </c:pt>
                <c:pt idx="124">
                  <c:v>132.66399999999999</c:v>
                </c:pt>
                <c:pt idx="125">
                  <c:v>133.79599999999999</c:v>
                </c:pt>
                <c:pt idx="126">
                  <c:v>134.375</c:v>
                </c:pt>
                <c:pt idx="127">
                  <c:v>133.19</c:v>
                </c:pt>
                <c:pt idx="128">
                  <c:v>133.203</c:v>
                </c:pt>
                <c:pt idx="129">
                  <c:v>133.09100000000001</c:v>
                </c:pt>
                <c:pt idx="130">
                  <c:v>133.071</c:v>
                </c:pt>
                <c:pt idx="131">
                  <c:v>132.73599999999999</c:v>
                </c:pt>
                <c:pt idx="132">
                  <c:v>132.28299999999999</c:v>
                </c:pt>
                <c:pt idx="133">
                  <c:v>133.27600000000001</c:v>
                </c:pt>
                <c:pt idx="134">
                  <c:v>133.107</c:v>
                </c:pt>
                <c:pt idx="135">
                  <c:v>133.01400000000001</c:v>
                </c:pt>
                <c:pt idx="136">
                  <c:v>133.84200000000001</c:v>
                </c:pt>
                <c:pt idx="137">
                  <c:v>135.16200000000001</c:v>
                </c:pt>
                <c:pt idx="138">
                  <c:v>135.876</c:v>
                </c:pt>
                <c:pt idx="139">
                  <c:v>133.85599999999999</c:v>
                </c:pt>
                <c:pt idx="140">
                  <c:v>133.642</c:v>
                </c:pt>
                <c:pt idx="141">
                  <c:v>134.31299999999999</c:v>
                </c:pt>
                <c:pt idx="142">
                  <c:v>133.94800000000001</c:v>
                </c:pt>
                <c:pt idx="143">
                  <c:v>134.15100000000001</c:v>
                </c:pt>
                <c:pt idx="144">
                  <c:v>133.41900000000001</c:v>
                </c:pt>
                <c:pt idx="145">
                  <c:v>133.90100000000001</c:v>
                </c:pt>
                <c:pt idx="146">
                  <c:v>133.93</c:v>
                </c:pt>
                <c:pt idx="147">
                  <c:v>133.65700000000001</c:v>
                </c:pt>
                <c:pt idx="148">
                  <c:v>134.18199999999999</c:v>
                </c:pt>
                <c:pt idx="149">
                  <c:v>135.69900000000001</c:v>
                </c:pt>
                <c:pt idx="150">
                  <c:v>136.959</c:v>
                </c:pt>
                <c:pt idx="151">
                  <c:v>135.86600000000001</c:v>
                </c:pt>
                <c:pt idx="152">
                  <c:v>135.822</c:v>
                </c:pt>
                <c:pt idx="153">
                  <c:v>136.50899999999999</c:v>
                </c:pt>
                <c:pt idx="154">
                  <c:v>135.91800000000001</c:v>
                </c:pt>
                <c:pt idx="155">
                  <c:v>135.92099999999999</c:v>
                </c:pt>
                <c:pt idx="156">
                  <c:v>135.30799999999999</c:v>
                </c:pt>
                <c:pt idx="157">
                  <c:v>135.51599999999999</c:v>
                </c:pt>
                <c:pt idx="158">
                  <c:v>134.71799999999999</c:v>
                </c:pt>
                <c:pt idx="159">
                  <c:v>129.54499999999999</c:v>
                </c:pt>
                <c:pt idx="160">
                  <c:v>131.35300000000001</c:v>
                </c:pt>
                <c:pt idx="161">
                  <c:v>134.06</c:v>
                </c:pt>
                <c:pt idx="162">
                  <c:v>134.02500000000001</c:v>
                </c:pt>
                <c:pt idx="163">
                  <c:v>133.64099999999999</c:v>
                </c:pt>
                <c:pt idx="164">
                  <c:v>133.36099999999999</c:v>
                </c:pt>
                <c:pt idx="165">
                  <c:v>134.13399999999999</c:v>
                </c:pt>
                <c:pt idx="166">
                  <c:v>132.97300000000001</c:v>
                </c:pt>
                <c:pt idx="167">
                  <c:v>132.48699999999999</c:v>
                </c:pt>
                <c:pt idx="168">
                  <c:v>131.685</c:v>
                </c:pt>
                <c:pt idx="169">
                  <c:v>132.06200000000001</c:v>
                </c:pt>
                <c:pt idx="170">
                  <c:v>132.62299999999999</c:v>
                </c:pt>
                <c:pt idx="171">
                  <c:v>132.73500000000001</c:v>
                </c:pt>
                <c:pt idx="172">
                  <c:v>133.28</c:v>
                </c:pt>
                <c:pt idx="173">
                  <c:v>134.51400000000001</c:v>
                </c:pt>
                <c:pt idx="174">
                  <c:v>135.10499999999999</c:v>
                </c:pt>
                <c:pt idx="175">
                  <c:v>133.87200000000001</c:v>
                </c:pt>
                <c:pt idx="176">
                  <c:v>133.29300000000001</c:v>
                </c:pt>
                <c:pt idx="177">
                  <c:v>133.298</c:v>
                </c:pt>
                <c:pt idx="178">
                  <c:v>133.20400000000001</c:v>
                </c:pt>
                <c:pt idx="179">
                  <c:v>132.935</c:v>
                </c:pt>
                <c:pt idx="180">
                  <c:v>133.56899999999999</c:v>
                </c:pt>
                <c:pt idx="181">
                  <c:v>134.495</c:v>
                </c:pt>
                <c:pt idx="182">
                  <c:v>135.11500000000001</c:v>
                </c:pt>
                <c:pt idx="183">
                  <c:v>133.99199999999999</c:v>
                </c:pt>
                <c:pt idx="184">
                  <c:v>134.50899999999999</c:v>
                </c:pt>
                <c:pt idx="185">
                  <c:v>135.459</c:v>
                </c:pt>
                <c:pt idx="186">
                  <c:v>135.67699999999999</c:v>
                </c:pt>
                <c:pt idx="187">
                  <c:v>135.15299999999999</c:v>
                </c:pt>
                <c:pt idx="188">
                  <c:v>134.25</c:v>
                </c:pt>
                <c:pt idx="189">
                  <c:v>134.29400000000001</c:v>
                </c:pt>
                <c:pt idx="190">
                  <c:v>133.72999999999999</c:v>
                </c:pt>
                <c:pt idx="191">
                  <c:v>134.14699999999999</c:v>
                </c:pt>
                <c:pt idx="192">
                  <c:v>135.125</c:v>
                </c:pt>
                <c:pt idx="193">
                  <c:v>135.351</c:v>
                </c:pt>
                <c:pt idx="194">
                  <c:v>135.93799999999999</c:v>
                </c:pt>
                <c:pt idx="195">
                  <c:v>135.309</c:v>
                </c:pt>
                <c:pt idx="196">
                  <c:v>135.453</c:v>
                </c:pt>
                <c:pt idx="197">
                  <c:v>137.18</c:v>
                </c:pt>
                <c:pt idx="198">
                  <c:v>137.48400000000001</c:v>
                </c:pt>
                <c:pt idx="199">
                  <c:v>136.482</c:v>
                </c:pt>
                <c:pt idx="200">
                  <c:v>136.38200000000001</c:v>
                </c:pt>
                <c:pt idx="201">
                  <c:v>136.53700000000001</c:v>
                </c:pt>
                <c:pt idx="202">
                  <c:v>136.47</c:v>
                </c:pt>
                <c:pt idx="203">
                  <c:v>135.06899999999999</c:v>
                </c:pt>
                <c:pt idx="204">
                  <c:v>135.184</c:v>
                </c:pt>
                <c:pt idx="205">
                  <c:v>134.76400000000001</c:v>
                </c:pt>
                <c:pt idx="206">
                  <c:v>135.66800000000001</c:v>
                </c:pt>
                <c:pt idx="207">
                  <c:v>135.75800000000001</c:v>
                </c:pt>
                <c:pt idx="208">
                  <c:v>135.58699999999999</c:v>
                </c:pt>
                <c:pt idx="209">
                  <c:v>136.78299999999999</c:v>
                </c:pt>
                <c:pt idx="210">
                  <c:v>137.20500000000001</c:v>
                </c:pt>
                <c:pt idx="211">
                  <c:v>135.714</c:v>
                </c:pt>
                <c:pt idx="212">
                  <c:v>135.78800000000001</c:v>
                </c:pt>
                <c:pt idx="213">
                  <c:v>136.13499999999999</c:v>
                </c:pt>
                <c:pt idx="214">
                  <c:v>135.892</c:v>
                </c:pt>
                <c:pt idx="215">
                  <c:v>135.64500000000001</c:v>
                </c:pt>
                <c:pt idx="216">
                  <c:v>136.50700000000001</c:v>
                </c:pt>
                <c:pt idx="217">
                  <c:v>136.874</c:v>
                </c:pt>
                <c:pt idx="218">
                  <c:v>136.935</c:v>
                </c:pt>
                <c:pt idx="219">
                  <c:v>137.64599999999999</c:v>
                </c:pt>
                <c:pt idx="220">
                  <c:v>137.51</c:v>
                </c:pt>
                <c:pt idx="221">
                  <c:v>138.77099999999999</c:v>
                </c:pt>
                <c:pt idx="222">
                  <c:v>139.58000000000001</c:v>
                </c:pt>
                <c:pt idx="223">
                  <c:v>138.79599999999999</c:v>
                </c:pt>
                <c:pt idx="224">
                  <c:v>139.14400000000001</c:v>
                </c:pt>
                <c:pt idx="225">
                  <c:v>139.262</c:v>
                </c:pt>
              </c:numCache>
            </c:numRef>
          </c:val>
          <c:smooth val="0"/>
          <c:extLst>
            <c:ext xmlns:c16="http://schemas.microsoft.com/office/drawing/2014/chart" uri="{C3380CC4-5D6E-409C-BE32-E72D297353CC}">
              <c16:uniqueId val="{00000000-5E23-4F9D-A89A-C25C05CFE96F}"/>
            </c:ext>
          </c:extLst>
        </c:ser>
        <c:dLbls>
          <c:showLegendKey val="0"/>
          <c:showVal val="0"/>
          <c:showCatName val="0"/>
          <c:showSerName val="0"/>
          <c:showPercent val="0"/>
          <c:showBubbleSize val="0"/>
        </c:dLbls>
        <c:smooth val="0"/>
        <c:axId val="1787434208"/>
        <c:axId val="1787436128"/>
      </c:lineChart>
      <c:dateAx>
        <c:axId val="1787434208"/>
        <c:scaling>
          <c:orientation val="minMax"/>
        </c:scaling>
        <c:delete val="0"/>
        <c:axPos val="b"/>
        <c:numFmt formatCode="yyyy" sourceLinked="0"/>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787436128"/>
        <c:crosses val="autoZero"/>
        <c:auto val="1"/>
        <c:lblOffset val="100"/>
        <c:baseTimeUnit val="months"/>
        <c:majorUnit val="1"/>
        <c:majorTimeUnit val="years"/>
      </c:dateAx>
      <c:valAx>
        <c:axId val="1787436128"/>
        <c:scaling>
          <c:orientation val="minMax"/>
          <c:max val="140"/>
          <c:min val="125"/>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r>
                  <a:rPr lang="en-US" sz="900">
                    <a:solidFill>
                      <a:sysClr val="windowText" lastClr="000000"/>
                    </a:solidFill>
                    <a:latin typeface="Roboto" panose="02000000000000000000" pitchFamily="2" charset="0"/>
                    <a:ea typeface="Roboto" panose="02000000000000000000" pitchFamily="2" charset="0"/>
                  </a:rPr>
                  <a:t>Millions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title>
        <c:numFmt formatCode="#,##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787434208"/>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r>
              <a:rPr lang="en-US" b="1">
                <a:solidFill>
                  <a:sysClr val="windowText" lastClr="000000"/>
                </a:solidFill>
                <a:latin typeface="IBM Plex Sans" panose="020B0503050203000203" pitchFamily="34" charset="0"/>
              </a:rPr>
              <a:t>Foreign Born Labor Force Levels</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endParaRPr lang="en-US"/>
        </a:p>
      </c:txPr>
    </c:title>
    <c:autoTitleDeleted val="0"/>
    <c:plotArea>
      <c:layout>
        <c:manualLayout>
          <c:layoutTarget val="inner"/>
          <c:xMode val="edge"/>
          <c:yMode val="edge"/>
          <c:x val="0.10912152092242221"/>
          <c:y val="0.15893320736030567"/>
          <c:w val="0.86511094977969405"/>
          <c:h val="0.66709969894932697"/>
        </c:manualLayout>
      </c:layout>
      <c:lineChart>
        <c:grouping val="standard"/>
        <c:varyColors val="0"/>
        <c:ser>
          <c:idx val="0"/>
          <c:order val="0"/>
          <c:tx>
            <c:strRef>
              <c:f>Sheet2!$B$1</c:f>
              <c:strCache>
                <c:ptCount val="1"/>
                <c:pt idx="0">
                  <c:v>Foreign-born labor force</c:v>
                </c:pt>
              </c:strCache>
            </c:strRef>
          </c:tx>
          <c:spPr>
            <a:ln w="28575" cap="rnd">
              <a:solidFill>
                <a:srgbClr val="009BAB"/>
              </a:solidFill>
              <a:round/>
            </a:ln>
            <a:effectLst/>
          </c:spPr>
          <c:marker>
            <c:symbol val="none"/>
          </c:marker>
          <c:cat>
            <c:numRef>
              <c:f>Sheet2!$A$2:$A$226</c:f>
              <c:numCache>
                <c:formatCode>m/d/yyyy</c:formatCode>
                <c:ptCount val="225"/>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pt idx="158">
                  <c:v>43891</c:v>
                </c:pt>
                <c:pt idx="159">
                  <c:v>43922</c:v>
                </c:pt>
                <c:pt idx="160">
                  <c:v>43952</c:v>
                </c:pt>
                <c:pt idx="161">
                  <c:v>43983</c:v>
                </c:pt>
                <c:pt idx="162">
                  <c:v>44013</c:v>
                </c:pt>
                <c:pt idx="163">
                  <c:v>44044</c:v>
                </c:pt>
                <c:pt idx="164">
                  <c:v>44075</c:v>
                </c:pt>
                <c:pt idx="165">
                  <c:v>44105</c:v>
                </c:pt>
                <c:pt idx="166">
                  <c:v>44136</c:v>
                </c:pt>
                <c:pt idx="167">
                  <c:v>44166</c:v>
                </c:pt>
                <c:pt idx="168">
                  <c:v>44197</c:v>
                </c:pt>
                <c:pt idx="169">
                  <c:v>44228</c:v>
                </c:pt>
                <c:pt idx="170">
                  <c:v>44256</c:v>
                </c:pt>
                <c:pt idx="171">
                  <c:v>44287</c:v>
                </c:pt>
                <c:pt idx="172">
                  <c:v>44317</c:v>
                </c:pt>
                <c:pt idx="173">
                  <c:v>44348</c:v>
                </c:pt>
                <c:pt idx="174">
                  <c:v>44378</c:v>
                </c:pt>
                <c:pt idx="175">
                  <c:v>44409</c:v>
                </c:pt>
                <c:pt idx="176">
                  <c:v>44440</c:v>
                </c:pt>
                <c:pt idx="177">
                  <c:v>44470</c:v>
                </c:pt>
                <c:pt idx="178">
                  <c:v>44501</c:v>
                </c:pt>
                <c:pt idx="179">
                  <c:v>44531</c:v>
                </c:pt>
                <c:pt idx="180">
                  <c:v>44562</c:v>
                </c:pt>
                <c:pt idx="181">
                  <c:v>44593</c:v>
                </c:pt>
                <c:pt idx="182">
                  <c:v>44621</c:v>
                </c:pt>
                <c:pt idx="183">
                  <c:v>44652</c:v>
                </c:pt>
                <c:pt idx="184">
                  <c:v>44682</c:v>
                </c:pt>
                <c:pt idx="185">
                  <c:v>44713</c:v>
                </c:pt>
                <c:pt idx="186">
                  <c:v>44743</c:v>
                </c:pt>
                <c:pt idx="187">
                  <c:v>44774</c:v>
                </c:pt>
                <c:pt idx="188">
                  <c:v>44805</c:v>
                </c:pt>
                <c:pt idx="189">
                  <c:v>44835</c:v>
                </c:pt>
                <c:pt idx="190">
                  <c:v>44866</c:v>
                </c:pt>
                <c:pt idx="191">
                  <c:v>44896</c:v>
                </c:pt>
                <c:pt idx="192">
                  <c:v>44927</c:v>
                </c:pt>
                <c:pt idx="193">
                  <c:v>44958</c:v>
                </c:pt>
                <c:pt idx="194">
                  <c:v>44986</c:v>
                </c:pt>
                <c:pt idx="195">
                  <c:v>45017</c:v>
                </c:pt>
                <c:pt idx="196">
                  <c:v>45047</c:v>
                </c:pt>
                <c:pt idx="197">
                  <c:v>45078</c:v>
                </c:pt>
                <c:pt idx="198">
                  <c:v>45108</c:v>
                </c:pt>
                <c:pt idx="199">
                  <c:v>45139</c:v>
                </c:pt>
                <c:pt idx="200">
                  <c:v>45170</c:v>
                </c:pt>
                <c:pt idx="201">
                  <c:v>45200</c:v>
                </c:pt>
                <c:pt idx="202">
                  <c:v>45231</c:v>
                </c:pt>
                <c:pt idx="203">
                  <c:v>45261</c:v>
                </c:pt>
                <c:pt idx="204">
                  <c:v>45292</c:v>
                </c:pt>
                <c:pt idx="205">
                  <c:v>45323</c:v>
                </c:pt>
                <c:pt idx="206">
                  <c:v>45352</c:v>
                </c:pt>
                <c:pt idx="207">
                  <c:v>45383</c:v>
                </c:pt>
                <c:pt idx="208">
                  <c:v>45413</c:v>
                </c:pt>
                <c:pt idx="209">
                  <c:v>45444</c:v>
                </c:pt>
                <c:pt idx="210">
                  <c:v>45474</c:v>
                </c:pt>
                <c:pt idx="211">
                  <c:v>45505</c:v>
                </c:pt>
                <c:pt idx="212">
                  <c:v>45536</c:v>
                </c:pt>
                <c:pt idx="213">
                  <c:v>45566</c:v>
                </c:pt>
                <c:pt idx="214">
                  <c:v>45597</c:v>
                </c:pt>
                <c:pt idx="215">
                  <c:v>45627</c:v>
                </c:pt>
                <c:pt idx="216">
                  <c:v>45658</c:v>
                </c:pt>
                <c:pt idx="217">
                  <c:v>45689</c:v>
                </c:pt>
                <c:pt idx="218">
                  <c:v>45717</c:v>
                </c:pt>
                <c:pt idx="219">
                  <c:v>45748</c:v>
                </c:pt>
                <c:pt idx="220">
                  <c:v>45778</c:v>
                </c:pt>
                <c:pt idx="221">
                  <c:v>45809</c:v>
                </c:pt>
                <c:pt idx="222">
                  <c:v>45839</c:v>
                </c:pt>
                <c:pt idx="223">
                  <c:v>45870</c:v>
                </c:pt>
                <c:pt idx="224">
                  <c:v>45901</c:v>
                </c:pt>
              </c:numCache>
            </c:numRef>
          </c:cat>
          <c:val>
            <c:numRef>
              <c:f>Sheet2!$B$2:$B$226</c:f>
              <c:numCache>
                <c:formatCode>#,##0.000000</c:formatCode>
                <c:ptCount val="225"/>
                <c:pt idx="0">
                  <c:v>23.494</c:v>
                </c:pt>
                <c:pt idx="1">
                  <c:v>23.72</c:v>
                </c:pt>
                <c:pt idx="2">
                  <c:v>23.751000000000001</c:v>
                </c:pt>
                <c:pt idx="3">
                  <c:v>23.771999999999998</c:v>
                </c:pt>
                <c:pt idx="4">
                  <c:v>23.949000000000002</c:v>
                </c:pt>
                <c:pt idx="5">
                  <c:v>23.981999999999999</c:v>
                </c:pt>
                <c:pt idx="6">
                  <c:v>24.303000000000001</c:v>
                </c:pt>
                <c:pt idx="7">
                  <c:v>24.271999999999998</c:v>
                </c:pt>
                <c:pt idx="8">
                  <c:v>24.300999999999998</c:v>
                </c:pt>
                <c:pt idx="9">
                  <c:v>24.265000000000001</c:v>
                </c:pt>
                <c:pt idx="10">
                  <c:v>24.184000000000001</c:v>
                </c:pt>
                <c:pt idx="11">
                  <c:v>23.936</c:v>
                </c:pt>
                <c:pt idx="12">
                  <c:v>23.881</c:v>
                </c:pt>
                <c:pt idx="13">
                  <c:v>23.835999999999999</c:v>
                </c:pt>
                <c:pt idx="14">
                  <c:v>23.725000000000001</c:v>
                </c:pt>
                <c:pt idx="15">
                  <c:v>23.899000000000001</c:v>
                </c:pt>
                <c:pt idx="16">
                  <c:v>23.763000000000002</c:v>
                </c:pt>
                <c:pt idx="17">
                  <c:v>24.376999999999999</c:v>
                </c:pt>
                <c:pt idx="18">
                  <c:v>24.614999999999998</c:v>
                </c:pt>
                <c:pt idx="19">
                  <c:v>24.361999999999998</c:v>
                </c:pt>
                <c:pt idx="20">
                  <c:v>24.399000000000001</c:v>
                </c:pt>
                <c:pt idx="21">
                  <c:v>24.096</c:v>
                </c:pt>
                <c:pt idx="22">
                  <c:v>23.844000000000001</c:v>
                </c:pt>
                <c:pt idx="23">
                  <c:v>23.957000000000001</c:v>
                </c:pt>
                <c:pt idx="24">
                  <c:v>23.541</c:v>
                </c:pt>
                <c:pt idx="25">
                  <c:v>23.39</c:v>
                </c:pt>
                <c:pt idx="26">
                  <c:v>23.529</c:v>
                </c:pt>
                <c:pt idx="27">
                  <c:v>23.782</c:v>
                </c:pt>
                <c:pt idx="28">
                  <c:v>23.638000000000002</c:v>
                </c:pt>
                <c:pt idx="29">
                  <c:v>24.135000000000002</c:v>
                </c:pt>
                <c:pt idx="30">
                  <c:v>24.289000000000001</c:v>
                </c:pt>
                <c:pt idx="31">
                  <c:v>24.141999999999999</c:v>
                </c:pt>
                <c:pt idx="32">
                  <c:v>24.189</c:v>
                </c:pt>
                <c:pt idx="33">
                  <c:v>24.2</c:v>
                </c:pt>
                <c:pt idx="34">
                  <c:v>24.35</c:v>
                </c:pt>
                <c:pt idx="35">
                  <c:v>23.92</c:v>
                </c:pt>
                <c:pt idx="36">
                  <c:v>23.923999999999999</c:v>
                </c:pt>
                <c:pt idx="37">
                  <c:v>23.853999999999999</c:v>
                </c:pt>
                <c:pt idx="38">
                  <c:v>23.855</c:v>
                </c:pt>
                <c:pt idx="39">
                  <c:v>23.916</c:v>
                </c:pt>
                <c:pt idx="40">
                  <c:v>24.21</c:v>
                </c:pt>
                <c:pt idx="41">
                  <c:v>24.687999999999999</c:v>
                </c:pt>
                <c:pt idx="42">
                  <c:v>24.585999999999999</c:v>
                </c:pt>
                <c:pt idx="43">
                  <c:v>24.643999999999998</c:v>
                </c:pt>
                <c:pt idx="44">
                  <c:v>24.488</c:v>
                </c:pt>
                <c:pt idx="45">
                  <c:v>24.53</c:v>
                </c:pt>
                <c:pt idx="46">
                  <c:v>24.788</c:v>
                </c:pt>
                <c:pt idx="47">
                  <c:v>24.783000000000001</c:v>
                </c:pt>
                <c:pt idx="48">
                  <c:v>24.516999999999999</c:v>
                </c:pt>
                <c:pt idx="49">
                  <c:v>23.957999999999998</c:v>
                </c:pt>
                <c:pt idx="50">
                  <c:v>24.033999999999999</c:v>
                </c:pt>
                <c:pt idx="51">
                  <c:v>23.914999999999999</c:v>
                </c:pt>
                <c:pt idx="52">
                  <c:v>24.253</c:v>
                </c:pt>
                <c:pt idx="53">
                  <c:v>24.294</c:v>
                </c:pt>
                <c:pt idx="54">
                  <c:v>24.515999999999998</c:v>
                </c:pt>
                <c:pt idx="55">
                  <c:v>24.376999999999999</c:v>
                </c:pt>
                <c:pt idx="56">
                  <c:v>24.446999999999999</c:v>
                </c:pt>
                <c:pt idx="57">
                  <c:v>24.849</c:v>
                </c:pt>
                <c:pt idx="58">
                  <c:v>24.696000000000002</c:v>
                </c:pt>
                <c:pt idx="59">
                  <c:v>24.835999999999999</c:v>
                </c:pt>
                <c:pt idx="60">
                  <c:v>25.155999999999999</c:v>
                </c:pt>
                <c:pt idx="61">
                  <c:v>24.826000000000001</c:v>
                </c:pt>
                <c:pt idx="62">
                  <c:v>24.957999999999998</c:v>
                </c:pt>
                <c:pt idx="63">
                  <c:v>24.46</c:v>
                </c:pt>
                <c:pt idx="64">
                  <c:v>24.878</c:v>
                </c:pt>
                <c:pt idx="65">
                  <c:v>25.009</c:v>
                </c:pt>
                <c:pt idx="66">
                  <c:v>25.18</c:v>
                </c:pt>
                <c:pt idx="67">
                  <c:v>24.998000000000001</c:v>
                </c:pt>
                <c:pt idx="68">
                  <c:v>25.116</c:v>
                </c:pt>
                <c:pt idx="69">
                  <c:v>25.268000000000001</c:v>
                </c:pt>
                <c:pt idx="70">
                  <c:v>25.216999999999999</c:v>
                </c:pt>
                <c:pt idx="71">
                  <c:v>25.248000000000001</c:v>
                </c:pt>
                <c:pt idx="72">
                  <c:v>25.24</c:v>
                </c:pt>
                <c:pt idx="73">
                  <c:v>25.242000000000001</c:v>
                </c:pt>
                <c:pt idx="74">
                  <c:v>25.061</c:v>
                </c:pt>
                <c:pt idx="75">
                  <c:v>24.981999999999999</c:v>
                </c:pt>
                <c:pt idx="76">
                  <c:v>24.957999999999998</c:v>
                </c:pt>
                <c:pt idx="77">
                  <c:v>25.305</c:v>
                </c:pt>
                <c:pt idx="78">
                  <c:v>25.382000000000001</c:v>
                </c:pt>
                <c:pt idx="79">
                  <c:v>25.54</c:v>
                </c:pt>
                <c:pt idx="80">
                  <c:v>25.713000000000001</c:v>
                </c:pt>
                <c:pt idx="81">
                  <c:v>25.507000000000001</c:v>
                </c:pt>
                <c:pt idx="82">
                  <c:v>25.579000000000001</c:v>
                </c:pt>
                <c:pt idx="83">
                  <c:v>25.428999999999998</c:v>
                </c:pt>
                <c:pt idx="84">
                  <c:v>25.138999999999999</c:v>
                </c:pt>
                <c:pt idx="85">
                  <c:v>25.420999999999999</c:v>
                </c:pt>
                <c:pt idx="86">
                  <c:v>25.474</c:v>
                </c:pt>
                <c:pt idx="87">
                  <c:v>25.126999999999999</c:v>
                </c:pt>
                <c:pt idx="88">
                  <c:v>25.391999999999999</c:v>
                </c:pt>
                <c:pt idx="89">
                  <c:v>25.388999999999999</c:v>
                </c:pt>
                <c:pt idx="90">
                  <c:v>25.411000000000001</c:v>
                </c:pt>
                <c:pt idx="91">
                  <c:v>26.045999999999999</c:v>
                </c:pt>
                <c:pt idx="92">
                  <c:v>26.238</c:v>
                </c:pt>
                <c:pt idx="93">
                  <c:v>26.364000000000001</c:v>
                </c:pt>
                <c:pt idx="94">
                  <c:v>26.536000000000001</c:v>
                </c:pt>
                <c:pt idx="95">
                  <c:v>26.286000000000001</c:v>
                </c:pt>
                <c:pt idx="96">
                  <c:v>26.073</c:v>
                </c:pt>
                <c:pt idx="97">
                  <c:v>26.276</c:v>
                </c:pt>
                <c:pt idx="98">
                  <c:v>26.327999999999999</c:v>
                </c:pt>
                <c:pt idx="99">
                  <c:v>26.103000000000002</c:v>
                </c:pt>
                <c:pt idx="100">
                  <c:v>26.331</c:v>
                </c:pt>
                <c:pt idx="101">
                  <c:v>26.1</c:v>
                </c:pt>
                <c:pt idx="102">
                  <c:v>26.079000000000001</c:v>
                </c:pt>
                <c:pt idx="103">
                  <c:v>26.056000000000001</c:v>
                </c:pt>
                <c:pt idx="104">
                  <c:v>26.132000000000001</c:v>
                </c:pt>
                <c:pt idx="105">
                  <c:v>26.266999999999999</c:v>
                </c:pt>
                <c:pt idx="106">
                  <c:v>26.664999999999999</c:v>
                </c:pt>
                <c:pt idx="107">
                  <c:v>26.681000000000001</c:v>
                </c:pt>
                <c:pt idx="108">
                  <c:v>26.681000000000001</c:v>
                </c:pt>
                <c:pt idx="109">
                  <c:v>26.602</c:v>
                </c:pt>
                <c:pt idx="110">
                  <c:v>27.029</c:v>
                </c:pt>
                <c:pt idx="111">
                  <c:v>26.596</c:v>
                </c:pt>
                <c:pt idx="112">
                  <c:v>26.242999999999999</c:v>
                </c:pt>
                <c:pt idx="113">
                  <c:v>26.936</c:v>
                </c:pt>
                <c:pt idx="114">
                  <c:v>27.132000000000001</c:v>
                </c:pt>
                <c:pt idx="115">
                  <c:v>27.335999999999999</c:v>
                </c:pt>
                <c:pt idx="116">
                  <c:v>27.344999999999999</c:v>
                </c:pt>
                <c:pt idx="117">
                  <c:v>27.06</c:v>
                </c:pt>
                <c:pt idx="118">
                  <c:v>27.384</c:v>
                </c:pt>
                <c:pt idx="119">
                  <c:v>27.062000000000001</c:v>
                </c:pt>
                <c:pt idx="120">
                  <c:v>27.143999999999998</c:v>
                </c:pt>
                <c:pt idx="121">
                  <c:v>27.048999999999999</c:v>
                </c:pt>
                <c:pt idx="122">
                  <c:v>27.062000000000001</c:v>
                </c:pt>
                <c:pt idx="123">
                  <c:v>27.402000000000001</c:v>
                </c:pt>
                <c:pt idx="124">
                  <c:v>27.315000000000001</c:v>
                </c:pt>
                <c:pt idx="125">
                  <c:v>27.54</c:v>
                </c:pt>
                <c:pt idx="126">
                  <c:v>27.536000000000001</c:v>
                </c:pt>
                <c:pt idx="127">
                  <c:v>27.672999999999998</c:v>
                </c:pt>
                <c:pt idx="128">
                  <c:v>27.846</c:v>
                </c:pt>
                <c:pt idx="129">
                  <c:v>27.373999999999999</c:v>
                </c:pt>
                <c:pt idx="130">
                  <c:v>27.395</c:v>
                </c:pt>
                <c:pt idx="131">
                  <c:v>27.143000000000001</c:v>
                </c:pt>
                <c:pt idx="132">
                  <c:v>27.754000000000001</c:v>
                </c:pt>
                <c:pt idx="133">
                  <c:v>28.218</c:v>
                </c:pt>
                <c:pt idx="134">
                  <c:v>28.440999999999999</c:v>
                </c:pt>
                <c:pt idx="135">
                  <c:v>28.265999999999998</c:v>
                </c:pt>
                <c:pt idx="136">
                  <c:v>27.922999999999998</c:v>
                </c:pt>
                <c:pt idx="137">
                  <c:v>28.114999999999998</c:v>
                </c:pt>
                <c:pt idx="138">
                  <c:v>27.858000000000001</c:v>
                </c:pt>
                <c:pt idx="139">
                  <c:v>28.053000000000001</c:v>
                </c:pt>
                <c:pt idx="140">
                  <c:v>28.315000000000001</c:v>
                </c:pt>
                <c:pt idx="141">
                  <c:v>28.41</c:v>
                </c:pt>
                <c:pt idx="142">
                  <c:v>28.716999999999999</c:v>
                </c:pt>
                <c:pt idx="143">
                  <c:v>28.359000000000002</c:v>
                </c:pt>
                <c:pt idx="144">
                  <c:v>28.686</c:v>
                </c:pt>
                <c:pt idx="145">
                  <c:v>28.891999999999999</c:v>
                </c:pt>
                <c:pt idx="146">
                  <c:v>28.893000000000001</c:v>
                </c:pt>
                <c:pt idx="147">
                  <c:v>28.439</c:v>
                </c:pt>
                <c:pt idx="148">
                  <c:v>28.472999999999999</c:v>
                </c:pt>
                <c:pt idx="149">
                  <c:v>28.420999999999999</c:v>
                </c:pt>
                <c:pt idx="150">
                  <c:v>27.981999999999999</c:v>
                </c:pt>
                <c:pt idx="151">
                  <c:v>28.152999999999999</c:v>
                </c:pt>
                <c:pt idx="152">
                  <c:v>28.120999999999999</c:v>
                </c:pt>
                <c:pt idx="153">
                  <c:v>28.067</c:v>
                </c:pt>
                <c:pt idx="154">
                  <c:v>28.468</c:v>
                </c:pt>
                <c:pt idx="155">
                  <c:v>28.085999999999999</c:v>
                </c:pt>
                <c:pt idx="156">
                  <c:v>28.189</c:v>
                </c:pt>
                <c:pt idx="157">
                  <c:v>28.719000000000001</c:v>
                </c:pt>
                <c:pt idx="158">
                  <c:v>27.818999999999999</c:v>
                </c:pt>
                <c:pt idx="159">
                  <c:v>26.285</c:v>
                </c:pt>
                <c:pt idx="160">
                  <c:v>26.622</c:v>
                </c:pt>
                <c:pt idx="161">
                  <c:v>26.823</c:v>
                </c:pt>
                <c:pt idx="162">
                  <c:v>27.349</c:v>
                </c:pt>
                <c:pt idx="163">
                  <c:v>27.324999999999999</c:v>
                </c:pt>
                <c:pt idx="164">
                  <c:v>26.712</c:v>
                </c:pt>
                <c:pt idx="165">
                  <c:v>26.919</c:v>
                </c:pt>
                <c:pt idx="166">
                  <c:v>27.494</c:v>
                </c:pt>
                <c:pt idx="167">
                  <c:v>27.529</c:v>
                </c:pt>
                <c:pt idx="168">
                  <c:v>27.548999999999999</c:v>
                </c:pt>
                <c:pt idx="169">
                  <c:v>27.946000000000002</c:v>
                </c:pt>
                <c:pt idx="170">
                  <c:v>27.774999999999999</c:v>
                </c:pt>
                <c:pt idx="171">
                  <c:v>27.643999999999998</c:v>
                </c:pt>
                <c:pt idx="172">
                  <c:v>27.327000000000002</c:v>
                </c:pt>
                <c:pt idx="173">
                  <c:v>27.652999999999999</c:v>
                </c:pt>
                <c:pt idx="174">
                  <c:v>27.712</c:v>
                </c:pt>
                <c:pt idx="175">
                  <c:v>27.916</c:v>
                </c:pt>
                <c:pt idx="176">
                  <c:v>28.1</c:v>
                </c:pt>
                <c:pt idx="177">
                  <c:v>28.564</c:v>
                </c:pt>
                <c:pt idx="178">
                  <c:v>28.895</c:v>
                </c:pt>
                <c:pt idx="179">
                  <c:v>28.76</c:v>
                </c:pt>
                <c:pt idx="180">
                  <c:v>29.254999999999999</c:v>
                </c:pt>
                <c:pt idx="181">
                  <c:v>29.228999999999999</c:v>
                </c:pt>
                <c:pt idx="182">
                  <c:v>29.158999999999999</c:v>
                </c:pt>
                <c:pt idx="183">
                  <c:v>29.457999999999998</c:v>
                </c:pt>
                <c:pt idx="184">
                  <c:v>29.648</c:v>
                </c:pt>
                <c:pt idx="185">
                  <c:v>29.553000000000001</c:v>
                </c:pt>
                <c:pt idx="186">
                  <c:v>29.643999999999998</c:v>
                </c:pt>
                <c:pt idx="187">
                  <c:v>29.817</c:v>
                </c:pt>
                <c:pt idx="188">
                  <c:v>30.213000000000001</c:v>
                </c:pt>
                <c:pt idx="189">
                  <c:v>30.459</c:v>
                </c:pt>
                <c:pt idx="190">
                  <c:v>30.542000000000002</c:v>
                </c:pt>
                <c:pt idx="191">
                  <c:v>30.077000000000002</c:v>
                </c:pt>
                <c:pt idx="192">
                  <c:v>29.945</c:v>
                </c:pt>
                <c:pt idx="193">
                  <c:v>30.827000000000002</c:v>
                </c:pt>
                <c:pt idx="194">
                  <c:v>30.844999999999999</c:v>
                </c:pt>
                <c:pt idx="195">
                  <c:v>30.911999999999999</c:v>
                </c:pt>
                <c:pt idx="196">
                  <c:v>31.248999999999999</c:v>
                </c:pt>
                <c:pt idx="197">
                  <c:v>30.73</c:v>
                </c:pt>
                <c:pt idx="198">
                  <c:v>30.87</c:v>
                </c:pt>
                <c:pt idx="199">
                  <c:v>31.567</c:v>
                </c:pt>
                <c:pt idx="200">
                  <c:v>31.335999999999999</c:v>
                </c:pt>
                <c:pt idx="201">
                  <c:v>31.236999999999998</c:v>
                </c:pt>
                <c:pt idx="202">
                  <c:v>31.507000000000001</c:v>
                </c:pt>
                <c:pt idx="203">
                  <c:v>31.591000000000001</c:v>
                </c:pt>
                <c:pt idx="204">
                  <c:v>31.244</c:v>
                </c:pt>
                <c:pt idx="205">
                  <c:v>32.521000000000001</c:v>
                </c:pt>
                <c:pt idx="206">
                  <c:v>32.292000000000002</c:v>
                </c:pt>
                <c:pt idx="207">
                  <c:v>31.725999999999999</c:v>
                </c:pt>
                <c:pt idx="208">
                  <c:v>31.989000000000001</c:v>
                </c:pt>
                <c:pt idx="209">
                  <c:v>32.223999999999997</c:v>
                </c:pt>
                <c:pt idx="210">
                  <c:v>32.518000000000001</c:v>
                </c:pt>
                <c:pt idx="211">
                  <c:v>33.048999999999999</c:v>
                </c:pt>
                <c:pt idx="212">
                  <c:v>32.780999999999999</c:v>
                </c:pt>
                <c:pt idx="213">
                  <c:v>32.435000000000002</c:v>
                </c:pt>
                <c:pt idx="214">
                  <c:v>32.271999999999998</c:v>
                </c:pt>
                <c:pt idx="215">
                  <c:v>32.100999999999999</c:v>
                </c:pt>
                <c:pt idx="216">
                  <c:v>33.307000000000002</c:v>
                </c:pt>
                <c:pt idx="217">
                  <c:v>33.241</c:v>
                </c:pt>
                <c:pt idx="218">
                  <c:v>33.719000000000001</c:v>
                </c:pt>
                <c:pt idx="219">
                  <c:v>33.003999999999998</c:v>
                </c:pt>
                <c:pt idx="220">
                  <c:v>32.706000000000003</c:v>
                </c:pt>
                <c:pt idx="221">
                  <c:v>32.572000000000003</c:v>
                </c:pt>
                <c:pt idx="222">
                  <c:v>32.066000000000003</c:v>
                </c:pt>
                <c:pt idx="223">
                  <c:v>32.238999999999997</c:v>
                </c:pt>
                <c:pt idx="224">
                  <c:v>32.073</c:v>
                </c:pt>
              </c:numCache>
            </c:numRef>
          </c:val>
          <c:smooth val="0"/>
          <c:extLst>
            <c:ext xmlns:c16="http://schemas.microsoft.com/office/drawing/2014/chart" uri="{C3380CC4-5D6E-409C-BE32-E72D297353CC}">
              <c16:uniqueId val="{00000000-FDFF-4172-9654-24DB203A229C}"/>
            </c:ext>
          </c:extLst>
        </c:ser>
        <c:dLbls>
          <c:showLegendKey val="0"/>
          <c:showVal val="0"/>
          <c:showCatName val="0"/>
          <c:showSerName val="0"/>
          <c:showPercent val="0"/>
          <c:showBubbleSize val="0"/>
        </c:dLbls>
        <c:smooth val="0"/>
        <c:axId val="333036960"/>
        <c:axId val="333038400"/>
      </c:lineChart>
      <c:dateAx>
        <c:axId val="333036960"/>
        <c:scaling>
          <c:orientation val="minMax"/>
        </c:scaling>
        <c:delete val="0"/>
        <c:axPos val="b"/>
        <c:numFmt formatCode="yyyy" sourceLinked="0"/>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333038400"/>
        <c:crosses val="autoZero"/>
        <c:auto val="1"/>
        <c:lblOffset val="100"/>
        <c:baseTimeUnit val="months"/>
        <c:majorUnit val="1"/>
        <c:majorTimeUnit val="years"/>
      </c:dateAx>
      <c:valAx>
        <c:axId val="333038400"/>
        <c:scaling>
          <c:orientation val="minMax"/>
          <c:min val="20"/>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r>
                  <a:rPr lang="en-US" sz="900">
                    <a:solidFill>
                      <a:sysClr val="windowText" lastClr="000000"/>
                    </a:solidFill>
                    <a:latin typeface="Roboto" panose="02000000000000000000" pitchFamily="2" charset="0"/>
                    <a:ea typeface="Roboto" panose="02000000000000000000" pitchFamily="2" charset="0"/>
                  </a:rPr>
                  <a:t>Millions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title>
        <c:numFmt formatCode="#,##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333036960"/>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r>
              <a:rPr lang="en-US" b="1" dirty="0">
                <a:solidFill>
                  <a:sysClr val="windowText" lastClr="000000"/>
                </a:solidFill>
                <a:latin typeface="IBM Plex Sans" panose="020B0503050203000203" pitchFamily="34" charset="0"/>
              </a:rPr>
              <a:t>Estimated</a:t>
            </a:r>
            <a:r>
              <a:rPr lang="en-US" b="1" baseline="0" dirty="0">
                <a:solidFill>
                  <a:sysClr val="windowText" lastClr="000000"/>
                </a:solidFill>
                <a:latin typeface="IBM Plex Sans" panose="020B0503050203000203" pitchFamily="34" charset="0"/>
              </a:rPr>
              <a:t> </a:t>
            </a:r>
            <a:r>
              <a:rPr lang="en-US" b="1" dirty="0">
                <a:solidFill>
                  <a:sysClr val="windowText" lastClr="000000"/>
                </a:solidFill>
                <a:latin typeface="IBM Plex Sans" panose="020B0503050203000203" pitchFamily="34" charset="0"/>
              </a:rPr>
              <a:t>Data Center Share of </a:t>
            </a:r>
          </a:p>
          <a:p>
            <a:pPr>
              <a:defRPr b="1">
                <a:solidFill>
                  <a:sysClr val="windowText" lastClr="000000"/>
                </a:solidFill>
                <a:latin typeface="IBM Plex Sans" panose="020B0503050203000203" pitchFamily="34" charset="0"/>
              </a:defRPr>
            </a:pPr>
            <a:r>
              <a:rPr lang="en-US" b="1" dirty="0">
                <a:solidFill>
                  <a:sysClr val="windowText" lastClr="000000"/>
                </a:solidFill>
                <a:latin typeface="IBM Plex Sans" panose="020B0503050203000203" pitchFamily="34" charset="0"/>
              </a:rPr>
              <a:t>Total U.S. Power Demand</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endParaRPr lang="en-US"/>
        </a:p>
      </c:txPr>
    </c:title>
    <c:autoTitleDeleted val="0"/>
    <c:plotArea>
      <c:layout/>
      <c:lineChart>
        <c:grouping val="standard"/>
        <c:varyColors val="0"/>
        <c:ser>
          <c:idx val="0"/>
          <c:order val="0"/>
          <c:spPr>
            <a:ln w="28575" cap="rnd">
              <a:solidFill>
                <a:srgbClr val="009BAB"/>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2023</c:v>
                </c:pt>
                <c:pt idx="1">
                  <c:v>2024</c:v>
                </c:pt>
                <c:pt idx="2">
                  <c:v>2025</c:v>
                </c:pt>
                <c:pt idx="3">
                  <c:v>2026</c:v>
                </c:pt>
                <c:pt idx="4">
                  <c:v>2027</c:v>
                </c:pt>
                <c:pt idx="5">
                  <c:v>2028</c:v>
                </c:pt>
                <c:pt idx="6">
                  <c:v>2029</c:v>
                </c:pt>
                <c:pt idx="7">
                  <c:v>2030</c:v>
                </c:pt>
              </c:numCache>
            </c:numRef>
          </c:cat>
          <c:val>
            <c:numRef>
              <c:f>Sheet1!$B$2:$B$9</c:f>
              <c:numCache>
                <c:formatCode>0.00%</c:formatCode>
                <c:ptCount val="8"/>
                <c:pt idx="0">
                  <c:v>3.6999999999999998E-2</c:v>
                </c:pt>
                <c:pt idx="1">
                  <c:v>4.2999999999999997E-2</c:v>
                </c:pt>
                <c:pt idx="2">
                  <c:v>5.1999999999999998E-2</c:v>
                </c:pt>
                <c:pt idx="3">
                  <c:v>6.5000000000000002E-2</c:v>
                </c:pt>
                <c:pt idx="4">
                  <c:v>0.08</c:v>
                </c:pt>
                <c:pt idx="5">
                  <c:v>9.2999999999999999E-2</c:v>
                </c:pt>
                <c:pt idx="6">
                  <c:v>0.10299999999999999</c:v>
                </c:pt>
                <c:pt idx="7">
                  <c:v>0.11700000000000001</c:v>
                </c:pt>
              </c:numCache>
            </c:numRef>
          </c:val>
          <c:smooth val="0"/>
          <c:extLst>
            <c:ext xmlns:c16="http://schemas.microsoft.com/office/drawing/2014/chart" uri="{C3380CC4-5D6E-409C-BE32-E72D297353CC}">
              <c16:uniqueId val="{00000000-C9A8-4C75-9B6D-91EDBA5FD790}"/>
            </c:ext>
          </c:extLst>
        </c:ser>
        <c:dLbls>
          <c:dLblPos val="t"/>
          <c:showLegendKey val="0"/>
          <c:showVal val="1"/>
          <c:showCatName val="0"/>
          <c:showSerName val="0"/>
          <c:showPercent val="0"/>
          <c:showBubbleSize val="0"/>
        </c:dLbls>
        <c:smooth val="0"/>
        <c:axId val="882380671"/>
        <c:axId val="882394591"/>
      </c:lineChart>
      <c:catAx>
        <c:axId val="882380671"/>
        <c:scaling>
          <c:orientation val="minMax"/>
        </c:scaling>
        <c:delete val="0"/>
        <c:axPos val="b"/>
        <c:numFmt formatCode="General" sourceLinked="1"/>
        <c:majorTickMark val="none"/>
        <c:minorTickMark val="in"/>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882394591"/>
        <c:crosses val="autoZero"/>
        <c:auto val="1"/>
        <c:lblAlgn val="ctr"/>
        <c:lblOffset val="100"/>
        <c:noMultiLvlLbl val="0"/>
      </c:catAx>
      <c:valAx>
        <c:axId val="882394591"/>
        <c:scaling>
          <c:orientation val="minMax"/>
          <c:max val="0.13"/>
          <c:min val="3.0000000000000006E-2"/>
        </c:scaling>
        <c:delete val="0"/>
        <c:axPos val="l"/>
        <c:numFmt formatCode="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882380671"/>
        <c:crosses val="autoZero"/>
        <c:crossBetween val="between"/>
        <c:majorUnit val="1.0000000000000002E-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r>
              <a:rPr lang="en-US" b="1" dirty="0">
                <a:solidFill>
                  <a:schemeClr val="tx1"/>
                </a:solidFill>
                <a:latin typeface="IBM Plex Sans" panose="020B0503050203000203" pitchFamily="34" charset="0"/>
              </a:rPr>
              <a:t>Monthly U.S. Marketed Natural Gas </a:t>
            </a:r>
          </a:p>
          <a:p>
            <a:pPr>
              <a:defRPr b="1">
                <a:solidFill>
                  <a:schemeClr val="tx1"/>
                </a:solidFill>
                <a:latin typeface="IBM Plex Sans" panose="020B0503050203000203" pitchFamily="34" charset="0"/>
              </a:defRPr>
            </a:pPr>
            <a:r>
              <a:rPr lang="en-US" b="1" dirty="0">
                <a:solidFill>
                  <a:schemeClr val="tx1"/>
                </a:solidFill>
                <a:latin typeface="IBM Plex Sans" panose="020B0503050203000203" pitchFamily="34" charset="0"/>
              </a:rPr>
              <a:t>Production by Region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IBM Plex Sans" panose="020B0503050203000203" pitchFamily="34" charset="0"/>
              <a:ea typeface="+mn-ea"/>
              <a:cs typeface="+mn-cs"/>
            </a:defRPr>
          </a:pPr>
          <a:endParaRPr lang="en-US"/>
        </a:p>
      </c:txPr>
    </c:title>
    <c:autoTitleDeleted val="0"/>
    <c:plotArea>
      <c:layout/>
      <c:areaChart>
        <c:grouping val="stacked"/>
        <c:varyColors val="0"/>
        <c:ser>
          <c:idx val="0"/>
          <c:order val="0"/>
          <c:tx>
            <c:strRef>
              <c:f>Sheet2!$B$1</c:f>
              <c:strCache>
                <c:ptCount val="1"/>
                <c:pt idx="0">
                  <c:v>Other</c:v>
                </c:pt>
              </c:strCache>
            </c:strRef>
          </c:tx>
          <c:spPr>
            <a:solidFill>
              <a:srgbClr val="B00027"/>
            </a:solidFill>
            <a:ln>
              <a:noFill/>
            </a:ln>
            <a:effectLst/>
          </c:spPr>
          <c:cat>
            <c:numRef>
              <c:f>Sheet2!$A$2:$A$217</c:f>
              <c:numCache>
                <c:formatCode>mmm\-yy</c:formatCode>
                <c:ptCount val="216"/>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43497</c:v>
                </c:pt>
                <c:pt idx="122">
                  <c:v>43525</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pt idx="138">
                  <c:v>44013</c:v>
                </c:pt>
                <c:pt idx="139">
                  <c:v>44044</c:v>
                </c:pt>
                <c:pt idx="140">
                  <c:v>44075</c:v>
                </c:pt>
                <c:pt idx="141">
                  <c:v>44105</c:v>
                </c:pt>
                <c:pt idx="142">
                  <c:v>44136</c:v>
                </c:pt>
                <c:pt idx="143">
                  <c:v>44166</c:v>
                </c:pt>
                <c:pt idx="144">
                  <c:v>44197</c:v>
                </c:pt>
                <c:pt idx="145">
                  <c:v>44228</c:v>
                </c:pt>
                <c:pt idx="146">
                  <c:v>44256</c:v>
                </c:pt>
                <c:pt idx="147">
                  <c:v>44287</c:v>
                </c:pt>
                <c:pt idx="148">
                  <c:v>44317</c:v>
                </c:pt>
                <c:pt idx="149">
                  <c:v>44348</c:v>
                </c:pt>
                <c:pt idx="150">
                  <c:v>44378</c:v>
                </c:pt>
                <c:pt idx="151">
                  <c:v>44409</c:v>
                </c:pt>
                <c:pt idx="152">
                  <c:v>44440</c:v>
                </c:pt>
                <c:pt idx="153">
                  <c:v>44470</c:v>
                </c:pt>
                <c:pt idx="154">
                  <c:v>44501</c:v>
                </c:pt>
                <c:pt idx="155">
                  <c:v>44531</c:v>
                </c:pt>
                <c:pt idx="156">
                  <c:v>44562</c:v>
                </c:pt>
                <c:pt idx="157">
                  <c:v>44593</c:v>
                </c:pt>
                <c:pt idx="158">
                  <c:v>44621</c:v>
                </c:pt>
                <c:pt idx="159">
                  <c:v>44652</c:v>
                </c:pt>
                <c:pt idx="160">
                  <c:v>44682</c:v>
                </c:pt>
                <c:pt idx="161">
                  <c:v>44713</c:v>
                </c:pt>
                <c:pt idx="162">
                  <c:v>44743</c:v>
                </c:pt>
                <c:pt idx="163">
                  <c:v>44774</c:v>
                </c:pt>
                <c:pt idx="164">
                  <c:v>44805</c:v>
                </c:pt>
                <c:pt idx="165">
                  <c:v>44835</c:v>
                </c:pt>
                <c:pt idx="166">
                  <c:v>44866</c:v>
                </c:pt>
                <c:pt idx="167">
                  <c:v>44896</c:v>
                </c:pt>
                <c:pt idx="168">
                  <c:v>44927</c:v>
                </c:pt>
                <c:pt idx="169">
                  <c:v>44958</c:v>
                </c:pt>
                <c:pt idx="170">
                  <c:v>44986</c:v>
                </c:pt>
                <c:pt idx="171">
                  <c:v>45017</c:v>
                </c:pt>
                <c:pt idx="172">
                  <c:v>45047</c:v>
                </c:pt>
                <c:pt idx="173">
                  <c:v>45078</c:v>
                </c:pt>
                <c:pt idx="174">
                  <c:v>45108</c:v>
                </c:pt>
                <c:pt idx="175">
                  <c:v>45139</c:v>
                </c:pt>
                <c:pt idx="176">
                  <c:v>45170</c:v>
                </c:pt>
                <c:pt idx="177">
                  <c:v>45200</c:v>
                </c:pt>
                <c:pt idx="178">
                  <c:v>45231</c:v>
                </c:pt>
                <c:pt idx="179">
                  <c:v>45261</c:v>
                </c:pt>
                <c:pt idx="180">
                  <c:v>45292</c:v>
                </c:pt>
                <c:pt idx="181">
                  <c:v>45323</c:v>
                </c:pt>
                <c:pt idx="182">
                  <c:v>45352</c:v>
                </c:pt>
                <c:pt idx="183">
                  <c:v>45383</c:v>
                </c:pt>
                <c:pt idx="184">
                  <c:v>45413</c:v>
                </c:pt>
                <c:pt idx="185">
                  <c:v>45444</c:v>
                </c:pt>
                <c:pt idx="186">
                  <c:v>45474</c:v>
                </c:pt>
                <c:pt idx="187">
                  <c:v>45505</c:v>
                </c:pt>
                <c:pt idx="188">
                  <c:v>45536</c:v>
                </c:pt>
                <c:pt idx="189">
                  <c:v>45566</c:v>
                </c:pt>
                <c:pt idx="190">
                  <c:v>45597</c:v>
                </c:pt>
                <c:pt idx="191">
                  <c:v>45627</c:v>
                </c:pt>
                <c:pt idx="192">
                  <c:v>45658</c:v>
                </c:pt>
                <c:pt idx="193">
                  <c:v>45689</c:v>
                </c:pt>
                <c:pt idx="194">
                  <c:v>45717</c:v>
                </c:pt>
                <c:pt idx="195">
                  <c:v>45748</c:v>
                </c:pt>
                <c:pt idx="196">
                  <c:v>45778</c:v>
                </c:pt>
                <c:pt idx="197">
                  <c:v>45809</c:v>
                </c:pt>
                <c:pt idx="198">
                  <c:v>45839</c:v>
                </c:pt>
                <c:pt idx="199">
                  <c:v>45870</c:v>
                </c:pt>
                <c:pt idx="200">
                  <c:v>45901</c:v>
                </c:pt>
                <c:pt idx="201">
                  <c:v>45931</c:v>
                </c:pt>
                <c:pt idx="202">
                  <c:v>45962</c:v>
                </c:pt>
                <c:pt idx="203">
                  <c:v>45992</c:v>
                </c:pt>
                <c:pt idx="204">
                  <c:v>46023</c:v>
                </c:pt>
                <c:pt idx="205">
                  <c:v>46054</c:v>
                </c:pt>
                <c:pt idx="206">
                  <c:v>46082</c:v>
                </c:pt>
                <c:pt idx="207">
                  <c:v>46113</c:v>
                </c:pt>
                <c:pt idx="208">
                  <c:v>46143</c:v>
                </c:pt>
                <c:pt idx="209">
                  <c:v>46174</c:v>
                </c:pt>
                <c:pt idx="210">
                  <c:v>46204</c:v>
                </c:pt>
                <c:pt idx="211">
                  <c:v>46235</c:v>
                </c:pt>
                <c:pt idx="212">
                  <c:v>46266</c:v>
                </c:pt>
                <c:pt idx="213">
                  <c:v>46296</c:v>
                </c:pt>
                <c:pt idx="214">
                  <c:v>46327</c:v>
                </c:pt>
                <c:pt idx="215">
                  <c:v>46357</c:v>
                </c:pt>
              </c:numCache>
            </c:numRef>
          </c:cat>
          <c:val>
            <c:numRef>
              <c:f>Sheet2!$B$2:$B$217</c:f>
              <c:numCache>
                <c:formatCode>General</c:formatCode>
                <c:ptCount val="216"/>
                <c:pt idx="0">
                  <c:v>40.67</c:v>
                </c:pt>
                <c:pt idx="1">
                  <c:v>41.12</c:v>
                </c:pt>
                <c:pt idx="2">
                  <c:v>40.49</c:v>
                </c:pt>
                <c:pt idx="3">
                  <c:v>39.81</c:v>
                </c:pt>
                <c:pt idx="4">
                  <c:v>39.83</c:v>
                </c:pt>
                <c:pt idx="5">
                  <c:v>39.39</c:v>
                </c:pt>
                <c:pt idx="6">
                  <c:v>38.56</c:v>
                </c:pt>
                <c:pt idx="7">
                  <c:v>39.049999999999997</c:v>
                </c:pt>
                <c:pt idx="8">
                  <c:v>37.35</c:v>
                </c:pt>
                <c:pt idx="9">
                  <c:v>38.049999999999997</c:v>
                </c:pt>
                <c:pt idx="10">
                  <c:v>38.229999999999997</c:v>
                </c:pt>
                <c:pt idx="11">
                  <c:v>37.79</c:v>
                </c:pt>
                <c:pt idx="12">
                  <c:v>38.21</c:v>
                </c:pt>
                <c:pt idx="13">
                  <c:v>38.89</c:v>
                </c:pt>
                <c:pt idx="14">
                  <c:v>38.590000000000003</c:v>
                </c:pt>
                <c:pt idx="15">
                  <c:v>38.6</c:v>
                </c:pt>
                <c:pt idx="16">
                  <c:v>39</c:v>
                </c:pt>
                <c:pt idx="17">
                  <c:v>38.409999999999997</c:v>
                </c:pt>
                <c:pt idx="18">
                  <c:v>38.79</c:v>
                </c:pt>
                <c:pt idx="19">
                  <c:v>38.97</c:v>
                </c:pt>
                <c:pt idx="20">
                  <c:v>39.020000000000003</c:v>
                </c:pt>
                <c:pt idx="21">
                  <c:v>39.159999999999997</c:v>
                </c:pt>
                <c:pt idx="22">
                  <c:v>38.78</c:v>
                </c:pt>
                <c:pt idx="23">
                  <c:v>39.1</c:v>
                </c:pt>
                <c:pt idx="24">
                  <c:v>37.93</c:v>
                </c:pt>
                <c:pt idx="25">
                  <c:v>37.22</c:v>
                </c:pt>
                <c:pt idx="26">
                  <c:v>38.869999999999997</c:v>
                </c:pt>
                <c:pt idx="27">
                  <c:v>39.049999999999997</c:v>
                </c:pt>
                <c:pt idx="28">
                  <c:v>38.97</c:v>
                </c:pt>
                <c:pt idx="29">
                  <c:v>39.04</c:v>
                </c:pt>
                <c:pt idx="30">
                  <c:v>39.020000000000003</c:v>
                </c:pt>
                <c:pt idx="31">
                  <c:v>39.229999999999997</c:v>
                </c:pt>
                <c:pt idx="32">
                  <c:v>39.28</c:v>
                </c:pt>
                <c:pt idx="33">
                  <c:v>39.78</c:v>
                </c:pt>
                <c:pt idx="34">
                  <c:v>40.11</c:v>
                </c:pt>
                <c:pt idx="35">
                  <c:v>39.78</c:v>
                </c:pt>
                <c:pt idx="36">
                  <c:v>39.67</c:v>
                </c:pt>
                <c:pt idx="37">
                  <c:v>38.75</c:v>
                </c:pt>
                <c:pt idx="38">
                  <c:v>38.869999999999997</c:v>
                </c:pt>
                <c:pt idx="39">
                  <c:v>38.86</c:v>
                </c:pt>
                <c:pt idx="40">
                  <c:v>39.03</c:v>
                </c:pt>
                <c:pt idx="41">
                  <c:v>38.65</c:v>
                </c:pt>
                <c:pt idx="42">
                  <c:v>38.799999999999997</c:v>
                </c:pt>
                <c:pt idx="43">
                  <c:v>38.840000000000003</c:v>
                </c:pt>
                <c:pt idx="44">
                  <c:v>38.880000000000003</c:v>
                </c:pt>
                <c:pt idx="45">
                  <c:v>38.79</c:v>
                </c:pt>
                <c:pt idx="46">
                  <c:v>38.54</c:v>
                </c:pt>
                <c:pt idx="47">
                  <c:v>38.01</c:v>
                </c:pt>
                <c:pt idx="48">
                  <c:v>37.049999999999997</c:v>
                </c:pt>
                <c:pt idx="49">
                  <c:v>37.06</c:v>
                </c:pt>
                <c:pt idx="50">
                  <c:v>37.1</c:v>
                </c:pt>
                <c:pt idx="51">
                  <c:v>37.56</c:v>
                </c:pt>
                <c:pt idx="52">
                  <c:v>37.36</c:v>
                </c:pt>
                <c:pt idx="53">
                  <c:v>37.25</c:v>
                </c:pt>
                <c:pt idx="54">
                  <c:v>37.18</c:v>
                </c:pt>
                <c:pt idx="55">
                  <c:v>37.24</c:v>
                </c:pt>
                <c:pt idx="56">
                  <c:v>36.729999999999997</c:v>
                </c:pt>
                <c:pt idx="57">
                  <c:v>37.26</c:v>
                </c:pt>
                <c:pt idx="58">
                  <c:v>37.25</c:v>
                </c:pt>
                <c:pt idx="59">
                  <c:v>36.299999999999997</c:v>
                </c:pt>
                <c:pt idx="60">
                  <c:v>35.9</c:v>
                </c:pt>
                <c:pt idx="61">
                  <c:v>36.770000000000003</c:v>
                </c:pt>
                <c:pt idx="62">
                  <c:v>36.799999999999997</c:v>
                </c:pt>
                <c:pt idx="63">
                  <c:v>37.93</c:v>
                </c:pt>
                <c:pt idx="64">
                  <c:v>37.049999999999997</c:v>
                </c:pt>
                <c:pt idx="65">
                  <c:v>37.1</c:v>
                </c:pt>
                <c:pt idx="66">
                  <c:v>37.14</c:v>
                </c:pt>
                <c:pt idx="67">
                  <c:v>37.36</c:v>
                </c:pt>
                <c:pt idx="68">
                  <c:v>37.03</c:v>
                </c:pt>
                <c:pt idx="69">
                  <c:v>37.119999999999997</c:v>
                </c:pt>
                <c:pt idx="70">
                  <c:v>36.880000000000003</c:v>
                </c:pt>
                <c:pt idx="71">
                  <c:v>36.82</c:v>
                </c:pt>
                <c:pt idx="72">
                  <c:v>36.74</c:v>
                </c:pt>
                <c:pt idx="73">
                  <c:v>36.35</c:v>
                </c:pt>
                <c:pt idx="74">
                  <c:v>36.57</c:v>
                </c:pt>
                <c:pt idx="75">
                  <c:v>36.65</c:v>
                </c:pt>
                <c:pt idx="76">
                  <c:v>36.020000000000003</c:v>
                </c:pt>
                <c:pt idx="77">
                  <c:v>36.020000000000003</c:v>
                </c:pt>
                <c:pt idx="78">
                  <c:v>35.61</c:v>
                </c:pt>
                <c:pt idx="79">
                  <c:v>35.49</c:v>
                </c:pt>
                <c:pt idx="80">
                  <c:v>35.270000000000003</c:v>
                </c:pt>
                <c:pt idx="81">
                  <c:v>35.08</c:v>
                </c:pt>
                <c:pt idx="82">
                  <c:v>34.700000000000003</c:v>
                </c:pt>
                <c:pt idx="83">
                  <c:v>34.26</c:v>
                </c:pt>
                <c:pt idx="84">
                  <c:v>33.86</c:v>
                </c:pt>
                <c:pt idx="85">
                  <c:v>34.17</c:v>
                </c:pt>
                <c:pt idx="86">
                  <c:v>33.81</c:v>
                </c:pt>
                <c:pt idx="87">
                  <c:v>33.42</c:v>
                </c:pt>
                <c:pt idx="88">
                  <c:v>32.76</c:v>
                </c:pt>
                <c:pt idx="89">
                  <c:v>32.409999999999997</c:v>
                </c:pt>
                <c:pt idx="90">
                  <c:v>32</c:v>
                </c:pt>
                <c:pt idx="91">
                  <c:v>31.99</c:v>
                </c:pt>
                <c:pt idx="92">
                  <c:v>32.01</c:v>
                </c:pt>
                <c:pt idx="93">
                  <c:v>31.91</c:v>
                </c:pt>
                <c:pt idx="94">
                  <c:v>31.53</c:v>
                </c:pt>
                <c:pt idx="95">
                  <c:v>30.76</c:v>
                </c:pt>
                <c:pt idx="96">
                  <c:v>30.02</c:v>
                </c:pt>
                <c:pt idx="97">
                  <c:v>30.55</c:v>
                </c:pt>
                <c:pt idx="98">
                  <c:v>31.18</c:v>
                </c:pt>
                <c:pt idx="99">
                  <c:v>31.2</c:v>
                </c:pt>
                <c:pt idx="100">
                  <c:v>30.69</c:v>
                </c:pt>
                <c:pt idx="101">
                  <c:v>30.89</c:v>
                </c:pt>
                <c:pt idx="102">
                  <c:v>30.75</c:v>
                </c:pt>
                <c:pt idx="103">
                  <c:v>30.4</c:v>
                </c:pt>
                <c:pt idx="104">
                  <c:v>30.97</c:v>
                </c:pt>
                <c:pt idx="105">
                  <c:v>31.42</c:v>
                </c:pt>
                <c:pt idx="106">
                  <c:v>31.61</c:v>
                </c:pt>
                <c:pt idx="107">
                  <c:v>31.77</c:v>
                </c:pt>
                <c:pt idx="108">
                  <c:v>31.22</c:v>
                </c:pt>
                <c:pt idx="109">
                  <c:v>31.38</c:v>
                </c:pt>
                <c:pt idx="110">
                  <c:v>31.33</c:v>
                </c:pt>
                <c:pt idx="111">
                  <c:v>31.47</c:v>
                </c:pt>
                <c:pt idx="112">
                  <c:v>31.38</c:v>
                </c:pt>
                <c:pt idx="113">
                  <c:v>31.13</c:v>
                </c:pt>
                <c:pt idx="114">
                  <c:v>31.05</c:v>
                </c:pt>
                <c:pt idx="115">
                  <c:v>31.39</c:v>
                </c:pt>
                <c:pt idx="116">
                  <c:v>31.69</c:v>
                </c:pt>
                <c:pt idx="117">
                  <c:v>31.84</c:v>
                </c:pt>
                <c:pt idx="118">
                  <c:v>31.9</c:v>
                </c:pt>
                <c:pt idx="119">
                  <c:v>31.47</c:v>
                </c:pt>
                <c:pt idx="120">
                  <c:v>30.99</c:v>
                </c:pt>
                <c:pt idx="121">
                  <c:v>31.04</c:v>
                </c:pt>
                <c:pt idx="122">
                  <c:v>30.62</c:v>
                </c:pt>
                <c:pt idx="123">
                  <c:v>31.05</c:v>
                </c:pt>
                <c:pt idx="124">
                  <c:v>31.17</c:v>
                </c:pt>
                <c:pt idx="125">
                  <c:v>30.79</c:v>
                </c:pt>
                <c:pt idx="126">
                  <c:v>30.3</c:v>
                </c:pt>
                <c:pt idx="127">
                  <c:v>30.63</c:v>
                </c:pt>
                <c:pt idx="128">
                  <c:v>30.95</c:v>
                </c:pt>
                <c:pt idx="129">
                  <c:v>30.82</c:v>
                </c:pt>
                <c:pt idx="130">
                  <c:v>30.76</c:v>
                </c:pt>
                <c:pt idx="131">
                  <c:v>30.6</c:v>
                </c:pt>
                <c:pt idx="132">
                  <c:v>30.39</c:v>
                </c:pt>
                <c:pt idx="133">
                  <c:v>29.56</c:v>
                </c:pt>
                <c:pt idx="134">
                  <c:v>29.09</c:v>
                </c:pt>
                <c:pt idx="135">
                  <c:v>28.74</c:v>
                </c:pt>
                <c:pt idx="136">
                  <c:v>26.47</c:v>
                </c:pt>
                <c:pt idx="137">
                  <c:v>27.4</c:v>
                </c:pt>
                <c:pt idx="138">
                  <c:v>27.08</c:v>
                </c:pt>
                <c:pt idx="139">
                  <c:v>26.67</c:v>
                </c:pt>
                <c:pt idx="140">
                  <c:v>27.16</c:v>
                </c:pt>
                <c:pt idx="141">
                  <c:v>26.41</c:v>
                </c:pt>
                <c:pt idx="142">
                  <c:v>26.91</c:v>
                </c:pt>
                <c:pt idx="143">
                  <c:v>26.5</c:v>
                </c:pt>
                <c:pt idx="144">
                  <c:v>26.13</c:v>
                </c:pt>
                <c:pt idx="145">
                  <c:v>24</c:v>
                </c:pt>
                <c:pt idx="146">
                  <c:v>26.22</c:v>
                </c:pt>
                <c:pt idx="147">
                  <c:v>26.21</c:v>
                </c:pt>
                <c:pt idx="148">
                  <c:v>26.28</c:v>
                </c:pt>
                <c:pt idx="149">
                  <c:v>25.7</c:v>
                </c:pt>
                <c:pt idx="150">
                  <c:v>26.02</c:v>
                </c:pt>
                <c:pt idx="151">
                  <c:v>25.74</c:v>
                </c:pt>
                <c:pt idx="152">
                  <c:v>26.08</c:v>
                </c:pt>
                <c:pt idx="153">
                  <c:v>26.27</c:v>
                </c:pt>
                <c:pt idx="154">
                  <c:v>26.17</c:v>
                </c:pt>
                <c:pt idx="155">
                  <c:v>25.97</c:v>
                </c:pt>
                <c:pt idx="156">
                  <c:v>24.96</c:v>
                </c:pt>
                <c:pt idx="157">
                  <c:v>25.19</c:v>
                </c:pt>
                <c:pt idx="158">
                  <c:v>25.77</c:v>
                </c:pt>
                <c:pt idx="159">
                  <c:v>26.03</c:v>
                </c:pt>
                <c:pt idx="160">
                  <c:v>25.78</c:v>
                </c:pt>
                <c:pt idx="161">
                  <c:v>25.85</c:v>
                </c:pt>
                <c:pt idx="162">
                  <c:v>25.9</c:v>
                </c:pt>
                <c:pt idx="163">
                  <c:v>25.94</c:v>
                </c:pt>
                <c:pt idx="164">
                  <c:v>26.24</c:v>
                </c:pt>
                <c:pt idx="165">
                  <c:v>26.05</c:v>
                </c:pt>
                <c:pt idx="166">
                  <c:v>25.9</c:v>
                </c:pt>
                <c:pt idx="167">
                  <c:v>25.22</c:v>
                </c:pt>
                <c:pt idx="168">
                  <c:v>25.63</c:v>
                </c:pt>
                <c:pt idx="169">
                  <c:v>24.81</c:v>
                </c:pt>
                <c:pt idx="170">
                  <c:v>25.42</c:v>
                </c:pt>
                <c:pt idx="171">
                  <c:v>25.1</c:v>
                </c:pt>
                <c:pt idx="172">
                  <c:v>25.13</c:v>
                </c:pt>
                <c:pt idx="173">
                  <c:v>25.28</c:v>
                </c:pt>
                <c:pt idx="174">
                  <c:v>24.95</c:v>
                </c:pt>
                <c:pt idx="175">
                  <c:v>25.16</c:v>
                </c:pt>
                <c:pt idx="176">
                  <c:v>25.24</c:v>
                </c:pt>
                <c:pt idx="177">
                  <c:v>25.31</c:v>
                </c:pt>
                <c:pt idx="178">
                  <c:v>25.4</c:v>
                </c:pt>
                <c:pt idx="179">
                  <c:v>25.28</c:v>
                </c:pt>
                <c:pt idx="180">
                  <c:v>24.12</c:v>
                </c:pt>
                <c:pt idx="181">
                  <c:v>24.95</c:v>
                </c:pt>
                <c:pt idx="182">
                  <c:v>25.44</c:v>
                </c:pt>
                <c:pt idx="183">
                  <c:v>25.12</c:v>
                </c:pt>
                <c:pt idx="184">
                  <c:v>25.2</c:v>
                </c:pt>
                <c:pt idx="185">
                  <c:v>25</c:v>
                </c:pt>
                <c:pt idx="186">
                  <c:v>24.31</c:v>
                </c:pt>
                <c:pt idx="187">
                  <c:v>23.98</c:v>
                </c:pt>
                <c:pt idx="188">
                  <c:v>23.72</c:v>
                </c:pt>
                <c:pt idx="189">
                  <c:v>23.84</c:v>
                </c:pt>
                <c:pt idx="190">
                  <c:v>24.13</c:v>
                </c:pt>
                <c:pt idx="191">
                  <c:v>24.47</c:v>
                </c:pt>
                <c:pt idx="192">
                  <c:v>23.99</c:v>
                </c:pt>
                <c:pt idx="193">
                  <c:v>23.71</c:v>
                </c:pt>
                <c:pt idx="194">
                  <c:v>24.74</c:v>
                </c:pt>
                <c:pt idx="195">
                  <c:v>24.66</c:v>
                </c:pt>
                <c:pt idx="196">
                  <c:v>24.74</c:v>
                </c:pt>
                <c:pt idx="197">
                  <c:v>24.73</c:v>
                </c:pt>
                <c:pt idx="198">
                  <c:v>25.44</c:v>
                </c:pt>
                <c:pt idx="199">
                  <c:v>25.44</c:v>
                </c:pt>
                <c:pt idx="200">
                  <c:v>25.37</c:v>
                </c:pt>
                <c:pt idx="201">
                  <c:v>25.31</c:v>
                </c:pt>
                <c:pt idx="202">
                  <c:v>25.36</c:v>
                </c:pt>
                <c:pt idx="203">
                  <c:v>25.27</c:v>
                </c:pt>
                <c:pt idx="204">
                  <c:v>24.93</c:v>
                </c:pt>
                <c:pt idx="205">
                  <c:v>24.46</c:v>
                </c:pt>
                <c:pt idx="206">
                  <c:v>24.37</c:v>
                </c:pt>
                <c:pt idx="207">
                  <c:v>24.31</c:v>
                </c:pt>
                <c:pt idx="208">
                  <c:v>24.23</c:v>
                </c:pt>
                <c:pt idx="209">
                  <c:v>24.17</c:v>
                </c:pt>
                <c:pt idx="210">
                  <c:v>24.13</c:v>
                </c:pt>
                <c:pt idx="211">
                  <c:v>24.11</c:v>
                </c:pt>
                <c:pt idx="212">
                  <c:v>24.09</c:v>
                </c:pt>
                <c:pt idx="213">
                  <c:v>24.05</c:v>
                </c:pt>
                <c:pt idx="214">
                  <c:v>23.99</c:v>
                </c:pt>
                <c:pt idx="215">
                  <c:v>23.89</c:v>
                </c:pt>
              </c:numCache>
            </c:numRef>
          </c:val>
          <c:extLst>
            <c:ext xmlns:c16="http://schemas.microsoft.com/office/drawing/2014/chart" uri="{C3380CC4-5D6E-409C-BE32-E72D297353CC}">
              <c16:uniqueId val="{00000000-CA74-4E99-B4C7-0AC7582B542D}"/>
            </c:ext>
          </c:extLst>
        </c:ser>
        <c:ser>
          <c:idx val="1"/>
          <c:order val="1"/>
          <c:tx>
            <c:strRef>
              <c:f>Sheet2!$C$1</c:f>
              <c:strCache>
                <c:ptCount val="1"/>
                <c:pt idx="0">
                  <c:v>Permian</c:v>
                </c:pt>
              </c:strCache>
            </c:strRef>
          </c:tx>
          <c:spPr>
            <a:solidFill>
              <a:srgbClr val="731017"/>
            </a:solidFill>
            <a:ln>
              <a:noFill/>
            </a:ln>
            <a:effectLst/>
          </c:spPr>
          <c:cat>
            <c:numRef>
              <c:f>Sheet2!$A$2:$A$217</c:f>
              <c:numCache>
                <c:formatCode>mmm\-yy</c:formatCode>
                <c:ptCount val="216"/>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43497</c:v>
                </c:pt>
                <c:pt idx="122">
                  <c:v>43525</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pt idx="138">
                  <c:v>44013</c:v>
                </c:pt>
                <c:pt idx="139">
                  <c:v>44044</c:v>
                </c:pt>
                <c:pt idx="140">
                  <c:v>44075</c:v>
                </c:pt>
                <c:pt idx="141">
                  <c:v>44105</c:v>
                </c:pt>
                <c:pt idx="142">
                  <c:v>44136</c:v>
                </c:pt>
                <c:pt idx="143">
                  <c:v>44166</c:v>
                </c:pt>
                <c:pt idx="144">
                  <c:v>44197</c:v>
                </c:pt>
                <c:pt idx="145">
                  <c:v>44228</c:v>
                </c:pt>
                <c:pt idx="146">
                  <c:v>44256</c:v>
                </c:pt>
                <c:pt idx="147">
                  <c:v>44287</c:v>
                </c:pt>
                <c:pt idx="148">
                  <c:v>44317</c:v>
                </c:pt>
                <c:pt idx="149">
                  <c:v>44348</c:v>
                </c:pt>
                <c:pt idx="150">
                  <c:v>44378</c:v>
                </c:pt>
                <c:pt idx="151">
                  <c:v>44409</c:v>
                </c:pt>
                <c:pt idx="152">
                  <c:v>44440</c:v>
                </c:pt>
                <c:pt idx="153">
                  <c:v>44470</c:v>
                </c:pt>
                <c:pt idx="154">
                  <c:v>44501</c:v>
                </c:pt>
                <c:pt idx="155">
                  <c:v>44531</c:v>
                </c:pt>
                <c:pt idx="156">
                  <c:v>44562</c:v>
                </c:pt>
                <c:pt idx="157">
                  <c:v>44593</c:v>
                </c:pt>
                <c:pt idx="158">
                  <c:v>44621</c:v>
                </c:pt>
                <c:pt idx="159">
                  <c:v>44652</c:v>
                </c:pt>
                <c:pt idx="160">
                  <c:v>44682</c:v>
                </c:pt>
                <c:pt idx="161">
                  <c:v>44713</c:v>
                </c:pt>
                <c:pt idx="162">
                  <c:v>44743</c:v>
                </c:pt>
                <c:pt idx="163">
                  <c:v>44774</c:v>
                </c:pt>
                <c:pt idx="164">
                  <c:v>44805</c:v>
                </c:pt>
                <c:pt idx="165">
                  <c:v>44835</c:v>
                </c:pt>
                <c:pt idx="166">
                  <c:v>44866</c:v>
                </c:pt>
                <c:pt idx="167">
                  <c:v>44896</c:v>
                </c:pt>
                <c:pt idx="168">
                  <c:v>44927</c:v>
                </c:pt>
                <c:pt idx="169">
                  <c:v>44958</c:v>
                </c:pt>
                <c:pt idx="170">
                  <c:v>44986</c:v>
                </c:pt>
                <c:pt idx="171">
                  <c:v>45017</c:v>
                </c:pt>
                <c:pt idx="172">
                  <c:v>45047</c:v>
                </c:pt>
                <c:pt idx="173">
                  <c:v>45078</c:v>
                </c:pt>
                <c:pt idx="174">
                  <c:v>45108</c:v>
                </c:pt>
                <c:pt idx="175">
                  <c:v>45139</c:v>
                </c:pt>
                <c:pt idx="176">
                  <c:v>45170</c:v>
                </c:pt>
                <c:pt idx="177">
                  <c:v>45200</c:v>
                </c:pt>
                <c:pt idx="178">
                  <c:v>45231</c:v>
                </c:pt>
                <c:pt idx="179">
                  <c:v>45261</c:v>
                </c:pt>
                <c:pt idx="180">
                  <c:v>45292</c:v>
                </c:pt>
                <c:pt idx="181">
                  <c:v>45323</c:v>
                </c:pt>
                <c:pt idx="182">
                  <c:v>45352</c:v>
                </c:pt>
                <c:pt idx="183">
                  <c:v>45383</c:v>
                </c:pt>
                <c:pt idx="184">
                  <c:v>45413</c:v>
                </c:pt>
                <c:pt idx="185">
                  <c:v>45444</c:v>
                </c:pt>
                <c:pt idx="186">
                  <c:v>45474</c:v>
                </c:pt>
                <c:pt idx="187">
                  <c:v>45505</c:v>
                </c:pt>
                <c:pt idx="188">
                  <c:v>45536</c:v>
                </c:pt>
                <c:pt idx="189">
                  <c:v>45566</c:v>
                </c:pt>
                <c:pt idx="190">
                  <c:v>45597</c:v>
                </c:pt>
                <c:pt idx="191">
                  <c:v>45627</c:v>
                </c:pt>
                <c:pt idx="192">
                  <c:v>45658</c:v>
                </c:pt>
                <c:pt idx="193">
                  <c:v>45689</c:v>
                </c:pt>
                <c:pt idx="194">
                  <c:v>45717</c:v>
                </c:pt>
                <c:pt idx="195">
                  <c:v>45748</c:v>
                </c:pt>
                <c:pt idx="196">
                  <c:v>45778</c:v>
                </c:pt>
                <c:pt idx="197">
                  <c:v>45809</c:v>
                </c:pt>
                <c:pt idx="198">
                  <c:v>45839</c:v>
                </c:pt>
                <c:pt idx="199">
                  <c:v>45870</c:v>
                </c:pt>
                <c:pt idx="200">
                  <c:v>45901</c:v>
                </c:pt>
                <c:pt idx="201">
                  <c:v>45931</c:v>
                </c:pt>
                <c:pt idx="202">
                  <c:v>45962</c:v>
                </c:pt>
                <c:pt idx="203">
                  <c:v>45992</c:v>
                </c:pt>
                <c:pt idx="204">
                  <c:v>46023</c:v>
                </c:pt>
                <c:pt idx="205">
                  <c:v>46054</c:v>
                </c:pt>
                <c:pt idx="206">
                  <c:v>46082</c:v>
                </c:pt>
                <c:pt idx="207">
                  <c:v>46113</c:v>
                </c:pt>
                <c:pt idx="208">
                  <c:v>46143</c:v>
                </c:pt>
                <c:pt idx="209">
                  <c:v>46174</c:v>
                </c:pt>
                <c:pt idx="210">
                  <c:v>46204</c:v>
                </c:pt>
                <c:pt idx="211">
                  <c:v>46235</c:v>
                </c:pt>
                <c:pt idx="212">
                  <c:v>46266</c:v>
                </c:pt>
                <c:pt idx="213">
                  <c:v>46296</c:v>
                </c:pt>
                <c:pt idx="214">
                  <c:v>46327</c:v>
                </c:pt>
                <c:pt idx="215">
                  <c:v>46357</c:v>
                </c:pt>
              </c:numCache>
            </c:numRef>
          </c:cat>
          <c:val>
            <c:numRef>
              <c:f>Sheet2!$C$2:$C$217</c:f>
              <c:numCache>
                <c:formatCode>General</c:formatCode>
                <c:ptCount val="216"/>
                <c:pt idx="0">
                  <c:v>4.68</c:v>
                </c:pt>
                <c:pt idx="1">
                  <c:v>4.59</c:v>
                </c:pt>
                <c:pt idx="2">
                  <c:v>4.5199999999999996</c:v>
                </c:pt>
                <c:pt idx="3">
                  <c:v>4.4400000000000004</c:v>
                </c:pt>
                <c:pt idx="4">
                  <c:v>4.5199999999999996</c:v>
                </c:pt>
                <c:pt idx="5">
                  <c:v>4.5</c:v>
                </c:pt>
                <c:pt idx="6">
                  <c:v>4.37</c:v>
                </c:pt>
                <c:pt idx="7">
                  <c:v>4.41</c:v>
                </c:pt>
                <c:pt idx="8">
                  <c:v>4.4000000000000004</c:v>
                </c:pt>
                <c:pt idx="9">
                  <c:v>4.28</c:v>
                </c:pt>
                <c:pt idx="10">
                  <c:v>4.3</c:v>
                </c:pt>
                <c:pt idx="11">
                  <c:v>4.16</c:v>
                </c:pt>
                <c:pt idx="12">
                  <c:v>4.2300000000000004</c:v>
                </c:pt>
                <c:pt idx="13">
                  <c:v>4.3</c:v>
                </c:pt>
                <c:pt idx="14">
                  <c:v>4.26</c:v>
                </c:pt>
                <c:pt idx="15">
                  <c:v>4.26</c:v>
                </c:pt>
                <c:pt idx="16">
                  <c:v>4.3</c:v>
                </c:pt>
                <c:pt idx="17">
                  <c:v>4.17</c:v>
                </c:pt>
                <c:pt idx="18">
                  <c:v>4.2300000000000004</c:v>
                </c:pt>
                <c:pt idx="19">
                  <c:v>4.18</c:v>
                </c:pt>
                <c:pt idx="20">
                  <c:v>4.1399999999999997</c:v>
                </c:pt>
                <c:pt idx="21">
                  <c:v>4.17</c:v>
                </c:pt>
                <c:pt idx="22">
                  <c:v>4.18</c:v>
                </c:pt>
                <c:pt idx="23">
                  <c:v>4.2</c:v>
                </c:pt>
                <c:pt idx="24">
                  <c:v>4.08</c:v>
                </c:pt>
                <c:pt idx="25">
                  <c:v>3.63</c:v>
                </c:pt>
                <c:pt idx="26">
                  <c:v>4.1500000000000004</c:v>
                </c:pt>
                <c:pt idx="27">
                  <c:v>4.03</c:v>
                </c:pt>
                <c:pt idx="28">
                  <c:v>4.12</c:v>
                </c:pt>
                <c:pt idx="29">
                  <c:v>4.13</c:v>
                </c:pt>
                <c:pt idx="30">
                  <c:v>4.1399999999999997</c:v>
                </c:pt>
                <c:pt idx="31">
                  <c:v>4.0999999999999996</c:v>
                </c:pt>
                <c:pt idx="32">
                  <c:v>4.08</c:v>
                </c:pt>
                <c:pt idx="33">
                  <c:v>4.0599999999999996</c:v>
                </c:pt>
                <c:pt idx="34">
                  <c:v>4.12</c:v>
                </c:pt>
                <c:pt idx="35">
                  <c:v>4.07</c:v>
                </c:pt>
                <c:pt idx="36">
                  <c:v>4.09</c:v>
                </c:pt>
                <c:pt idx="37">
                  <c:v>4.09</c:v>
                </c:pt>
                <c:pt idx="38">
                  <c:v>4.1399999999999997</c:v>
                </c:pt>
                <c:pt idx="39">
                  <c:v>4.16</c:v>
                </c:pt>
                <c:pt idx="40">
                  <c:v>4.0999999999999996</c:v>
                </c:pt>
                <c:pt idx="41">
                  <c:v>4.0999999999999996</c:v>
                </c:pt>
                <c:pt idx="42">
                  <c:v>4.2699999999999996</c:v>
                </c:pt>
                <c:pt idx="43">
                  <c:v>4.3099999999999996</c:v>
                </c:pt>
                <c:pt idx="44">
                  <c:v>4.32</c:v>
                </c:pt>
                <c:pt idx="45">
                  <c:v>4.3600000000000003</c:v>
                </c:pt>
                <c:pt idx="46">
                  <c:v>4.46</c:v>
                </c:pt>
                <c:pt idx="47">
                  <c:v>4.43</c:v>
                </c:pt>
                <c:pt idx="48">
                  <c:v>4.21</c:v>
                </c:pt>
                <c:pt idx="49">
                  <c:v>4.38</c:v>
                </c:pt>
                <c:pt idx="50">
                  <c:v>4.3099999999999996</c:v>
                </c:pt>
                <c:pt idx="51">
                  <c:v>4.59</c:v>
                </c:pt>
                <c:pt idx="52">
                  <c:v>4.53</c:v>
                </c:pt>
                <c:pt idx="53">
                  <c:v>4.5999999999999996</c:v>
                </c:pt>
                <c:pt idx="54">
                  <c:v>4.6100000000000003</c:v>
                </c:pt>
                <c:pt idx="55">
                  <c:v>4.6900000000000004</c:v>
                </c:pt>
                <c:pt idx="56">
                  <c:v>4.7699999999999996</c:v>
                </c:pt>
                <c:pt idx="57">
                  <c:v>4.8099999999999996</c:v>
                </c:pt>
                <c:pt idx="58">
                  <c:v>4.75</c:v>
                </c:pt>
                <c:pt idx="59">
                  <c:v>4.72</c:v>
                </c:pt>
                <c:pt idx="60">
                  <c:v>4.82</c:v>
                </c:pt>
                <c:pt idx="61">
                  <c:v>4.93</c:v>
                </c:pt>
                <c:pt idx="62">
                  <c:v>5.18</c:v>
                </c:pt>
                <c:pt idx="63">
                  <c:v>5.26</c:v>
                </c:pt>
                <c:pt idx="64">
                  <c:v>5.32</c:v>
                </c:pt>
                <c:pt idx="65">
                  <c:v>5.43</c:v>
                </c:pt>
                <c:pt idx="66">
                  <c:v>5.59</c:v>
                </c:pt>
                <c:pt idx="67">
                  <c:v>5.69</c:v>
                </c:pt>
                <c:pt idx="68">
                  <c:v>5.54</c:v>
                </c:pt>
                <c:pt idx="69">
                  <c:v>5.71</c:v>
                </c:pt>
                <c:pt idx="70">
                  <c:v>5.71</c:v>
                </c:pt>
                <c:pt idx="71">
                  <c:v>5.79</c:v>
                </c:pt>
                <c:pt idx="72">
                  <c:v>5.16</c:v>
                </c:pt>
                <c:pt idx="73">
                  <c:v>5.68</c:v>
                </c:pt>
                <c:pt idx="74">
                  <c:v>5.8</c:v>
                </c:pt>
                <c:pt idx="75">
                  <c:v>6</c:v>
                </c:pt>
                <c:pt idx="76">
                  <c:v>6.07</c:v>
                </c:pt>
                <c:pt idx="77">
                  <c:v>6.31</c:v>
                </c:pt>
                <c:pt idx="78">
                  <c:v>6.14</c:v>
                </c:pt>
                <c:pt idx="79">
                  <c:v>6.28</c:v>
                </c:pt>
                <c:pt idx="80">
                  <c:v>6.42</c:v>
                </c:pt>
                <c:pt idx="81">
                  <c:v>6.26</c:v>
                </c:pt>
                <c:pt idx="82">
                  <c:v>6.33</c:v>
                </c:pt>
                <c:pt idx="83">
                  <c:v>5.86</c:v>
                </c:pt>
                <c:pt idx="84">
                  <c:v>5.7</c:v>
                </c:pt>
                <c:pt idx="85">
                  <c:v>6.09</c:v>
                </c:pt>
                <c:pt idx="86">
                  <c:v>6.18</c:v>
                </c:pt>
                <c:pt idx="87">
                  <c:v>6.35</c:v>
                </c:pt>
                <c:pt idx="88">
                  <c:v>6.31</c:v>
                </c:pt>
                <c:pt idx="89">
                  <c:v>6.47</c:v>
                </c:pt>
                <c:pt idx="90">
                  <c:v>6.66</c:v>
                </c:pt>
                <c:pt idx="91">
                  <c:v>6.72</c:v>
                </c:pt>
                <c:pt idx="92">
                  <c:v>6.69</c:v>
                </c:pt>
                <c:pt idx="93">
                  <c:v>6.74</c:v>
                </c:pt>
                <c:pt idx="94">
                  <c:v>6.75</c:v>
                </c:pt>
                <c:pt idx="95">
                  <c:v>6.55</c:v>
                </c:pt>
                <c:pt idx="96">
                  <c:v>6.68</c:v>
                </c:pt>
                <c:pt idx="97">
                  <c:v>7.07</c:v>
                </c:pt>
                <c:pt idx="98">
                  <c:v>7.33</c:v>
                </c:pt>
                <c:pt idx="99">
                  <c:v>7.47</c:v>
                </c:pt>
                <c:pt idx="100">
                  <c:v>7.73</c:v>
                </c:pt>
                <c:pt idx="101">
                  <c:v>7.66</c:v>
                </c:pt>
                <c:pt idx="102">
                  <c:v>7.98</c:v>
                </c:pt>
                <c:pt idx="103">
                  <c:v>8.39</c:v>
                </c:pt>
                <c:pt idx="104">
                  <c:v>8.1</c:v>
                </c:pt>
                <c:pt idx="105">
                  <c:v>8.6</c:v>
                </c:pt>
                <c:pt idx="106">
                  <c:v>8.6999999999999993</c:v>
                </c:pt>
                <c:pt idx="107">
                  <c:v>8.5500000000000007</c:v>
                </c:pt>
                <c:pt idx="108">
                  <c:v>8.31</c:v>
                </c:pt>
                <c:pt idx="109">
                  <c:v>9.0399999999999991</c:v>
                </c:pt>
                <c:pt idx="110">
                  <c:v>9.44</c:v>
                </c:pt>
                <c:pt idx="111">
                  <c:v>9.58</c:v>
                </c:pt>
                <c:pt idx="112">
                  <c:v>9.83</c:v>
                </c:pt>
                <c:pt idx="113">
                  <c:v>10.02</c:v>
                </c:pt>
                <c:pt idx="114">
                  <c:v>10.25</c:v>
                </c:pt>
                <c:pt idx="115">
                  <c:v>10.77</c:v>
                </c:pt>
                <c:pt idx="116">
                  <c:v>11.16</c:v>
                </c:pt>
                <c:pt idx="117">
                  <c:v>11.07</c:v>
                </c:pt>
                <c:pt idx="118">
                  <c:v>11.66</c:v>
                </c:pt>
                <c:pt idx="119">
                  <c:v>11.64</c:v>
                </c:pt>
                <c:pt idx="120">
                  <c:v>11.95</c:v>
                </c:pt>
                <c:pt idx="121">
                  <c:v>12.5</c:v>
                </c:pt>
                <c:pt idx="122">
                  <c:v>12.76</c:v>
                </c:pt>
                <c:pt idx="123">
                  <c:v>12.53</c:v>
                </c:pt>
                <c:pt idx="124">
                  <c:v>13.13</c:v>
                </c:pt>
                <c:pt idx="125">
                  <c:v>13.31</c:v>
                </c:pt>
                <c:pt idx="126">
                  <c:v>13.66</c:v>
                </c:pt>
                <c:pt idx="127">
                  <c:v>14.45</c:v>
                </c:pt>
                <c:pt idx="128">
                  <c:v>14.62</c:v>
                </c:pt>
                <c:pt idx="129">
                  <c:v>14.79</c:v>
                </c:pt>
                <c:pt idx="130">
                  <c:v>15.23</c:v>
                </c:pt>
                <c:pt idx="131">
                  <c:v>15.37</c:v>
                </c:pt>
                <c:pt idx="132">
                  <c:v>16.66</c:v>
                </c:pt>
                <c:pt idx="133">
                  <c:v>15.85</c:v>
                </c:pt>
                <c:pt idx="134">
                  <c:v>16.07</c:v>
                </c:pt>
                <c:pt idx="135">
                  <c:v>16.22</c:v>
                </c:pt>
                <c:pt idx="136">
                  <c:v>14</c:v>
                </c:pt>
                <c:pt idx="137">
                  <c:v>15.75</c:v>
                </c:pt>
                <c:pt idx="138">
                  <c:v>15.64</c:v>
                </c:pt>
                <c:pt idx="139">
                  <c:v>16.010000000000002</c:v>
                </c:pt>
                <c:pt idx="140">
                  <c:v>16.45</c:v>
                </c:pt>
                <c:pt idx="141">
                  <c:v>15.99</c:v>
                </c:pt>
                <c:pt idx="142">
                  <c:v>16.07</c:v>
                </c:pt>
                <c:pt idx="143">
                  <c:v>15.9</c:v>
                </c:pt>
                <c:pt idx="144">
                  <c:v>15.98</c:v>
                </c:pt>
                <c:pt idx="145">
                  <c:v>13.07</c:v>
                </c:pt>
                <c:pt idx="146">
                  <c:v>16.329999999999998</c:v>
                </c:pt>
                <c:pt idx="147">
                  <c:v>17.21</c:v>
                </c:pt>
                <c:pt idx="148">
                  <c:v>17.170000000000002</c:v>
                </c:pt>
                <c:pt idx="149">
                  <c:v>17.21</c:v>
                </c:pt>
                <c:pt idx="150">
                  <c:v>17.690000000000001</c:v>
                </c:pt>
                <c:pt idx="151">
                  <c:v>17.940000000000001</c:v>
                </c:pt>
                <c:pt idx="152">
                  <c:v>18.37</c:v>
                </c:pt>
                <c:pt idx="153">
                  <c:v>18.39</c:v>
                </c:pt>
                <c:pt idx="154">
                  <c:v>18.399999999999999</c:v>
                </c:pt>
                <c:pt idx="155">
                  <c:v>18.68</c:v>
                </c:pt>
                <c:pt idx="156">
                  <c:v>17.91</c:v>
                </c:pt>
                <c:pt idx="157">
                  <c:v>18.600000000000001</c:v>
                </c:pt>
                <c:pt idx="158">
                  <c:v>19.600000000000001</c:v>
                </c:pt>
                <c:pt idx="159">
                  <c:v>20.11</c:v>
                </c:pt>
                <c:pt idx="160">
                  <c:v>19.8</c:v>
                </c:pt>
                <c:pt idx="161">
                  <c:v>19.7</c:v>
                </c:pt>
                <c:pt idx="162">
                  <c:v>20.11</c:v>
                </c:pt>
                <c:pt idx="163">
                  <c:v>20.6</c:v>
                </c:pt>
                <c:pt idx="164">
                  <c:v>21.28</c:v>
                </c:pt>
                <c:pt idx="165">
                  <c:v>21.09</c:v>
                </c:pt>
                <c:pt idx="166">
                  <c:v>21.06</c:v>
                </c:pt>
                <c:pt idx="167">
                  <c:v>21.01</c:v>
                </c:pt>
                <c:pt idx="168">
                  <c:v>21.31</c:v>
                </c:pt>
                <c:pt idx="169">
                  <c:v>21.27</c:v>
                </c:pt>
                <c:pt idx="170">
                  <c:v>22.31</c:v>
                </c:pt>
                <c:pt idx="171">
                  <c:v>22.51</c:v>
                </c:pt>
                <c:pt idx="172">
                  <c:v>22.61</c:v>
                </c:pt>
                <c:pt idx="173">
                  <c:v>22.4</c:v>
                </c:pt>
                <c:pt idx="174">
                  <c:v>22.7</c:v>
                </c:pt>
                <c:pt idx="175">
                  <c:v>23.26</c:v>
                </c:pt>
                <c:pt idx="176">
                  <c:v>23.35</c:v>
                </c:pt>
                <c:pt idx="177">
                  <c:v>23.39</c:v>
                </c:pt>
                <c:pt idx="178">
                  <c:v>23.93</c:v>
                </c:pt>
                <c:pt idx="179">
                  <c:v>24.48</c:v>
                </c:pt>
                <c:pt idx="180">
                  <c:v>23.25</c:v>
                </c:pt>
                <c:pt idx="181">
                  <c:v>24.2</c:v>
                </c:pt>
                <c:pt idx="182">
                  <c:v>23.99</c:v>
                </c:pt>
                <c:pt idx="183">
                  <c:v>24.2</c:v>
                </c:pt>
                <c:pt idx="184">
                  <c:v>24.34</c:v>
                </c:pt>
                <c:pt idx="185">
                  <c:v>24.97</c:v>
                </c:pt>
                <c:pt idx="186">
                  <c:v>25.91</c:v>
                </c:pt>
                <c:pt idx="187">
                  <c:v>26.38</c:v>
                </c:pt>
                <c:pt idx="188">
                  <c:v>26.39</c:v>
                </c:pt>
                <c:pt idx="189">
                  <c:v>26.91</c:v>
                </c:pt>
                <c:pt idx="190">
                  <c:v>26.69</c:v>
                </c:pt>
                <c:pt idx="191">
                  <c:v>27.13</c:v>
                </c:pt>
                <c:pt idx="192">
                  <c:v>26.66</c:v>
                </c:pt>
                <c:pt idx="193">
                  <c:v>27.07</c:v>
                </c:pt>
                <c:pt idx="194">
                  <c:v>27.63</c:v>
                </c:pt>
                <c:pt idx="195">
                  <c:v>27.67</c:v>
                </c:pt>
                <c:pt idx="196">
                  <c:v>27.7</c:v>
                </c:pt>
                <c:pt idx="197">
                  <c:v>28.33</c:v>
                </c:pt>
                <c:pt idx="198">
                  <c:v>28.36</c:v>
                </c:pt>
                <c:pt idx="199">
                  <c:v>28.71</c:v>
                </c:pt>
                <c:pt idx="200">
                  <c:v>28.17</c:v>
                </c:pt>
                <c:pt idx="201">
                  <c:v>28.6</c:v>
                </c:pt>
                <c:pt idx="202">
                  <c:v>28.81</c:v>
                </c:pt>
                <c:pt idx="203">
                  <c:v>28.81</c:v>
                </c:pt>
                <c:pt idx="204">
                  <c:v>28.81</c:v>
                </c:pt>
                <c:pt idx="205">
                  <c:v>28.51</c:v>
                </c:pt>
                <c:pt idx="206">
                  <c:v>28.83</c:v>
                </c:pt>
                <c:pt idx="207">
                  <c:v>28.85</c:v>
                </c:pt>
                <c:pt idx="208">
                  <c:v>28.87</c:v>
                </c:pt>
                <c:pt idx="209">
                  <c:v>28.99</c:v>
                </c:pt>
                <c:pt idx="210">
                  <c:v>29.38</c:v>
                </c:pt>
                <c:pt idx="211">
                  <c:v>29.56</c:v>
                </c:pt>
                <c:pt idx="212">
                  <c:v>29.68</c:v>
                </c:pt>
                <c:pt idx="213">
                  <c:v>29.79</c:v>
                </c:pt>
                <c:pt idx="214">
                  <c:v>29.96</c:v>
                </c:pt>
                <c:pt idx="215">
                  <c:v>29.92</c:v>
                </c:pt>
              </c:numCache>
            </c:numRef>
          </c:val>
          <c:extLst>
            <c:ext xmlns:c16="http://schemas.microsoft.com/office/drawing/2014/chart" uri="{C3380CC4-5D6E-409C-BE32-E72D297353CC}">
              <c16:uniqueId val="{00000001-CA74-4E99-B4C7-0AC7582B542D}"/>
            </c:ext>
          </c:extLst>
        </c:ser>
        <c:ser>
          <c:idx val="2"/>
          <c:order val="2"/>
          <c:tx>
            <c:strRef>
              <c:f>Sheet2!$D$1</c:f>
              <c:strCache>
                <c:ptCount val="1"/>
                <c:pt idx="0">
                  <c:v>Haynesville</c:v>
                </c:pt>
              </c:strCache>
            </c:strRef>
          </c:tx>
          <c:spPr>
            <a:solidFill>
              <a:srgbClr val="FF7F41"/>
            </a:solidFill>
            <a:ln>
              <a:noFill/>
            </a:ln>
            <a:effectLst/>
          </c:spPr>
          <c:cat>
            <c:numRef>
              <c:f>Sheet2!$A$2:$A$217</c:f>
              <c:numCache>
                <c:formatCode>mmm\-yy</c:formatCode>
                <c:ptCount val="216"/>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43497</c:v>
                </c:pt>
                <c:pt idx="122">
                  <c:v>43525</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pt idx="138">
                  <c:v>44013</c:v>
                </c:pt>
                <c:pt idx="139">
                  <c:v>44044</c:v>
                </c:pt>
                <c:pt idx="140">
                  <c:v>44075</c:v>
                </c:pt>
                <c:pt idx="141">
                  <c:v>44105</c:v>
                </c:pt>
                <c:pt idx="142">
                  <c:v>44136</c:v>
                </c:pt>
                <c:pt idx="143">
                  <c:v>44166</c:v>
                </c:pt>
                <c:pt idx="144">
                  <c:v>44197</c:v>
                </c:pt>
                <c:pt idx="145">
                  <c:v>44228</c:v>
                </c:pt>
                <c:pt idx="146">
                  <c:v>44256</c:v>
                </c:pt>
                <c:pt idx="147">
                  <c:v>44287</c:v>
                </c:pt>
                <c:pt idx="148">
                  <c:v>44317</c:v>
                </c:pt>
                <c:pt idx="149">
                  <c:v>44348</c:v>
                </c:pt>
                <c:pt idx="150">
                  <c:v>44378</c:v>
                </c:pt>
                <c:pt idx="151">
                  <c:v>44409</c:v>
                </c:pt>
                <c:pt idx="152">
                  <c:v>44440</c:v>
                </c:pt>
                <c:pt idx="153">
                  <c:v>44470</c:v>
                </c:pt>
                <c:pt idx="154">
                  <c:v>44501</c:v>
                </c:pt>
                <c:pt idx="155">
                  <c:v>44531</c:v>
                </c:pt>
                <c:pt idx="156">
                  <c:v>44562</c:v>
                </c:pt>
                <c:pt idx="157">
                  <c:v>44593</c:v>
                </c:pt>
                <c:pt idx="158">
                  <c:v>44621</c:v>
                </c:pt>
                <c:pt idx="159">
                  <c:v>44652</c:v>
                </c:pt>
                <c:pt idx="160">
                  <c:v>44682</c:v>
                </c:pt>
                <c:pt idx="161">
                  <c:v>44713</c:v>
                </c:pt>
                <c:pt idx="162">
                  <c:v>44743</c:v>
                </c:pt>
                <c:pt idx="163">
                  <c:v>44774</c:v>
                </c:pt>
                <c:pt idx="164">
                  <c:v>44805</c:v>
                </c:pt>
                <c:pt idx="165">
                  <c:v>44835</c:v>
                </c:pt>
                <c:pt idx="166">
                  <c:v>44866</c:v>
                </c:pt>
                <c:pt idx="167">
                  <c:v>44896</c:v>
                </c:pt>
                <c:pt idx="168">
                  <c:v>44927</c:v>
                </c:pt>
                <c:pt idx="169">
                  <c:v>44958</c:v>
                </c:pt>
                <c:pt idx="170">
                  <c:v>44986</c:v>
                </c:pt>
                <c:pt idx="171">
                  <c:v>45017</c:v>
                </c:pt>
                <c:pt idx="172">
                  <c:v>45047</c:v>
                </c:pt>
                <c:pt idx="173">
                  <c:v>45078</c:v>
                </c:pt>
                <c:pt idx="174">
                  <c:v>45108</c:v>
                </c:pt>
                <c:pt idx="175">
                  <c:v>45139</c:v>
                </c:pt>
                <c:pt idx="176">
                  <c:v>45170</c:v>
                </c:pt>
                <c:pt idx="177">
                  <c:v>45200</c:v>
                </c:pt>
                <c:pt idx="178">
                  <c:v>45231</c:v>
                </c:pt>
                <c:pt idx="179">
                  <c:v>45261</c:v>
                </c:pt>
                <c:pt idx="180">
                  <c:v>45292</c:v>
                </c:pt>
                <c:pt idx="181">
                  <c:v>45323</c:v>
                </c:pt>
                <c:pt idx="182">
                  <c:v>45352</c:v>
                </c:pt>
                <c:pt idx="183">
                  <c:v>45383</c:v>
                </c:pt>
                <c:pt idx="184">
                  <c:v>45413</c:v>
                </c:pt>
                <c:pt idx="185">
                  <c:v>45444</c:v>
                </c:pt>
                <c:pt idx="186">
                  <c:v>45474</c:v>
                </c:pt>
                <c:pt idx="187">
                  <c:v>45505</c:v>
                </c:pt>
                <c:pt idx="188">
                  <c:v>45536</c:v>
                </c:pt>
                <c:pt idx="189">
                  <c:v>45566</c:v>
                </c:pt>
                <c:pt idx="190">
                  <c:v>45597</c:v>
                </c:pt>
                <c:pt idx="191">
                  <c:v>45627</c:v>
                </c:pt>
                <c:pt idx="192">
                  <c:v>45658</c:v>
                </c:pt>
                <c:pt idx="193">
                  <c:v>45689</c:v>
                </c:pt>
                <c:pt idx="194">
                  <c:v>45717</c:v>
                </c:pt>
                <c:pt idx="195">
                  <c:v>45748</c:v>
                </c:pt>
                <c:pt idx="196">
                  <c:v>45778</c:v>
                </c:pt>
                <c:pt idx="197">
                  <c:v>45809</c:v>
                </c:pt>
                <c:pt idx="198">
                  <c:v>45839</c:v>
                </c:pt>
                <c:pt idx="199">
                  <c:v>45870</c:v>
                </c:pt>
                <c:pt idx="200">
                  <c:v>45901</c:v>
                </c:pt>
                <c:pt idx="201">
                  <c:v>45931</c:v>
                </c:pt>
                <c:pt idx="202">
                  <c:v>45962</c:v>
                </c:pt>
                <c:pt idx="203">
                  <c:v>45992</c:v>
                </c:pt>
                <c:pt idx="204">
                  <c:v>46023</c:v>
                </c:pt>
                <c:pt idx="205">
                  <c:v>46054</c:v>
                </c:pt>
                <c:pt idx="206">
                  <c:v>46082</c:v>
                </c:pt>
                <c:pt idx="207">
                  <c:v>46113</c:v>
                </c:pt>
                <c:pt idx="208">
                  <c:v>46143</c:v>
                </c:pt>
                <c:pt idx="209">
                  <c:v>46174</c:v>
                </c:pt>
                <c:pt idx="210">
                  <c:v>46204</c:v>
                </c:pt>
                <c:pt idx="211">
                  <c:v>46235</c:v>
                </c:pt>
                <c:pt idx="212">
                  <c:v>46266</c:v>
                </c:pt>
                <c:pt idx="213">
                  <c:v>46296</c:v>
                </c:pt>
                <c:pt idx="214">
                  <c:v>46327</c:v>
                </c:pt>
                <c:pt idx="215">
                  <c:v>46357</c:v>
                </c:pt>
              </c:numCache>
            </c:numRef>
          </c:cat>
          <c:val>
            <c:numRef>
              <c:f>Sheet2!$D$2:$D$217</c:f>
              <c:numCache>
                <c:formatCode>General</c:formatCode>
                <c:ptCount val="216"/>
                <c:pt idx="0">
                  <c:v>4.3899999999999997</c:v>
                </c:pt>
                <c:pt idx="1">
                  <c:v>4.26</c:v>
                </c:pt>
                <c:pt idx="2">
                  <c:v>4.5</c:v>
                </c:pt>
                <c:pt idx="3">
                  <c:v>4.58</c:v>
                </c:pt>
                <c:pt idx="4">
                  <c:v>4.66</c:v>
                </c:pt>
                <c:pt idx="5">
                  <c:v>4.74</c:v>
                </c:pt>
                <c:pt idx="6">
                  <c:v>4.82</c:v>
                </c:pt>
                <c:pt idx="7">
                  <c:v>5.0599999999999996</c:v>
                </c:pt>
                <c:pt idx="8">
                  <c:v>5.19</c:v>
                </c:pt>
                <c:pt idx="9">
                  <c:v>5.36</c:v>
                </c:pt>
                <c:pt idx="10">
                  <c:v>5.56</c:v>
                </c:pt>
                <c:pt idx="11">
                  <c:v>5.54</c:v>
                </c:pt>
                <c:pt idx="12">
                  <c:v>5.72</c:v>
                </c:pt>
                <c:pt idx="13">
                  <c:v>6</c:v>
                </c:pt>
                <c:pt idx="14">
                  <c:v>6.4</c:v>
                </c:pt>
                <c:pt idx="15">
                  <c:v>6.52</c:v>
                </c:pt>
                <c:pt idx="16">
                  <c:v>6.74</c:v>
                </c:pt>
                <c:pt idx="17">
                  <c:v>7.1</c:v>
                </c:pt>
                <c:pt idx="18">
                  <c:v>7.38</c:v>
                </c:pt>
                <c:pt idx="19">
                  <c:v>7.59</c:v>
                </c:pt>
                <c:pt idx="20">
                  <c:v>7.8</c:v>
                </c:pt>
                <c:pt idx="21">
                  <c:v>7.81</c:v>
                </c:pt>
                <c:pt idx="22">
                  <c:v>8.25</c:v>
                </c:pt>
                <c:pt idx="23">
                  <c:v>8.64</c:v>
                </c:pt>
                <c:pt idx="24">
                  <c:v>8.68</c:v>
                </c:pt>
                <c:pt idx="25">
                  <c:v>8.83</c:v>
                </c:pt>
                <c:pt idx="26">
                  <c:v>9.42</c:v>
                </c:pt>
                <c:pt idx="27">
                  <c:v>9.64</c:v>
                </c:pt>
                <c:pt idx="28">
                  <c:v>9.93</c:v>
                </c:pt>
                <c:pt idx="29">
                  <c:v>9.7899999999999991</c:v>
                </c:pt>
                <c:pt idx="30">
                  <c:v>9.94</c:v>
                </c:pt>
                <c:pt idx="31">
                  <c:v>10.199999999999999</c:v>
                </c:pt>
                <c:pt idx="32">
                  <c:v>10.45</c:v>
                </c:pt>
                <c:pt idx="33">
                  <c:v>10.47</c:v>
                </c:pt>
                <c:pt idx="34">
                  <c:v>10.62</c:v>
                </c:pt>
                <c:pt idx="35">
                  <c:v>10.48</c:v>
                </c:pt>
                <c:pt idx="36">
                  <c:v>10.23</c:v>
                </c:pt>
                <c:pt idx="37">
                  <c:v>9.83</c:v>
                </c:pt>
                <c:pt idx="38">
                  <c:v>9.75</c:v>
                </c:pt>
                <c:pt idx="39">
                  <c:v>9.73</c:v>
                </c:pt>
                <c:pt idx="40">
                  <c:v>9.7899999999999991</c:v>
                </c:pt>
                <c:pt idx="41">
                  <c:v>9.98</c:v>
                </c:pt>
                <c:pt idx="42">
                  <c:v>9.94</c:v>
                </c:pt>
                <c:pt idx="43">
                  <c:v>9.93</c:v>
                </c:pt>
                <c:pt idx="44">
                  <c:v>9.75</c:v>
                </c:pt>
                <c:pt idx="45">
                  <c:v>9.3800000000000008</c:v>
                </c:pt>
                <c:pt idx="46">
                  <c:v>9.1300000000000008</c:v>
                </c:pt>
                <c:pt idx="47">
                  <c:v>8.85</c:v>
                </c:pt>
                <c:pt idx="48">
                  <c:v>8.6999999999999993</c:v>
                </c:pt>
                <c:pt idx="49">
                  <c:v>8.61</c:v>
                </c:pt>
                <c:pt idx="50">
                  <c:v>8.33</c:v>
                </c:pt>
                <c:pt idx="51">
                  <c:v>8.2100000000000009</c:v>
                </c:pt>
                <c:pt idx="52">
                  <c:v>8.07</c:v>
                </c:pt>
                <c:pt idx="53">
                  <c:v>7.9</c:v>
                </c:pt>
                <c:pt idx="54">
                  <c:v>7.69</c:v>
                </c:pt>
                <c:pt idx="55">
                  <c:v>7.42</c:v>
                </c:pt>
                <c:pt idx="56">
                  <c:v>7.03</c:v>
                </c:pt>
                <c:pt idx="57">
                  <c:v>6.93</c:v>
                </c:pt>
                <c:pt idx="58">
                  <c:v>6.89</c:v>
                </c:pt>
                <c:pt idx="59">
                  <c:v>6.82</c:v>
                </c:pt>
                <c:pt idx="60">
                  <c:v>6.67</c:v>
                </c:pt>
                <c:pt idx="61">
                  <c:v>6.66</c:v>
                </c:pt>
                <c:pt idx="62">
                  <c:v>6.61</c:v>
                </c:pt>
                <c:pt idx="63">
                  <c:v>6.61</c:v>
                </c:pt>
                <c:pt idx="64">
                  <c:v>6.71</c:v>
                </c:pt>
                <c:pt idx="65">
                  <c:v>6.7</c:v>
                </c:pt>
                <c:pt idx="66">
                  <c:v>6.58</c:v>
                </c:pt>
                <c:pt idx="67">
                  <c:v>6.55</c:v>
                </c:pt>
                <c:pt idx="68">
                  <c:v>6.56</c:v>
                </c:pt>
                <c:pt idx="69">
                  <c:v>6.44</c:v>
                </c:pt>
                <c:pt idx="70">
                  <c:v>6.4</c:v>
                </c:pt>
                <c:pt idx="71">
                  <c:v>6.12</c:v>
                </c:pt>
                <c:pt idx="72">
                  <c:v>6.1</c:v>
                </c:pt>
                <c:pt idx="73">
                  <c:v>6.16</c:v>
                </c:pt>
                <c:pt idx="74">
                  <c:v>6.26</c:v>
                </c:pt>
                <c:pt idx="75">
                  <c:v>6.29</c:v>
                </c:pt>
                <c:pt idx="76">
                  <c:v>6.17</c:v>
                </c:pt>
                <c:pt idx="77">
                  <c:v>6.01</c:v>
                </c:pt>
                <c:pt idx="78">
                  <c:v>6.04</c:v>
                </c:pt>
                <c:pt idx="79">
                  <c:v>5.84</c:v>
                </c:pt>
                <c:pt idx="80">
                  <c:v>5.83</c:v>
                </c:pt>
                <c:pt idx="81">
                  <c:v>5.76</c:v>
                </c:pt>
                <c:pt idx="82">
                  <c:v>5.86</c:v>
                </c:pt>
                <c:pt idx="83">
                  <c:v>5.82</c:v>
                </c:pt>
                <c:pt idx="84">
                  <c:v>5.98</c:v>
                </c:pt>
                <c:pt idx="85">
                  <c:v>5.93</c:v>
                </c:pt>
                <c:pt idx="86">
                  <c:v>5.77</c:v>
                </c:pt>
                <c:pt idx="87">
                  <c:v>6.02</c:v>
                </c:pt>
                <c:pt idx="88">
                  <c:v>5.89</c:v>
                </c:pt>
                <c:pt idx="89">
                  <c:v>5.71</c:v>
                </c:pt>
                <c:pt idx="90">
                  <c:v>5.99</c:v>
                </c:pt>
                <c:pt idx="91">
                  <c:v>5.56</c:v>
                </c:pt>
                <c:pt idx="92">
                  <c:v>5.76</c:v>
                </c:pt>
                <c:pt idx="93">
                  <c:v>5.77</c:v>
                </c:pt>
                <c:pt idx="94">
                  <c:v>5.62</c:v>
                </c:pt>
                <c:pt idx="95">
                  <c:v>5.69</c:v>
                </c:pt>
                <c:pt idx="96">
                  <c:v>5.98</c:v>
                </c:pt>
                <c:pt idx="97">
                  <c:v>5.97</c:v>
                </c:pt>
                <c:pt idx="98">
                  <c:v>6.28</c:v>
                </c:pt>
                <c:pt idx="99">
                  <c:v>5.95</c:v>
                </c:pt>
                <c:pt idx="100">
                  <c:v>6.09</c:v>
                </c:pt>
                <c:pt idx="101">
                  <c:v>6.41</c:v>
                </c:pt>
                <c:pt idx="102">
                  <c:v>6.36</c:v>
                </c:pt>
                <c:pt idx="103">
                  <c:v>6.78</c:v>
                </c:pt>
                <c:pt idx="104">
                  <c:v>7.16</c:v>
                </c:pt>
                <c:pt idx="105">
                  <c:v>7.62</c:v>
                </c:pt>
                <c:pt idx="106">
                  <c:v>7.92</c:v>
                </c:pt>
                <c:pt idx="107">
                  <c:v>8.15</c:v>
                </c:pt>
                <c:pt idx="108">
                  <c:v>7.78</c:v>
                </c:pt>
                <c:pt idx="109">
                  <c:v>8.1300000000000008</c:v>
                </c:pt>
                <c:pt idx="110">
                  <c:v>8.48</c:v>
                </c:pt>
                <c:pt idx="111">
                  <c:v>8.66</c:v>
                </c:pt>
                <c:pt idx="112">
                  <c:v>9.07</c:v>
                </c:pt>
                <c:pt idx="113">
                  <c:v>9.3000000000000007</c:v>
                </c:pt>
                <c:pt idx="114">
                  <c:v>9.4499999999999993</c:v>
                </c:pt>
                <c:pt idx="115">
                  <c:v>9.67</c:v>
                </c:pt>
                <c:pt idx="116">
                  <c:v>9.81</c:v>
                </c:pt>
                <c:pt idx="117">
                  <c:v>10.24</c:v>
                </c:pt>
                <c:pt idx="118">
                  <c:v>10.220000000000001</c:v>
                </c:pt>
                <c:pt idx="119">
                  <c:v>10.26</c:v>
                </c:pt>
                <c:pt idx="120">
                  <c:v>10.54</c:v>
                </c:pt>
                <c:pt idx="121">
                  <c:v>10.94</c:v>
                </c:pt>
                <c:pt idx="122">
                  <c:v>11.02</c:v>
                </c:pt>
                <c:pt idx="123">
                  <c:v>11.24</c:v>
                </c:pt>
                <c:pt idx="124">
                  <c:v>11.42</c:v>
                </c:pt>
                <c:pt idx="125">
                  <c:v>11.47</c:v>
                </c:pt>
                <c:pt idx="126">
                  <c:v>11.76</c:v>
                </c:pt>
                <c:pt idx="127">
                  <c:v>11.81</c:v>
                </c:pt>
                <c:pt idx="128">
                  <c:v>11.71</c:v>
                </c:pt>
                <c:pt idx="129">
                  <c:v>11.84</c:v>
                </c:pt>
                <c:pt idx="130">
                  <c:v>11.99</c:v>
                </c:pt>
                <c:pt idx="131">
                  <c:v>12.12</c:v>
                </c:pt>
                <c:pt idx="132">
                  <c:v>11.94</c:v>
                </c:pt>
                <c:pt idx="133">
                  <c:v>11.99</c:v>
                </c:pt>
                <c:pt idx="134">
                  <c:v>12.24</c:v>
                </c:pt>
                <c:pt idx="135">
                  <c:v>12.23</c:v>
                </c:pt>
                <c:pt idx="136">
                  <c:v>12.43</c:v>
                </c:pt>
                <c:pt idx="137">
                  <c:v>12.1</c:v>
                </c:pt>
                <c:pt idx="138">
                  <c:v>11.66</c:v>
                </c:pt>
                <c:pt idx="139">
                  <c:v>11.59</c:v>
                </c:pt>
                <c:pt idx="140">
                  <c:v>11.74</c:v>
                </c:pt>
                <c:pt idx="141">
                  <c:v>11.8</c:v>
                </c:pt>
                <c:pt idx="142">
                  <c:v>12.37</c:v>
                </c:pt>
                <c:pt idx="143">
                  <c:v>12.59</c:v>
                </c:pt>
                <c:pt idx="144">
                  <c:v>12.7</c:v>
                </c:pt>
                <c:pt idx="145">
                  <c:v>11.34</c:v>
                </c:pt>
                <c:pt idx="146">
                  <c:v>13.04</c:v>
                </c:pt>
                <c:pt idx="147">
                  <c:v>13.18</c:v>
                </c:pt>
                <c:pt idx="148">
                  <c:v>13.15</c:v>
                </c:pt>
                <c:pt idx="149">
                  <c:v>13.41</c:v>
                </c:pt>
                <c:pt idx="150">
                  <c:v>13.93</c:v>
                </c:pt>
                <c:pt idx="151">
                  <c:v>13.74</c:v>
                </c:pt>
                <c:pt idx="152">
                  <c:v>14.13</c:v>
                </c:pt>
                <c:pt idx="153">
                  <c:v>14.27</c:v>
                </c:pt>
                <c:pt idx="154">
                  <c:v>14.75</c:v>
                </c:pt>
                <c:pt idx="155">
                  <c:v>14.91</c:v>
                </c:pt>
                <c:pt idx="156">
                  <c:v>14.62</c:v>
                </c:pt>
                <c:pt idx="157">
                  <c:v>14.84</c:v>
                </c:pt>
                <c:pt idx="158">
                  <c:v>14.65</c:v>
                </c:pt>
                <c:pt idx="159">
                  <c:v>15.16</c:v>
                </c:pt>
                <c:pt idx="160">
                  <c:v>15.33</c:v>
                </c:pt>
                <c:pt idx="161">
                  <c:v>15.22</c:v>
                </c:pt>
                <c:pt idx="162">
                  <c:v>15.29</c:v>
                </c:pt>
                <c:pt idx="163">
                  <c:v>15.47</c:v>
                </c:pt>
                <c:pt idx="164">
                  <c:v>15.9</c:v>
                </c:pt>
                <c:pt idx="165">
                  <c:v>16.350000000000001</c:v>
                </c:pt>
                <c:pt idx="166">
                  <c:v>16.47</c:v>
                </c:pt>
                <c:pt idx="167">
                  <c:v>16.22</c:v>
                </c:pt>
                <c:pt idx="168">
                  <c:v>16.36</c:v>
                </c:pt>
                <c:pt idx="169">
                  <c:v>16.98</c:v>
                </c:pt>
                <c:pt idx="170">
                  <c:v>16.59</c:v>
                </c:pt>
                <c:pt idx="171">
                  <c:v>16.45</c:v>
                </c:pt>
                <c:pt idx="172">
                  <c:v>17.28</c:v>
                </c:pt>
                <c:pt idx="173">
                  <c:v>16.559999999999999</c:v>
                </c:pt>
                <c:pt idx="174">
                  <c:v>16.649999999999999</c:v>
                </c:pt>
                <c:pt idx="175">
                  <c:v>16.73</c:v>
                </c:pt>
                <c:pt idx="176">
                  <c:v>16.66</c:v>
                </c:pt>
                <c:pt idx="177">
                  <c:v>16.309999999999999</c:v>
                </c:pt>
                <c:pt idx="178">
                  <c:v>16.07</c:v>
                </c:pt>
                <c:pt idx="179">
                  <c:v>15.36</c:v>
                </c:pt>
                <c:pt idx="180">
                  <c:v>15.64</c:v>
                </c:pt>
                <c:pt idx="181">
                  <c:v>16.2</c:v>
                </c:pt>
                <c:pt idx="182">
                  <c:v>15.51</c:v>
                </c:pt>
                <c:pt idx="183">
                  <c:v>14.76</c:v>
                </c:pt>
                <c:pt idx="184">
                  <c:v>14.2</c:v>
                </c:pt>
                <c:pt idx="185">
                  <c:v>14.24</c:v>
                </c:pt>
                <c:pt idx="186">
                  <c:v>14.59</c:v>
                </c:pt>
                <c:pt idx="187">
                  <c:v>14.58</c:v>
                </c:pt>
                <c:pt idx="188">
                  <c:v>14.17</c:v>
                </c:pt>
                <c:pt idx="189">
                  <c:v>14.16</c:v>
                </c:pt>
                <c:pt idx="190">
                  <c:v>14.24</c:v>
                </c:pt>
                <c:pt idx="191">
                  <c:v>14.25</c:v>
                </c:pt>
                <c:pt idx="192">
                  <c:v>14.31</c:v>
                </c:pt>
                <c:pt idx="193">
                  <c:v>14.52</c:v>
                </c:pt>
                <c:pt idx="194">
                  <c:v>15.85</c:v>
                </c:pt>
                <c:pt idx="195">
                  <c:v>15.5</c:v>
                </c:pt>
                <c:pt idx="196">
                  <c:v>15.27</c:v>
                </c:pt>
                <c:pt idx="197">
                  <c:v>14.48</c:v>
                </c:pt>
                <c:pt idx="198">
                  <c:v>15.12</c:v>
                </c:pt>
                <c:pt idx="199">
                  <c:v>15.58</c:v>
                </c:pt>
                <c:pt idx="200">
                  <c:v>15.83</c:v>
                </c:pt>
                <c:pt idx="201">
                  <c:v>15.73</c:v>
                </c:pt>
                <c:pt idx="202">
                  <c:v>15.72</c:v>
                </c:pt>
                <c:pt idx="203">
                  <c:v>15.69</c:v>
                </c:pt>
                <c:pt idx="204">
                  <c:v>15.66</c:v>
                </c:pt>
                <c:pt idx="205">
                  <c:v>15.36</c:v>
                </c:pt>
                <c:pt idx="206">
                  <c:v>15.72</c:v>
                </c:pt>
                <c:pt idx="207">
                  <c:v>15.8</c:v>
                </c:pt>
                <c:pt idx="208">
                  <c:v>15.87</c:v>
                </c:pt>
                <c:pt idx="209">
                  <c:v>15.91</c:v>
                </c:pt>
                <c:pt idx="210">
                  <c:v>16.04</c:v>
                </c:pt>
                <c:pt idx="211">
                  <c:v>16.170000000000002</c:v>
                </c:pt>
                <c:pt idx="212">
                  <c:v>16.29</c:v>
                </c:pt>
                <c:pt idx="213">
                  <c:v>16.399999999999999</c:v>
                </c:pt>
                <c:pt idx="214">
                  <c:v>16.53</c:v>
                </c:pt>
                <c:pt idx="215">
                  <c:v>16.670000000000002</c:v>
                </c:pt>
              </c:numCache>
            </c:numRef>
          </c:val>
          <c:extLst>
            <c:ext xmlns:c16="http://schemas.microsoft.com/office/drawing/2014/chart" uri="{C3380CC4-5D6E-409C-BE32-E72D297353CC}">
              <c16:uniqueId val="{00000002-CA74-4E99-B4C7-0AC7582B542D}"/>
            </c:ext>
          </c:extLst>
        </c:ser>
        <c:ser>
          <c:idx val="3"/>
          <c:order val="3"/>
          <c:tx>
            <c:strRef>
              <c:f>Sheet2!$E$1</c:f>
              <c:strCache>
                <c:ptCount val="1"/>
                <c:pt idx="0">
                  <c:v>Appalachia</c:v>
                </c:pt>
              </c:strCache>
            </c:strRef>
          </c:tx>
          <c:spPr>
            <a:solidFill>
              <a:srgbClr val="FC4C02"/>
            </a:solidFill>
            <a:ln>
              <a:noFill/>
            </a:ln>
            <a:effectLst/>
          </c:spPr>
          <c:cat>
            <c:numRef>
              <c:f>Sheet2!$A$2:$A$217</c:f>
              <c:numCache>
                <c:formatCode>mmm\-yy</c:formatCode>
                <c:ptCount val="216"/>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43497</c:v>
                </c:pt>
                <c:pt idx="122">
                  <c:v>43525</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pt idx="138">
                  <c:v>44013</c:v>
                </c:pt>
                <c:pt idx="139">
                  <c:v>44044</c:v>
                </c:pt>
                <c:pt idx="140">
                  <c:v>44075</c:v>
                </c:pt>
                <c:pt idx="141">
                  <c:v>44105</c:v>
                </c:pt>
                <c:pt idx="142">
                  <c:v>44136</c:v>
                </c:pt>
                <c:pt idx="143">
                  <c:v>44166</c:v>
                </c:pt>
                <c:pt idx="144">
                  <c:v>44197</c:v>
                </c:pt>
                <c:pt idx="145">
                  <c:v>44228</c:v>
                </c:pt>
                <c:pt idx="146">
                  <c:v>44256</c:v>
                </c:pt>
                <c:pt idx="147">
                  <c:v>44287</c:v>
                </c:pt>
                <c:pt idx="148">
                  <c:v>44317</c:v>
                </c:pt>
                <c:pt idx="149">
                  <c:v>44348</c:v>
                </c:pt>
                <c:pt idx="150">
                  <c:v>44378</c:v>
                </c:pt>
                <c:pt idx="151">
                  <c:v>44409</c:v>
                </c:pt>
                <c:pt idx="152">
                  <c:v>44440</c:v>
                </c:pt>
                <c:pt idx="153">
                  <c:v>44470</c:v>
                </c:pt>
                <c:pt idx="154">
                  <c:v>44501</c:v>
                </c:pt>
                <c:pt idx="155">
                  <c:v>44531</c:v>
                </c:pt>
                <c:pt idx="156">
                  <c:v>44562</c:v>
                </c:pt>
                <c:pt idx="157">
                  <c:v>44593</c:v>
                </c:pt>
                <c:pt idx="158">
                  <c:v>44621</c:v>
                </c:pt>
                <c:pt idx="159">
                  <c:v>44652</c:v>
                </c:pt>
                <c:pt idx="160">
                  <c:v>44682</c:v>
                </c:pt>
                <c:pt idx="161">
                  <c:v>44713</c:v>
                </c:pt>
                <c:pt idx="162">
                  <c:v>44743</c:v>
                </c:pt>
                <c:pt idx="163">
                  <c:v>44774</c:v>
                </c:pt>
                <c:pt idx="164">
                  <c:v>44805</c:v>
                </c:pt>
                <c:pt idx="165">
                  <c:v>44835</c:v>
                </c:pt>
                <c:pt idx="166">
                  <c:v>44866</c:v>
                </c:pt>
                <c:pt idx="167">
                  <c:v>44896</c:v>
                </c:pt>
                <c:pt idx="168">
                  <c:v>44927</c:v>
                </c:pt>
                <c:pt idx="169">
                  <c:v>44958</c:v>
                </c:pt>
                <c:pt idx="170">
                  <c:v>44986</c:v>
                </c:pt>
                <c:pt idx="171">
                  <c:v>45017</c:v>
                </c:pt>
                <c:pt idx="172">
                  <c:v>45047</c:v>
                </c:pt>
                <c:pt idx="173">
                  <c:v>45078</c:v>
                </c:pt>
                <c:pt idx="174">
                  <c:v>45108</c:v>
                </c:pt>
                <c:pt idx="175">
                  <c:v>45139</c:v>
                </c:pt>
                <c:pt idx="176">
                  <c:v>45170</c:v>
                </c:pt>
                <c:pt idx="177">
                  <c:v>45200</c:v>
                </c:pt>
                <c:pt idx="178">
                  <c:v>45231</c:v>
                </c:pt>
                <c:pt idx="179">
                  <c:v>45261</c:v>
                </c:pt>
                <c:pt idx="180">
                  <c:v>45292</c:v>
                </c:pt>
                <c:pt idx="181">
                  <c:v>45323</c:v>
                </c:pt>
                <c:pt idx="182">
                  <c:v>45352</c:v>
                </c:pt>
                <c:pt idx="183">
                  <c:v>45383</c:v>
                </c:pt>
                <c:pt idx="184">
                  <c:v>45413</c:v>
                </c:pt>
                <c:pt idx="185">
                  <c:v>45444</c:v>
                </c:pt>
                <c:pt idx="186">
                  <c:v>45474</c:v>
                </c:pt>
                <c:pt idx="187">
                  <c:v>45505</c:v>
                </c:pt>
                <c:pt idx="188">
                  <c:v>45536</c:v>
                </c:pt>
                <c:pt idx="189">
                  <c:v>45566</c:v>
                </c:pt>
                <c:pt idx="190">
                  <c:v>45597</c:v>
                </c:pt>
                <c:pt idx="191">
                  <c:v>45627</c:v>
                </c:pt>
                <c:pt idx="192">
                  <c:v>45658</c:v>
                </c:pt>
                <c:pt idx="193">
                  <c:v>45689</c:v>
                </c:pt>
                <c:pt idx="194">
                  <c:v>45717</c:v>
                </c:pt>
                <c:pt idx="195">
                  <c:v>45748</c:v>
                </c:pt>
                <c:pt idx="196">
                  <c:v>45778</c:v>
                </c:pt>
                <c:pt idx="197">
                  <c:v>45809</c:v>
                </c:pt>
                <c:pt idx="198">
                  <c:v>45839</c:v>
                </c:pt>
                <c:pt idx="199">
                  <c:v>45870</c:v>
                </c:pt>
                <c:pt idx="200">
                  <c:v>45901</c:v>
                </c:pt>
                <c:pt idx="201">
                  <c:v>45931</c:v>
                </c:pt>
                <c:pt idx="202">
                  <c:v>45962</c:v>
                </c:pt>
                <c:pt idx="203">
                  <c:v>45992</c:v>
                </c:pt>
                <c:pt idx="204">
                  <c:v>46023</c:v>
                </c:pt>
                <c:pt idx="205">
                  <c:v>46054</c:v>
                </c:pt>
                <c:pt idx="206">
                  <c:v>46082</c:v>
                </c:pt>
                <c:pt idx="207">
                  <c:v>46113</c:v>
                </c:pt>
                <c:pt idx="208">
                  <c:v>46143</c:v>
                </c:pt>
                <c:pt idx="209">
                  <c:v>46174</c:v>
                </c:pt>
                <c:pt idx="210">
                  <c:v>46204</c:v>
                </c:pt>
                <c:pt idx="211">
                  <c:v>46235</c:v>
                </c:pt>
                <c:pt idx="212">
                  <c:v>46266</c:v>
                </c:pt>
                <c:pt idx="213">
                  <c:v>46296</c:v>
                </c:pt>
                <c:pt idx="214">
                  <c:v>46327</c:v>
                </c:pt>
                <c:pt idx="215">
                  <c:v>46357</c:v>
                </c:pt>
              </c:numCache>
            </c:numRef>
          </c:cat>
          <c:val>
            <c:numRef>
              <c:f>Sheet2!$E$2:$E$217</c:f>
              <c:numCache>
                <c:formatCode>General</c:formatCode>
                <c:ptCount val="216"/>
                <c:pt idx="0">
                  <c:v>1.7</c:v>
                </c:pt>
                <c:pt idx="1">
                  <c:v>1.75</c:v>
                </c:pt>
                <c:pt idx="2">
                  <c:v>1.7</c:v>
                </c:pt>
                <c:pt idx="3">
                  <c:v>1.68</c:v>
                </c:pt>
                <c:pt idx="4">
                  <c:v>1.67</c:v>
                </c:pt>
                <c:pt idx="5">
                  <c:v>1.7</c:v>
                </c:pt>
                <c:pt idx="6">
                  <c:v>1.68</c:v>
                </c:pt>
                <c:pt idx="7">
                  <c:v>1.71</c:v>
                </c:pt>
                <c:pt idx="8">
                  <c:v>1.74</c:v>
                </c:pt>
                <c:pt idx="9">
                  <c:v>1.75</c:v>
                </c:pt>
                <c:pt idx="10">
                  <c:v>1.73</c:v>
                </c:pt>
                <c:pt idx="11">
                  <c:v>1.76</c:v>
                </c:pt>
                <c:pt idx="12">
                  <c:v>1.64</c:v>
                </c:pt>
                <c:pt idx="13">
                  <c:v>1.65</c:v>
                </c:pt>
                <c:pt idx="14">
                  <c:v>1.64</c:v>
                </c:pt>
                <c:pt idx="15">
                  <c:v>2.19</c:v>
                </c:pt>
                <c:pt idx="16">
                  <c:v>2.19</c:v>
                </c:pt>
                <c:pt idx="17">
                  <c:v>2.2000000000000002</c:v>
                </c:pt>
                <c:pt idx="18">
                  <c:v>2.69</c:v>
                </c:pt>
                <c:pt idx="19">
                  <c:v>2.69</c:v>
                </c:pt>
                <c:pt idx="20">
                  <c:v>2.71</c:v>
                </c:pt>
                <c:pt idx="21">
                  <c:v>3.41</c:v>
                </c:pt>
                <c:pt idx="22">
                  <c:v>3.42</c:v>
                </c:pt>
                <c:pt idx="23">
                  <c:v>3.41</c:v>
                </c:pt>
                <c:pt idx="24">
                  <c:v>3.79</c:v>
                </c:pt>
                <c:pt idx="25">
                  <c:v>3.84</c:v>
                </c:pt>
                <c:pt idx="26">
                  <c:v>3.88</c:v>
                </c:pt>
                <c:pt idx="27">
                  <c:v>4.37</c:v>
                </c:pt>
                <c:pt idx="28">
                  <c:v>4.38</c:v>
                </c:pt>
                <c:pt idx="29">
                  <c:v>4.4400000000000004</c:v>
                </c:pt>
                <c:pt idx="30">
                  <c:v>5</c:v>
                </c:pt>
                <c:pt idx="31">
                  <c:v>4.9800000000000004</c:v>
                </c:pt>
                <c:pt idx="32">
                  <c:v>5.08</c:v>
                </c:pt>
                <c:pt idx="33">
                  <c:v>6.13</c:v>
                </c:pt>
                <c:pt idx="34">
                  <c:v>6.13</c:v>
                </c:pt>
                <c:pt idx="35">
                  <c:v>6.18</c:v>
                </c:pt>
                <c:pt idx="36">
                  <c:v>7.02</c:v>
                </c:pt>
                <c:pt idx="37">
                  <c:v>7.04</c:v>
                </c:pt>
                <c:pt idx="38">
                  <c:v>7.01</c:v>
                </c:pt>
                <c:pt idx="39">
                  <c:v>7.04</c:v>
                </c:pt>
                <c:pt idx="40">
                  <c:v>7.13</c:v>
                </c:pt>
                <c:pt idx="41">
                  <c:v>7.13</c:v>
                </c:pt>
                <c:pt idx="42">
                  <c:v>8.43</c:v>
                </c:pt>
                <c:pt idx="43">
                  <c:v>8.5299999999999994</c:v>
                </c:pt>
                <c:pt idx="44">
                  <c:v>8.5500000000000007</c:v>
                </c:pt>
                <c:pt idx="45">
                  <c:v>8.67</c:v>
                </c:pt>
                <c:pt idx="46">
                  <c:v>8.6999999999999993</c:v>
                </c:pt>
                <c:pt idx="47">
                  <c:v>8.68</c:v>
                </c:pt>
                <c:pt idx="48">
                  <c:v>10.09</c:v>
                </c:pt>
                <c:pt idx="49">
                  <c:v>10.09</c:v>
                </c:pt>
                <c:pt idx="50">
                  <c:v>10.17</c:v>
                </c:pt>
                <c:pt idx="51">
                  <c:v>10.32</c:v>
                </c:pt>
                <c:pt idx="52">
                  <c:v>10.5</c:v>
                </c:pt>
                <c:pt idx="53">
                  <c:v>10.66</c:v>
                </c:pt>
                <c:pt idx="54">
                  <c:v>12.28</c:v>
                </c:pt>
                <c:pt idx="55">
                  <c:v>12.36</c:v>
                </c:pt>
                <c:pt idx="56">
                  <c:v>12.36</c:v>
                </c:pt>
                <c:pt idx="57">
                  <c:v>12.43</c:v>
                </c:pt>
                <c:pt idx="58">
                  <c:v>12.6</c:v>
                </c:pt>
                <c:pt idx="59">
                  <c:v>12.58</c:v>
                </c:pt>
                <c:pt idx="60">
                  <c:v>14.49</c:v>
                </c:pt>
                <c:pt idx="61">
                  <c:v>14.67</c:v>
                </c:pt>
                <c:pt idx="62">
                  <c:v>14.76</c:v>
                </c:pt>
                <c:pt idx="63">
                  <c:v>14.98</c:v>
                </c:pt>
                <c:pt idx="64">
                  <c:v>15.06</c:v>
                </c:pt>
                <c:pt idx="65">
                  <c:v>15.13</c:v>
                </c:pt>
                <c:pt idx="66">
                  <c:v>16.63</c:v>
                </c:pt>
                <c:pt idx="67">
                  <c:v>16.73</c:v>
                </c:pt>
                <c:pt idx="68">
                  <c:v>16.88</c:v>
                </c:pt>
                <c:pt idx="69">
                  <c:v>17.28</c:v>
                </c:pt>
                <c:pt idx="70">
                  <c:v>17.28</c:v>
                </c:pt>
                <c:pt idx="71">
                  <c:v>17.489999999999998</c:v>
                </c:pt>
                <c:pt idx="72">
                  <c:v>18.87</c:v>
                </c:pt>
                <c:pt idx="73">
                  <c:v>18.940000000000001</c:v>
                </c:pt>
                <c:pt idx="74">
                  <c:v>19.16</c:v>
                </c:pt>
                <c:pt idx="75">
                  <c:v>19.350000000000001</c:v>
                </c:pt>
                <c:pt idx="76">
                  <c:v>19</c:v>
                </c:pt>
                <c:pt idx="77">
                  <c:v>18.850000000000001</c:v>
                </c:pt>
                <c:pt idx="78">
                  <c:v>19.36</c:v>
                </c:pt>
                <c:pt idx="79">
                  <c:v>19.73</c:v>
                </c:pt>
                <c:pt idx="80">
                  <c:v>19.8</c:v>
                </c:pt>
                <c:pt idx="81">
                  <c:v>20.03</c:v>
                </c:pt>
                <c:pt idx="82">
                  <c:v>20.3</c:v>
                </c:pt>
                <c:pt idx="83">
                  <c:v>20.83</c:v>
                </c:pt>
                <c:pt idx="84">
                  <c:v>21.77</c:v>
                </c:pt>
                <c:pt idx="85">
                  <c:v>22.2</c:v>
                </c:pt>
                <c:pt idx="86">
                  <c:v>21.72</c:v>
                </c:pt>
                <c:pt idx="87">
                  <c:v>21.74</c:v>
                </c:pt>
                <c:pt idx="88">
                  <c:v>21.7</c:v>
                </c:pt>
                <c:pt idx="89">
                  <c:v>21.64</c:v>
                </c:pt>
                <c:pt idx="90">
                  <c:v>22.08</c:v>
                </c:pt>
                <c:pt idx="91">
                  <c:v>22.13</c:v>
                </c:pt>
                <c:pt idx="92">
                  <c:v>21.69</c:v>
                </c:pt>
                <c:pt idx="93">
                  <c:v>21.3</c:v>
                </c:pt>
                <c:pt idx="94">
                  <c:v>22.34</c:v>
                </c:pt>
                <c:pt idx="95">
                  <c:v>22.7</c:v>
                </c:pt>
                <c:pt idx="96">
                  <c:v>22.53</c:v>
                </c:pt>
                <c:pt idx="97">
                  <c:v>22.61</c:v>
                </c:pt>
                <c:pt idx="98">
                  <c:v>22.76</c:v>
                </c:pt>
                <c:pt idx="99">
                  <c:v>23.04</c:v>
                </c:pt>
                <c:pt idx="100">
                  <c:v>23.14</c:v>
                </c:pt>
                <c:pt idx="101">
                  <c:v>23.53</c:v>
                </c:pt>
                <c:pt idx="102">
                  <c:v>24.09</c:v>
                </c:pt>
                <c:pt idx="103">
                  <c:v>24.02</c:v>
                </c:pt>
                <c:pt idx="104">
                  <c:v>24.52</c:v>
                </c:pt>
                <c:pt idx="105">
                  <c:v>24.46</c:v>
                </c:pt>
                <c:pt idx="106">
                  <c:v>26.05</c:v>
                </c:pt>
                <c:pt idx="107">
                  <c:v>26.83</c:v>
                </c:pt>
                <c:pt idx="108">
                  <c:v>26.82</c:v>
                </c:pt>
                <c:pt idx="109">
                  <c:v>27.15</c:v>
                </c:pt>
                <c:pt idx="110">
                  <c:v>27.12</c:v>
                </c:pt>
                <c:pt idx="111">
                  <c:v>26.78</c:v>
                </c:pt>
                <c:pt idx="112">
                  <c:v>27.16</c:v>
                </c:pt>
                <c:pt idx="113">
                  <c:v>27.36</c:v>
                </c:pt>
                <c:pt idx="114">
                  <c:v>28.65</c:v>
                </c:pt>
                <c:pt idx="115">
                  <c:v>29.1</c:v>
                </c:pt>
                <c:pt idx="116">
                  <c:v>29.7</c:v>
                </c:pt>
                <c:pt idx="117">
                  <c:v>30.68</c:v>
                </c:pt>
                <c:pt idx="118">
                  <c:v>31.13</c:v>
                </c:pt>
                <c:pt idx="119">
                  <c:v>31.18</c:v>
                </c:pt>
                <c:pt idx="120">
                  <c:v>30.91</c:v>
                </c:pt>
                <c:pt idx="121">
                  <c:v>30.96</c:v>
                </c:pt>
                <c:pt idx="122">
                  <c:v>31.06</c:v>
                </c:pt>
                <c:pt idx="123">
                  <c:v>31.18</c:v>
                </c:pt>
                <c:pt idx="124">
                  <c:v>30.88</c:v>
                </c:pt>
                <c:pt idx="125">
                  <c:v>31.3</c:v>
                </c:pt>
                <c:pt idx="126">
                  <c:v>32.21</c:v>
                </c:pt>
                <c:pt idx="127">
                  <c:v>32.33</c:v>
                </c:pt>
                <c:pt idx="128">
                  <c:v>32.57</c:v>
                </c:pt>
                <c:pt idx="129">
                  <c:v>33.15</c:v>
                </c:pt>
                <c:pt idx="130">
                  <c:v>34.07</c:v>
                </c:pt>
                <c:pt idx="131">
                  <c:v>33.82</c:v>
                </c:pt>
                <c:pt idx="132">
                  <c:v>32.869999999999997</c:v>
                </c:pt>
                <c:pt idx="133">
                  <c:v>33.090000000000003</c:v>
                </c:pt>
                <c:pt idx="134">
                  <c:v>32.92</c:v>
                </c:pt>
                <c:pt idx="135">
                  <c:v>32.75</c:v>
                </c:pt>
                <c:pt idx="136">
                  <c:v>32.33</c:v>
                </c:pt>
                <c:pt idx="137">
                  <c:v>32.159999999999997</c:v>
                </c:pt>
                <c:pt idx="138">
                  <c:v>33.11</c:v>
                </c:pt>
                <c:pt idx="139">
                  <c:v>33.54</c:v>
                </c:pt>
                <c:pt idx="140">
                  <c:v>32.67</c:v>
                </c:pt>
                <c:pt idx="141">
                  <c:v>32.97</c:v>
                </c:pt>
                <c:pt idx="142">
                  <c:v>34.07</c:v>
                </c:pt>
                <c:pt idx="143">
                  <c:v>34.81</c:v>
                </c:pt>
                <c:pt idx="144">
                  <c:v>34.549999999999997</c:v>
                </c:pt>
                <c:pt idx="145">
                  <c:v>34.19</c:v>
                </c:pt>
                <c:pt idx="146">
                  <c:v>34.17</c:v>
                </c:pt>
                <c:pt idx="147">
                  <c:v>34</c:v>
                </c:pt>
                <c:pt idx="148">
                  <c:v>33.950000000000003</c:v>
                </c:pt>
                <c:pt idx="149">
                  <c:v>34.049999999999997</c:v>
                </c:pt>
                <c:pt idx="150">
                  <c:v>33.83</c:v>
                </c:pt>
                <c:pt idx="151">
                  <c:v>34.53</c:v>
                </c:pt>
                <c:pt idx="152">
                  <c:v>34.47</c:v>
                </c:pt>
                <c:pt idx="153">
                  <c:v>34.92</c:v>
                </c:pt>
                <c:pt idx="154">
                  <c:v>35.36</c:v>
                </c:pt>
                <c:pt idx="155">
                  <c:v>35.93</c:v>
                </c:pt>
                <c:pt idx="156">
                  <c:v>34.729999999999997</c:v>
                </c:pt>
                <c:pt idx="157">
                  <c:v>34.11</c:v>
                </c:pt>
                <c:pt idx="158">
                  <c:v>34.18</c:v>
                </c:pt>
                <c:pt idx="159">
                  <c:v>34.229999999999997</c:v>
                </c:pt>
                <c:pt idx="160">
                  <c:v>34.54</c:v>
                </c:pt>
                <c:pt idx="161">
                  <c:v>34.520000000000003</c:v>
                </c:pt>
                <c:pt idx="162">
                  <c:v>35.01</c:v>
                </c:pt>
                <c:pt idx="163">
                  <c:v>34.82</c:v>
                </c:pt>
                <c:pt idx="164">
                  <c:v>34.9</c:v>
                </c:pt>
                <c:pt idx="165">
                  <c:v>34.79</c:v>
                </c:pt>
                <c:pt idx="166">
                  <c:v>34.93</c:v>
                </c:pt>
                <c:pt idx="167">
                  <c:v>34.4</c:v>
                </c:pt>
                <c:pt idx="168">
                  <c:v>35.549999999999997</c:v>
                </c:pt>
                <c:pt idx="169">
                  <c:v>35.14</c:v>
                </c:pt>
                <c:pt idx="170">
                  <c:v>35.36</c:v>
                </c:pt>
                <c:pt idx="171">
                  <c:v>34.86</c:v>
                </c:pt>
                <c:pt idx="172">
                  <c:v>35.17</c:v>
                </c:pt>
                <c:pt idx="173">
                  <c:v>35.409999999999997</c:v>
                </c:pt>
                <c:pt idx="174">
                  <c:v>35.520000000000003</c:v>
                </c:pt>
                <c:pt idx="175">
                  <c:v>35.5</c:v>
                </c:pt>
                <c:pt idx="176">
                  <c:v>35.130000000000003</c:v>
                </c:pt>
                <c:pt idx="177">
                  <c:v>35.35</c:v>
                </c:pt>
                <c:pt idx="178">
                  <c:v>36.5</c:v>
                </c:pt>
                <c:pt idx="179">
                  <c:v>36.61</c:v>
                </c:pt>
                <c:pt idx="180">
                  <c:v>36.549999999999997</c:v>
                </c:pt>
                <c:pt idx="181">
                  <c:v>36.79</c:v>
                </c:pt>
                <c:pt idx="182">
                  <c:v>34.53</c:v>
                </c:pt>
                <c:pt idx="183">
                  <c:v>34.659999999999997</c:v>
                </c:pt>
                <c:pt idx="184">
                  <c:v>34.65</c:v>
                </c:pt>
                <c:pt idx="185">
                  <c:v>35.54</c:v>
                </c:pt>
                <c:pt idx="186">
                  <c:v>36.21</c:v>
                </c:pt>
                <c:pt idx="187">
                  <c:v>35.15</c:v>
                </c:pt>
                <c:pt idx="188">
                  <c:v>35.049999999999997</c:v>
                </c:pt>
                <c:pt idx="189">
                  <c:v>35.270000000000003</c:v>
                </c:pt>
                <c:pt idx="190">
                  <c:v>35.450000000000003</c:v>
                </c:pt>
                <c:pt idx="191">
                  <c:v>36.9</c:v>
                </c:pt>
                <c:pt idx="192">
                  <c:v>36.06</c:v>
                </c:pt>
                <c:pt idx="193">
                  <c:v>36.409999999999997</c:v>
                </c:pt>
                <c:pt idx="194">
                  <c:v>36.4</c:v>
                </c:pt>
                <c:pt idx="195">
                  <c:v>36.33</c:v>
                </c:pt>
                <c:pt idx="196">
                  <c:v>36.51</c:v>
                </c:pt>
                <c:pt idx="197">
                  <c:v>37.21</c:v>
                </c:pt>
                <c:pt idx="198">
                  <c:v>36.76</c:v>
                </c:pt>
                <c:pt idx="199">
                  <c:v>36.81</c:v>
                </c:pt>
                <c:pt idx="200">
                  <c:v>36.590000000000003</c:v>
                </c:pt>
                <c:pt idx="201">
                  <c:v>36.89</c:v>
                </c:pt>
                <c:pt idx="202">
                  <c:v>37.299999999999997</c:v>
                </c:pt>
                <c:pt idx="203">
                  <c:v>37.46</c:v>
                </c:pt>
                <c:pt idx="204">
                  <c:v>37.35</c:v>
                </c:pt>
                <c:pt idx="205">
                  <c:v>37.020000000000003</c:v>
                </c:pt>
                <c:pt idx="206">
                  <c:v>37.369999999999997</c:v>
                </c:pt>
                <c:pt idx="207">
                  <c:v>37.36</c:v>
                </c:pt>
                <c:pt idx="208">
                  <c:v>37.36</c:v>
                </c:pt>
                <c:pt idx="209">
                  <c:v>37.25</c:v>
                </c:pt>
                <c:pt idx="210">
                  <c:v>37.130000000000003</c:v>
                </c:pt>
                <c:pt idx="211">
                  <c:v>37.049999999999997</c:v>
                </c:pt>
                <c:pt idx="212">
                  <c:v>36.99</c:v>
                </c:pt>
                <c:pt idx="213">
                  <c:v>37.03</c:v>
                </c:pt>
                <c:pt idx="214">
                  <c:v>37.18</c:v>
                </c:pt>
                <c:pt idx="215">
                  <c:v>37.369999999999997</c:v>
                </c:pt>
              </c:numCache>
            </c:numRef>
          </c:val>
          <c:extLst>
            <c:ext xmlns:c16="http://schemas.microsoft.com/office/drawing/2014/chart" uri="{C3380CC4-5D6E-409C-BE32-E72D297353CC}">
              <c16:uniqueId val="{00000003-CA74-4E99-B4C7-0AC7582B542D}"/>
            </c:ext>
          </c:extLst>
        </c:ser>
        <c:ser>
          <c:idx val="4"/>
          <c:order val="4"/>
          <c:tx>
            <c:strRef>
              <c:f>Sheet2!$F$1</c:f>
              <c:strCache>
                <c:ptCount val="1"/>
                <c:pt idx="0">
                  <c:v>Eagle Ford</c:v>
                </c:pt>
              </c:strCache>
            </c:strRef>
          </c:tx>
          <c:spPr>
            <a:solidFill>
              <a:srgbClr val="8A659E"/>
            </a:solidFill>
            <a:ln>
              <a:noFill/>
            </a:ln>
            <a:effectLst/>
          </c:spPr>
          <c:cat>
            <c:numRef>
              <c:f>Sheet2!$A$2:$A$217</c:f>
              <c:numCache>
                <c:formatCode>mmm\-yy</c:formatCode>
                <c:ptCount val="216"/>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43497</c:v>
                </c:pt>
                <c:pt idx="122">
                  <c:v>43525</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pt idx="138">
                  <c:v>44013</c:v>
                </c:pt>
                <c:pt idx="139">
                  <c:v>44044</c:v>
                </c:pt>
                <c:pt idx="140">
                  <c:v>44075</c:v>
                </c:pt>
                <c:pt idx="141">
                  <c:v>44105</c:v>
                </c:pt>
                <c:pt idx="142">
                  <c:v>44136</c:v>
                </c:pt>
                <c:pt idx="143">
                  <c:v>44166</c:v>
                </c:pt>
                <c:pt idx="144">
                  <c:v>44197</c:v>
                </c:pt>
                <c:pt idx="145">
                  <c:v>44228</c:v>
                </c:pt>
                <c:pt idx="146">
                  <c:v>44256</c:v>
                </c:pt>
                <c:pt idx="147">
                  <c:v>44287</c:v>
                </c:pt>
                <c:pt idx="148">
                  <c:v>44317</c:v>
                </c:pt>
                <c:pt idx="149">
                  <c:v>44348</c:v>
                </c:pt>
                <c:pt idx="150">
                  <c:v>44378</c:v>
                </c:pt>
                <c:pt idx="151">
                  <c:v>44409</c:v>
                </c:pt>
                <c:pt idx="152">
                  <c:v>44440</c:v>
                </c:pt>
                <c:pt idx="153">
                  <c:v>44470</c:v>
                </c:pt>
                <c:pt idx="154">
                  <c:v>44501</c:v>
                </c:pt>
                <c:pt idx="155">
                  <c:v>44531</c:v>
                </c:pt>
                <c:pt idx="156">
                  <c:v>44562</c:v>
                </c:pt>
                <c:pt idx="157">
                  <c:v>44593</c:v>
                </c:pt>
                <c:pt idx="158">
                  <c:v>44621</c:v>
                </c:pt>
                <c:pt idx="159">
                  <c:v>44652</c:v>
                </c:pt>
                <c:pt idx="160">
                  <c:v>44682</c:v>
                </c:pt>
                <c:pt idx="161">
                  <c:v>44713</c:v>
                </c:pt>
                <c:pt idx="162">
                  <c:v>44743</c:v>
                </c:pt>
                <c:pt idx="163">
                  <c:v>44774</c:v>
                </c:pt>
                <c:pt idx="164">
                  <c:v>44805</c:v>
                </c:pt>
                <c:pt idx="165">
                  <c:v>44835</c:v>
                </c:pt>
                <c:pt idx="166">
                  <c:v>44866</c:v>
                </c:pt>
                <c:pt idx="167">
                  <c:v>44896</c:v>
                </c:pt>
                <c:pt idx="168">
                  <c:v>44927</c:v>
                </c:pt>
                <c:pt idx="169">
                  <c:v>44958</c:v>
                </c:pt>
                <c:pt idx="170">
                  <c:v>44986</c:v>
                </c:pt>
                <c:pt idx="171">
                  <c:v>45017</c:v>
                </c:pt>
                <c:pt idx="172">
                  <c:v>45047</c:v>
                </c:pt>
                <c:pt idx="173">
                  <c:v>45078</c:v>
                </c:pt>
                <c:pt idx="174">
                  <c:v>45108</c:v>
                </c:pt>
                <c:pt idx="175">
                  <c:v>45139</c:v>
                </c:pt>
                <c:pt idx="176">
                  <c:v>45170</c:v>
                </c:pt>
                <c:pt idx="177">
                  <c:v>45200</c:v>
                </c:pt>
                <c:pt idx="178">
                  <c:v>45231</c:v>
                </c:pt>
                <c:pt idx="179">
                  <c:v>45261</c:v>
                </c:pt>
                <c:pt idx="180">
                  <c:v>45292</c:v>
                </c:pt>
                <c:pt idx="181">
                  <c:v>45323</c:v>
                </c:pt>
                <c:pt idx="182">
                  <c:v>45352</c:v>
                </c:pt>
                <c:pt idx="183">
                  <c:v>45383</c:v>
                </c:pt>
                <c:pt idx="184">
                  <c:v>45413</c:v>
                </c:pt>
                <c:pt idx="185">
                  <c:v>45444</c:v>
                </c:pt>
                <c:pt idx="186">
                  <c:v>45474</c:v>
                </c:pt>
                <c:pt idx="187">
                  <c:v>45505</c:v>
                </c:pt>
                <c:pt idx="188">
                  <c:v>45536</c:v>
                </c:pt>
                <c:pt idx="189">
                  <c:v>45566</c:v>
                </c:pt>
                <c:pt idx="190">
                  <c:v>45597</c:v>
                </c:pt>
                <c:pt idx="191">
                  <c:v>45627</c:v>
                </c:pt>
                <c:pt idx="192">
                  <c:v>45658</c:v>
                </c:pt>
                <c:pt idx="193">
                  <c:v>45689</c:v>
                </c:pt>
                <c:pt idx="194">
                  <c:v>45717</c:v>
                </c:pt>
                <c:pt idx="195">
                  <c:v>45748</c:v>
                </c:pt>
                <c:pt idx="196">
                  <c:v>45778</c:v>
                </c:pt>
                <c:pt idx="197">
                  <c:v>45809</c:v>
                </c:pt>
                <c:pt idx="198">
                  <c:v>45839</c:v>
                </c:pt>
                <c:pt idx="199">
                  <c:v>45870</c:v>
                </c:pt>
                <c:pt idx="200">
                  <c:v>45901</c:v>
                </c:pt>
                <c:pt idx="201">
                  <c:v>45931</c:v>
                </c:pt>
                <c:pt idx="202">
                  <c:v>45962</c:v>
                </c:pt>
                <c:pt idx="203">
                  <c:v>45992</c:v>
                </c:pt>
                <c:pt idx="204">
                  <c:v>46023</c:v>
                </c:pt>
                <c:pt idx="205">
                  <c:v>46054</c:v>
                </c:pt>
                <c:pt idx="206">
                  <c:v>46082</c:v>
                </c:pt>
                <c:pt idx="207">
                  <c:v>46113</c:v>
                </c:pt>
                <c:pt idx="208">
                  <c:v>46143</c:v>
                </c:pt>
                <c:pt idx="209">
                  <c:v>46174</c:v>
                </c:pt>
                <c:pt idx="210">
                  <c:v>46204</c:v>
                </c:pt>
                <c:pt idx="211">
                  <c:v>46235</c:v>
                </c:pt>
                <c:pt idx="212">
                  <c:v>46266</c:v>
                </c:pt>
                <c:pt idx="213">
                  <c:v>46296</c:v>
                </c:pt>
                <c:pt idx="214">
                  <c:v>46327</c:v>
                </c:pt>
                <c:pt idx="215">
                  <c:v>46357</c:v>
                </c:pt>
              </c:numCache>
            </c:numRef>
          </c:cat>
          <c:val>
            <c:numRef>
              <c:f>Sheet2!$F$2:$F$217</c:f>
              <c:numCache>
                <c:formatCode>General</c:formatCode>
                <c:ptCount val="216"/>
                <c:pt idx="0">
                  <c:v>1.3</c:v>
                </c:pt>
                <c:pt idx="1">
                  <c:v>1.25</c:v>
                </c:pt>
                <c:pt idx="2">
                  <c:v>1.23</c:v>
                </c:pt>
                <c:pt idx="3">
                  <c:v>1.22</c:v>
                </c:pt>
                <c:pt idx="4">
                  <c:v>1.19</c:v>
                </c:pt>
                <c:pt idx="5">
                  <c:v>1.1599999999999999</c:v>
                </c:pt>
                <c:pt idx="6">
                  <c:v>1.1399999999999999</c:v>
                </c:pt>
                <c:pt idx="7">
                  <c:v>1.17</c:v>
                </c:pt>
                <c:pt idx="8">
                  <c:v>1.1299999999999999</c:v>
                </c:pt>
                <c:pt idx="9">
                  <c:v>1.1299999999999999</c:v>
                </c:pt>
                <c:pt idx="10">
                  <c:v>1.1100000000000001</c:v>
                </c:pt>
                <c:pt idx="11">
                  <c:v>1.1200000000000001</c:v>
                </c:pt>
                <c:pt idx="12">
                  <c:v>1.1499999999999999</c:v>
                </c:pt>
                <c:pt idx="13">
                  <c:v>1.18</c:v>
                </c:pt>
                <c:pt idx="14">
                  <c:v>1.17</c:v>
                </c:pt>
                <c:pt idx="15">
                  <c:v>1.1399999999999999</c:v>
                </c:pt>
                <c:pt idx="16">
                  <c:v>1.22</c:v>
                </c:pt>
                <c:pt idx="17">
                  <c:v>1.2</c:v>
                </c:pt>
                <c:pt idx="18">
                  <c:v>1.24</c:v>
                </c:pt>
                <c:pt idx="19">
                  <c:v>1.23</c:v>
                </c:pt>
                <c:pt idx="20">
                  <c:v>1.23</c:v>
                </c:pt>
                <c:pt idx="21">
                  <c:v>1.3</c:v>
                </c:pt>
                <c:pt idx="22">
                  <c:v>1.38</c:v>
                </c:pt>
                <c:pt idx="23">
                  <c:v>1.44</c:v>
                </c:pt>
                <c:pt idx="24">
                  <c:v>1.5</c:v>
                </c:pt>
                <c:pt idx="25">
                  <c:v>1.45</c:v>
                </c:pt>
                <c:pt idx="26">
                  <c:v>1.5</c:v>
                </c:pt>
                <c:pt idx="27">
                  <c:v>1.6</c:v>
                </c:pt>
                <c:pt idx="28">
                  <c:v>1.62</c:v>
                </c:pt>
                <c:pt idx="29">
                  <c:v>1.62</c:v>
                </c:pt>
                <c:pt idx="30">
                  <c:v>1.7</c:v>
                </c:pt>
                <c:pt idx="31">
                  <c:v>1.85</c:v>
                </c:pt>
                <c:pt idx="32">
                  <c:v>1.95</c:v>
                </c:pt>
                <c:pt idx="33">
                  <c:v>2.0699999999999998</c:v>
                </c:pt>
                <c:pt idx="34">
                  <c:v>2.2799999999999998</c:v>
                </c:pt>
                <c:pt idx="35">
                  <c:v>2.41</c:v>
                </c:pt>
                <c:pt idx="36">
                  <c:v>2.44</c:v>
                </c:pt>
                <c:pt idx="37">
                  <c:v>2.46</c:v>
                </c:pt>
                <c:pt idx="38">
                  <c:v>2.56</c:v>
                </c:pt>
                <c:pt idx="39">
                  <c:v>2.5499999999999998</c:v>
                </c:pt>
                <c:pt idx="40">
                  <c:v>2.78</c:v>
                </c:pt>
                <c:pt idx="41">
                  <c:v>2.86</c:v>
                </c:pt>
                <c:pt idx="42">
                  <c:v>2.89</c:v>
                </c:pt>
                <c:pt idx="43">
                  <c:v>3.06</c:v>
                </c:pt>
                <c:pt idx="44">
                  <c:v>3.2</c:v>
                </c:pt>
                <c:pt idx="45">
                  <c:v>3.17</c:v>
                </c:pt>
                <c:pt idx="46">
                  <c:v>3.51</c:v>
                </c:pt>
                <c:pt idx="47">
                  <c:v>3.72</c:v>
                </c:pt>
                <c:pt idx="48">
                  <c:v>3.28</c:v>
                </c:pt>
                <c:pt idx="49">
                  <c:v>3.44</c:v>
                </c:pt>
                <c:pt idx="50">
                  <c:v>3.61</c:v>
                </c:pt>
                <c:pt idx="51">
                  <c:v>3.71</c:v>
                </c:pt>
                <c:pt idx="52">
                  <c:v>3.93</c:v>
                </c:pt>
                <c:pt idx="53">
                  <c:v>4.12</c:v>
                </c:pt>
                <c:pt idx="54">
                  <c:v>4.1500000000000004</c:v>
                </c:pt>
                <c:pt idx="55">
                  <c:v>4.1900000000000004</c:v>
                </c:pt>
                <c:pt idx="56">
                  <c:v>4.4000000000000004</c:v>
                </c:pt>
                <c:pt idx="57">
                  <c:v>4.34</c:v>
                </c:pt>
                <c:pt idx="58">
                  <c:v>4.68</c:v>
                </c:pt>
                <c:pt idx="59">
                  <c:v>4.7699999999999996</c:v>
                </c:pt>
                <c:pt idx="60">
                  <c:v>4.1399999999999997</c:v>
                </c:pt>
                <c:pt idx="61">
                  <c:v>4.53</c:v>
                </c:pt>
                <c:pt idx="62">
                  <c:v>4.7300000000000004</c:v>
                </c:pt>
                <c:pt idx="63">
                  <c:v>4.88</c:v>
                </c:pt>
                <c:pt idx="64">
                  <c:v>5.05</c:v>
                </c:pt>
                <c:pt idx="65">
                  <c:v>5.19</c:v>
                </c:pt>
                <c:pt idx="66">
                  <c:v>5.27</c:v>
                </c:pt>
                <c:pt idx="67">
                  <c:v>5.23</c:v>
                </c:pt>
                <c:pt idx="68">
                  <c:v>5.35</c:v>
                </c:pt>
                <c:pt idx="69">
                  <c:v>5.48</c:v>
                </c:pt>
                <c:pt idx="70">
                  <c:v>5.48</c:v>
                </c:pt>
                <c:pt idx="71">
                  <c:v>5.95</c:v>
                </c:pt>
                <c:pt idx="72">
                  <c:v>5.61</c:v>
                </c:pt>
                <c:pt idx="73">
                  <c:v>5.79</c:v>
                </c:pt>
                <c:pt idx="74">
                  <c:v>5.72</c:v>
                </c:pt>
                <c:pt idx="75">
                  <c:v>5.82</c:v>
                </c:pt>
                <c:pt idx="76">
                  <c:v>5.66</c:v>
                </c:pt>
                <c:pt idx="77">
                  <c:v>5.69</c:v>
                </c:pt>
                <c:pt idx="78">
                  <c:v>5.74</c:v>
                </c:pt>
                <c:pt idx="79">
                  <c:v>5.64</c:v>
                </c:pt>
                <c:pt idx="80">
                  <c:v>6.01</c:v>
                </c:pt>
                <c:pt idx="81">
                  <c:v>5.77</c:v>
                </c:pt>
                <c:pt idx="82">
                  <c:v>5.56</c:v>
                </c:pt>
                <c:pt idx="83">
                  <c:v>5.84</c:v>
                </c:pt>
                <c:pt idx="84">
                  <c:v>5.45</c:v>
                </c:pt>
                <c:pt idx="85">
                  <c:v>5.45</c:v>
                </c:pt>
                <c:pt idx="86">
                  <c:v>5.32</c:v>
                </c:pt>
                <c:pt idx="87">
                  <c:v>5.55</c:v>
                </c:pt>
                <c:pt idx="88">
                  <c:v>5.39</c:v>
                </c:pt>
                <c:pt idx="89">
                  <c:v>5.39</c:v>
                </c:pt>
                <c:pt idx="90">
                  <c:v>5.44</c:v>
                </c:pt>
                <c:pt idx="91">
                  <c:v>5.14</c:v>
                </c:pt>
                <c:pt idx="92">
                  <c:v>5.0199999999999996</c:v>
                </c:pt>
                <c:pt idx="93">
                  <c:v>4.92</c:v>
                </c:pt>
                <c:pt idx="94">
                  <c:v>4.8099999999999996</c:v>
                </c:pt>
                <c:pt idx="95">
                  <c:v>4.68</c:v>
                </c:pt>
                <c:pt idx="96">
                  <c:v>4.5999999999999996</c:v>
                </c:pt>
                <c:pt idx="97">
                  <c:v>4.6100000000000003</c:v>
                </c:pt>
                <c:pt idx="98">
                  <c:v>4.84</c:v>
                </c:pt>
                <c:pt idx="99">
                  <c:v>4.99</c:v>
                </c:pt>
                <c:pt idx="100">
                  <c:v>4.97</c:v>
                </c:pt>
                <c:pt idx="101">
                  <c:v>5.15</c:v>
                </c:pt>
                <c:pt idx="102">
                  <c:v>5.26</c:v>
                </c:pt>
                <c:pt idx="103">
                  <c:v>4.92</c:v>
                </c:pt>
                <c:pt idx="104">
                  <c:v>5.16</c:v>
                </c:pt>
                <c:pt idx="105">
                  <c:v>5.46</c:v>
                </c:pt>
                <c:pt idx="106">
                  <c:v>5.59</c:v>
                </c:pt>
                <c:pt idx="107">
                  <c:v>5.36</c:v>
                </c:pt>
                <c:pt idx="108">
                  <c:v>5.15</c:v>
                </c:pt>
                <c:pt idx="109">
                  <c:v>5.13</c:v>
                </c:pt>
                <c:pt idx="110">
                  <c:v>5.4</c:v>
                </c:pt>
                <c:pt idx="111">
                  <c:v>5.31</c:v>
                </c:pt>
                <c:pt idx="112">
                  <c:v>5.38</c:v>
                </c:pt>
                <c:pt idx="113">
                  <c:v>5.41</c:v>
                </c:pt>
                <c:pt idx="114">
                  <c:v>5.23</c:v>
                </c:pt>
                <c:pt idx="115">
                  <c:v>5.27</c:v>
                </c:pt>
                <c:pt idx="116">
                  <c:v>5.43</c:v>
                </c:pt>
                <c:pt idx="117">
                  <c:v>5.35</c:v>
                </c:pt>
                <c:pt idx="118">
                  <c:v>5.67</c:v>
                </c:pt>
                <c:pt idx="119">
                  <c:v>5.44</c:v>
                </c:pt>
                <c:pt idx="120">
                  <c:v>5.46</c:v>
                </c:pt>
                <c:pt idx="121">
                  <c:v>5.36</c:v>
                </c:pt>
                <c:pt idx="122">
                  <c:v>5.44</c:v>
                </c:pt>
                <c:pt idx="123">
                  <c:v>5.36</c:v>
                </c:pt>
                <c:pt idx="124">
                  <c:v>5.6</c:v>
                </c:pt>
                <c:pt idx="125">
                  <c:v>5.84</c:v>
                </c:pt>
                <c:pt idx="126">
                  <c:v>5.89</c:v>
                </c:pt>
                <c:pt idx="127">
                  <c:v>6.13</c:v>
                </c:pt>
                <c:pt idx="128">
                  <c:v>5.97</c:v>
                </c:pt>
                <c:pt idx="129">
                  <c:v>5.94</c:v>
                </c:pt>
                <c:pt idx="130">
                  <c:v>6.06</c:v>
                </c:pt>
                <c:pt idx="131">
                  <c:v>6.05</c:v>
                </c:pt>
                <c:pt idx="132">
                  <c:v>6.89</c:v>
                </c:pt>
                <c:pt idx="133">
                  <c:v>6.19</c:v>
                </c:pt>
                <c:pt idx="134">
                  <c:v>6.11</c:v>
                </c:pt>
                <c:pt idx="135">
                  <c:v>6.56</c:v>
                </c:pt>
                <c:pt idx="136">
                  <c:v>5.01</c:v>
                </c:pt>
                <c:pt idx="137">
                  <c:v>5.45</c:v>
                </c:pt>
                <c:pt idx="138">
                  <c:v>4.95</c:v>
                </c:pt>
                <c:pt idx="139">
                  <c:v>5.09</c:v>
                </c:pt>
                <c:pt idx="140">
                  <c:v>5.36</c:v>
                </c:pt>
                <c:pt idx="141">
                  <c:v>4.8600000000000003</c:v>
                </c:pt>
                <c:pt idx="142">
                  <c:v>4.8</c:v>
                </c:pt>
                <c:pt idx="143">
                  <c:v>4.83</c:v>
                </c:pt>
                <c:pt idx="144">
                  <c:v>4.76</c:v>
                </c:pt>
                <c:pt idx="145">
                  <c:v>4.3099999999999996</c:v>
                </c:pt>
                <c:pt idx="146">
                  <c:v>5.27</c:v>
                </c:pt>
                <c:pt idx="147">
                  <c:v>5.24</c:v>
                </c:pt>
                <c:pt idx="148">
                  <c:v>5.27</c:v>
                </c:pt>
                <c:pt idx="149">
                  <c:v>5.19</c:v>
                </c:pt>
                <c:pt idx="150">
                  <c:v>5.22</c:v>
                </c:pt>
                <c:pt idx="151">
                  <c:v>5.18</c:v>
                </c:pt>
                <c:pt idx="152">
                  <c:v>5.43</c:v>
                </c:pt>
                <c:pt idx="153">
                  <c:v>5.47</c:v>
                </c:pt>
                <c:pt idx="154">
                  <c:v>5.47</c:v>
                </c:pt>
                <c:pt idx="155">
                  <c:v>5.57</c:v>
                </c:pt>
                <c:pt idx="156">
                  <c:v>5.25</c:v>
                </c:pt>
                <c:pt idx="157">
                  <c:v>5.66</c:v>
                </c:pt>
                <c:pt idx="158">
                  <c:v>5.75</c:v>
                </c:pt>
                <c:pt idx="159">
                  <c:v>5.93</c:v>
                </c:pt>
                <c:pt idx="160">
                  <c:v>5.94</c:v>
                </c:pt>
                <c:pt idx="161">
                  <c:v>6.08</c:v>
                </c:pt>
                <c:pt idx="162">
                  <c:v>5.89</c:v>
                </c:pt>
                <c:pt idx="163">
                  <c:v>6.04</c:v>
                </c:pt>
                <c:pt idx="164">
                  <c:v>6.13</c:v>
                </c:pt>
                <c:pt idx="165">
                  <c:v>5.99</c:v>
                </c:pt>
                <c:pt idx="166">
                  <c:v>6.14</c:v>
                </c:pt>
                <c:pt idx="167">
                  <c:v>6.39</c:v>
                </c:pt>
                <c:pt idx="168">
                  <c:v>6.3</c:v>
                </c:pt>
                <c:pt idx="169">
                  <c:v>6.54</c:v>
                </c:pt>
                <c:pt idx="170">
                  <c:v>6.66</c:v>
                </c:pt>
                <c:pt idx="171">
                  <c:v>6.49</c:v>
                </c:pt>
                <c:pt idx="172">
                  <c:v>6.67</c:v>
                </c:pt>
                <c:pt idx="173">
                  <c:v>6.69</c:v>
                </c:pt>
                <c:pt idx="174">
                  <c:v>6.68</c:v>
                </c:pt>
                <c:pt idx="175">
                  <c:v>6.65</c:v>
                </c:pt>
                <c:pt idx="176">
                  <c:v>6.78</c:v>
                </c:pt>
                <c:pt idx="177">
                  <c:v>6.77</c:v>
                </c:pt>
                <c:pt idx="178">
                  <c:v>6.8</c:v>
                </c:pt>
                <c:pt idx="179">
                  <c:v>6.81</c:v>
                </c:pt>
                <c:pt idx="180">
                  <c:v>6.67</c:v>
                </c:pt>
                <c:pt idx="181">
                  <c:v>7.02</c:v>
                </c:pt>
                <c:pt idx="182">
                  <c:v>6.87</c:v>
                </c:pt>
                <c:pt idx="183">
                  <c:v>6.67</c:v>
                </c:pt>
                <c:pt idx="184">
                  <c:v>7.15</c:v>
                </c:pt>
                <c:pt idx="185">
                  <c:v>6.93</c:v>
                </c:pt>
                <c:pt idx="186">
                  <c:v>6.89</c:v>
                </c:pt>
                <c:pt idx="187">
                  <c:v>6.85</c:v>
                </c:pt>
                <c:pt idx="188">
                  <c:v>6.78</c:v>
                </c:pt>
                <c:pt idx="189">
                  <c:v>7.01</c:v>
                </c:pt>
                <c:pt idx="190">
                  <c:v>6.92</c:v>
                </c:pt>
                <c:pt idx="191">
                  <c:v>6.92</c:v>
                </c:pt>
                <c:pt idx="192">
                  <c:v>6.87</c:v>
                </c:pt>
                <c:pt idx="193">
                  <c:v>7.17</c:v>
                </c:pt>
                <c:pt idx="194">
                  <c:v>7.06</c:v>
                </c:pt>
                <c:pt idx="195">
                  <c:v>7.18</c:v>
                </c:pt>
                <c:pt idx="196">
                  <c:v>7.16</c:v>
                </c:pt>
                <c:pt idx="197">
                  <c:v>7.2</c:v>
                </c:pt>
                <c:pt idx="198">
                  <c:v>7.11</c:v>
                </c:pt>
                <c:pt idx="199">
                  <c:v>7.04</c:v>
                </c:pt>
                <c:pt idx="200">
                  <c:v>7.27</c:v>
                </c:pt>
                <c:pt idx="201">
                  <c:v>7.31</c:v>
                </c:pt>
                <c:pt idx="202">
                  <c:v>7.26</c:v>
                </c:pt>
                <c:pt idx="203">
                  <c:v>7.2</c:v>
                </c:pt>
                <c:pt idx="204">
                  <c:v>7.15</c:v>
                </c:pt>
                <c:pt idx="205">
                  <c:v>7.06</c:v>
                </c:pt>
                <c:pt idx="206">
                  <c:v>7.08</c:v>
                </c:pt>
                <c:pt idx="207">
                  <c:v>7.05</c:v>
                </c:pt>
                <c:pt idx="208">
                  <c:v>7.03</c:v>
                </c:pt>
                <c:pt idx="209">
                  <c:v>7.02</c:v>
                </c:pt>
                <c:pt idx="210">
                  <c:v>7.01</c:v>
                </c:pt>
                <c:pt idx="211">
                  <c:v>7.01</c:v>
                </c:pt>
                <c:pt idx="212">
                  <c:v>7.02</c:v>
                </c:pt>
                <c:pt idx="213">
                  <c:v>7.02</c:v>
                </c:pt>
                <c:pt idx="214">
                  <c:v>7</c:v>
                </c:pt>
                <c:pt idx="215">
                  <c:v>6.99</c:v>
                </c:pt>
              </c:numCache>
            </c:numRef>
          </c:val>
          <c:extLst>
            <c:ext xmlns:c16="http://schemas.microsoft.com/office/drawing/2014/chart" uri="{C3380CC4-5D6E-409C-BE32-E72D297353CC}">
              <c16:uniqueId val="{00000004-CA74-4E99-B4C7-0AC7582B542D}"/>
            </c:ext>
          </c:extLst>
        </c:ser>
        <c:ser>
          <c:idx val="5"/>
          <c:order val="5"/>
          <c:tx>
            <c:strRef>
              <c:f>Sheet2!$G$1</c:f>
              <c:strCache>
                <c:ptCount val="1"/>
                <c:pt idx="0">
                  <c:v>Bakken</c:v>
                </c:pt>
              </c:strCache>
            </c:strRef>
          </c:tx>
          <c:spPr>
            <a:solidFill>
              <a:srgbClr val="61293E"/>
            </a:solidFill>
            <a:ln>
              <a:noFill/>
            </a:ln>
            <a:effectLst/>
          </c:spPr>
          <c:cat>
            <c:numRef>
              <c:f>Sheet2!$A$2:$A$217</c:f>
              <c:numCache>
                <c:formatCode>mmm\-yy</c:formatCode>
                <c:ptCount val="216"/>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43497</c:v>
                </c:pt>
                <c:pt idx="122">
                  <c:v>43525</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pt idx="138">
                  <c:v>44013</c:v>
                </c:pt>
                <c:pt idx="139">
                  <c:v>44044</c:v>
                </c:pt>
                <c:pt idx="140">
                  <c:v>44075</c:v>
                </c:pt>
                <c:pt idx="141">
                  <c:v>44105</c:v>
                </c:pt>
                <c:pt idx="142">
                  <c:v>44136</c:v>
                </c:pt>
                <c:pt idx="143">
                  <c:v>44166</c:v>
                </c:pt>
                <c:pt idx="144">
                  <c:v>44197</c:v>
                </c:pt>
                <c:pt idx="145">
                  <c:v>44228</c:v>
                </c:pt>
                <c:pt idx="146">
                  <c:v>44256</c:v>
                </c:pt>
                <c:pt idx="147">
                  <c:v>44287</c:v>
                </c:pt>
                <c:pt idx="148">
                  <c:v>44317</c:v>
                </c:pt>
                <c:pt idx="149">
                  <c:v>44348</c:v>
                </c:pt>
                <c:pt idx="150">
                  <c:v>44378</c:v>
                </c:pt>
                <c:pt idx="151">
                  <c:v>44409</c:v>
                </c:pt>
                <c:pt idx="152">
                  <c:v>44440</c:v>
                </c:pt>
                <c:pt idx="153">
                  <c:v>44470</c:v>
                </c:pt>
                <c:pt idx="154">
                  <c:v>44501</c:v>
                </c:pt>
                <c:pt idx="155">
                  <c:v>44531</c:v>
                </c:pt>
                <c:pt idx="156">
                  <c:v>44562</c:v>
                </c:pt>
                <c:pt idx="157">
                  <c:v>44593</c:v>
                </c:pt>
                <c:pt idx="158">
                  <c:v>44621</c:v>
                </c:pt>
                <c:pt idx="159">
                  <c:v>44652</c:v>
                </c:pt>
                <c:pt idx="160">
                  <c:v>44682</c:v>
                </c:pt>
                <c:pt idx="161">
                  <c:v>44713</c:v>
                </c:pt>
                <c:pt idx="162">
                  <c:v>44743</c:v>
                </c:pt>
                <c:pt idx="163">
                  <c:v>44774</c:v>
                </c:pt>
                <c:pt idx="164">
                  <c:v>44805</c:v>
                </c:pt>
                <c:pt idx="165">
                  <c:v>44835</c:v>
                </c:pt>
                <c:pt idx="166">
                  <c:v>44866</c:v>
                </c:pt>
                <c:pt idx="167">
                  <c:v>44896</c:v>
                </c:pt>
                <c:pt idx="168">
                  <c:v>44927</c:v>
                </c:pt>
                <c:pt idx="169">
                  <c:v>44958</c:v>
                </c:pt>
                <c:pt idx="170">
                  <c:v>44986</c:v>
                </c:pt>
                <c:pt idx="171">
                  <c:v>45017</c:v>
                </c:pt>
                <c:pt idx="172">
                  <c:v>45047</c:v>
                </c:pt>
                <c:pt idx="173">
                  <c:v>45078</c:v>
                </c:pt>
                <c:pt idx="174">
                  <c:v>45108</c:v>
                </c:pt>
                <c:pt idx="175">
                  <c:v>45139</c:v>
                </c:pt>
                <c:pt idx="176">
                  <c:v>45170</c:v>
                </c:pt>
                <c:pt idx="177">
                  <c:v>45200</c:v>
                </c:pt>
                <c:pt idx="178">
                  <c:v>45231</c:v>
                </c:pt>
                <c:pt idx="179">
                  <c:v>45261</c:v>
                </c:pt>
                <c:pt idx="180">
                  <c:v>45292</c:v>
                </c:pt>
                <c:pt idx="181">
                  <c:v>45323</c:v>
                </c:pt>
                <c:pt idx="182">
                  <c:v>45352</c:v>
                </c:pt>
                <c:pt idx="183">
                  <c:v>45383</c:v>
                </c:pt>
                <c:pt idx="184">
                  <c:v>45413</c:v>
                </c:pt>
                <c:pt idx="185">
                  <c:v>45444</c:v>
                </c:pt>
                <c:pt idx="186">
                  <c:v>45474</c:v>
                </c:pt>
                <c:pt idx="187">
                  <c:v>45505</c:v>
                </c:pt>
                <c:pt idx="188">
                  <c:v>45536</c:v>
                </c:pt>
                <c:pt idx="189">
                  <c:v>45566</c:v>
                </c:pt>
                <c:pt idx="190">
                  <c:v>45597</c:v>
                </c:pt>
                <c:pt idx="191">
                  <c:v>45627</c:v>
                </c:pt>
                <c:pt idx="192">
                  <c:v>45658</c:v>
                </c:pt>
                <c:pt idx="193">
                  <c:v>45689</c:v>
                </c:pt>
                <c:pt idx="194">
                  <c:v>45717</c:v>
                </c:pt>
                <c:pt idx="195">
                  <c:v>45748</c:v>
                </c:pt>
                <c:pt idx="196">
                  <c:v>45778</c:v>
                </c:pt>
                <c:pt idx="197">
                  <c:v>45809</c:v>
                </c:pt>
                <c:pt idx="198">
                  <c:v>45839</c:v>
                </c:pt>
                <c:pt idx="199">
                  <c:v>45870</c:v>
                </c:pt>
                <c:pt idx="200">
                  <c:v>45901</c:v>
                </c:pt>
                <c:pt idx="201">
                  <c:v>45931</c:v>
                </c:pt>
                <c:pt idx="202">
                  <c:v>45962</c:v>
                </c:pt>
                <c:pt idx="203">
                  <c:v>45992</c:v>
                </c:pt>
                <c:pt idx="204">
                  <c:v>46023</c:v>
                </c:pt>
                <c:pt idx="205">
                  <c:v>46054</c:v>
                </c:pt>
                <c:pt idx="206">
                  <c:v>46082</c:v>
                </c:pt>
                <c:pt idx="207">
                  <c:v>46113</c:v>
                </c:pt>
                <c:pt idx="208">
                  <c:v>46143</c:v>
                </c:pt>
                <c:pt idx="209">
                  <c:v>46174</c:v>
                </c:pt>
                <c:pt idx="210">
                  <c:v>46204</c:v>
                </c:pt>
                <c:pt idx="211">
                  <c:v>46235</c:v>
                </c:pt>
                <c:pt idx="212">
                  <c:v>46266</c:v>
                </c:pt>
                <c:pt idx="213">
                  <c:v>46296</c:v>
                </c:pt>
                <c:pt idx="214">
                  <c:v>46327</c:v>
                </c:pt>
                <c:pt idx="215">
                  <c:v>46357</c:v>
                </c:pt>
              </c:numCache>
            </c:numRef>
          </c:cat>
          <c:val>
            <c:numRef>
              <c:f>Sheet2!$G$2:$G$217</c:f>
              <c:numCache>
                <c:formatCode>General</c:formatCode>
                <c:ptCount val="216"/>
                <c:pt idx="0">
                  <c:v>0.14000000000000001</c:v>
                </c:pt>
                <c:pt idx="1">
                  <c:v>0.14000000000000001</c:v>
                </c:pt>
                <c:pt idx="2">
                  <c:v>0.15</c:v>
                </c:pt>
                <c:pt idx="3">
                  <c:v>0.17</c:v>
                </c:pt>
                <c:pt idx="4">
                  <c:v>0.16</c:v>
                </c:pt>
                <c:pt idx="5">
                  <c:v>0.17</c:v>
                </c:pt>
                <c:pt idx="6">
                  <c:v>0.17</c:v>
                </c:pt>
                <c:pt idx="7">
                  <c:v>0.18</c:v>
                </c:pt>
                <c:pt idx="8">
                  <c:v>0.18</c:v>
                </c:pt>
                <c:pt idx="9">
                  <c:v>0.18</c:v>
                </c:pt>
                <c:pt idx="10">
                  <c:v>0.19</c:v>
                </c:pt>
                <c:pt idx="11">
                  <c:v>0.2</c:v>
                </c:pt>
                <c:pt idx="12">
                  <c:v>0.19</c:v>
                </c:pt>
                <c:pt idx="13">
                  <c:v>0.2</c:v>
                </c:pt>
                <c:pt idx="14">
                  <c:v>0.21</c:v>
                </c:pt>
                <c:pt idx="15">
                  <c:v>0.22</c:v>
                </c:pt>
                <c:pt idx="16">
                  <c:v>0.23</c:v>
                </c:pt>
                <c:pt idx="17">
                  <c:v>0.22</c:v>
                </c:pt>
                <c:pt idx="18">
                  <c:v>0.24</c:v>
                </c:pt>
                <c:pt idx="19">
                  <c:v>0.23</c:v>
                </c:pt>
                <c:pt idx="20">
                  <c:v>0.26</c:v>
                </c:pt>
                <c:pt idx="21">
                  <c:v>0.25</c:v>
                </c:pt>
                <c:pt idx="22">
                  <c:v>0.26</c:v>
                </c:pt>
                <c:pt idx="23">
                  <c:v>0.25</c:v>
                </c:pt>
                <c:pt idx="24">
                  <c:v>0.24</c:v>
                </c:pt>
                <c:pt idx="25">
                  <c:v>0.24</c:v>
                </c:pt>
                <c:pt idx="26">
                  <c:v>0.25</c:v>
                </c:pt>
                <c:pt idx="27">
                  <c:v>0.25</c:v>
                </c:pt>
                <c:pt idx="28">
                  <c:v>0.25</c:v>
                </c:pt>
                <c:pt idx="29">
                  <c:v>0.26</c:v>
                </c:pt>
                <c:pt idx="30">
                  <c:v>0.28999999999999998</c:v>
                </c:pt>
                <c:pt idx="31">
                  <c:v>0.3</c:v>
                </c:pt>
                <c:pt idx="32">
                  <c:v>0.3</c:v>
                </c:pt>
                <c:pt idx="33">
                  <c:v>0.32</c:v>
                </c:pt>
                <c:pt idx="34">
                  <c:v>0.33</c:v>
                </c:pt>
                <c:pt idx="35">
                  <c:v>0.34</c:v>
                </c:pt>
                <c:pt idx="36">
                  <c:v>0.39</c:v>
                </c:pt>
                <c:pt idx="37">
                  <c:v>0.4</c:v>
                </c:pt>
                <c:pt idx="38">
                  <c:v>0.42</c:v>
                </c:pt>
                <c:pt idx="39">
                  <c:v>0.43</c:v>
                </c:pt>
                <c:pt idx="40">
                  <c:v>0.48</c:v>
                </c:pt>
                <c:pt idx="41">
                  <c:v>0.49</c:v>
                </c:pt>
                <c:pt idx="42">
                  <c:v>0.5</c:v>
                </c:pt>
                <c:pt idx="43">
                  <c:v>0.55000000000000004</c:v>
                </c:pt>
                <c:pt idx="44">
                  <c:v>0.56999999999999995</c:v>
                </c:pt>
                <c:pt idx="45">
                  <c:v>0.56999999999999995</c:v>
                </c:pt>
                <c:pt idx="46">
                  <c:v>0.56999999999999995</c:v>
                </c:pt>
                <c:pt idx="47">
                  <c:v>0.59</c:v>
                </c:pt>
                <c:pt idx="48">
                  <c:v>0.57999999999999996</c:v>
                </c:pt>
                <c:pt idx="49">
                  <c:v>0.6</c:v>
                </c:pt>
                <c:pt idx="50">
                  <c:v>0.62</c:v>
                </c:pt>
                <c:pt idx="51">
                  <c:v>0.63</c:v>
                </c:pt>
                <c:pt idx="52">
                  <c:v>0.65</c:v>
                </c:pt>
                <c:pt idx="53">
                  <c:v>0.69</c:v>
                </c:pt>
                <c:pt idx="54">
                  <c:v>0.69</c:v>
                </c:pt>
                <c:pt idx="55">
                  <c:v>0.73</c:v>
                </c:pt>
                <c:pt idx="56">
                  <c:v>0.77</c:v>
                </c:pt>
                <c:pt idx="57">
                  <c:v>0.79</c:v>
                </c:pt>
                <c:pt idx="58">
                  <c:v>0.77</c:v>
                </c:pt>
                <c:pt idx="59">
                  <c:v>0.66</c:v>
                </c:pt>
                <c:pt idx="60">
                  <c:v>0.67</c:v>
                </c:pt>
                <c:pt idx="61">
                  <c:v>0.7</c:v>
                </c:pt>
                <c:pt idx="62">
                  <c:v>0.74</c:v>
                </c:pt>
                <c:pt idx="63">
                  <c:v>0.82</c:v>
                </c:pt>
                <c:pt idx="64">
                  <c:v>0.88</c:v>
                </c:pt>
                <c:pt idx="65">
                  <c:v>0.91</c:v>
                </c:pt>
                <c:pt idx="66">
                  <c:v>0.97</c:v>
                </c:pt>
                <c:pt idx="67">
                  <c:v>1</c:v>
                </c:pt>
                <c:pt idx="68">
                  <c:v>1.08</c:v>
                </c:pt>
                <c:pt idx="69">
                  <c:v>1.1299999999999999</c:v>
                </c:pt>
                <c:pt idx="70">
                  <c:v>1.0900000000000001</c:v>
                </c:pt>
                <c:pt idx="71">
                  <c:v>1.1599999999999999</c:v>
                </c:pt>
                <c:pt idx="72">
                  <c:v>1.1499999999999999</c:v>
                </c:pt>
                <c:pt idx="73">
                  <c:v>1.21</c:v>
                </c:pt>
                <c:pt idx="74">
                  <c:v>1.23</c:v>
                </c:pt>
                <c:pt idx="75">
                  <c:v>1.28</c:v>
                </c:pt>
                <c:pt idx="76">
                  <c:v>1.34</c:v>
                </c:pt>
                <c:pt idx="77">
                  <c:v>1.36</c:v>
                </c:pt>
                <c:pt idx="78">
                  <c:v>1.34</c:v>
                </c:pt>
                <c:pt idx="79">
                  <c:v>1.32</c:v>
                </c:pt>
                <c:pt idx="80">
                  <c:v>1.32</c:v>
                </c:pt>
                <c:pt idx="81">
                  <c:v>1.43</c:v>
                </c:pt>
                <c:pt idx="82">
                  <c:v>1.43</c:v>
                </c:pt>
                <c:pt idx="83">
                  <c:v>1.44</c:v>
                </c:pt>
                <c:pt idx="84">
                  <c:v>1.44</c:v>
                </c:pt>
                <c:pt idx="85">
                  <c:v>1.51</c:v>
                </c:pt>
                <c:pt idx="86">
                  <c:v>1.55</c:v>
                </c:pt>
                <c:pt idx="87">
                  <c:v>1.49</c:v>
                </c:pt>
                <c:pt idx="88">
                  <c:v>1.47</c:v>
                </c:pt>
                <c:pt idx="89">
                  <c:v>1.5</c:v>
                </c:pt>
                <c:pt idx="90">
                  <c:v>1.52</c:v>
                </c:pt>
                <c:pt idx="91">
                  <c:v>1.45</c:v>
                </c:pt>
                <c:pt idx="92">
                  <c:v>1.43</c:v>
                </c:pt>
                <c:pt idx="93">
                  <c:v>1.47</c:v>
                </c:pt>
                <c:pt idx="94">
                  <c:v>1.58</c:v>
                </c:pt>
                <c:pt idx="95">
                  <c:v>1.33</c:v>
                </c:pt>
                <c:pt idx="96">
                  <c:v>1.37</c:v>
                </c:pt>
                <c:pt idx="97">
                  <c:v>1.54</c:v>
                </c:pt>
                <c:pt idx="98">
                  <c:v>1.56</c:v>
                </c:pt>
                <c:pt idx="99">
                  <c:v>1.65</c:v>
                </c:pt>
                <c:pt idx="100">
                  <c:v>1.66</c:v>
                </c:pt>
                <c:pt idx="101">
                  <c:v>1.64</c:v>
                </c:pt>
                <c:pt idx="102">
                  <c:v>1.68</c:v>
                </c:pt>
                <c:pt idx="103">
                  <c:v>1.7</c:v>
                </c:pt>
                <c:pt idx="104">
                  <c:v>1.64</c:v>
                </c:pt>
                <c:pt idx="105">
                  <c:v>1.73</c:v>
                </c:pt>
                <c:pt idx="106">
                  <c:v>1.82</c:v>
                </c:pt>
                <c:pt idx="107">
                  <c:v>1.82</c:v>
                </c:pt>
                <c:pt idx="108">
                  <c:v>1.77</c:v>
                </c:pt>
                <c:pt idx="109">
                  <c:v>1.85</c:v>
                </c:pt>
                <c:pt idx="110">
                  <c:v>1.87</c:v>
                </c:pt>
                <c:pt idx="111">
                  <c:v>1.9</c:v>
                </c:pt>
                <c:pt idx="112">
                  <c:v>1.92</c:v>
                </c:pt>
                <c:pt idx="113">
                  <c:v>1.92</c:v>
                </c:pt>
                <c:pt idx="114">
                  <c:v>1.98</c:v>
                </c:pt>
                <c:pt idx="115">
                  <c:v>2.0299999999999998</c:v>
                </c:pt>
                <c:pt idx="116">
                  <c:v>2.09</c:v>
                </c:pt>
                <c:pt idx="117">
                  <c:v>2.06</c:v>
                </c:pt>
                <c:pt idx="118">
                  <c:v>2.0099999999999998</c:v>
                </c:pt>
                <c:pt idx="119">
                  <c:v>2.15</c:v>
                </c:pt>
                <c:pt idx="120">
                  <c:v>2.21</c:v>
                </c:pt>
                <c:pt idx="121">
                  <c:v>2.12</c:v>
                </c:pt>
                <c:pt idx="122">
                  <c:v>2.2400000000000002</c:v>
                </c:pt>
                <c:pt idx="123">
                  <c:v>2.2999999999999998</c:v>
                </c:pt>
                <c:pt idx="124">
                  <c:v>2.2999999999999998</c:v>
                </c:pt>
                <c:pt idx="125">
                  <c:v>2.2200000000000002</c:v>
                </c:pt>
                <c:pt idx="126">
                  <c:v>2.2999999999999998</c:v>
                </c:pt>
                <c:pt idx="127">
                  <c:v>2.46</c:v>
                </c:pt>
                <c:pt idx="128">
                  <c:v>2.4500000000000002</c:v>
                </c:pt>
                <c:pt idx="129">
                  <c:v>2.5499999999999998</c:v>
                </c:pt>
                <c:pt idx="130">
                  <c:v>2.62</c:v>
                </c:pt>
                <c:pt idx="131">
                  <c:v>2.59</c:v>
                </c:pt>
                <c:pt idx="132">
                  <c:v>2.59</c:v>
                </c:pt>
                <c:pt idx="133">
                  <c:v>2.73</c:v>
                </c:pt>
                <c:pt idx="134">
                  <c:v>2.76</c:v>
                </c:pt>
                <c:pt idx="135">
                  <c:v>2.44</c:v>
                </c:pt>
                <c:pt idx="136">
                  <c:v>1.73</c:v>
                </c:pt>
                <c:pt idx="137">
                  <c:v>1.78</c:v>
                </c:pt>
                <c:pt idx="138">
                  <c:v>2.14</c:v>
                </c:pt>
                <c:pt idx="139">
                  <c:v>2.46</c:v>
                </c:pt>
                <c:pt idx="140">
                  <c:v>2.64</c:v>
                </c:pt>
                <c:pt idx="141">
                  <c:v>2.71</c:v>
                </c:pt>
                <c:pt idx="142">
                  <c:v>2.72</c:v>
                </c:pt>
                <c:pt idx="143">
                  <c:v>2.74</c:v>
                </c:pt>
                <c:pt idx="144">
                  <c:v>2.72</c:v>
                </c:pt>
                <c:pt idx="145">
                  <c:v>2.54</c:v>
                </c:pt>
                <c:pt idx="146">
                  <c:v>2.72</c:v>
                </c:pt>
                <c:pt idx="147">
                  <c:v>2.79</c:v>
                </c:pt>
                <c:pt idx="148">
                  <c:v>2.78</c:v>
                </c:pt>
                <c:pt idx="149">
                  <c:v>2.78</c:v>
                </c:pt>
                <c:pt idx="150">
                  <c:v>2.61</c:v>
                </c:pt>
                <c:pt idx="151">
                  <c:v>2.75</c:v>
                </c:pt>
                <c:pt idx="152">
                  <c:v>2.87</c:v>
                </c:pt>
                <c:pt idx="153">
                  <c:v>2.86</c:v>
                </c:pt>
                <c:pt idx="154">
                  <c:v>2.94</c:v>
                </c:pt>
                <c:pt idx="155">
                  <c:v>2.86</c:v>
                </c:pt>
                <c:pt idx="156">
                  <c:v>2.66</c:v>
                </c:pt>
                <c:pt idx="157">
                  <c:v>2.74</c:v>
                </c:pt>
                <c:pt idx="158">
                  <c:v>2.88</c:v>
                </c:pt>
                <c:pt idx="159">
                  <c:v>2.3199999999999998</c:v>
                </c:pt>
                <c:pt idx="160">
                  <c:v>2.65</c:v>
                </c:pt>
                <c:pt idx="161">
                  <c:v>2.92</c:v>
                </c:pt>
                <c:pt idx="162">
                  <c:v>2.95</c:v>
                </c:pt>
                <c:pt idx="163">
                  <c:v>2.94</c:v>
                </c:pt>
                <c:pt idx="164">
                  <c:v>3.06</c:v>
                </c:pt>
                <c:pt idx="165">
                  <c:v>3.04</c:v>
                </c:pt>
                <c:pt idx="166">
                  <c:v>2.9</c:v>
                </c:pt>
                <c:pt idx="167">
                  <c:v>2.5099999999999998</c:v>
                </c:pt>
                <c:pt idx="168">
                  <c:v>2.72</c:v>
                </c:pt>
                <c:pt idx="169">
                  <c:v>2.91</c:v>
                </c:pt>
                <c:pt idx="170">
                  <c:v>2.94</c:v>
                </c:pt>
                <c:pt idx="171">
                  <c:v>3</c:v>
                </c:pt>
                <c:pt idx="172">
                  <c:v>3.04</c:v>
                </c:pt>
                <c:pt idx="173">
                  <c:v>3.11</c:v>
                </c:pt>
                <c:pt idx="174">
                  <c:v>3.2</c:v>
                </c:pt>
                <c:pt idx="175">
                  <c:v>3.22</c:v>
                </c:pt>
                <c:pt idx="176">
                  <c:v>3.32</c:v>
                </c:pt>
                <c:pt idx="177">
                  <c:v>3.28</c:v>
                </c:pt>
                <c:pt idx="178">
                  <c:v>3.33</c:v>
                </c:pt>
                <c:pt idx="179">
                  <c:v>3.4</c:v>
                </c:pt>
                <c:pt idx="180">
                  <c:v>2.97</c:v>
                </c:pt>
                <c:pt idx="181">
                  <c:v>3.33</c:v>
                </c:pt>
                <c:pt idx="182">
                  <c:v>3.27</c:v>
                </c:pt>
                <c:pt idx="183">
                  <c:v>3.35</c:v>
                </c:pt>
                <c:pt idx="184">
                  <c:v>3.38</c:v>
                </c:pt>
                <c:pt idx="185">
                  <c:v>3.37</c:v>
                </c:pt>
                <c:pt idx="186">
                  <c:v>3.34</c:v>
                </c:pt>
                <c:pt idx="187">
                  <c:v>3.43</c:v>
                </c:pt>
                <c:pt idx="188">
                  <c:v>3.47</c:v>
                </c:pt>
                <c:pt idx="189">
                  <c:v>3.31</c:v>
                </c:pt>
                <c:pt idx="190">
                  <c:v>3.37</c:v>
                </c:pt>
                <c:pt idx="191">
                  <c:v>3.27</c:v>
                </c:pt>
                <c:pt idx="192">
                  <c:v>3.23</c:v>
                </c:pt>
                <c:pt idx="193">
                  <c:v>3.17</c:v>
                </c:pt>
                <c:pt idx="194">
                  <c:v>3.33</c:v>
                </c:pt>
                <c:pt idx="195">
                  <c:v>3.37</c:v>
                </c:pt>
                <c:pt idx="196">
                  <c:v>3.28</c:v>
                </c:pt>
                <c:pt idx="197">
                  <c:v>3.38</c:v>
                </c:pt>
                <c:pt idx="198">
                  <c:v>3.46</c:v>
                </c:pt>
                <c:pt idx="199">
                  <c:v>3.32</c:v>
                </c:pt>
                <c:pt idx="200">
                  <c:v>3.33</c:v>
                </c:pt>
                <c:pt idx="201">
                  <c:v>3.36</c:v>
                </c:pt>
                <c:pt idx="202">
                  <c:v>3.39</c:v>
                </c:pt>
                <c:pt idx="203">
                  <c:v>3.39</c:v>
                </c:pt>
                <c:pt idx="204">
                  <c:v>3.38</c:v>
                </c:pt>
                <c:pt idx="205">
                  <c:v>3.33</c:v>
                </c:pt>
                <c:pt idx="206">
                  <c:v>3.37</c:v>
                </c:pt>
                <c:pt idx="207">
                  <c:v>3.37</c:v>
                </c:pt>
                <c:pt idx="208">
                  <c:v>3.38</c:v>
                </c:pt>
                <c:pt idx="209">
                  <c:v>3.4</c:v>
                </c:pt>
                <c:pt idx="210">
                  <c:v>3.41</c:v>
                </c:pt>
                <c:pt idx="211">
                  <c:v>3.43</c:v>
                </c:pt>
                <c:pt idx="212">
                  <c:v>3.44</c:v>
                </c:pt>
                <c:pt idx="213">
                  <c:v>3.45</c:v>
                </c:pt>
                <c:pt idx="214">
                  <c:v>3.46</c:v>
                </c:pt>
                <c:pt idx="215">
                  <c:v>3.46</c:v>
                </c:pt>
              </c:numCache>
            </c:numRef>
          </c:val>
          <c:extLst>
            <c:ext xmlns:c16="http://schemas.microsoft.com/office/drawing/2014/chart" uri="{C3380CC4-5D6E-409C-BE32-E72D297353CC}">
              <c16:uniqueId val="{00000005-CA74-4E99-B4C7-0AC7582B542D}"/>
            </c:ext>
          </c:extLst>
        </c:ser>
        <c:dLbls>
          <c:showLegendKey val="0"/>
          <c:showVal val="0"/>
          <c:showCatName val="0"/>
          <c:showSerName val="0"/>
          <c:showPercent val="0"/>
          <c:showBubbleSize val="0"/>
        </c:dLbls>
        <c:axId val="903462800"/>
        <c:axId val="903463760"/>
      </c:areaChart>
      <c:dateAx>
        <c:axId val="903462800"/>
        <c:scaling>
          <c:orientation val="minMax"/>
        </c:scaling>
        <c:delete val="0"/>
        <c:axPos val="b"/>
        <c:numFmt formatCode="yyyy" sourceLinked="0"/>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903463760"/>
        <c:crosses val="autoZero"/>
        <c:auto val="1"/>
        <c:lblOffset val="100"/>
        <c:baseTimeUnit val="months"/>
        <c:majorUnit val="1"/>
        <c:majorTimeUnit val="years"/>
      </c:dateAx>
      <c:valAx>
        <c:axId val="903463760"/>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r>
                  <a:rPr lang="en-US" sz="900">
                    <a:solidFill>
                      <a:schemeClr val="tx1"/>
                    </a:solidFill>
                    <a:latin typeface="Roboto" panose="02000000000000000000" pitchFamily="2" charset="0"/>
                    <a:ea typeface="Roboto" panose="02000000000000000000" pitchFamily="2" charset="0"/>
                  </a:rPr>
                  <a:t>Billion</a:t>
                </a:r>
                <a:r>
                  <a:rPr lang="en-US" sz="900" baseline="0">
                    <a:solidFill>
                      <a:schemeClr val="tx1"/>
                    </a:solidFill>
                    <a:latin typeface="Roboto" panose="02000000000000000000" pitchFamily="2" charset="0"/>
                    <a:ea typeface="Roboto" panose="02000000000000000000" pitchFamily="2" charset="0"/>
                  </a:rPr>
                  <a:t> Cubic Feet Per Day</a:t>
                </a:r>
                <a:endParaRPr lang="en-US" sz="900">
                  <a:solidFill>
                    <a:schemeClr val="tx1"/>
                  </a:solidFill>
                  <a:latin typeface="Roboto" panose="02000000000000000000" pitchFamily="2" charset="0"/>
                  <a:ea typeface="Roboto" panose="02000000000000000000" pitchFamily="2" charset="0"/>
                </a:endParaRP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General" sourceLinked="1"/>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90346280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r>
              <a:rPr lang="en-US" b="1" dirty="0">
                <a:solidFill>
                  <a:sysClr val="windowText" lastClr="000000"/>
                </a:solidFill>
                <a:latin typeface="IBM Plex Sans" panose="020B0503050203000203" pitchFamily="34" charset="0"/>
              </a:rPr>
              <a:t>U.S. Dollar Index</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DXY</c:v>
                </c:pt>
              </c:strCache>
            </c:strRef>
          </c:tx>
          <c:spPr>
            <a:ln w="28575" cap="rnd">
              <a:solidFill>
                <a:srgbClr val="009BAB"/>
              </a:solidFill>
              <a:round/>
            </a:ln>
            <a:effectLst/>
          </c:spPr>
          <c:marker>
            <c:symbol val="none"/>
          </c:marker>
          <c:cat>
            <c:numRef>
              <c:f>Sheet1!$A$2:$A$433</c:f>
              <c:numCache>
                <c:formatCode>m/d/yyyy</c:formatCode>
                <c:ptCount val="432"/>
                <c:pt idx="0">
                  <c:v>32904</c:v>
                </c:pt>
                <c:pt idx="1">
                  <c:v>32932</c:v>
                </c:pt>
                <c:pt idx="2">
                  <c:v>32962</c:v>
                </c:pt>
                <c:pt idx="3">
                  <c:v>32993</c:v>
                </c:pt>
                <c:pt idx="4">
                  <c:v>33024</c:v>
                </c:pt>
                <c:pt idx="5">
                  <c:v>33053</c:v>
                </c:pt>
                <c:pt idx="6">
                  <c:v>33085</c:v>
                </c:pt>
                <c:pt idx="7">
                  <c:v>33116</c:v>
                </c:pt>
                <c:pt idx="8">
                  <c:v>33144</c:v>
                </c:pt>
                <c:pt idx="9">
                  <c:v>33177</c:v>
                </c:pt>
                <c:pt idx="10">
                  <c:v>33207</c:v>
                </c:pt>
                <c:pt idx="11">
                  <c:v>33238</c:v>
                </c:pt>
                <c:pt idx="12">
                  <c:v>33269</c:v>
                </c:pt>
                <c:pt idx="13">
                  <c:v>33297</c:v>
                </c:pt>
                <c:pt idx="14">
                  <c:v>33326</c:v>
                </c:pt>
                <c:pt idx="15">
                  <c:v>33358</c:v>
                </c:pt>
                <c:pt idx="16">
                  <c:v>33389</c:v>
                </c:pt>
                <c:pt idx="17">
                  <c:v>33417</c:v>
                </c:pt>
                <c:pt idx="18">
                  <c:v>33450</c:v>
                </c:pt>
                <c:pt idx="19">
                  <c:v>33480</c:v>
                </c:pt>
                <c:pt idx="20">
                  <c:v>33511</c:v>
                </c:pt>
                <c:pt idx="21">
                  <c:v>33542</c:v>
                </c:pt>
                <c:pt idx="22">
                  <c:v>33571</c:v>
                </c:pt>
                <c:pt idx="23">
                  <c:v>33603</c:v>
                </c:pt>
                <c:pt idx="24">
                  <c:v>33634</c:v>
                </c:pt>
                <c:pt idx="25">
                  <c:v>33662</c:v>
                </c:pt>
                <c:pt idx="26">
                  <c:v>33694</c:v>
                </c:pt>
                <c:pt idx="27">
                  <c:v>33724</c:v>
                </c:pt>
                <c:pt idx="28">
                  <c:v>33753</c:v>
                </c:pt>
                <c:pt idx="29">
                  <c:v>33785</c:v>
                </c:pt>
                <c:pt idx="30">
                  <c:v>33816</c:v>
                </c:pt>
                <c:pt idx="31">
                  <c:v>33847</c:v>
                </c:pt>
                <c:pt idx="32">
                  <c:v>33877</c:v>
                </c:pt>
                <c:pt idx="33">
                  <c:v>33907</c:v>
                </c:pt>
                <c:pt idx="34">
                  <c:v>33938</c:v>
                </c:pt>
                <c:pt idx="35">
                  <c:v>33969</c:v>
                </c:pt>
                <c:pt idx="36">
                  <c:v>33998</c:v>
                </c:pt>
                <c:pt idx="37">
                  <c:v>34026</c:v>
                </c:pt>
                <c:pt idx="38">
                  <c:v>34059</c:v>
                </c:pt>
                <c:pt idx="39">
                  <c:v>34089</c:v>
                </c:pt>
                <c:pt idx="40">
                  <c:v>34120</c:v>
                </c:pt>
                <c:pt idx="41">
                  <c:v>34150</c:v>
                </c:pt>
                <c:pt idx="42">
                  <c:v>34180</c:v>
                </c:pt>
                <c:pt idx="43">
                  <c:v>34212</c:v>
                </c:pt>
                <c:pt idx="44">
                  <c:v>34242</c:v>
                </c:pt>
                <c:pt idx="45">
                  <c:v>34271</c:v>
                </c:pt>
                <c:pt idx="46">
                  <c:v>34303</c:v>
                </c:pt>
                <c:pt idx="47">
                  <c:v>34334</c:v>
                </c:pt>
                <c:pt idx="48">
                  <c:v>34365</c:v>
                </c:pt>
                <c:pt idx="49">
                  <c:v>34393</c:v>
                </c:pt>
                <c:pt idx="50">
                  <c:v>34424</c:v>
                </c:pt>
                <c:pt idx="51">
                  <c:v>34453</c:v>
                </c:pt>
                <c:pt idx="52">
                  <c:v>34485</c:v>
                </c:pt>
                <c:pt idx="53">
                  <c:v>34515</c:v>
                </c:pt>
                <c:pt idx="54">
                  <c:v>34544</c:v>
                </c:pt>
                <c:pt idx="55">
                  <c:v>34577</c:v>
                </c:pt>
                <c:pt idx="56">
                  <c:v>34607</c:v>
                </c:pt>
                <c:pt idx="57">
                  <c:v>34638</c:v>
                </c:pt>
                <c:pt idx="58">
                  <c:v>34668</c:v>
                </c:pt>
                <c:pt idx="59">
                  <c:v>34698</c:v>
                </c:pt>
                <c:pt idx="60">
                  <c:v>34730</c:v>
                </c:pt>
                <c:pt idx="61">
                  <c:v>34758</c:v>
                </c:pt>
                <c:pt idx="62">
                  <c:v>34789</c:v>
                </c:pt>
                <c:pt idx="63">
                  <c:v>34817</c:v>
                </c:pt>
                <c:pt idx="64">
                  <c:v>34850</c:v>
                </c:pt>
                <c:pt idx="65">
                  <c:v>34880</c:v>
                </c:pt>
                <c:pt idx="66">
                  <c:v>34911</c:v>
                </c:pt>
                <c:pt idx="67">
                  <c:v>34942</c:v>
                </c:pt>
                <c:pt idx="68">
                  <c:v>34971</c:v>
                </c:pt>
                <c:pt idx="69">
                  <c:v>35003</c:v>
                </c:pt>
                <c:pt idx="70">
                  <c:v>35033</c:v>
                </c:pt>
                <c:pt idx="71">
                  <c:v>35062</c:v>
                </c:pt>
                <c:pt idx="72">
                  <c:v>35095</c:v>
                </c:pt>
                <c:pt idx="73">
                  <c:v>35124</c:v>
                </c:pt>
                <c:pt idx="74">
                  <c:v>35153</c:v>
                </c:pt>
                <c:pt idx="75">
                  <c:v>35185</c:v>
                </c:pt>
                <c:pt idx="76">
                  <c:v>35216</c:v>
                </c:pt>
                <c:pt idx="77">
                  <c:v>35244</c:v>
                </c:pt>
                <c:pt idx="78">
                  <c:v>35277</c:v>
                </c:pt>
                <c:pt idx="79">
                  <c:v>35307</c:v>
                </c:pt>
                <c:pt idx="80">
                  <c:v>35338</c:v>
                </c:pt>
                <c:pt idx="81">
                  <c:v>35369</c:v>
                </c:pt>
                <c:pt idx="82">
                  <c:v>35398</c:v>
                </c:pt>
                <c:pt idx="83">
                  <c:v>35430</c:v>
                </c:pt>
                <c:pt idx="84">
                  <c:v>35461</c:v>
                </c:pt>
                <c:pt idx="85">
                  <c:v>35489</c:v>
                </c:pt>
                <c:pt idx="86">
                  <c:v>35520</c:v>
                </c:pt>
                <c:pt idx="87">
                  <c:v>35550</c:v>
                </c:pt>
                <c:pt idx="88">
                  <c:v>35580</c:v>
                </c:pt>
                <c:pt idx="89">
                  <c:v>35611</c:v>
                </c:pt>
                <c:pt idx="90">
                  <c:v>35642</c:v>
                </c:pt>
                <c:pt idx="91">
                  <c:v>35671</c:v>
                </c:pt>
                <c:pt idx="92">
                  <c:v>35703</c:v>
                </c:pt>
                <c:pt idx="93">
                  <c:v>35734</c:v>
                </c:pt>
                <c:pt idx="94">
                  <c:v>35762</c:v>
                </c:pt>
                <c:pt idx="95">
                  <c:v>35795</c:v>
                </c:pt>
                <c:pt idx="96">
                  <c:v>35825</c:v>
                </c:pt>
                <c:pt idx="97">
                  <c:v>35853</c:v>
                </c:pt>
                <c:pt idx="98">
                  <c:v>35885</c:v>
                </c:pt>
                <c:pt idx="99">
                  <c:v>35915</c:v>
                </c:pt>
                <c:pt idx="100">
                  <c:v>35944</c:v>
                </c:pt>
                <c:pt idx="101">
                  <c:v>35976</c:v>
                </c:pt>
                <c:pt idx="102">
                  <c:v>36007</c:v>
                </c:pt>
                <c:pt idx="103">
                  <c:v>36038</c:v>
                </c:pt>
                <c:pt idx="104">
                  <c:v>36068</c:v>
                </c:pt>
                <c:pt idx="105">
                  <c:v>36098</c:v>
                </c:pt>
                <c:pt idx="106">
                  <c:v>36129</c:v>
                </c:pt>
                <c:pt idx="107">
                  <c:v>36160</c:v>
                </c:pt>
                <c:pt idx="108">
                  <c:v>36189</c:v>
                </c:pt>
                <c:pt idx="109">
                  <c:v>36217</c:v>
                </c:pt>
                <c:pt idx="110">
                  <c:v>36250</c:v>
                </c:pt>
                <c:pt idx="111">
                  <c:v>36280</c:v>
                </c:pt>
                <c:pt idx="112">
                  <c:v>36311</c:v>
                </c:pt>
                <c:pt idx="113">
                  <c:v>36341</c:v>
                </c:pt>
                <c:pt idx="114">
                  <c:v>36371</c:v>
                </c:pt>
                <c:pt idx="115">
                  <c:v>36403</c:v>
                </c:pt>
                <c:pt idx="116">
                  <c:v>36433</c:v>
                </c:pt>
                <c:pt idx="117">
                  <c:v>36462</c:v>
                </c:pt>
                <c:pt idx="118">
                  <c:v>36494</c:v>
                </c:pt>
                <c:pt idx="119">
                  <c:v>36525</c:v>
                </c:pt>
                <c:pt idx="120">
                  <c:v>36556</c:v>
                </c:pt>
                <c:pt idx="121">
                  <c:v>36585</c:v>
                </c:pt>
                <c:pt idx="122">
                  <c:v>36616</c:v>
                </c:pt>
                <c:pt idx="123">
                  <c:v>36644</c:v>
                </c:pt>
                <c:pt idx="124">
                  <c:v>36677</c:v>
                </c:pt>
                <c:pt idx="125">
                  <c:v>36707</c:v>
                </c:pt>
                <c:pt idx="126">
                  <c:v>36738</c:v>
                </c:pt>
                <c:pt idx="127">
                  <c:v>36769</c:v>
                </c:pt>
                <c:pt idx="128">
                  <c:v>36798</c:v>
                </c:pt>
                <c:pt idx="129">
                  <c:v>36830</c:v>
                </c:pt>
                <c:pt idx="130">
                  <c:v>36860</c:v>
                </c:pt>
                <c:pt idx="131">
                  <c:v>36889</c:v>
                </c:pt>
                <c:pt idx="132">
                  <c:v>36922</c:v>
                </c:pt>
                <c:pt idx="133">
                  <c:v>36950</c:v>
                </c:pt>
                <c:pt idx="134">
                  <c:v>36980</c:v>
                </c:pt>
                <c:pt idx="135">
                  <c:v>37011</c:v>
                </c:pt>
                <c:pt idx="136">
                  <c:v>37042</c:v>
                </c:pt>
                <c:pt idx="137">
                  <c:v>37071</c:v>
                </c:pt>
                <c:pt idx="138">
                  <c:v>37103</c:v>
                </c:pt>
                <c:pt idx="139">
                  <c:v>37134</c:v>
                </c:pt>
                <c:pt idx="140">
                  <c:v>37162</c:v>
                </c:pt>
                <c:pt idx="141">
                  <c:v>37195</c:v>
                </c:pt>
                <c:pt idx="142">
                  <c:v>37225</c:v>
                </c:pt>
                <c:pt idx="143">
                  <c:v>37256</c:v>
                </c:pt>
                <c:pt idx="144">
                  <c:v>37287</c:v>
                </c:pt>
                <c:pt idx="145">
                  <c:v>37315</c:v>
                </c:pt>
                <c:pt idx="146">
                  <c:v>37344</c:v>
                </c:pt>
                <c:pt idx="147">
                  <c:v>37376</c:v>
                </c:pt>
                <c:pt idx="148">
                  <c:v>37407</c:v>
                </c:pt>
                <c:pt idx="149">
                  <c:v>37435</c:v>
                </c:pt>
                <c:pt idx="150">
                  <c:v>37468</c:v>
                </c:pt>
                <c:pt idx="151">
                  <c:v>37498</c:v>
                </c:pt>
                <c:pt idx="152">
                  <c:v>37529</c:v>
                </c:pt>
                <c:pt idx="153">
                  <c:v>37560</c:v>
                </c:pt>
                <c:pt idx="154">
                  <c:v>37589</c:v>
                </c:pt>
                <c:pt idx="155">
                  <c:v>37621</c:v>
                </c:pt>
                <c:pt idx="156">
                  <c:v>37652</c:v>
                </c:pt>
                <c:pt idx="157">
                  <c:v>37680</c:v>
                </c:pt>
                <c:pt idx="158">
                  <c:v>37711</c:v>
                </c:pt>
                <c:pt idx="159">
                  <c:v>37741</c:v>
                </c:pt>
                <c:pt idx="160">
                  <c:v>37771</c:v>
                </c:pt>
                <c:pt idx="161">
                  <c:v>37802</c:v>
                </c:pt>
                <c:pt idx="162">
                  <c:v>37833</c:v>
                </c:pt>
                <c:pt idx="163">
                  <c:v>37862</c:v>
                </c:pt>
                <c:pt idx="164">
                  <c:v>37894</c:v>
                </c:pt>
                <c:pt idx="165">
                  <c:v>37925</c:v>
                </c:pt>
                <c:pt idx="166">
                  <c:v>37953</c:v>
                </c:pt>
                <c:pt idx="167">
                  <c:v>37986</c:v>
                </c:pt>
                <c:pt idx="168">
                  <c:v>38016</c:v>
                </c:pt>
                <c:pt idx="169">
                  <c:v>38044</c:v>
                </c:pt>
                <c:pt idx="170">
                  <c:v>38077</c:v>
                </c:pt>
                <c:pt idx="171">
                  <c:v>38107</c:v>
                </c:pt>
                <c:pt idx="172">
                  <c:v>38138</c:v>
                </c:pt>
                <c:pt idx="173">
                  <c:v>38168</c:v>
                </c:pt>
                <c:pt idx="174">
                  <c:v>38198</c:v>
                </c:pt>
                <c:pt idx="175">
                  <c:v>38230</c:v>
                </c:pt>
                <c:pt idx="176">
                  <c:v>38260</c:v>
                </c:pt>
                <c:pt idx="177">
                  <c:v>38289</c:v>
                </c:pt>
                <c:pt idx="178">
                  <c:v>38321</c:v>
                </c:pt>
                <c:pt idx="179">
                  <c:v>38352</c:v>
                </c:pt>
                <c:pt idx="180">
                  <c:v>38383</c:v>
                </c:pt>
                <c:pt idx="181">
                  <c:v>38411</c:v>
                </c:pt>
                <c:pt idx="182">
                  <c:v>38442</c:v>
                </c:pt>
                <c:pt idx="183">
                  <c:v>38471</c:v>
                </c:pt>
                <c:pt idx="184">
                  <c:v>38503</c:v>
                </c:pt>
                <c:pt idx="185">
                  <c:v>38533</c:v>
                </c:pt>
                <c:pt idx="186">
                  <c:v>38562</c:v>
                </c:pt>
                <c:pt idx="187">
                  <c:v>38595</c:v>
                </c:pt>
                <c:pt idx="188">
                  <c:v>38625</c:v>
                </c:pt>
                <c:pt idx="189">
                  <c:v>38656</c:v>
                </c:pt>
                <c:pt idx="190">
                  <c:v>38686</c:v>
                </c:pt>
                <c:pt idx="191">
                  <c:v>38716</c:v>
                </c:pt>
                <c:pt idx="192">
                  <c:v>38748</c:v>
                </c:pt>
                <c:pt idx="193">
                  <c:v>38776</c:v>
                </c:pt>
                <c:pt idx="194">
                  <c:v>38807</c:v>
                </c:pt>
                <c:pt idx="195">
                  <c:v>38835</c:v>
                </c:pt>
                <c:pt idx="196">
                  <c:v>38868</c:v>
                </c:pt>
                <c:pt idx="197">
                  <c:v>38898</c:v>
                </c:pt>
                <c:pt idx="198">
                  <c:v>38929</c:v>
                </c:pt>
                <c:pt idx="199">
                  <c:v>38960</c:v>
                </c:pt>
                <c:pt idx="200">
                  <c:v>38989</c:v>
                </c:pt>
                <c:pt idx="201">
                  <c:v>39021</c:v>
                </c:pt>
                <c:pt idx="202">
                  <c:v>39051</c:v>
                </c:pt>
                <c:pt idx="203">
                  <c:v>39080</c:v>
                </c:pt>
                <c:pt idx="204">
                  <c:v>39113</c:v>
                </c:pt>
                <c:pt idx="205">
                  <c:v>39141</c:v>
                </c:pt>
                <c:pt idx="206">
                  <c:v>39171</c:v>
                </c:pt>
                <c:pt idx="207">
                  <c:v>39202</c:v>
                </c:pt>
                <c:pt idx="208">
                  <c:v>39233</c:v>
                </c:pt>
                <c:pt idx="209">
                  <c:v>39262</c:v>
                </c:pt>
                <c:pt idx="210">
                  <c:v>39294</c:v>
                </c:pt>
                <c:pt idx="211">
                  <c:v>39325</c:v>
                </c:pt>
                <c:pt idx="212">
                  <c:v>39353</c:v>
                </c:pt>
                <c:pt idx="213">
                  <c:v>39386</c:v>
                </c:pt>
                <c:pt idx="214">
                  <c:v>39416</c:v>
                </c:pt>
                <c:pt idx="215">
                  <c:v>39447</c:v>
                </c:pt>
                <c:pt idx="216">
                  <c:v>39478</c:v>
                </c:pt>
                <c:pt idx="217">
                  <c:v>39507</c:v>
                </c:pt>
                <c:pt idx="218">
                  <c:v>39538</c:v>
                </c:pt>
                <c:pt idx="219">
                  <c:v>39568</c:v>
                </c:pt>
                <c:pt idx="220">
                  <c:v>39598</c:v>
                </c:pt>
                <c:pt idx="221">
                  <c:v>39629</c:v>
                </c:pt>
                <c:pt idx="222">
                  <c:v>39660</c:v>
                </c:pt>
                <c:pt idx="223">
                  <c:v>39689</c:v>
                </c:pt>
                <c:pt idx="224">
                  <c:v>39721</c:v>
                </c:pt>
                <c:pt idx="225">
                  <c:v>39752</c:v>
                </c:pt>
                <c:pt idx="226">
                  <c:v>39780</c:v>
                </c:pt>
                <c:pt idx="227">
                  <c:v>39813</c:v>
                </c:pt>
                <c:pt idx="228">
                  <c:v>39843</c:v>
                </c:pt>
                <c:pt idx="229">
                  <c:v>39871</c:v>
                </c:pt>
                <c:pt idx="230">
                  <c:v>39903</c:v>
                </c:pt>
                <c:pt idx="231">
                  <c:v>39933</c:v>
                </c:pt>
                <c:pt idx="232">
                  <c:v>39962</c:v>
                </c:pt>
                <c:pt idx="233">
                  <c:v>39994</c:v>
                </c:pt>
                <c:pt idx="234">
                  <c:v>40025</c:v>
                </c:pt>
                <c:pt idx="235">
                  <c:v>40056</c:v>
                </c:pt>
                <c:pt idx="236">
                  <c:v>40086</c:v>
                </c:pt>
                <c:pt idx="237">
                  <c:v>40116</c:v>
                </c:pt>
                <c:pt idx="238">
                  <c:v>40147</c:v>
                </c:pt>
                <c:pt idx="239">
                  <c:v>40178</c:v>
                </c:pt>
                <c:pt idx="240">
                  <c:v>40207</c:v>
                </c:pt>
                <c:pt idx="241">
                  <c:v>40235</c:v>
                </c:pt>
                <c:pt idx="242">
                  <c:v>40268</c:v>
                </c:pt>
                <c:pt idx="243">
                  <c:v>40298</c:v>
                </c:pt>
                <c:pt idx="244">
                  <c:v>40329</c:v>
                </c:pt>
                <c:pt idx="245">
                  <c:v>40359</c:v>
                </c:pt>
                <c:pt idx="246">
                  <c:v>40389</c:v>
                </c:pt>
                <c:pt idx="247">
                  <c:v>40421</c:v>
                </c:pt>
                <c:pt idx="248">
                  <c:v>40451</c:v>
                </c:pt>
                <c:pt idx="249">
                  <c:v>40480</c:v>
                </c:pt>
                <c:pt idx="250">
                  <c:v>40512</c:v>
                </c:pt>
                <c:pt idx="251">
                  <c:v>40543</c:v>
                </c:pt>
                <c:pt idx="252">
                  <c:v>40574</c:v>
                </c:pt>
                <c:pt idx="253">
                  <c:v>40602</c:v>
                </c:pt>
                <c:pt idx="254">
                  <c:v>40633</c:v>
                </c:pt>
                <c:pt idx="255">
                  <c:v>40662</c:v>
                </c:pt>
                <c:pt idx="256">
                  <c:v>40694</c:v>
                </c:pt>
                <c:pt idx="257">
                  <c:v>40724</c:v>
                </c:pt>
                <c:pt idx="258">
                  <c:v>40753</c:v>
                </c:pt>
                <c:pt idx="259">
                  <c:v>40786</c:v>
                </c:pt>
                <c:pt idx="260">
                  <c:v>40816</c:v>
                </c:pt>
                <c:pt idx="261">
                  <c:v>40847</c:v>
                </c:pt>
                <c:pt idx="262">
                  <c:v>40877</c:v>
                </c:pt>
                <c:pt idx="263">
                  <c:v>40907</c:v>
                </c:pt>
                <c:pt idx="264">
                  <c:v>40939</c:v>
                </c:pt>
                <c:pt idx="265">
                  <c:v>40968</c:v>
                </c:pt>
                <c:pt idx="266">
                  <c:v>40998</c:v>
                </c:pt>
                <c:pt idx="267">
                  <c:v>41029</c:v>
                </c:pt>
                <c:pt idx="268">
                  <c:v>41060</c:v>
                </c:pt>
                <c:pt idx="269">
                  <c:v>41089</c:v>
                </c:pt>
                <c:pt idx="270">
                  <c:v>41121</c:v>
                </c:pt>
                <c:pt idx="271">
                  <c:v>41152</c:v>
                </c:pt>
                <c:pt idx="272">
                  <c:v>41180</c:v>
                </c:pt>
                <c:pt idx="273">
                  <c:v>41213</c:v>
                </c:pt>
                <c:pt idx="274">
                  <c:v>41243</c:v>
                </c:pt>
                <c:pt idx="275">
                  <c:v>41274</c:v>
                </c:pt>
                <c:pt idx="276">
                  <c:v>41305</c:v>
                </c:pt>
                <c:pt idx="277">
                  <c:v>41333</c:v>
                </c:pt>
                <c:pt idx="278">
                  <c:v>41362</c:v>
                </c:pt>
                <c:pt idx="279">
                  <c:v>41394</c:v>
                </c:pt>
                <c:pt idx="280">
                  <c:v>41425</c:v>
                </c:pt>
                <c:pt idx="281">
                  <c:v>41453</c:v>
                </c:pt>
                <c:pt idx="282">
                  <c:v>41486</c:v>
                </c:pt>
                <c:pt idx="283">
                  <c:v>41516</c:v>
                </c:pt>
                <c:pt idx="284">
                  <c:v>41547</c:v>
                </c:pt>
                <c:pt idx="285">
                  <c:v>41578</c:v>
                </c:pt>
                <c:pt idx="286">
                  <c:v>41607</c:v>
                </c:pt>
                <c:pt idx="287">
                  <c:v>41639</c:v>
                </c:pt>
                <c:pt idx="288">
                  <c:v>41670</c:v>
                </c:pt>
                <c:pt idx="289">
                  <c:v>41698</c:v>
                </c:pt>
                <c:pt idx="290">
                  <c:v>41729</c:v>
                </c:pt>
                <c:pt idx="291">
                  <c:v>41759</c:v>
                </c:pt>
                <c:pt idx="292">
                  <c:v>41789</c:v>
                </c:pt>
                <c:pt idx="293">
                  <c:v>41820</c:v>
                </c:pt>
                <c:pt idx="294">
                  <c:v>41851</c:v>
                </c:pt>
                <c:pt idx="295">
                  <c:v>41880</c:v>
                </c:pt>
                <c:pt idx="296">
                  <c:v>41912</c:v>
                </c:pt>
                <c:pt idx="297">
                  <c:v>41943</c:v>
                </c:pt>
                <c:pt idx="298">
                  <c:v>41971</c:v>
                </c:pt>
                <c:pt idx="299">
                  <c:v>42004</c:v>
                </c:pt>
                <c:pt idx="300">
                  <c:v>42034</c:v>
                </c:pt>
                <c:pt idx="301">
                  <c:v>42062</c:v>
                </c:pt>
                <c:pt idx="302">
                  <c:v>42094</c:v>
                </c:pt>
                <c:pt idx="303">
                  <c:v>42124</c:v>
                </c:pt>
                <c:pt idx="304">
                  <c:v>42153</c:v>
                </c:pt>
                <c:pt idx="305">
                  <c:v>42185</c:v>
                </c:pt>
                <c:pt idx="306">
                  <c:v>42216</c:v>
                </c:pt>
                <c:pt idx="307">
                  <c:v>42247</c:v>
                </c:pt>
                <c:pt idx="308">
                  <c:v>42277</c:v>
                </c:pt>
                <c:pt idx="309">
                  <c:v>42307</c:v>
                </c:pt>
                <c:pt idx="310">
                  <c:v>42338</c:v>
                </c:pt>
                <c:pt idx="311">
                  <c:v>42369</c:v>
                </c:pt>
                <c:pt idx="312">
                  <c:v>42398</c:v>
                </c:pt>
                <c:pt idx="313">
                  <c:v>42429</c:v>
                </c:pt>
                <c:pt idx="314">
                  <c:v>42460</c:v>
                </c:pt>
                <c:pt idx="315">
                  <c:v>42489</c:v>
                </c:pt>
                <c:pt idx="316">
                  <c:v>42521</c:v>
                </c:pt>
                <c:pt idx="317">
                  <c:v>42551</c:v>
                </c:pt>
                <c:pt idx="318">
                  <c:v>42580</c:v>
                </c:pt>
                <c:pt idx="319">
                  <c:v>42613</c:v>
                </c:pt>
                <c:pt idx="320">
                  <c:v>42643</c:v>
                </c:pt>
                <c:pt idx="321">
                  <c:v>42674</c:v>
                </c:pt>
                <c:pt idx="322">
                  <c:v>42704</c:v>
                </c:pt>
                <c:pt idx="323">
                  <c:v>42734</c:v>
                </c:pt>
                <c:pt idx="324">
                  <c:v>42766</c:v>
                </c:pt>
                <c:pt idx="325">
                  <c:v>42794</c:v>
                </c:pt>
                <c:pt idx="326">
                  <c:v>42825</c:v>
                </c:pt>
                <c:pt idx="327">
                  <c:v>42853</c:v>
                </c:pt>
                <c:pt idx="328">
                  <c:v>42886</c:v>
                </c:pt>
                <c:pt idx="329">
                  <c:v>42916</c:v>
                </c:pt>
                <c:pt idx="330">
                  <c:v>42947</c:v>
                </c:pt>
                <c:pt idx="331">
                  <c:v>42978</c:v>
                </c:pt>
                <c:pt idx="332">
                  <c:v>43007</c:v>
                </c:pt>
                <c:pt idx="333">
                  <c:v>43039</c:v>
                </c:pt>
                <c:pt idx="334">
                  <c:v>43069</c:v>
                </c:pt>
                <c:pt idx="335">
                  <c:v>43098</c:v>
                </c:pt>
                <c:pt idx="336">
                  <c:v>43131</c:v>
                </c:pt>
                <c:pt idx="337">
                  <c:v>43159</c:v>
                </c:pt>
                <c:pt idx="338">
                  <c:v>43189</c:v>
                </c:pt>
                <c:pt idx="339">
                  <c:v>43220</c:v>
                </c:pt>
                <c:pt idx="340">
                  <c:v>43251</c:v>
                </c:pt>
                <c:pt idx="341">
                  <c:v>43280</c:v>
                </c:pt>
                <c:pt idx="342">
                  <c:v>43312</c:v>
                </c:pt>
                <c:pt idx="343">
                  <c:v>43343</c:v>
                </c:pt>
                <c:pt idx="344">
                  <c:v>43371</c:v>
                </c:pt>
                <c:pt idx="345">
                  <c:v>43404</c:v>
                </c:pt>
                <c:pt idx="346">
                  <c:v>43434</c:v>
                </c:pt>
                <c:pt idx="347">
                  <c:v>43465</c:v>
                </c:pt>
                <c:pt idx="348">
                  <c:v>43496</c:v>
                </c:pt>
                <c:pt idx="349">
                  <c:v>43524</c:v>
                </c:pt>
                <c:pt idx="350">
                  <c:v>43553</c:v>
                </c:pt>
                <c:pt idx="351">
                  <c:v>43585</c:v>
                </c:pt>
                <c:pt idx="352">
                  <c:v>43616</c:v>
                </c:pt>
                <c:pt idx="353">
                  <c:v>43644</c:v>
                </c:pt>
                <c:pt idx="354">
                  <c:v>43677</c:v>
                </c:pt>
                <c:pt idx="355">
                  <c:v>43707</c:v>
                </c:pt>
                <c:pt idx="356">
                  <c:v>43738</c:v>
                </c:pt>
                <c:pt idx="357">
                  <c:v>43769</c:v>
                </c:pt>
                <c:pt idx="358">
                  <c:v>43798</c:v>
                </c:pt>
                <c:pt idx="359">
                  <c:v>43830</c:v>
                </c:pt>
                <c:pt idx="360">
                  <c:v>43861</c:v>
                </c:pt>
                <c:pt idx="361">
                  <c:v>43889</c:v>
                </c:pt>
                <c:pt idx="362">
                  <c:v>43921</c:v>
                </c:pt>
                <c:pt idx="363">
                  <c:v>43951</c:v>
                </c:pt>
                <c:pt idx="364">
                  <c:v>43980</c:v>
                </c:pt>
                <c:pt idx="365">
                  <c:v>44012</c:v>
                </c:pt>
                <c:pt idx="366">
                  <c:v>44043</c:v>
                </c:pt>
                <c:pt idx="367">
                  <c:v>44074</c:v>
                </c:pt>
                <c:pt idx="368">
                  <c:v>44104</c:v>
                </c:pt>
                <c:pt idx="369">
                  <c:v>44134</c:v>
                </c:pt>
                <c:pt idx="370">
                  <c:v>44165</c:v>
                </c:pt>
                <c:pt idx="371">
                  <c:v>44196</c:v>
                </c:pt>
                <c:pt idx="372">
                  <c:v>44225</c:v>
                </c:pt>
                <c:pt idx="373">
                  <c:v>44253</c:v>
                </c:pt>
                <c:pt idx="374">
                  <c:v>44286</c:v>
                </c:pt>
                <c:pt idx="375">
                  <c:v>44316</c:v>
                </c:pt>
                <c:pt idx="376">
                  <c:v>44347</c:v>
                </c:pt>
                <c:pt idx="377">
                  <c:v>44377</c:v>
                </c:pt>
                <c:pt idx="378">
                  <c:v>44407</c:v>
                </c:pt>
                <c:pt idx="379">
                  <c:v>44439</c:v>
                </c:pt>
                <c:pt idx="380">
                  <c:v>44469</c:v>
                </c:pt>
                <c:pt idx="381">
                  <c:v>44498</c:v>
                </c:pt>
                <c:pt idx="382">
                  <c:v>44530</c:v>
                </c:pt>
                <c:pt idx="383">
                  <c:v>44561</c:v>
                </c:pt>
                <c:pt idx="384">
                  <c:v>44592</c:v>
                </c:pt>
                <c:pt idx="385">
                  <c:v>44620</c:v>
                </c:pt>
                <c:pt idx="386">
                  <c:v>44651</c:v>
                </c:pt>
                <c:pt idx="387">
                  <c:v>44680</c:v>
                </c:pt>
                <c:pt idx="388">
                  <c:v>44712</c:v>
                </c:pt>
                <c:pt idx="389">
                  <c:v>44742</c:v>
                </c:pt>
                <c:pt idx="390">
                  <c:v>44771</c:v>
                </c:pt>
                <c:pt idx="391">
                  <c:v>44804</c:v>
                </c:pt>
                <c:pt idx="392">
                  <c:v>44834</c:v>
                </c:pt>
                <c:pt idx="393">
                  <c:v>44865</c:v>
                </c:pt>
                <c:pt idx="394">
                  <c:v>44895</c:v>
                </c:pt>
                <c:pt idx="395">
                  <c:v>44925</c:v>
                </c:pt>
                <c:pt idx="396">
                  <c:v>44957</c:v>
                </c:pt>
                <c:pt idx="397">
                  <c:v>44985</c:v>
                </c:pt>
                <c:pt idx="398">
                  <c:v>45016</c:v>
                </c:pt>
                <c:pt idx="399">
                  <c:v>45044</c:v>
                </c:pt>
                <c:pt idx="400">
                  <c:v>45077</c:v>
                </c:pt>
                <c:pt idx="401">
                  <c:v>45107</c:v>
                </c:pt>
                <c:pt idx="402">
                  <c:v>45138</c:v>
                </c:pt>
                <c:pt idx="403">
                  <c:v>45169</c:v>
                </c:pt>
                <c:pt idx="404">
                  <c:v>45198</c:v>
                </c:pt>
                <c:pt idx="405">
                  <c:v>45230</c:v>
                </c:pt>
                <c:pt idx="406">
                  <c:v>45260</c:v>
                </c:pt>
                <c:pt idx="407">
                  <c:v>45289</c:v>
                </c:pt>
                <c:pt idx="408">
                  <c:v>45322</c:v>
                </c:pt>
                <c:pt idx="409">
                  <c:v>45351</c:v>
                </c:pt>
                <c:pt idx="410">
                  <c:v>45380</c:v>
                </c:pt>
                <c:pt idx="411">
                  <c:v>45412</c:v>
                </c:pt>
                <c:pt idx="412">
                  <c:v>45443</c:v>
                </c:pt>
                <c:pt idx="413">
                  <c:v>45471</c:v>
                </c:pt>
                <c:pt idx="414">
                  <c:v>45504</c:v>
                </c:pt>
                <c:pt idx="415">
                  <c:v>45534</c:v>
                </c:pt>
                <c:pt idx="416">
                  <c:v>45565</c:v>
                </c:pt>
                <c:pt idx="417">
                  <c:v>45596</c:v>
                </c:pt>
                <c:pt idx="418">
                  <c:v>45625</c:v>
                </c:pt>
                <c:pt idx="419">
                  <c:v>45657</c:v>
                </c:pt>
                <c:pt idx="420">
                  <c:v>45688</c:v>
                </c:pt>
                <c:pt idx="421">
                  <c:v>45716</c:v>
                </c:pt>
                <c:pt idx="422">
                  <c:v>45747</c:v>
                </c:pt>
                <c:pt idx="423">
                  <c:v>45777</c:v>
                </c:pt>
                <c:pt idx="424">
                  <c:v>45807</c:v>
                </c:pt>
                <c:pt idx="425">
                  <c:v>45838</c:v>
                </c:pt>
                <c:pt idx="426">
                  <c:v>45869</c:v>
                </c:pt>
                <c:pt idx="427">
                  <c:v>45898</c:v>
                </c:pt>
                <c:pt idx="428">
                  <c:v>45930</c:v>
                </c:pt>
                <c:pt idx="429">
                  <c:v>45961</c:v>
                </c:pt>
                <c:pt idx="430">
                  <c:v>45989</c:v>
                </c:pt>
                <c:pt idx="431">
                  <c:v>46009</c:v>
                </c:pt>
              </c:numCache>
            </c:numRef>
          </c:cat>
          <c:val>
            <c:numRef>
              <c:f>Sheet1!$B$2:$B$433</c:f>
              <c:numCache>
                <c:formatCode>General</c:formatCode>
                <c:ptCount val="432"/>
                <c:pt idx="0">
                  <c:v>92.55</c:v>
                </c:pt>
                <c:pt idx="1">
                  <c:v>93.39</c:v>
                </c:pt>
                <c:pt idx="2">
                  <c:v>93.77</c:v>
                </c:pt>
                <c:pt idx="3">
                  <c:v>93.08</c:v>
                </c:pt>
                <c:pt idx="4">
                  <c:v>92.93</c:v>
                </c:pt>
                <c:pt idx="5">
                  <c:v>91.15</c:v>
                </c:pt>
                <c:pt idx="6">
                  <c:v>87.2</c:v>
                </c:pt>
                <c:pt idx="7">
                  <c:v>86.58</c:v>
                </c:pt>
                <c:pt idx="8">
                  <c:v>85.91</c:v>
                </c:pt>
                <c:pt idx="9">
                  <c:v>83.27</c:v>
                </c:pt>
                <c:pt idx="10">
                  <c:v>82.94</c:v>
                </c:pt>
                <c:pt idx="11">
                  <c:v>83.12</c:v>
                </c:pt>
                <c:pt idx="12">
                  <c:v>82</c:v>
                </c:pt>
                <c:pt idx="13">
                  <c:v>84.07</c:v>
                </c:pt>
                <c:pt idx="14">
                  <c:v>92.01</c:v>
                </c:pt>
                <c:pt idx="15">
                  <c:v>91.54</c:v>
                </c:pt>
                <c:pt idx="16">
                  <c:v>93.15</c:v>
                </c:pt>
                <c:pt idx="17">
                  <c:v>96.03</c:v>
                </c:pt>
                <c:pt idx="18">
                  <c:v>93.49</c:v>
                </c:pt>
                <c:pt idx="19">
                  <c:v>93.49</c:v>
                </c:pt>
                <c:pt idx="20">
                  <c:v>89.9</c:v>
                </c:pt>
                <c:pt idx="21">
                  <c:v>89.94</c:v>
                </c:pt>
                <c:pt idx="22">
                  <c:v>88.19</c:v>
                </c:pt>
                <c:pt idx="23">
                  <c:v>83.53</c:v>
                </c:pt>
                <c:pt idx="24">
                  <c:v>87.49</c:v>
                </c:pt>
                <c:pt idx="25">
                  <c:v>88.99</c:v>
                </c:pt>
                <c:pt idx="26">
                  <c:v>89.65</c:v>
                </c:pt>
                <c:pt idx="27">
                  <c:v>89.62</c:v>
                </c:pt>
                <c:pt idx="28">
                  <c:v>87.22</c:v>
                </c:pt>
                <c:pt idx="29">
                  <c:v>83.72</c:v>
                </c:pt>
                <c:pt idx="30">
                  <c:v>81.91</c:v>
                </c:pt>
                <c:pt idx="31">
                  <c:v>78.88</c:v>
                </c:pt>
                <c:pt idx="32">
                  <c:v>81.099999999999994</c:v>
                </c:pt>
                <c:pt idx="33">
                  <c:v>87.63</c:v>
                </c:pt>
                <c:pt idx="34">
                  <c:v>90.83</c:v>
                </c:pt>
                <c:pt idx="35">
                  <c:v>92.36</c:v>
                </c:pt>
                <c:pt idx="36">
                  <c:v>92.46</c:v>
                </c:pt>
                <c:pt idx="37">
                  <c:v>94.01</c:v>
                </c:pt>
                <c:pt idx="38">
                  <c:v>91.87</c:v>
                </c:pt>
                <c:pt idx="39">
                  <c:v>89.5</c:v>
                </c:pt>
                <c:pt idx="40">
                  <c:v>89.08</c:v>
                </c:pt>
                <c:pt idx="41">
                  <c:v>93.61</c:v>
                </c:pt>
                <c:pt idx="42">
                  <c:v>95.37</c:v>
                </c:pt>
                <c:pt idx="43">
                  <c:v>93.95</c:v>
                </c:pt>
                <c:pt idx="44">
                  <c:v>92.82</c:v>
                </c:pt>
                <c:pt idx="45">
                  <c:v>95.08</c:v>
                </c:pt>
                <c:pt idx="46">
                  <c:v>96.21</c:v>
                </c:pt>
                <c:pt idx="47">
                  <c:v>96.84</c:v>
                </c:pt>
                <c:pt idx="48">
                  <c:v>95.59</c:v>
                </c:pt>
                <c:pt idx="49">
                  <c:v>94.55</c:v>
                </c:pt>
                <c:pt idx="50">
                  <c:v>93.06</c:v>
                </c:pt>
                <c:pt idx="51">
                  <c:v>92.12</c:v>
                </c:pt>
                <c:pt idx="52">
                  <c:v>92.52</c:v>
                </c:pt>
                <c:pt idx="53">
                  <c:v>89.62</c:v>
                </c:pt>
                <c:pt idx="54">
                  <c:v>89.87</c:v>
                </c:pt>
                <c:pt idx="55">
                  <c:v>89.67</c:v>
                </c:pt>
                <c:pt idx="56">
                  <c:v>87.88</c:v>
                </c:pt>
                <c:pt idx="57">
                  <c:v>85.69</c:v>
                </c:pt>
                <c:pt idx="58">
                  <c:v>89.13</c:v>
                </c:pt>
                <c:pt idx="59">
                  <c:v>88.72</c:v>
                </c:pt>
                <c:pt idx="60">
                  <c:v>87.99</c:v>
                </c:pt>
                <c:pt idx="61">
                  <c:v>85.93</c:v>
                </c:pt>
                <c:pt idx="62">
                  <c:v>81.900000000000006</c:v>
                </c:pt>
                <c:pt idx="63">
                  <c:v>81.8</c:v>
                </c:pt>
                <c:pt idx="64">
                  <c:v>82.57</c:v>
                </c:pt>
                <c:pt idx="65">
                  <c:v>81.58</c:v>
                </c:pt>
                <c:pt idx="66">
                  <c:v>81.569999999999993</c:v>
                </c:pt>
                <c:pt idx="67">
                  <c:v>85.57</c:v>
                </c:pt>
                <c:pt idx="68">
                  <c:v>84.29</c:v>
                </c:pt>
                <c:pt idx="69">
                  <c:v>83.66</c:v>
                </c:pt>
                <c:pt idx="70">
                  <c:v>85.26</c:v>
                </c:pt>
                <c:pt idx="71">
                  <c:v>84.76</c:v>
                </c:pt>
                <c:pt idx="72">
                  <c:v>87.38</c:v>
                </c:pt>
                <c:pt idx="73">
                  <c:v>86.31</c:v>
                </c:pt>
                <c:pt idx="74">
                  <c:v>86.52</c:v>
                </c:pt>
                <c:pt idx="75">
                  <c:v>88.02</c:v>
                </c:pt>
                <c:pt idx="76">
                  <c:v>87.78</c:v>
                </c:pt>
                <c:pt idx="77">
                  <c:v>87.82</c:v>
                </c:pt>
                <c:pt idx="78">
                  <c:v>85.9</c:v>
                </c:pt>
                <c:pt idx="79">
                  <c:v>86.36</c:v>
                </c:pt>
                <c:pt idx="80">
                  <c:v>87.94</c:v>
                </c:pt>
                <c:pt idx="81">
                  <c:v>87.43</c:v>
                </c:pt>
                <c:pt idx="82">
                  <c:v>87.92</c:v>
                </c:pt>
                <c:pt idx="83">
                  <c:v>88.12</c:v>
                </c:pt>
                <c:pt idx="84">
                  <c:v>93.04</c:v>
                </c:pt>
                <c:pt idx="85">
                  <c:v>94.89</c:v>
                </c:pt>
                <c:pt idx="86">
                  <c:v>94.72</c:v>
                </c:pt>
                <c:pt idx="87">
                  <c:v>97.18</c:v>
                </c:pt>
                <c:pt idx="88">
                  <c:v>94.85</c:v>
                </c:pt>
                <c:pt idx="89">
                  <c:v>95.67</c:v>
                </c:pt>
                <c:pt idx="90">
                  <c:v>99.55</c:v>
                </c:pt>
                <c:pt idx="91">
                  <c:v>99</c:v>
                </c:pt>
                <c:pt idx="92">
                  <c:v>97.11</c:v>
                </c:pt>
                <c:pt idx="93">
                  <c:v>95.64</c:v>
                </c:pt>
                <c:pt idx="94">
                  <c:v>97.77</c:v>
                </c:pt>
                <c:pt idx="95">
                  <c:v>99.65</c:v>
                </c:pt>
                <c:pt idx="96">
                  <c:v>100.72</c:v>
                </c:pt>
                <c:pt idx="97">
                  <c:v>99.83</c:v>
                </c:pt>
                <c:pt idx="98">
                  <c:v>101.5</c:v>
                </c:pt>
                <c:pt idx="99">
                  <c:v>99.71</c:v>
                </c:pt>
                <c:pt idx="100">
                  <c:v>100.48</c:v>
                </c:pt>
                <c:pt idx="101">
                  <c:v>101.17</c:v>
                </c:pt>
                <c:pt idx="102">
                  <c:v>101.14</c:v>
                </c:pt>
                <c:pt idx="103">
                  <c:v>100.2</c:v>
                </c:pt>
                <c:pt idx="104">
                  <c:v>96.17</c:v>
                </c:pt>
                <c:pt idx="105">
                  <c:v>93.68</c:v>
                </c:pt>
                <c:pt idx="106">
                  <c:v>96.2</c:v>
                </c:pt>
                <c:pt idx="107">
                  <c:v>94.17</c:v>
                </c:pt>
                <c:pt idx="108">
                  <c:v>96.08</c:v>
                </c:pt>
                <c:pt idx="109">
                  <c:v>98.71</c:v>
                </c:pt>
                <c:pt idx="110">
                  <c:v>100.1</c:v>
                </c:pt>
                <c:pt idx="111">
                  <c:v>101</c:v>
                </c:pt>
                <c:pt idx="112">
                  <c:v>102.28</c:v>
                </c:pt>
                <c:pt idx="113">
                  <c:v>102.85</c:v>
                </c:pt>
                <c:pt idx="114">
                  <c:v>99.75</c:v>
                </c:pt>
                <c:pt idx="115">
                  <c:v>99.95</c:v>
                </c:pt>
                <c:pt idx="116">
                  <c:v>98.54</c:v>
                </c:pt>
                <c:pt idx="117">
                  <c:v>99.06</c:v>
                </c:pt>
                <c:pt idx="118">
                  <c:v>101.99</c:v>
                </c:pt>
                <c:pt idx="119">
                  <c:v>101.87</c:v>
                </c:pt>
                <c:pt idx="120">
                  <c:v>105.13</c:v>
                </c:pt>
                <c:pt idx="121">
                  <c:v>105.92</c:v>
                </c:pt>
                <c:pt idx="122">
                  <c:v>105.44</c:v>
                </c:pt>
                <c:pt idx="123">
                  <c:v>110.14</c:v>
                </c:pt>
                <c:pt idx="124">
                  <c:v>108.74</c:v>
                </c:pt>
                <c:pt idx="125">
                  <c:v>106.84</c:v>
                </c:pt>
                <c:pt idx="126">
                  <c:v>109.61</c:v>
                </c:pt>
                <c:pt idx="127">
                  <c:v>112.6</c:v>
                </c:pt>
                <c:pt idx="128">
                  <c:v>113.25</c:v>
                </c:pt>
                <c:pt idx="129">
                  <c:v>116.65</c:v>
                </c:pt>
                <c:pt idx="130">
                  <c:v>115.24</c:v>
                </c:pt>
                <c:pt idx="131">
                  <c:v>109.56</c:v>
                </c:pt>
                <c:pt idx="132">
                  <c:v>110.52</c:v>
                </c:pt>
                <c:pt idx="133">
                  <c:v>112.01</c:v>
                </c:pt>
                <c:pt idx="134">
                  <c:v>117.37</c:v>
                </c:pt>
                <c:pt idx="135">
                  <c:v>115.76</c:v>
                </c:pt>
                <c:pt idx="136">
                  <c:v>119.07</c:v>
                </c:pt>
                <c:pt idx="137">
                  <c:v>119.47</c:v>
                </c:pt>
                <c:pt idx="138">
                  <c:v>117.18</c:v>
                </c:pt>
                <c:pt idx="139">
                  <c:v>113.42</c:v>
                </c:pt>
                <c:pt idx="140">
                  <c:v>113.41</c:v>
                </c:pt>
                <c:pt idx="141">
                  <c:v>114.86</c:v>
                </c:pt>
                <c:pt idx="142">
                  <c:v>116.13</c:v>
                </c:pt>
                <c:pt idx="143">
                  <c:v>116.75</c:v>
                </c:pt>
                <c:pt idx="144">
                  <c:v>120.21</c:v>
                </c:pt>
                <c:pt idx="145">
                  <c:v>119.16</c:v>
                </c:pt>
                <c:pt idx="146">
                  <c:v>118.62</c:v>
                </c:pt>
                <c:pt idx="147">
                  <c:v>115.19</c:v>
                </c:pt>
                <c:pt idx="148">
                  <c:v>111.81</c:v>
                </c:pt>
                <c:pt idx="149">
                  <c:v>106.11</c:v>
                </c:pt>
                <c:pt idx="150">
                  <c:v>107.41</c:v>
                </c:pt>
                <c:pt idx="151">
                  <c:v>106.98</c:v>
                </c:pt>
                <c:pt idx="152">
                  <c:v>106.87</c:v>
                </c:pt>
                <c:pt idx="153">
                  <c:v>106.64</c:v>
                </c:pt>
                <c:pt idx="154">
                  <c:v>106.38</c:v>
                </c:pt>
                <c:pt idx="155">
                  <c:v>101.85</c:v>
                </c:pt>
                <c:pt idx="156">
                  <c:v>99.91</c:v>
                </c:pt>
                <c:pt idx="157">
                  <c:v>99.71</c:v>
                </c:pt>
                <c:pt idx="158">
                  <c:v>98.88</c:v>
                </c:pt>
                <c:pt idx="159">
                  <c:v>97.19</c:v>
                </c:pt>
                <c:pt idx="160">
                  <c:v>93.29</c:v>
                </c:pt>
                <c:pt idx="161">
                  <c:v>94.73</c:v>
                </c:pt>
                <c:pt idx="162">
                  <c:v>96.89</c:v>
                </c:pt>
                <c:pt idx="163">
                  <c:v>98.1</c:v>
                </c:pt>
                <c:pt idx="164">
                  <c:v>92.85</c:v>
                </c:pt>
                <c:pt idx="165">
                  <c:v>92.73</c:v>
                </c:pt>
                <c:pt idx="166">
                  <c:v>90.23</c:v>
                </c:pt>
                <c:pt idx="167">
                  <c:v>86.92</c:v>
                </c:pt>
                <c:pt idx="168">
                  <c:v>87.2</c:v>
                </c:pt>
                <c:pt idx="169">
                  <c:v>87.31</c:v>
                </c:pt>
                <c:pt idx="170">
                  <c:v>87.61</c:v>
                </c:pt>
                <c:pt idx="171">
                  <c:v>90.48</c:v>
                </c:pt>
                <c:pt idx="172">
                  <c:v>88.9</c:v>
                </c:pt>
                <c:pt idx="173">
                  <c:v>88.8</c:v>
                </c:pt>
                <c:pt idx="174">
                  <c:v>89.96</c:v>
                </c:pt>
                <c:pt idx="175">
                  <c:v>88.94</c:v>
                </c:pt>
                <c:pt idx="176">
                  <c:v>87.37</c:v>
                </c:pt>
                <c:pt idx="177">
                  <c:v>84.91</c:v>
                </c:pt>
                <c:pt idx="178">
                  <c:v>81.819999999999993</c:v>
                </c:pt>
                <c:pt idx="179">
                  <c:v>80.849999999999994</c:v>
                </c:pt>
                <c:pt idx="180">
                  <c:v>83.57</c:v>
                </c:pt>
                <c:pt idx="181">
                  <c:v>82.51</c:v>
                </c:pt>
                <c:pt idx="182">
                  <c:v>84.06</c:v>
                </c:pt>
                <c:pt idx="183">
                  <c:v>84.43</c:v>
                </c:pt>
                <c:pt idx="184">
                  <c:v>87.76</c:v>
                </c:pt>
                <c:pt idx="185">
                  <c:v>89.09</c:v>
                </c:pt>
                <c:pt idx="186">
                  <c:v>89.35</c:v>
                </c:pt>
                <c:pt idx="187">
                  <c:v>87.58</c:v>
                </c:pt>
                <c:pt idx="188">
                  <c:v>89.52</c:v>
                </c:pt>
                <c:pt idx="189">
                  <c:v>90.07</c:v>
                </c:pt>
                <c:pt idx="190">
                  <c:v>91.57</c:v>
                </c:pt>
                <c:pt idx="191">
                  <c:v>91.17</c:v>
                </c:pt>
                <c:pt idx="192">
                  <c:v>88.96</c:v>
                </c:pt>
                <c:pt idx="193">
                  <c:v>90.11</c:v>
                </c:pt>
                <c:pt idx="194">
                  <c:v>89.73</c:v>
                </c:pt>
                <c:pt idx="195">
                  <c:v>86.11</c:v>
                </c:pt>
                <c:pt idx="196">
                  <c:v>84.72</c:v>
                </c:pt>
                <c:pt idx="197">
                  <c:v>85.16</c:v>
                </c:pt>
                <c:pt idx="198">
                  <c:v>85.3</c:v>
                </c:pt>
                <c:pt idx="199">
                  <c:v>85.05</c:v>
                </c:pt>
                <c:pt idx="200">
                  <c:v>86.03</c:v>
                </c:pt>
                <c:pt idx="201">
                  <c:v>85.32</c:v>
                </c:pt>
                <c:pt idx="202">
                  <c:v>82.95</c:v>
                </c:pt>
                <c:pt idx="203">
                  <c:v>83.65</c:v>
                </c:pt>
                <c:pt idx="204">
                  <c:v>84.6</c:v>
                </c:pt>
                <c:pt idx="205">
                  <c:v>83.57</c:v>
                </c:pt>
                <c:pt idx="206">
                  <c:v>82.93</c:v>
                </c:pt>
                <c:pt idx="207">
                  <c:v>81.447000000000003</c:v>
                </c:pt>
                <c:pt idx="208">
                  <c:v>82.301000000000002</c:v>
                </c:pt>
                <c:pt idx="209">
                  <c:v>81.92</c:v>
                </c:pt>
                <c:pt idx="210">
                  <c:v>80.77</c:v>
                </c:pt>
                <c:pt idx="211">
                  <c:v>80.790999999999997</c:v>
                </c:pt>
                <c:pt idx="212">
                  <c:v>77.718999999999994</c:v>
                </c:pt>
                <c:pt idx="213">
                  <c:v>76.478999999999999</c:v>
                </c:pt>
                <c:pt idx="214">
                  <c:v>76.147000000000006</c:v>
                </c:pt>
                <c:pt idx="215">
                  <c:v>76.694999999999993</c:v>
                </c:pt>
                <c:pt idx="216">
                  <c:v>75.177999999999997</c:v>
                </c:pt>
                <c:pt idx="217">
                  <c:v>73.713999999999999</c:v>
                </c:pt>
                <c:pt idx="218">
                  <c:v>71.802000000000007</c:v>
                </c:pt>
                <c:pt idx="219">
                  <c:v>72.509</c:v>
                </c:pt>
                <c:pt idx="220">
                  <c:v>72.879000000000005</c:v>
                </c:pt>
                <c:pt idx="221">
                  <c:v>72.462999999999994</c:v>
                </c:pt>
                <c:pt idx="222">
                  <c:v>73.227000000000004</c:v>
                </c:pt>
                <c:pt idx="223">
                  <c:v>77.381</c:v>
                </c:pt>
                <c:pt idx="224">
                  <c:v>79.447999999999993</c:v>
                </c:pt>
                <c:pt idx="225">
                  <c:v>85.632999999999996</c:v>
                </c:pt>
                <c:pt idx="226">
                  <c:v>86.516999999999996</c:v>
                </c:pt>
                <c:pt idx="227">
                  <c:v>81.308000000000007</c:v>
                </c:pt>
                <c:pt idx="228">
                  <c:v>85.998999999999995</c:v>
                </c:pt>
                <c:pt idx="229">
                  <c:v>88.007999999999996</c:v>
                </c:pt>
                <c:pt idx="230">
                  <c:v>85.43</c:v>
                </c:pt>
                <c:pt idx="231">
                  <c:v>84.614000000000004</c:v>
                </c:pt>
                <c:pt idx="232">
                  <c:v>79.347999999999999</c:v>
                </c:pt>
                <c:pt idx="233">
                  <c:v>80.132999999999996</c:v>
                </c:pt>
                <c:pt idx="234">
                  <c:v>78.346999999999994</c:v>
                </c:pt>
                <c:pt idx="235">
                  <c:v>78.171999999999997</c:v>
                </c:pt>
                <c:pt idx="236">
                  <c:v>76.653000000000006</c:v>
                </c:pt>
                <c:pt idx="237">
                  <c:v>76.3</c:v>
                </c:pt>
                <c:pt idx="238">
                  <c:v>74.879000000000005</c:v>
                </c:pt>
                <c:pt idx="239">
                  <c:v>77.86</c:v>
                </c:pt>
                <c:pt idx="240">
                  <c:v>79.462000000000003</c:v>
                </c:pt>
                <c:pt idx="241">
                  <c:v>80.361999999999995</c:v>
                </c:pt>
                <c:pt idx="242">
                  <c:v>81.072999999999993</c:v>
                </c:pt>
                <c:pt idx="243">
                  <c:v>81.866</c:v>
                </c:pt>
                <c:pt idx="244">
                  <c:v>86.587999999999994</c:v>
                </c:pt>
                <c:pt idx="245">
                  <c:v>86.019000000000005</c:v>
                </c:pt>
                <c:pt idx="246">
                  <c:v>81.539000000000001</c:v>
                </c:pt>
                <c:pt idx="247">
                  <c:v>83.201999999999998</c:v>
                </c:pt>
                <c:pt idx="248">
                  <c:v>78.72</c:v>
                </c:pt>
                <c:pt idx="249">
                  <c:v>77.266000000000005</c:v>
                </c:pt>
                <c:pt idx="250">
                  <c:v>81.194999999999993</c:v>
                </c:pt>
                <c:pt idx="251">
                  <c:v>79.028000000000006</c:v>
                </c:pt>
                <c:pt idx="252">
                  <c:v>77.734999999999999</c:v>
                </c:pt>
                <c:pt idx="253">
                  <c:v>76.888999999999996</c:v>
                </c:pt>
                <c:pt idx="254">
                  <c:v>75.856999999999999</c:v>
                </c:pt>
                <c:pt idx="255">
                  <c:v>72.933000000000007</c:v>
                </c:pt>
                <c:pt idx="256">
                  <c:v>74.638000000000005</c:v>
                </c:pt>
                <c:pt idx="257">
                  <c:v>74.302999999999997</c:v>
                </c:pt>
                <c:pt idx="258">
                  <c:v>73.897000000000006</c:v>
                </c:pt>
                <c:pt idx="259">
                  <c:v>74.117000000000004</c:v>
                </c:pt>
                <c:pt idx="260">
                  <c:v>78.552999999999997</c:v>
                </c:pt>
                <c:pt idx="261">
                  <c:v>76.165999999999997</c:v>
                </c:pt>
                <c:pt idx="262">
                  <c:v>78.384</c:v>
                </c:pt>
                <c:pt idx="263">
                  <c:v>80.177999999999997</c:v>
                </c:pt>
                <c:pt idx="264">
                  <c:v>79.287999999999997</c:v>
                </c:pt>
                <c:pt idx="265">
                  <c:v>78.736999999999995</c:v>
                </c:pt>
                <c:pt idx="266">
                  <c:v>79.004000000000005</c:v>
                </c:pt>
                <c:pt idx="267">
                  <c:v>78.775999999999996</c:v>
                </c:pt>
                <c:pt idx="268">
                  <c:v>83.043000000000006</c:v>
                </c:pt>
                <c:pt idx="269">
                  <c:v>81.626999999999995</c:v>
                </c:pt>
                <c:pt idx="270">
                  <c:v>82.635000000000005</c:v>
                </c:pt>
                <c:pt idx="271">
                  <c:v>81.207999999999998</c:v>
                </c:pt>
                <c:pt idx="272">
                  <c:v>79.935000000000002</c:v>
                </c:pt>
                <c:pt idx="273">
                  <c:v>79.918999999999997</c:v>
                </c:pt>
                <c:pt idx="274">
                  <c:v>80.153000000000006</c:v>
                </c:pt>
                <c:pt idx="275">
                  <c:v>79.769000000000005</c:v>
                </c:pt>
                <c:pt idx="276">
                  <c:v>79.206999999999994</c:v>
                </c:pt>
                <c:pt idx="277">
                  <c:v>81.948999999999998</c:v>
                </c:pt>
                <c:pt idx="278">
                  <c:v>82.975999999999999</c:v>
                </c:pt>
                <c:pt idx="279">
                  <c:v>81.745999999999995</c:v>
                </c:pt>
                <c:pt idx="280">
                  <c:v>83.375</c:v>
                </c:pt>
                <c:pt idx="281">
                  <c:v>83.135999999999996</c:v>
                </c:pt>
                <c:pt idx="282">
                  <c:v>81.451999999999998</c:v>
                </c:pt>
                <c:pt idx="283">
                  <c:v>82.087000000000003</c:v>
                </c:pt>
                <c:pt idx="284">
                  <c:v>80.221000000000004</c:v>
                </c:pt>
                <c:pt idx="285">
                  <c:v>80.194999999999993</c:v>
                </c:pt>
                <c:pt idx="286">
                  <c:v>80.680000000000007</c:v>
                </c:pt>
                <c:pt idx="287">
                  <c:v>80.034999999999997</c:v>
                </c:pt>
                <c:pt idx="288">
                  <c:v>81.311000000000007</c:v>
                </c:pt>
                <c:pt idx="289">
                  <c:v>79.691000000000003</c:v>
                </c:pt>
                <c:pt idx="290">
                  <c:v>80.099999999999994</c:v>
                </c:pt>
                <c:pt idx="291">
                  <c:v>79.474000000000004</c:v>
                </c:pt>
                <c:pt idx="292">
                  <c:v>80.369</c:v>
                </c:pt>
                <c:pt idx="293">
                  <c:v>79.775000000000006</c:v>
                </c:pt>
                <c:pt idx="294">
                  <c:v>81.456000000000003</c:v>
                </c:pt>
                <c:pt idx="295">
                  <c:v>82.748000000000005</c:v>
                </c:pt>
                <c:pt idx="296">
                  <c:v>85.936000000000007</c:v>
                </c:pt>
                <c:pt idx="297">
                  <c:v>86.917000000000002</c:v>
                </c:pt>
                <c:pt idx="298">
                  <c:v>88.355999999999995</c:v>
                </c:pt>
                <c:pt idx="299">
                  <c:v>90.269000000000005</c:v>
                </c:pt>
                <c:pt idx="300">
                  <c:v>94.804000000000002</c:v>
                </c:pt>
                <c:pt idx="301">
                  <c:v>95.293000000000006</c:v>
                </c:pt>
                <c:pt idx="302">
                  <c:v>98.356999999999999</c:v>
                </c:pt>
                <c:pt idx="303">
                  <c:v>94.6</c:v>
                </c:pt>
                <c:pt idx="304">
                  <c:v>96.906999999999996</c:v>
                </c:pt>
                <c:pt idx="305">
                  <c:v>95.484999999999999</c:v>
                </c:pt>
                <c:pt idx="306">
                  <c:v>97.335999999999999</c:v>
                </c:pt>
                <c:pt idx="307">
                  <c:v>95.823999999999998</c:v>
                </c:pt>
                <c:pt idx="308">
                  <c:v>96.35</c:v>
                </c:pt>
                <c:pt idx="309">
                  <c:v>96.945999999999998</c:v>
                </c:pt>
                <c:pt idx="310">
                  <c:v>100.17</c:v>
                </c:pt>
                <c:pt idx="311">
                  <c:v>98.631</c:v>
                </c:pt>
                <c:pt idx="312">
                  <c:v>99.605999999999995</c:v>
                </c:pt>
                <c:pt idx="313">
                  <c:v>98.210999999999999</c:v>
                </c:pt>
                <c:pt idx="314">
                  <c:v>94.585999999999999</c:v>
                </c:pt>
                <c:pt idx="315">
                  <c:v>93.081999999999994</c:v>
                </c:pt>
                <c:pt idx="316">
                  <c:v>95.891000000000005</c:v>
                </c:pt>
                <c:pt idx="317">
                  <c:v>96.143000000000001</c:v>
                </c:pt>
                <c:pt idx="318">
                  <c:v>95.53</c:v>
                </c:pt>
                <c:pt idx="319">
                  <c:v>96.022000000000006</c:v>
                </c:pt>
                <c:pt idx="320">
                  <c:v>95.462999999999994</c:v>
                </c:pt>
                <c:pt idx="321">
                  <c:v>98.444999999999993</c:v>
                </c:pt>
                <c:pt idx="322">
                  <c:v>101.5</c:v>
                </c:pt>
                <c:pt idx="323">
                  <c:v>102.21</c:v>
                </c:pt>
                <c:pt idx="324">
                  <c:v>99.512</c:v>
                </c:pt>
                <c:pt idx="325">
                  <c:v>101.12</c:v>
                </c:pt>
                <c:pt idx="326">
                  <c:v>100.35</c:v>
                </c:pt>
                <c:pt idx="327">
                  <c:v>99.05</c:v>
                </c:pt>
                <c:pt idx="328">
                  <c:v>96.921999999999997</c:v>
                </c:pt>
                <c:pt idx="329">
                  <c:v>95.628</c:v>
                </c:pt>
                <c:pt idx="330">
                  <c:v>92.863</c:v>
                </c:pt>
                <c:pt idx="331">
                  <c:v>92.668000000000006</c:v>
                </c:pt>
                <c:pt idx="332">
                  <c:v>93.075999999999993</c:v>
                </c:pt>
                <c:pt idx="333">
                  <c:v>94.552000000000007</c:v>
                </c:pt>
                <c:pt idx="334">
                  <c:v>93.046999999999997</c:v>
                </c:pt>
                <c:pt idx="335">
                  <c:v>92.123999999999995</c:v>
                </c:pt>
                <c:pt idx="336">
                  <c:v>89.132999999999996</c:v>
                </c:pt>
                <c:pt idx="337">
                  <c:v>90.613</c:v>
                </c:pt>
                <c:pt idx="338">
                  <c:v>89.974000000000004</c:v>
                </c:pt>
                <c:pt idx="339">
                  <c:v>91.840999999999994</c:v>
                </c:pt>
                <c:pt idx="340">
                  <c:v>93.978999999999999</c:v>
                </c:pt>
                <c:pt idx="341">
                  <c:v>94.47</c:v>
                </c:pt>
                <c:pt idx="342">
                  <c:v>94.554000000000002</c:v>
                </c:pt>
                <c:pt idx="343">
                  <c:v>95.14</c:v>
                </c:pt>
                <c:pt idx="344">
                  <c:v>95.132000000000005</c:v>
                </c:pt>
                <c:pt idx="345">
                  <c:v>97.126999999999995</c:v>
                </c:pt>
                <c:pt idx="346">
                  <c:v>97.272000000000006</c:v>
                </c:pt>
                <c:pt idx="347">
                  <c:v>96.173000000000002</c:v>
                </c:pt>
                <c:pt idx="348">
                  <c:v>95.578000000000003</c:v>
                </c:pt>
                <c:pt idx="349">
                  <c:v>96.156999999999996</c:v>
                </c:pt>
                <c:pt idx="350">
                  <c:v>97.284000000000006</c:v>
                </c:pt>
                <c:pt idx="351">
                  <c:v>97.478999999999999</c:v>
                </c:pt>
                <c:pt idx="352">
                  <c:v>97.75</c:v>
                </c:pt>
                <c:pt idx="353">
                  <c:v>96.13</c:v>
                </c:pt>
                <c:pt idx="354">
                  <c:v>98.516000000000005</c:v>
                </c:pt>
                <c:pt idx="355">
                  <c:v>98.915999999999997</c:v>
                </c:pt>
                <c:pt idx="356">
                  <c:v>99.376999999999995</c:v>
                </c:pt>
                <c:pt idx="357">
                  <c:v>97.352000000000004</c:v>
                </c:pt>
                <c:pt idx="358">
                  <c:v>98.272999999999996</c:v>
                </c:pt>
                <c:pt idx="359">
                  <c:v>96.388999999999996</c:v>
                </c:pt>
                <c:pt idx="360">
                  <c:v>97.39</c:v>
                </c:pt>
                <c:pt idx="361">
                  <c:v>98.132000000000005</c:v>
                </c:pt>
                <c:pt idx="362">
                  <c:v>99.048000000000002</c:v>
                </c:pt>
                <c:pt idx="363">
                  <c:v>99.016000000000005</c:v>
                </c:pt>
                <c:pt idx="364">
                  <c:v>98.343999999999994</c:v>
                </c:pt>
                <c:pt idx="365">
                  <c:v>97.391000000000005</c:v>
                </c:pt>
                <c:pt idx="366">
                  <c:v>93.349000000000004</c:v>
                </c:pt>
                <c:pt idx="367">
                  <c:v>92.144000000000005</c:v>
                </c:pt>
                <c:pt idx="368">
                  <c:v>93.885999999999996</c:v>
                </c:pt>
                <c:pt idx="369">
                  <c:v>94.037999999999997</c:v>
                </c:pt>
                <c:pt idx="370">
                  <c:v>91.869</c:v>
                </c:pt>
                <c:pt idx="371">
                  <c:v>89.936999999999998</c:v>
                </c:pt>
                <c:pt idx="372">
                  <c:v>90.584000000000003</c:v>
                </c:pt>
                <c:pt idx="373">
                  <c:v>90.879000000000005</c:v>
                </c:pt>
                <c:pt idx="374">
                  <c:v>93.231999999999999</c:v>
                </c:pt>
                <c:pt idx="375">
                  <c:v>91.28</c:v>
                </c:pt>
                <c:pt idx="376">
                  <c:v>89.828999999999994</c:v>
                </c:pt>
                <c:pt idx="377">
                  <c:v>92.436000000000007</c:v>
                </c:pt>
                <c:pt idx="378">
                  <c:v>92.174000000000007</c:v>
                </c:pt>
                <c:pt idx="379">
                  <c:v>92.626000000000005</c:v>
                </c:pt>
                <c:pt idx="380">
                  <c:v>94.23</c:v>
                </c:pt>
                <c:pt idx="381">
                  <c:v>94.123000000000005</c:v>
                </c:pt>
                <c:pt idx="382">
                  <c:v>95.994</c:v>
                </c:pt>
                <c:pt idx="383">
                  <c:v>95.67</c:v>
                </c:pt>
                <c:pt idx="384">
                  <c:v>96.54</c:v>
                </c:pt>
                <c:pt idx="385">
                  <c:v>96.706999999999994</c:v>
                </c:pt>
                <c:pt idx="386">
                  <c:v>98.311999999999998</c:v>
                </c:pt>
                <c:pt idx="387">
                  <c:v>102.959</c:v>
                </c:pt>
                <c:pt idx="388">
                  <c:v>101.752</c:v>
                </c:pt>
                <c:pt idx="389">
                  <c:v>104.685</c:v>
                </c:pt>
                <c:pt idx="390">
                  <c:v>105.90300000000001</c:v>
                </c:pt>
                <c:pt idx="391">
                  <c:v>108.7</c:v>
                </c:pt>
                <c:pt idx="392">
                  <c:v>112.117</c:v>
                </c:pt>
                <c:pt idx="393">
                  <c:v>111.527</c:v>
                </c:pt>
                <c:pt idx="394">
                  <c:v>105.95</c:v>
                </c:pt>
                <c:pt idx="395">
                  <c:v>103.52200000000001</c:v>
                </c:pt>
                <c:pt idx="396">
                  <c:v>102.09699999999999</c:v>
                </c:pt>
                <c:pt idx="397">
                  <c:v>104.869</c:v>
                </c:pt>
                <c:pt idx="398">
                  <c:v>102.506</c:v>
                </c:pt>
                <c:pt idx="399">
                  <c:v>101.65900000000001</c:v>
                </c:pt>
                <c:pt idx="400">
                  <c:v>104.32599999999999</c:v>
                </c:pt>
                <c:pt idx="401">
                  <c:v>102.91200000000001</c:v>
                </c:pt>
                <c:pt idx="402">
                  <c:v>101.855</c:v>
                </c:pt>
                <c:pt idx="403">
                  <c:v>103.619</c:v>
                </c:pt>
                <c:pt idx="404">
                  <c:v>106.17400000000001</c:v>
                </c:pt>
                <c:pt idx="405">
                  <c:v>106.663</c:v>
                </c:pt>
                <c:pt idx="406">
                  <c:v>103.497</c:v>
                </c:pt>
                <c:pt idx="407">
                  <c:v>101.333</c:v>
                </c:pt>
                <c:pt idx="408">
                  <c:v>103.274</c:v>
                </c:pt>
                <c:pt idx="409">
                  <c:v>104.15600000000001</c:v>
                </c:pt>
                <c:pt idx="410">
                  <c:v>104.48699999999999</c:v>
                </c:pt>
                <c:pt idx="411">
                  <c:v>106.221</c:v>
                </c:pt>
                <c:pt idx="412">
                  <c:v>104.67100000000001</c:v>
                </c:pt>
                <c:pt idx="413">
                  <c:v>105.866</c:v>
                </c:pt>
                <c:pt idx="414">
                  <c:v>104.096</c:v>
                </c:pt>
                <c:pt idx="415">
                  <c:v>101.69799999999999</c:v>
                </c:pt>
                <c:pt idx="416">
                  <c:v>100.779</c:v>
                </c:pt>
                <c:pt idx="417">
                  <c:v>103.976</c:v>
                </c:pt>
                <c:pt idx="418">
                  <c:v>105.73699999999999</c:v>
                </c:pt>
                <c:pt idx="419">
                  <c:v>108.48699999999999</c:v>
                </c:pt>
                <c:pt idx="420">
                  <c:v>108.37</c:v>
                </c:pt>
                <c:pt idx="421">
                  <c:v>107.614</c:v>
                </c:pt>
                <c:pt idx="422">
                  <c:v>104.21</c:v>
                </c:pt>
                <c:pt idx="423">
                  <c:v>99.468000000000004</c:v>
                </c:pt>
                <c:pt idx="424">
                  <c:v>99.328999999999994</c:v>
                </c:pt>
                <c:pt idx="425">
                  <c:v>96.875</c:v>
                </c:pt>
                <c:pt idx="426">
                  <c:v>99.968000000000004</c:v>
                </c:pt>
                <c:pt idx="427">
                  <c:v>97.771000000000001</c:v>
                </c:pt>
                <c:pt idx="428">
                  <c:v>97.775000000000006</c:v>
                </c:pt>
                <c:pt idx="429">
                  <c:v>99.804000000000002</c:v>
                </c:pt>
                <c:pt idx="430">
                  <c:v>99.459000000000003</c:v>
                </c:pt>
                <c:pt idx="431">
                  <c:v>98.438000000000002</c:v>
                </c:pt>
              </c:numCache>
            </c:numRef>
          </c:val>
          <c:smooth val="0"/>
          <c:extLst>
            <c:ext xmlns:c16="http://schemas.microsoft.com/office/drawing/2014/chart" uri="{C3380CC4-5D6E-409C-BE32-E72D297353CC}">
              <c16:uniqueId val="{00000000-06E0-4CF7-A085-37A0C2D665AE}"/>
            </c:ext>
          </c:extLst>
        </c:ser>
        <c:dLbls>
          <c:showLegendKey val="0"/>
          <c:showVal val="0"/>
          <c:showCatName val="0"/>
          <c:showSerName val="0"/>
          <c:showPercent val="0"/>
          <c:showBubbleSize val="0"/>
        </c:dLbls>
        <c:smooth val="0"/>
        <c:axId val="1123366063"/>
        <c:axId val="1123365103"/>
      </c:lineChart>
      <c:dateAx>
        <c:axId val="1123366063"/>
        <c:scaling>
          <c:orientation val="minMax"/>
        </c:scaling>
        <c:delete val="0"/>
        <c:axPos val="b"/>
        <c:numFmt formatCode="yyyy" sourceLinked="0"/>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123365103"/>
        <c:crosses val="autoZero"/>
        <c:auto val="1"/>
        <c:lblOffset val="100"/>
        <c:baseTimeUnit val="days"/>
        <c:majorUnit val="5"/>
        <c:majorTimeUnit val="years"/>
      </c:dateAx>
      <c:valAx>
        <c:axId val="1123365103"/>
        <c:scaling>
          <c:orientation val="minMax"/>
          <c:max val="140"/>
          <c:min val="50"/>
        </c:scaling>
        <c:delete val="0"/>
        <c:axPos val="l"/>
        <c:numFmt formatCode="&quot;$&quot;#,##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123366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r>
              <a:rPr lang="en-US" b="1">
                <a:solidFill>
                  <a:sysClr val="windowText" lastClr="000000"/>
                </a:solidFill>
                <a:latin typeface="IBM Plex Sans" panose="020B0503050203000203" pitchFamily="34" charset="0"/>
              </a:rPr>
              <a:t>Contributors to Real</a:t>
            </a:r>
            <a:r>
              <a:rPr lang="en-US" b="1" baseline="0">
                <a:solidFill>
                  <a:sysClr val="windowText" lastClr="000000"/>
                </a:solidFill>
                <a:latin typeface="IBM Plex Sans" panose="020B0503050203000203" pitchFamily="34" charset="0"/>
              </a:rPr>
              <a:t> GDP Growth</a:t>
            </a:r>
          </a:p>
          <a:p>
            <a:pPr>
              <a:defRPr b="1">
                <a:solidFill>
                  <a:sysClr val="windowText" lastClr="000000"/>
                </a:solidFill>
                <a:latin typeface="IBM Plex Sans" panose="020B0503050203000203" pitchFamily="34" charset="0"/>
              </a:defRPr>
            </a:pPr>
            <a:r>
              <a:rPr lang="en-US" sz="1000" b="0" baseline="0">
                <a:solidFill>
                  <a:sysClr val="windowText" lastClr="000000"/>
                </a:solidFill>
                <a:latin typeface="IBM Plex Sans" panose="020B0503050203000203" pitchFamily="34" charset="0"/>
              </a:rPr>
              <a:t>Seasonally Adjusted at Annual Rates</a:t>
            </a:r>
            <a:endParaRPr lang="en-US" sz="1000" b="0">
              <a:solidFill>
                <a:sysClr val="windowText" lastClr="000000"/>
              </a:solidFill>
              <a:latin typeface="IBM Plex Sans" panose="020B0503050203000203"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endParaRPr lang="en-US"/>
        </a:p>
      </c:txPr>
    </c:title>
    <c:autoTitleDeleted val="0"/>
    <c:plotArea>
      <c:layout>
        <c:manualLayout>
          <c:layoutTarget val="inner"/>
          <c:xMode val="edge"/>
          <c:yMode val="edge"/>
          <c:x val="7.212591109319931E-2"/>
          <c:y val="7.6827774500446214E-2"/>
          <c:w val="0.90330982760354794"/>
          <c:h val="0.72657352813035525"/>
        </c:manualLayout>
      </c:layout>
      <c:barChart>
        <c:barDir val="col"/>
        <c:grouping val="stacked"/>
        <c:varyColors val="0"/>
        <c:ser>
          <c:idx val="0"/>
          <c:order val="0"/>
          <c:tx>
            <c:strRef>
              <c:f>Sheet1!$B$1</c:f>
              <c:strCache>
                <c:ptCount val="1"/>
                <c:pt idx="0">
                  <c:v>Personal Consumption Expenditures</c:v>
                </c:pt>
              </c:strCache>
            </c:strRef>
          </c:tx>
          <c:spPr>
            <a:solidFill>
              <a:srgbClr val="B00027"/>
            </a:solidFill>
            <a:ln>
              <a:noFill/>
            </a:ln>
            <a:effectLst/>
          </c:spPr>
          <c:invertIfNegative val="0"/>
          <c:cat>
            <c:strRef>
              <c:f>Sheet1!$A$2:$A$19</c:f>
              <c:strCache>
                <c:ptCount val="18"/>
                <c:pt idx="0">
                  <c:v>2Q 2021</c:v>
                </c:pt>
                <c:pt idx="1">
                  <c:v>3Q 2021</c:v>
                </c:pt>
                <c:pt idx="2">
                  <c:v>4Q 2021</c:v>
                </c:pt>
                <c:pt idx="3">
                  <c:v>1Q 2022</c:v>
                </c:pt>
                <c:pt idx="4">
                  <c:v>2Q 2022</c:v>
                </c:pt>
                <c:pt idx="5">
                  <c:v>3Q 2022</c:v>
                </c:pt>
                <c:pt idx="6">
                  <c:v>4Q 2022</c:v>
                </c:pt>
                <c:pt idx="7">
                  <c:v>1Q 2023</c:v>
                </c:pt>
                <c:pt idx="8">
                  <c:v>2Q 2023</c:v>
                </c:pt>
                <c:pt idx="9">
                  <c:v>3Q 2023</c:v>
                </c:pt>
                <c:pt idx="10">
                  <c:v>4Q 2023</c:v>
                </c:pt>
                <c:pt idx="11">
                  <c:v>1Q 2024</c:v>
                </c:pt>
                <c:pt idx="12">
                  <c:v>2Q 2024</c:v>
                </c:pt>
                <c:pt idx="13">
                  <c:v>3Q 2024</c:v>
                </c:pt>
                <c:pt idx="14">
                  <c:v>4Q 2024</c:v>
                </c:pt>
                <c:pt idx="15">
                  <c:v>1Q 2025</c:v>
                </c:pt>
                <c:pt idx="16">
                  <c:v>2Q 2025</c:v>
                </c:pt>
                <c:pt idx="17">
                  <c:v>3Q 2025</c:v>
                </c:pt>
              </c:strCache>
            </c:strRef>
          </c:cat>
          <c:val>
            <c:numRef>
              <c:f>Sheet1!$B$2:$B$19</c:f>
              <c:numCache>
                <c:formatCode>0.00%</c:formatCode>
                <c:ptCount val="18"/>
                <c:pt idx="0">
                  <c:v>9.0399999999999994E-2</c:v>
                </c:pt>
                <c:pt idx="1">
                  <c:v>2.1100000000000001E-2</c:v>
                </c:pt>
                <c:pt idx="2">
                  <c:v>0.03</c:v>
                </c:pt>
                <c:pt idx="3">
                  <c:v>6.4000000000000003E-3</c:v>
                </c:pt>
                <c:pt idx="4">
                  <c:v>1.7100000000000001E-2</c:v>
                </c:pt>
                <c:pt idx="5">
                  <c:v>1.0200000000000001E-2</c:v>
                </c:pt>
                <c:pt idx="6">
                  <c:v>8.0999999999999996E-3</c:v>
                </c:pt>
                <c:pt idx="7">
                  <c:v>3.27E-2</c:v>
                </c:pt>
                <c:pt idx="8">
                  <c:v>6.4999999999999997E-3</c:v>
                </c:pt>
                <c:pt idx="9">
                  <c:v>1.72E-2</c:v>
                </c:pt>
                <c:pt idx="10">
                  <c:v>2.3300000000000001E-2</c:v>
                </c:pt>
                <c:pt idx="11">
                  <c:v>1.3000000000000001E-2</c:v>
                </c:pt>
                <c:pt idx="12">
                  <c:v>1.9E-2</c:v>
                </c:pt>
                <c:pt idx="13">
                  <c:v>2.4799999999999999E-2</c:v>
                </c:pt>
                <c:pt idx="14">
                  <c:v>2.7000000000000003E-2</c:v>
                </c:pt>
                <c:pt idx="15">
                  <c:v>3.0999999999999999E-3</c:v>
                </c:pt>
                <c:pt idx="16">
                  <c:v>1.6799999999999999E-2</c:v>
                </c:pt>
                <c:pt idx="17">
                  <c:v>2.3900000000000001E-2</c:v>
                </c:pt>
              </c:numCache>
            </c:numRef>
          </c:val>
          <c:extLst>
            <c:ext xmlns:c16="http://schemas.microsoft.com/office/drawing/2014/chart" uri="{C3380CC4-5D6E-409C-BE32-E72D297353CC}">
              <c16:uniqueId val="{00000000-3736-45A9-B610-09484BE70908}"/>
            </c:ext>
          </c:extLst>
        </c:ser>
        <c:ser>
          <c:idx val="1"/>
          <c:order val="1"/>
          <c:tx>
            <c:strRef>
              <c:f>Sheet1!$C$1</c:f>
              <c:strCache>
                <c:ptCount val="1"/>
                <c:pt idx="0">
                  <c:v>Business Fixed Investment</c:v>
                </c:pt>
              </c:strCache>
            </c:strRef>
          </c:tx>
          <c:spPr>
            <a:solidFill>
              <a:srgbClr val="731017"/>
            </a:solidFill>
            <a:ln>
              <a:noFill/>
            </a:ln>
            <a:effectLst/>
          </c:spPr>
          <c:invertIfNegative val="0"/>
          <c:cat>
            <c:strRef>
              <c:f>Sheet1!$A$2:$A$19</c:f>
              <c:strCache>
                <c:ptCount val="18"/>
                <c:pt idx="0">
                  <c:v>2Q 2021</c:v>
                </c:pt>
                <c:pt idx="1">
                  <c:v>3Q 2021</c:v>
                </c:pt>
                <c:pt idx="2">
                  <c:v>4Q 2021</c:v>
                </c:pt>
                <c:pt idx="3">
                  <c:v>1Q 2022</c:v>
                </c:pt>
                <c:pt idx="4">
                  <c:v>2Q 2022</c:v>
                </c:pt>
                <c:pt idx="5">
                  <c:v>3Q 2022</c:v>
                </c:pt>
                <c:pt idx="6">
                  <c:v>4Q 2022</c:v>
                </c:pt>
                <c:pt idx="7">
                  <c:v>1Q 2023</c:v>
                </c:pt>
                <c:pt idx="8">
                  <c:v>2Q 2023</c:v>
                </c:pt>
                <c:pt idx="9">
                  <c:v>3Q 2023</c:v>
                </c:pt>
                <c:pt idx="10">
                  <c:v>4Q 2023</c:v>
                </c:pt>
                <c:pt idx="11">
                  <c:v>1Q 2024</c:v>
                </c:pt>
                <c:pt idx="12">
                  <c:v>2Q 2024</c:v>
                </c:pt>
                <c:pt idx="13">
                  <c:v>3Q 2024</c:v>
                </c:pt>
                <c:pt idx="14">
                  <c:v>4Q 2024</c:v>
                </c:pt>
                <c:pt idx="15">
                  <c:v>1Q 2025</c:v>
                </c:pt>
                <c:pt idx="16">
                  <c:v>2Q 2025</c:v>
                </c:pt>
                <c:pt idx="17">
                  <c:v>3Q 2025</c:v>
                </c:pt>
              </c:strCache>
            </c:strRef>
          </c:cat>
          <c:val>
            <c:numRef>
              <c:f>Sheet1!$C$2:$C$19</c:f>
              <c:numCache>
                <c:formatCode>0.00%</c:formatCode>
                <c:ptCount val="18"/>
                <c:pt idx="0">
                  <c:v>9.9000000000000008E-3</c:v>
                </c:pt>
                <c:pt idx="1">
                  <c:v>-3.8E-3</c:v>
                </c:pt>
                <c:pt idx="2">
                  <c:v>5.3E-3</c:v>
                </c:pt>
                <c:pt idx="3">
                  <c:v>1.44E-2</c:v>
                </c:pt>
                <c:pt idx="4">
                  <c:v>3.5000000000000001E-3</c:v>
                </c:pt>
                <c:pt idx="5">
                  <c:v>-3.3E-3</c:v>
                </c:pt>
                <c:pt idx="6">
                  <c:v>-3.5999999999999999E-3</c:v>
                </c:pt>
                <c:pt idx="7">
                  <c:v>5.3E-3</c:v>
                </c:pt>
                <c:pt idx="8">
                  <c:v>1.4800000000000001E-2</c:v>
                </c:pt>
                <c:pt idx="9">
                  <c:v>4.4999999999999997E-3</c:v>
                </c:pt>
                <c:pt idx="10">
                  <c:v>6.1999999999999998E-3</c:v>
                </c:pt>
                <c:pt idx="11">
                  <c:v>1.1399999999999999E-2</c:v>
                </c:pt>
                <c:pt idx="12">
                  <c:v>4.1999999999999997E-3</c:v>
                </c:pt>
                <c:pt idx="13">
                  <c:v>3.8E-3</c:v>
                </c:pt>
                <c:pt idx="14">
                  <c:v>-2E-3</c:v>
                </c:pt>
                <c:pt idx="15">
                  <c:v>1.3100000000000001E-2</c:v>
                </c:pt>
                <c:pt idx="16">
                  <c:v>7.7000000000000002E-3</c:v>
                </c:pt>
                <c:pt idx="17">
                  <c:v>1.9E-3</c:v>
                </c:pt>
              </c:numCache>
            </c:numRef>
          </c:val>
          <c:extLst>
            <c:ext xmlns:c16="http://schemas.microsoft.com/office/drawing/2014/chart" uri="{C3380CC4-5D6E-409C-BE32-E72D297353CC}">
              <c16:uniqueId val="{00000001-3736-45A9-B610-09484BE70908}"/>
            </c:ext>
          </c:extLst>
        </c:ser>
        <c:ser>
          <c:idx val="2"/>
          <c:order val="2"/>
          <c:tx>
            <c:strRef>
              <c:f>Sheet1!$D$1</c:f>
              <c:strCache>
                <c:ptCount val="1"/>
                <c:pt idx="0">
                  <c:v>Change in Private Inventories</c:v>
                </c:pt>
              </c:strCache>
            </c:strRef>
          </c:tx>
          <c:spPr>
            <a:solidFill>
              <a:srgbClr val="FF7F41"/>
            </a:solidFill>
            <a:ln>
              <a:noFill/>
            </a:ln>
            <a:effectLst/>
          </c:spPr>
          <c:invertIfNegative val="0"/>
          <c:cat>
            <c:strRef>
              <c:f>Sheet1!$A$2:$A$19</c:f>
              <c:strCache>
                <c:ptCount val="18"/>
                <c:pt idx="0">
                  <c:v>2Q 2021</c:v>
                </c:pt>
                <c:pt idx="1">
                  <c:v>3Q 2021</c:v>
                </c:pt>
                <c:pt idx="2">
                  <c:v>4Q 2021</c:v>
                </c:pt>
                <c:pt idx="3">
                  <c:v>1Q 2022</c:v>
                </c:pt>
                <c:pt idx="4">
                  <c:v>2Q 2022</c:v>
                </c:pt>
                <c:pt idx="5">
                  <c:v>3Q 2022</c:v>
                </c:pt>
                <c:pt idx="6">
                  <c:v>4Q 2022</c:v>
                </c:pt>
                <c:pt idx="7">
                  <c:v>1Q 2023</c:v>
                </c:pt>
                <c:pt idx="8">
                  <c:v>2Q 2023</c:v>
                </c:pt>
                <c:pt idx="9">
                  <c:v>3Q 2023</c:v>
                </c:pt>
                <c:pt idx="10">
                  <c:v>4Q 2023</c:v>
                </c:pt>
                <c:pt idx="11">
                  <c:v>1Q 2024</c:v>
                </c:pt>
                <c:pt idx="12">
                  <c:v>2Q 2024</c:v>
                </c:pt>
                <c:pt idx="13">
                  <c:v>3Q 2024</c:v>
                </c:pt>
                <c:pt idx="14">
                  <c:v>4Q 2024</c:v>
                </c:pt>
                <c:pt idx="15">
                  <c:v>1Q 2025</c:v>
                </c:pt>
                <c:pt idx="16">
                  <c:v>2Q 2025</c:v>
                </c:pt>
                <c:pt idx="17">
                  <c:v>3Q 2025</c:v>
                </c:pt>
              </c:strCache>
            </c:strRef>
          </c:cat>
          <c:val>
            <c:numRef>
              <c:f>Sheet1!$D$2:$D$19</c:f>
              <c:numCache>
                <c:formatCode>0.00%</c:formatCode>
                <c:ptCount val="18"/>
                <c:pt idx="0">
                  <c:v>-0.02</c:v>
                </c:pt>
                <c:pt idx="1">
                  <c:v>3.1E-2</c:v>
                </c:pt>
                <c:pt idx="2">
                  <c:v>4.1399999999999999E-2</c:v>
                </c:pt>
                <c:pt idx="3">
                  <c:v>-1E-3</c:v>
                </c:pt>
                <c:pt idx="4">
                  <c:v>-2.01E-2</c:v>
                </c:pt>
                <c:pt idx="5">
                  <c:v>-7.1999999999999998E-3</c:v>
                </c:pt>
                <c:pt idx="6">
                  <c:v>1.44E-2</c:v>
                </c:pt>
                <c:pt idx="7">
                  <c:v>-2.1600000000000001E-2</c:v>
                </c:pt>
                <c:pt idx="8">
                  <c:v>-5.9999999999999995E-4</c:v>
                </c:pt>
                <c:pt idx="9">
                  <c:v>1.34E-2</c:v>
                </c:pt>
                <c:pt idx="10">
                  <c:v>-4.7000000000000002E-3</c:v>
                </c:pt>
                <c:pt idx="11">
                  <c:v>-4.8999999999999998E-3</c:v>
                </c:pt>
                <c:pt idx="12">
                  <c:v>1.0500000000000001E-2</c:v>
                </c:pt>
                <c:pt idx="13">
                  <c:v>-2.2000000000000001E-3</c:v>
                </c:pt>
                <c:pt idx="14">
                  <c:v>-8.3999999999999995E-3</c:v>
                </c:pt>
                <c:pt idx="15">
                  <c:v>2.5899999999999999E-2</c:v>
                </c:pt>
                <c:pt idx="16">
                  <c:v>-3.44E-2</c:v>
                </c:pt>
                <c:pt idx="17">
                  <c:v>-2.2000000000000001E-3</c:v>
                </c:pt>
              </c:numCache>
            </c:numRef>
          </c:val>
          <c:extLst>
            <c:ext xmlns:c16="http://schemas.microsoft.com/office/drawing/2014/chart" uri="{C3380CC4-5D6E-409C-BE32-E72D297353CC}">
              <c16:uniqueId val="{00000002-3736-45A9-B610-09484BE70908}"/>
            </c:ext>
          </c:extLst>
        </c:ser>
        <c:ser>
          <c:idx val="3"/>
          <c:order val="3"/>
          <c:tx>
            <c:strRef>
              <c:f>Sheet1!$E$1</c:f>
              <c:strCache>
                <c:ptCount val="1"/>
                <c:pt idx="0">
                  <c:v>Net Exports</c:v>
                </c:pt>
              </c:strCache>
            </c:strRef>
          </c:tx>
          <c:spPr>
            <a:solidFill>
              <a:srgbClr val="8A659E"/>
            </a:solidFill>
            <a:ln>
              <a:noFill/>
            </a:ln>
            <a:effectLst/>
          </c:spPr>
          <c:invertIfNegative val="0"/>
          <c:cat>
            <c:strRef>
              <c:f>Sheet1!$A$2:$A$19</c:f>
              <c:strCache>
                <c:ptCount val="18"/>
                <c:pt idx="0">
                  <c:v>2Q 2021</c:v>
                </c:pt>
                <c:pt idx="1">
                  <c:v>3Q 2021</c:v>
                </c:pt>
                <c:pt idx="2">
                  <c:v>4Q 2021</c:v>
                </c:pt>
                <c:pt idx="3">
                  <c:v>1Q 2022</c:v>
                </c:pt>
                <c:pt idx="4">
                  <c:v>2Q 2022</c:v>
                </c:pt>
                <c:pt idx="5">
                  <c:v>3Q 2022</c:v>
                </c:pt>
                <c:pt idx="6">
                  <c:v>4Q 2022</c:v>
                </c:pt>
                <c:pt idx="7">
                  <c:v>1Q 2023</c:v>
                </c:pt>
                <c:pt idx="8">
                  <c:v>2Q 2023</c:v>
                </c:pt>
                <c:pt idx="9">
                  <c:v>3Q 2023</c:v>
                </c:pt>
                <c:pt idx="10">
                  <c:v>4Q 2023</c:v>
                </c:pt>
                <c:pt idx="11">
                  <c:v>1Q 2024</c:v>
                </c:pt>
                <c:pt idx="12">
                  <c:v>2Q 2024</c:v>
                </c:pt>
                <c:pt idx="13">
                  <c:v>3Q 2024</c:v>
                </c:pt>
                <c:pt idx="14">
                  <c:v>4Q 2024</c:v>
                </c:pt>
                <c:pt idx="15">
                  <c:v>1Q 2025</c:v>
                </c:pt>
                <c:pt idx="16">
                  <c:v>2Q 2025</c:v>
                </c:pt>
                <c:pt idx="17">
                  <c:v>3Q 2025</c:v>
                </c:pt>
              </c:strCache>
            </c:strRef>
          </c:cat>
          <c:val>
            <c:numRef>
              <c:f>Sheet1!$E$2:$E$19</c:f>
              <c:numCache>
                <c:formatCode>0.00%</c:formatCode>
                <c:ptCount val="18"/>
                <c:pt idx="0">
                  <c:v>-8.2000000000000007E-3</c:v>
                </c:pt>
                <c:pt idx="1">
                  <c:v>-1.0999999999999999E-2</c:v>
                </c:pt>
                <c:pt idx="2">
                  <c:v>-2.2000000000000001E-3</c:v>
                </c:pt>
                <c:pt idx="3">
                  <c:v>-2.4E-2</c:v>
                </c:pt>
                <c:pt idx="4">
                  <c:v>5.0000000000000001E-3</c:v>
                </c:pt>
                <c:pt idx="5">
                  <c:v>2.5000000000000001E-2</c:v>
                </c:pt>
                <c:pt idx="6">
                  <c:v>5.5999999999999999E-3</c:v>
                </c:pt>
                <c:pt idx="7">
                  <c:v>3.3E-3</c:v>
                </c:pt>
                <c:pt idx="8">
                  <c:v>-1.1000000000000001E-3</c:v>
                </c:pt>
                <c:pt idx="9">
                  <c:v>-1E-3</c:v>
                </c:pt>
                <c:pt idx="10">
                  <c:v>8.9999999999999998E-4</c:v>
                </c:pt>
                <c:pt idx="11">
                  <c:v>-6.1000000000000004E-3</c:v>
                </c:pt>
                <c:pt idx="12">
                  <c:v>-8.9999999999999993E-3</c:v>
                </c:pt>
                <c:pt idx="13">
                  <c:v>-4.3E-3</c:v>
                </c:pt>
                <c:pt idx="14">
                  <c:v>2.5999999999999999E-3</c:v>
                </c:pt>
                <c:pt idx="15">
                  <c:v>-4.6100000000000002E-2</c:v>
                </c:pt>
                <c:pt idx="16">
                  <c:v>4.8300000000000003E-2</c:v>
                </c:pt>
                <c:pt idx="17">
                  <c:v>1.5900000000000001E-2</c:v>
                </c:pt>
              </c:numCache>
            </c:numRef>
          </c:val>
          <c:extLst>
            <c:ext xmlns:c16="http://schemas.microsoft.com/office/drawing/2014/chart" uri="{C3380CC4-5D6E-409C-BE32-E72D297353CC}">
              <c16:uniqueId val="{00000003-3736-45A9-B610-09484BE70908}"/>
            </c:ext>
          </c:extLst>
        </c:ser>
        <c:ser>
          <c:idx val="4"/>
          <c:order val="4"/>
          <c:tx>
            <c:strRef>
              <c:f>Sheet1!$F$1</c:f>
              <c:strCache>
                <c:ptCount val="1"/>
                <c:pt idx="0">
                  <c:v>Government Spending</c:v>
                </c:pt>
              </c:strCache>
            </c:strRef>
          </c:tx>
          <c:spPr>
            <a:solidFill>
              <a:srgbClr val="61293E"/>
            </a:solidFill>
            <a:ln>
              <a:noFill/>
            </a:ln>
            <a:effectLst/>
          </c:spPr>
          <c:invertIfNegative val="0"/>
          <c:cat>
            <c:strRef>
              <c:f>Sheet1!$A$2:$A$19</c:f>
              <c:strCache>
                <c:ptCount val="18"/>
                <c:pt idx="0">
                  <c:v>2Q 2021</c:v>
                </c:pt>
                <c:pt idx="1">
                  <c:v>3Q 2021</c:v>
                </c:pt>
                <c:pt idx="2">
                  <c:v>4Q 2021</c:v>
                </c:pt>
                <c:pt idx="3">
                  <c:v>1Q 2022</c:v>
                </c:pt>
                <c:pt idx="4">
                  <c:v>2Q 2022</c:v>
                </c:pt>
                <c:pt idx="5">
                  <c:v>3Q 2022</c:v>
                </c:pt>
                <c:pt idx="6">
                  <c:v>4Q 2022</c:v>
                </c:pt>
                <c:pt idx="7">
                  <c:v>1Q 2023</c:v>
                </c:pt>
                <c:pt idx="8">
                  <c:v>2Q 2023</c:v>
                </c:pt>
                <c:pt idx="9">
                  <c:v>3Q 2023</c:v>
                </c:pt>
                <c:pt idx="10">
                  <c:v>4Q 2023</c:v>
                </c:pt>
                <c:pt idx="11">
                  <c:v>1Q 2024</c:v>
                </c:pt>
                <c:pt idx="12">
                  <c:v>2Q 2024</c:v>
                </c:pt>
                <c:pt idx="13">
                  <c:v>3Q 2024</c:v>
                </c:pt>
                <c:pt idx="14">
                  <c:v>4Q 2024</c:v>
                </c:pt>
                <c:pt idx="15">
                  <c:v>1Q 2025</c:v>
                </c:pt>
                <c:pt idx="16">
                  <c:v>2Q 2025</c:v>
                </c:pt>
                <c:pt idx="17">
                  <c:v>3Q 2025</c:v>
                </c:pt>
              </c:strCache>
            </c:strRef>
          </c:cat>
          <c:val>
            <c:numRef>
              <c:f>Sheet1!$F$2:$F$19</c:f>
              <c:numCache>
                <c:formatCode>0.00%</c:formatCode>
                <c:ptCount val="18"/>
                <c:pt idx="0">
                  <c:v>-7.7999999999999996E-3</c:v>
                </c:pt>
                <c:pt idx="1">
                  <c:v>-2.8E-3</c:v>
                </c:pt>
                <c:pt idx="2">
                  <c:v>-4.0000000000000002E-4</c:v>
                </c:pt>
                <c:pt idx="3">
                  <c:v>-6.0000000000000001E-3</c:v>
                </c:pt>
                <c:pt idx="4">
                  <c:v>-2.7000000000000001E-3</c:v>
                </c:pt>
                <c:pt idx="5">
                  <c:v>2.5999999999999999E-3</c:v>
                </c:pt>
                <c:pt idx="6">
                  <c:v>8.9999999999999993E-3</c:v>
                </c:pt>
                <c:pt idx="7">
                  <c:v>8.3999999999999995E-3</c:v>
                </c:pt>
                <c:pt idx="8">
                  <c:v>4.7999999999999996E-3</c:v>
                </c:pt>
                <c:pt idx="9">
                  <c:v>9.4000000000000004E-3</c:v>
                </c:pt>
                <c:pt idx="10">
                  <c:v>6.1000000000000004E-3</c:v>
                </c:pt>
                <c:pt idx="11">
                  <c:v>3.0000000000000001E-3</c:v>
                </c:pt>
                <c:pt idx="12">
                  <c:v>5.1999999999999998E-3</c:v>
                </c:pt>
                <c:pt idx="13">
                  <c:v>8.6E-3</c:v>
                </c:pt>
                <c:pt idx="14">
                  <c:v>5.1999999999999998E-3</c:v>
                </c:pt>
                <c:pt idx="15">
                  <c:v>-1E-3</c:v>
                </c:pt>
                <c:pt idx="16">
                  <c:v>-1E-4</c:v>
                </c:pt>
                <c:pt idx="17">
                  <c:v>3.8999999999999998E-3</c:v>
                </c:pt>
              </c:numCache>
            </c:numRef>
          </c:val>
          <c:extLst>
            <c:ext xmlns:c16="http://schemas.microsoft.com/office/drawing/2014/chart" uri="{C3380CC4-5D6E-409C-BE32-E72D297353CC}">
              <c16:uniqueId val="{00000004-3736-45A9-B610-09484BE70908}"/>
            </c:ext>
          </c:extLst>
        </c:ser>
        <c:dLbls>
          <c:showLegendKey val="0"/>
          <c:showVal val="0"/>
          <c:showCatName val="0"/>
          <c:showSerName val="0"/>
          <c:showPercent val="0"/>
          <c:showBubbleSize val="0"/>
        </c:dLbls>
        <c:gapWidth val="219"/>
        <c:overlap val="100"/>
        <c:axId val="192259007"/>
        <c:axId val="192275807"/>
      </c:barChart>
      <c:lineChart>
        <c:grouping val="standard"/>
        <c:varyColors val="0"/>
        <c:ser>
          <c:idx val="5"/>
          <c:order val="5"/>
          <c:tx>
            <c:strRef>
              <c:f>Sheet1!$G$1</c:f>
              <c:strCache>
                <c:ptCount val="1"/>
                <c:pt idx="0">
                  <c:v>Real GDP</c:v>
                </c:pt>
              </c:strCache>
            </c:strRef>
          </c:tx>
          <c:spPr>
            <a:ln w="28575" cap="rnd">
              <a:solidFill>
                <a:srgbClr val="009BAB"/>
              </a:solidFill>
              <a:round/>
            </a:ln>
            <a:effectLst/>
          </c:spPr>
          <c:marker>
            <c:symbol val="none"/>
          </c:marker>
          <c:dLbls>
            <c:dLbl>
              <c:idx val="17"/>
              <c:layout>
                <c:manualLayout>
                  <c:x val="0"/>
                  <c:y val="-4.8335254662018087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6106918013393063E-2"/>
                      <c:h val="0.10397189217990846"/>
                    </c:manualLayout>
                  </c15:layout>
                </c:ext>
                <c:ext xmlns:c16="http://schemas.microsoft.com/office/drawing/2014/chart" uri="{C3380CC4-5D6E-409C-BE32-E72D297353CC}">
                  <c16:uniqueId val="{00000000-E669-467F-BDBD-EC333571BCD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2Q 2021</c:v>
                </c:pt>
                <c:pt idx="1">
                  <c:v>3Q 2021</c:v>
                </c:pt>
                <c:pt idx="2">
                  <c:v>4Q 2021</c:v>
                </c:pt>
                <c:pt idx="3">
                  <c:v>1Q 2022</c:v>
                </c:pt>
                <c:pt idx="4">
                  <c:v>2Q 2022</c:v>
                </c:pt>
                <c:pt idx="5">
                  <c:v>3Q 2022</c:v>
                </c:pt>
                <c:pt idx="6">
                  <c:v>4Q 2022</c:v>
                </c:pt>
                <c:pt idx="7">
                  <c:v>1Q 2023</c:v>
                </c:pt>
                <c:pt idx="8">
                  <c:v>2Q 2023</c:v>
                </c:pt>
                <c:pt idx="9">
                  <c:v>3Q 2023</c:v>
                </c:pt>
                <c:pt idx="10">
                  <c:v>4Q 2023</c:v>
                </c:pt>
                <c:pt idx="11">
                  <c:v>1Q 2024</c:v>
                </c:pt>
                <c:pt idx="12">
                  <c:v>2Q 2024</c:v>
                </c:pt>
                <c:pt idx="13">
                  <c:v>3Q 2024</c:v>
                </c:pt>
                <c:pt idx="14">
                  <c:v>4Q 2024</c:v>
                </c:pt>
                <c:pt idx="15">
                  <c:v>1Q 2025</c:v>
                </c:pt>
              </c:strCache>
            </c:strRef>
          </c:cat>
          <c:val>
            <c:numRef>
              <c:f>Sheet1!$G$2:$G$19</c:f>
              <c:numCache>
                <c:formatCode>0.0%</c:formatCode>
                <c:ptCount val="18"/>
                <c:pt idx="0">
                  <c:v>6.4000000000000001E-2</c:v>
                </c:pt>
                <c:pt idx="1">
                  <c:v>3.5000000000000003E-2</c:v>
                </c:pt>
                <c:pt idx="2">
                  <c:v>7.3999999999999996E-2</c:v>
                </c:pt>
                <c:pt idx="3">
                  <c:v>-0.01</c:v>
                </c:pt>
                <c:pt idx="4">
                  <c:v>3.0000000000000001E-3</c:v>
                </c:pt>
                <c:pt idx="5">
                  <c:v>2.7000000000000003E-2</c:v>
                </c:pt>
                <c:pt idx="6">
                  <c:v>3.4000000000000002E-2</c:v>
                </c:pt>
                <c:pt idx="7">
                  <c:v>2.7999999999999997E-2</c:v>
                </c:pt>
                <c:pt idx="8">
                  <c:v>2.4E-2</c:v>
                </c:pt>
                <c:pt idx="9">
                  <c:v>4.4000000000000004E-2</c:v>
                </c:pt>
                <c:pt idx="10">
                  <c:v>3.2000000000000001E-2</c:v>
                </c:pt>
                <c:pt idx="11">
                  <c:v>1.6E-2</c:v>
                </c:pt>
                <c:pt idx="12">
                  <c:v>0.03</c:v>
                </c:pt>
                <c:pt idx="13">
                  <c:v>3.1E-2</c:v>
                </c:pt>
                <c:pt idx="14">
                  <c:v>2.4E-2</c:v>
                </c:pt>
                <c:pt idx="15">
                  <c:v>-5.0000000000000001E-3</c:v>
                </c:pt>
                <c:pt idx="16">
                  <c:v>3.7999999999999999E-2</c:v>
                </c:pt>
                <c:pt idx="17">
                  <c:v>4.2999999999999997E-2</c:v>
                </c:pt>
              </c:numCache>
            </c:numRef>
          </c:val>
          <c:smooth val="0"/>
          <c:extLst>
            <c:ext xmlns:c16="http://schemas.microsoft.com/office/drawing/2014/chart" uri="{C3380CC4-5D6E-409C-BE32-E72D297353CC}">
              <c16:uniqueId val="{00000005-3736-45A9-B610-09484BE70908}"/>
            </c:ext>
          </c:extLst>
        </c:ser>
        <c:dLbls>
          <c:showLegendKey val="0"/>
          <c:showVal val="0"/>
          <c:showCatName val="0"/>
          <c:showSerName val="0"/>
          <c:showPercent val="0"/>
          <c:showBubbleSize val="0"/>
        </c:dLbls>
        <c:marker val="1"/>
        <c:smooth val="0"/>
        <c:axId val="192259007"/>
        <c:axId val="192275807"/>
      </c:lineChart>
      <c:catAx>
        <c:axId val="192259007"/>
        <c:scaling>
          <c:orientation val="minMax"/>
        </c:scaling>
        <c:delete val="0"/>
        <c:axPos val="b"/>
        <c:numFmt formatCode="General" sourceLinked="1"/>
        <c:majorTickMark val="in"/>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92275807"/>
        <c:crosses val="autoZero"/>
        <c:auto val="1"/>
        <c:lblAlgn val="ctr"/>
        <c:lblOffset val="100"/>
        <c:noMultiLvlLbl val="0"/>
      </c:catAx>
      <c:valAx>
        <c:axId val="192275807"/>
        <c:scaling>
          <c:orientation val="minMax"/>
        </c:scaling>
        <c:delete val="0"/>
        <c:axPos val="l"/>
        <c:numFmt formatCode="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92259007"/>
        <c:crosses val="autoZero"/>
        <c:crossBetween val="between"/>
      </c:valAx>
      <c:spPr>
        <a:noFill/>
        <a:ln>
          <a:noFill/>
        </a:ln>
        <a:effectLst/>
      </c:spPr>
    </c:plotArea>
    <c:legend>
      <c:legendPos val="b"/>
      <c:layout>
        <c:manualLayout>
          <c:xMode val="edge"/>
          <c:yMode val="edge"/>
          <c:x val="2.5438868573992759E-2"/>
          <c:y val="0.90141170084161204"/>
          <c:w val="0.97368652415526724"/>
          <c:h val="9.8588299158387932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r>
              <a:rPr lang="en-US" b="1">
                <a:solidFill>
                  <a:sysClr val="windowText" lastClr="000000"/>
                </a:solidFill>
                <a:latin typeface="IBM Plex Sans" panose="020B0503050203000203" pitchFamily="34" charset="0"/>
              </a:rPr>
              <a:t>Tariffs</a:t>
            </a:r>
            <a:r>
              <a:rPr lang="en-US" b="1" baseline="0">
                <a:solidFill>
                  <a:sysClr val="windowText" lastClr="000000"/>
                </a:solidFill>
                <a:latin typeface="IBM Plex Sans" panose="020B0503050203000203" pitchFamily="34" charset="0"/>
              </a:rPr>
              <a:t> as a Share of Revenue</a:t>
            </a:r>
            <a:endParaRPr lang="en-US" b="1">
              <a:solidFill>
                <a:sysClr val="windowText" lastClr="000000"/>
              </a:solidFill>
              <a:latin typeface="IBM Plex Sans" panose="020B0503050203000203"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endParaRPr lang="en-US"/>
        </a:p>
      </c:txPr>
    </c:title>
    <c:autoTitleDeleted val="0"/>
    <c:plotArea>
      <c:layout/>
      <c:lineChart>
        <c:grouping val="standard"/>
        <c:varyColors val="0"/>
        <c:ser>
          <c:idx val="0"/>
          <c:order val="0"/>
          <c:tx>
            <c:strRef>
              <c:f>Sheet2!$B$1</c:f>
              <c:strCache>
                <c:ptCount val="1"/>
                <c:pt idx="0">
                  <c:v>2022</c:v>
                </c:pt>
              </c:strCache>
            </c:strRef>
          </c:tx>
          <c:spPr>
            <a:ln w="28575" cap="rnd">
              <a:solidFill>
                <a:srgbClr val="8A659E"/>
              </a:solidFill>
              <a:round/>
            </a:ln>
            <a:effectLst/>
          </c:spPr>
          <c:marker>
            <c:symbol val="none"/>
          </c:marker>
          <c:cat>
            <c:strRef>
              <c:f>Sheet2!$A$2:$A$13</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Sheet2!$B$2:$B$13</c:f>
              <c:numCache>
                <c:formatCode>0.00%</c:formatCode>
                <c:ptCount val="12"/>
                <c:pt idx="0">
                  <c:v>2.7400000000000001E-2</c:v>
                </c:pt>
                <c:pt idx="1">
                  <c:v>2.76E-2</c:v>
                </c:pt>
                <c:pt idx="2">
                  <c:v>2.2599999999999999E-2</c:v>
                </c:pt>
                <c:pt idx="3">
                  <c:v>2.1299999999999999E-2</c:v>
                </c:pt>
                <c:pt idx="4">
                  <c:v>2.24E-2</c:v>
                </c:pt>
                <c:pt idx="5">
                  <c:v>2.29E-2</c:v>
                </c:pt>
                <c:pt idx="6">
                  <c:v>1.9300000000000001E-2</c:v>
                </c:pt>
                <c:pt idx="7">
                  <c:v>1.95E-2</c:v>
                </c:pt>
                <c:pt idx="8">
                  <c:v>1.9300000000000001E-2</c:v>
                </c:pt>
                <c:pt idx="9">
                  <c:v>2.0199999999999999E-2</c:v>
                </c:pt>
                <c:pt idx="10">
                  <c:v>2.07E-2</c:v>
                </c:pt>
                <c:pt idx="11">
                  <c:v>2.0400000000000001E-2</c:v>
                </c:pt>
              </c:numCache>
            </c:numRef>
          </c:val>
          <c:smooth val="0"/>
          <c:extLst>
            <c:ext xmlns:c16="http://schemas.microsoft.com/office/drawing/2014/chart" uri="{C3380CC4-5D6E-409C-BE32-E72D297353CC}">
              <c16:uniqueId val="{00000000-2726-4D2F-BEFD-4CAFD43D79C3}"/>
            </c:ext>
          </c:extLst>
        </c:ser>
        <c:ser>
          <c:idx val="1"/>
          <c:order val="1"/>
          <c:tx>
            <c:strRef>
              <c:f>Sheet2!$C$1</c:f>
              <c:strCache>
                <c:ptCount val="1"/>
                <c:pt idx="0">
                  <c:v>2023</c:v>
                </c:pt>
              </c:strCache>
            </c:strRef>
          </c:tx>
          <c:spPr>
            <a:ln w="28575" cap="rnd">
              <a:solidFill>
                <a:srgbClr val="FF7F41"/>
              </a:solidFill>
              <a:round/>
            </a:ln>
            <a:effectLst/>
          </c:spPr>
          <c:marker>
            <c:symbol val="none"/>
          </c:marker>
          <c:cat>
            <c:strRef>
              <c:f>Sheet2!$A$2:$A$13</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Sheet2!$C$2:$C$13</c:f>
              <c:numCache>
                <c:formatCode>0.00%</c:formatCode>
                <c:ptCount val="12"/>
                <c:pt idx="0">
                  <c:v>2.5600000000000001E-2</c:v>
                </c:pt>
                <c:pt idx="1">
                  <c:v>2.69E-2</c:v>
                </c:pt>
                <c:pt idx="2">
                  <c:v>2.1299999999999999E-2</c:v>
                </c:pt>
                <c:pt idx="3">
                  <c:v>1.95E-2</c:v>
                </c:pt>
                <c:pt idx="4">
                  <c:v>2.0199999999999999E-2</c:v>
                </c:pt>
                <c:pt idx="5">
                  <c:v>2.01E-2</c:v>
                </c:pt>
                <c:pt idx="6">
                  <c:v>1.77E-2</c:v>
                </c:pt>
                <c:pt idx="7">
                  <c:v>1.7999999999999999E-2</c:v>
                </c:pt>
                <c:pt idx="8">
                  <c:v>1.77E-2</c:v>
                </c:pt>
                <c:pt idx="9">
                  <c:v>1.83E-2</c:v>
                </c:pt>
                <c:pt idx="10">
                  <c:v>1.8499999999999999E-2</c:v>
                </c:pt>
                <c:pt idx="11">
                  <c:v>1.8100000000000002E-2</c:v>
                </c:pt>
              </c:numCache>
            </c:numRef>
          </c:val>
          <c:smooth val="0"/>
          <c:extLst>
            <c:ext xmlns:c16="http://schemas.microsoft.com/office/drawing/2014/chart" uri="{C3380CC4-5D6E-409C-BE32-E72D297353CC}">
              <c16:uniqueId val="{00000001-2726-4D2F-BEFD-4CAFD43D79C3}"/>
            </c:ext>
          </c:extLst>
        </c:ser>
        <c:ser>
          <c:idx val="2"/>
          <c:order val="2"/>
          <c:tx>
            <c:strRef>
              <c:f>Sheet2!$D$1</c:f>
              <c:strCache>
                <c:ptCount val="1"/>
                <c:pt idx="0">
                  <c:v>2024</c:v>
                </c:pt>
              </c:strCache>
            </c:strRef>
          </c:tx>
          <c:spPr>
            <a:ln w="28575" cap="rnd">
              <a:solidFill>
                <a:srgbClr val="731017"/>
              </a:solidFill>
              <a:round/>
            </a:ln>
            <a:effectLst/>
          </c:spPr>
          <c:marker>
            <c:symbol val="none"/>
          </c:marker>
          <c:cat>
            <c:strRef>
              <c:f>Sheet2!$A$2:$A$13</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Sheet2!$D$2:$D$13</c:f>
              <c:numCache>
                <c:formatCode>0.00%</c:formatCode>
                <c:ptCount val="12"/>
                <c:pt idx="0">
                  <c:v>1.7100000000000001E-2</c:v>
                </c:pt>
                <c:pt idx="1">
                  <c:v>1.95E-2</c:v>
                </c:pt>
                <c:pt idx="2">
                  <c:v>1.7100000000000001E-2</c:v>
                </c:pt>
                <c:pt idx="3">
                  <c:v>1.6E-2</c:v>
                </c:pt>
                <c:pt idx="4">
                  <c:v>1.7000000000000001E-2</c:v>
                </c:pt>
                <c:pt idx="5">
                  <c:v>1.72E-2</c:v>
                </c:pt>
                <c:pt idx="6">
                  <c:v>1.49E-2</c:v>
                </c:pt>
                <c:pt idx="7">
                  <c:v>1.4999999999999999E-2</c:v>
                </c:pt>
                <c:pt idx="8">
                  <c:v>1.4800000000000001E-2</c:v>
                </c:pt>
                <c:pt idx="9">
                  <c:v>1.54E-2</c:v>
                </c:pt>
                <c:pt idx="10">
                  <c:v>1.5900000000000001E-2</c:v>
                </c:pt>
                <c:pt idx="11">
                  <c:v>1.5699999999999999E-2</c:v>
                </c:pt>
              </c:numCache>
            </c:numRef>
          </c:val>
          <c:smooth val="0"/>
          <c:extLst>
            <c:ext xmlns:c16="http://schemas.microsoft.com/office/drawing/2014/chart" uri="{C3380CC4-5D6E-409C-BE32-E72D297353CC}">
              <c16:uniqueId val="{00000002-2726-4D2F-BEFD-4CAFD43D79C3}"/>
            </c:ext>
          </c:extLst>
        </c:ser>
        <c:ser>
          <c:idx val="3"/>
          <c:order val="3"/>
          <c:tx>
            <c:strRef>
              <c:f>Sheet2!$E$1</c:f>
              <c:strCache>
                <c:ptCount val="1"/>
                <c:pt idx="0">
                  <c:v>2025</c:v>
                </c:pt>
              </c:strCache>
            </c:strRef>
          </c:tx>
          <c:spPr>
            <a:ln w="28575" cap="rnd">
              <a:solidFill>
                <a:srgbClr val="B00027"/>
              </a:solidFill>
              <a:round/>
            </a:ln>
            <a:effectLst/>
          </c:spPr>
          <c:marker>
            <c:symbol val="none"/>
          </c:marker>
          <c:cat>
            <c:strRef>
              <c:f>Sheet2!$A$2:$A$13</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Sheet2!$E$2:$E$13</c:f>
              <c:numCache>
                <c:formatCode>0.00%</c:formatCode>
                <c:ptCount val="12"/>
                <c:pt idx="0">
                  <c:v>2.23E-2</c:v>
                </c:pt>
                <c:pt idx="1">
                  <c:v>2.23E-2</c:v>
                </c:pt>
                <c:pt idx="2">
                  <c:v>1.9199999999999998E-2</c:v>
                </c:pt>
                <c:pt idx="3">
                  <c:v>1.7600000000000001E-2</c:v>
                </c:pt>
                <c:pt idx="4">
                  <c:v>1.8700000000000001E-2</c:v>
                </c:pt>
                <c:pt idx="5">
                  <c:v>1.9300000000000001E-2</c:v>
                </c:pt>
                <c:pt idx="6">
                  <c:v>1.9E-2</c:v>
                </c:pt>
                <c:pt idx="7">
                  <c:v>2.3400000000000001E-2</c:v>
                </c:pt>
                <c:pt idx="8">
                  <c:v>2.69E-2</c:v>
                </c:pt>
                <c:pt idx="9">
                  <c:v>3.1199999999999999E-2</c:v>
                </c:pt>
                <c:pt idx="10">
                  <c:v>3.5200000000000002E-2</c:v>
                </c:pt>
                <c:pt idx="11">
                  <c:v>3.7199999999999997E-2</c:v>
                </c:pt>
              </c:numCache>
            </c:numRef>
          </c:val>
          <c:smooth val="0"/>
          <c:extLst>
            <c:ext xmlns:c16="http://schemas.microsoft.com/office/drawing/2014/chart" uri="{C3380CC4-5D6E-409C-BE32-E72D297353CC}">
              <c16:uniqueId val="{00000003-2726-4D2F-BEFD-4CAFD43D79C3}"/>
            </c:ext>
          </c:extLst>
        </c:ser>
        <c:ser>
          <c:idx val="4"/>
          <c:order val="4"/>
          <c:tx>
            <c:strRef>
              <c:f>Sheet2!$F$1</c:f>
              <c:strCache>
                <c:ptCount val="1"/>
                <c:pt idx="0">
                  <c:v>2026</c:v>
                </c:pt>
              </c:strCache>
            </c:strRef>
          </c:tx>
          <c:spPr>
            <a:ln w="28575" cap="rnd">
              <a:solidFill>
                <a:schemeClr val="accent5"/>
              </a:solidFill>
              <a:round/>
            </a:ln>
            <a:effectLst/>
          </c:spPr>
          <c:marker>
            <c:symbol val="none"/>
          </c:marker>
          <c:cat>
            <c:strRef>
              <c:f>Sheet2!$A$2:$A$13</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Sheet2!$F$2:$F$13</c:f>
            </c:numRef>
          </c:val>
          <c:smooth val="0"/>
          <c:extLst>
            <c:ext xmlns:c16="http://schemas.microsoft.com/office/drawing/2014/chart" uri="{C3380CC4-5D6E-409C-BE32-E72D297353CC}">
              <c16:uniqueId val="{00000004-2726-4D2F-BEFD-4CAFD43D79C3}"/>
            </c:ext>
          </c:extLst>
        </c:ser>
        <c:dLbls>
          <c:showLegendKey val="0"/>
          <c:showVal val="0"/>
          <c:showCatName val="0"/>
          <c:showSerName val="0"/>
          <c:showPercent val="0"/>
          <c:showBubbleSize val="0"/>
        </c:dLbls>
        <c:smooth val="0"/>
        <c:axId val="1210752783"/>
        <c:axId val="1210746543"/>
      </c:lineChart>
      <c:catAx>
        <c:axId val="1210752783"/>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210746543"/>
        <c:crosses val="autoZero"/>
        <c:auto val="1"/>
        <c:lblAlgn val="ctr"/>
        <c:lblOffset val="100"/>
        <c:noMultiLvlLbl val="0"/>
      </c:catAx>
      <c:valAx>
        <c:axId val="1210746543"/>
        <c:scaling>
          <c:orientation val="minMax"/>
          <c:max val="5.000000000000001E-2"/>
        </c:scaling>
        <c:delete val="0"/>
        <c:axPos val="l"/>
        <c:numFmt formatCode="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210752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r>
              <a:rPr lang="en-US" b="1">
                <a:solidFill>
                  <a:sysClr val="windowText" lastClr="000000"/>
                </a:solidFill>
                <a:latin typeface="IBM Plex Sans" panose="020B0503050203000203" pitchFamily="34" charset="0"/>
              </a:rPr>
              <a:t>Cumulative Treasury Cash Outlays</a:t>
            </a:r>
            <a:r>
              <a:rPr lang="en-US" b="1" baseline="0">
                <a:solidFill>
                  <a:sysClr val="windowText" lastClr="000000"/>
                </a:solidFill>
                <a:latin typeface="IBM Plex Sans" panose="020B0503050203000203" pitchFamily="34" charset="0"/>
              </a:rPr>
              <a:t> by Year</a:t>
            </a:r>
            <a:endParaRPr lang="en-US" b="1">
              <a:solidFill>
                <a:sysClr val="windowText" lastClr="000000"/>
              </a:solidFill>
              <a:latin typeface="IBM Plex Sans" panose="020B0503050203000203"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endParaRPr lang="en-US"/>
        </a:p>
      </c:txPr>
    </c:title>
    <c:autoTitleDeleted val="0"/>
    <c:plotArea>
      <c:layout/>
      <c:lineChart>
        <c:grouping val="standard"/>
        <c:varyColors val="0"/>
        <c:ser>
          <c:idx val="0"/>
          <c:order val="0"/>
          <c:tx>
            <c:v>2022</c:v>
          </c:tx>
          <c:spPr>
            <a:ln w="28575" cap="rnd">
              <a:solidFill>
                <a:srgbClr val="009BAB"/>
              </a:solidFill>
              <a:round/>
            </a:ln>
            <a:effectLst/>
          </c:spPr>
          <c:marker>
            <c:symbol val="none"/>
          </c:marker>
          <c:cat>
            <c:numRef>
              <c:f>'selected_outlays_2025-12-18'!$A$2:$A$253</c:f>
              <c:numCache>
                <c:formatCode>m/d/yyyy</c:formatCode>
                <c:ptCount val="252"/>
                <c:pt idx="0">
                  <c:v>44563</c:v>
                </c:pt>
                <c:pt idx="1">
                  <c:v>44564</c:v>
                </c:pt>
                <c:pt idx="2">
                  <c:v>44565</c:v>
                </c:pt>
                <c:pt idx="3">
                  <c:v>44566</c:v>
                </c:pt>
                <c:pt idx="4">
                  <c:v>44567</c:v>
                </c:pt>
                <c:pt idx="5">
                  <c:v>44568</c:v>
                </c:pt>
                <c:pt idx="6">
                  <c:v>44571</c:v>
                </c:pt>
                <c:pt idx="7">
                  <c:v>44572</c:v>
                </c:pt>
                <c:pt idx="8">
                  <c:v>44573</c:v>
                </c:pt>
                <c:pt idx="9">
                  <c:v>44574</c:v>
                </c:pt>
                <c:pt idx="10">
                  <c:v>44575</c:v>
                </c:pt>
                <c:pt idx="11">
                  <c:v>44579</c:v>
                </c:pt>
                <c:pt idx="12">
                  <c:v>44580</c:v>
                </c:pt>
                <c:pt idx="13">
                  <c:v>44581</c:v>
                </c:pt>
                <c:pt idx="14">
                  <c:v>44582</c:v>
                </c:pt>
                <c:pt idx="15">
                  <c:v>44585</c:v>
                </c:pt>
                <c:pt idx="16">
                  <c:v>44586</c:v>
                </c:pt>
                <c:pt idx="17">
                  <c:v>44587</c:v>
                </c:pt>
                <c:pt idx="18">
                  <c:v>44588</c:v>
                </c:pt>
                <c:pt idx="19">
                  <c:v>44589</c:v>
                </c:pt>
                <c:pt idx="20">
                  <c:v>44592</c:v>
                </c:pt>
                <c:pt idx="21">
                  <c:v>44593</c:v>
                </c:pt>
                <c:pt idx="22">
                  <c:v>44594</c:v>
                </c:pt>
                <c:pt idx="23">
                  <c:v>44595</c:v>
                </c:pt>
                <c:pt idx="24">
                  <c:v>44596</c:v>
                </c:pt>
                <c:pt idx="25">
                  <c:v>44599</c:v>
                </c:pt>
                <c:pt idx="26">
                  <c:v>44600</c:v>
                </c:pt>
                <c:pt idx="27">
                  <c:v>44601</c:v>
                </c:pt>
                <c:pt idx="28">
                  <c:v>44602</c:v>
                </c:pt>
                <c:pt idx="29">
                  <c:v>44603</c:v>
                </c:pt>
                <c:pt idx="30">
                  <c:v>44606</c:v>
                </c:pt>
                <c:pt idx="31">
                  <c:v>44607</c:v>
                </c:pt>
                <c:pt idx="32">
                  <c:v>44608</c:v>
                </c:pt>
                <c:pt idx="33">
                  <c:v>44609</c:v>
                </c:pt>
                <c:pt idx="34">
                  <c:v>44610</c:v>
                </c:pt>
                <c:pt idx="35">
                  <c:v>44614</c:v>
                </c:pt>
                <c:pt idx="36">
                  <c:v>44615</c:v>
                </c:pt>
                <c:pt idx="37">
                  <c:v>44616</c:v>
                </c:pt>
                <c:pt idx="38">
                  <c:v>44617</c:v>
                </c:pt>
                <c:pt idx="39">
                  <c:v>44620</c:v>
                </c:pt>
                <c:pt idx="40">
                  <c:v>44621</c:v>
                </c:pt>
                <c:pt idx="41">
                  <c:v>44622</c:v>
                </c:pt>
                <c:pt idx="42">
                  <c:v>44623</c:v>
                </c:pt>
                <c:pt idx="43">
                  <c:v>44624</c:v>
                </c:pt>
                <c:pt idx="44">
                  <c:v>44627</c:v>
                </c:pt>
                <c:pt idx="45">
                  <c:v>44628</c:v>
                </c:pt>
                <c:pt idx="46">
                  <c:v>44629</c:v>
                </c:pt>
                <c:pt idx="47">
                  <c:v>44630</c:v>
                </c:pt>
                <c:pt idx="48">
                  <c:v>44631</c:v>
                </c:pt>
                <c:pt idx="49">
                  <c:v>44634</c:v>
                </c:pt>
                <c:pt idx="50">
                  <c:v>44635</c:v>
                </c:pt>
                <c:pt idx="51">
                  <c:v>44636</c:v>
                </c:pt>
                <c:pt idx="52">
                  <c:v>44637</c:v>
                </c:pt>
                <c:pt idx="53">
                  <c:v>44638</c:v>
                </c:pt>
                <c:pt idx="54">
                  <c:v>44641</c:v>
                </c:pt>
                <c:pt idx="55">
                  <c:v>44642</c:v>
                </c:pt>
                <c:pt idx="56">
                  <c:v>44643</c:v>
                </c:pt>
                <c:pt idx="57">
                  <c:v>44644</c:v>
                </c:pt>
                <c:pt idx="58">
                  <c:v>44645</c:v>
                </c:pt>
                <c:pt idx="59">
                  <c:v>44648</c:v>
                </c:pt>
                <c:pt idx="60">
                  <c:v>44649</c:v>
                </c:pt>
                <c:pt idx="61">
                  <c:v>44650</c:v>
                </c:pt>
                <c:pt idx="62">
                  <c:v>44651</c:v>
                </c:pt>
                <c:pt idx="63">
                  <c:v>44652</c:v>
                </c:pt>
                <c:pt idx="64">
                  <c:v>44655</c:v>
                </c:pt>
                <c:pt idx="65">
                  <c:v>44656</c:v>
                </c:pt>
                <c:pt idx="66">
                  <c:v>44657</c:v>
                </c:pt>
                <c:pt idx="67">
                  <c:v>44658</c:v>
                </c:pt>
                <c:pt idx="68">
                  <c:v>44659</c:v>
                </c:pt>
                <c:pt idx="69">
                  <c:v>44662</c:v>
                </c:pt>
                <c:pt idx="70">
                  <c:v>44663</c:v>
                </c:pt>
                <c:pt idx="71">
                  <c:v>44664</c:v>
                </c:pt>
                <c:pt idx="72">
                  <c:v>44665</c:v>
                </c:pt>
                <c:pt idx="73">
                  <c:v>44666</c:v>
                </c:pt>
                <c:pt idx="74">
                  <c:v>44669</c:v>
                </c:pt>
                <c:pt idx="75">
                  <c:v>44670</c:v>
                </c:pt>
                <c:pt idx="76">
                  <c:v>44671</c:v>
                </c:pt>
                <c:pt idx="77">
                  <c:v>44672</c:v>
                </c:pt>
                <c:pt idx="78">
                  <c:v>44673</c:v>
                </c:pt>
                <c:pt idx="79">
                  <c:v>44676</c:v>
                </c:pt>
                <c:pt idx="80">
                  <c:v>44677</c:v>
                </c:pt>
                <c:pt idx="81">
                  <c:v>44678</c:v>
                </c:pt>
                <c:pt idx="82">
                  <c:v>44679</c:v>
                </c:pt>
                <c:pt idx="83">
                  <c:v>44680</c:v>
                </c:pt>
                <c:pt idx="84">
                  <c:v>44683</c:v>
                </c:pt>
                <c:pt idx="85">
                  <c:v>44684</c:v>
                </c:pt>
                <c:pt idx="86">
                  <c:v>44685</c:v>
                </c:pt>
                <c:pt idx="87">
                  <c:v>44686</c:v>
                </c:pt>
                <c:pt idx="88">
                  <c:v>44687</c:v>
                </c:pt>
                <c:pt idx="89">
                  <c:v>44690</c:v>
                </c:pt>
                <c:pt idx="90">
                  <c:v>44691</c:v>
                </c:pt>
                <c:pt idx="91">
                  <c:v>44692</c:v>
                </c:pt>
                <c:pt idx="92">
                  <c:v>44693</c:v>
                </c:pt>
                <c:pt idx="93">
                  <c:v>44694</c:v>
                </c:pt>
                <c:pt idx="94">
                  <c:v>44697</c:v>
                </c:pt>
                <c:pt idx="95">
                  <c:v>44698</c:v>
                </c:pt>
                <c:pt idx="96">
                  <c:v>44699</c:v>
                </c:pt>
                <c:pt idx="97">
                  <c:v>44700</c:v>
                </c:pt>
                <c:pt idx="98">
                  <c:v>44701</c:v>
                </c:pt>
                <c:pt idx="99">
                  <c:v>44704</c:v>
                </c:pt>
                <c:pt idx="100">
                  <c:v>44705</c:v>
                </c:pt>
                <c:pt idx="101">
                  <c:v>44706</c:v>
                </c:pt>
                <c:pt idx="102">
                  <c:v>44707</c:v>
                </c:pt>
                <c:pt idx="103">
                  <c:v>44708</c:v>
                </c:pt>
                <c:pt idx="104">
                  <c:v>44712</c:v>
                </c:pt>
                <c:pt idx="105">
                  <c:v>44713</c:v>
                </c:pt>
                <c:pt idx="106">
                  <c:v>44714</c:v>
                </c:pt>
                <c:pt idx="107">
                  <c:v>44715</c:v>
                </c:pt>
                <c:pt idx="108">
                  <c:v>44718</c:v>
                </c:pt>
                <c:pt idx="109">
                  <c:v>44719</c:v>
                </c:pt>
                <c:pt idx="110">
                  <c:v>44720</c:v>
                </c:pt>
                <c:pt idx="111">
                  <c:v>44721</c:v>
                </c:pt>
                <c:pt idx="112">
                  <c:v>44722</c:v>
                </c:pt>
                <c:pt idx="113">
                  <c:v>44725</c:v>
                </c:pt>
                <c:pt idx="114">
                  <c:v>44726</c:v>
                </c:pt>
                <c:pt idx="115">
                  <c:v>44727</c:v>
                </c:pt>
                <c:pt idx="116">
                  <c:v>44728</c:v>
                </c:pt>
                <c:pt idx="117">
                  <c:v>44729</c:v>
                </c:pt>
                <c:pt idx="118">
                  <c:v>44733</c:v>
                </c:pt>
                <c:pt idx="119">
                  <c:v>44734</c:v>
                </c:pt>
                <c:pt idx="120">
                  <c:v>44735</c:v>
                </c:pt>
                <c:pt idx="121">
                  <c:v>44736</c:v>
                </c:pt>
                <c:pt idx="122">
                  <c:v>44739</c:v>
                </c:pt>
                <c:pt idx="123">
                  <c:v>44740</c:v>
                </c:pt>
                <c:pt idx="124">
                  <c:v>44741</c:v>
                </c:pt>
                <c:pt idx="125">
                  <c:v>44742</c:v>
                </c:pt>
                <c:pt idx="126">
                  <c:v>44743</c:v>
                </c:pt>
                <c:pt idx="127">
                  <c:v>44747</c:v>
                </c:pt>
                <c:pt idx="128">
                  <c:v>44748</c:v>
                </c:pt>
                <c:pt idx="129">
                  <c:v>44749</c:v>
                </c:pt>
                <c:pt idx="130">
                  <c:v>44750</c:v>
                </c:pt>
                <c:pt idx="131">
                  <c:v>44753</c:v>
                </c:pt>
                <c:pt idx="132">
                  <c:v>44754</c:v>
                </c:pt>
                <c:pt idx="133">
                  <c:v>44755</c:v>
                </c:pt>
                <c:pt idx="134">
                  <c:v>44756</c:v>
                </c:pt>
                <c:pt idx="135">
                  <c:v>44757</c:v>
                </c:pt>
                <c:pt idx="136">
                  <c:v>44760</c:v>
                </c:pt>
                <c:pt idx="137">
                  <c:v>44761</c:v>
                </c:pt>
                <c:pt idx="138">
                  <c:v>44762</c:v>
                </c:pt>
                <c:pt idx="139">
                  <c:v>44763</c:v>
                </c:pt>
                <c:pt idx="140">
                  <c:v>44764</c:v>
                </c:pt>
                <c:pt idx="141">
                  <c:v>44767</c:v>
                </c:pt>
                <c:pt idx="142">
                  <c:v>44768</c:v>
                </c:pt>
                <c:pt idx="143">
                  <c:v>44769</c:v>
                </c:pt>
                <c:pt idx="144">
                  <c:v>44770</c:v>
                </c:pt>
                <c:pt idx="145">
                  <c:v>44771</c:v>
                </c:pt>
                <c:pt idx="146">
                  <c:v>44774</c:v>
                </c:pt>
                <c:pt idx="147">
                  <c:v>44775</c:v>
                </c:pt>
                <c:pt idx="148">
                  <c:v>44776</c:v>
                </c:pt>
                <c:pt idx="149">
                  <c:v>44777</c:v>
                </c:pt>
                <c:pt idx="150">
                  <c:v>44778</c:v>
                </c:pt>
                <c:pt idx="151">
                  <c:v>44781</c:v>
                </c:pt>
                <c:pt idx="152">
                  <c:v>44782</c:v>
                </c:pt>
                <c:pt idx="153">
                  <c:v>44783</c:v>
                </c:pt>
                <c:pt idx="154">
                  <c:v>44784</c:v>
                </c:pt>
                <c:pt idx="155">
                  <c:v>44785</c:v>
                </c:pt>
                <c:pt idx="156">
                  <c:v>44788</c:v>
                </c:pt>
                <c:pt idx="157">
                  <c:v>44789</c:v>
                </c:pt>
                <c:pt idx="158">
                  <c:v>44790</c:v>
                </c:pt>
                <c:pt idx="159">
                  <c:v>44791</c:v>
                </c:pt>
                <c:pt idx="160">
                  <c:v>44792</c:v>
                </c:pt>
                <c:pt idx="161">
                  <c:v>44795</c:v>
                </c:pt>
                <c:pt idx="162">
                  <c:v>44796</c:v>
                </c:pt>
                <c:pt idx="163">
                  <c:v>44797</c:v>
                </c:pt>
                <c:pt idx="164">
                  <c:v>44798</c:v>
                </c:pt>
                <c:pt idx="165">
                  <c:v>44799</c:v>
                </c:pt>
                <c:pt idx="166">
                  <c:v>44802</c:v>
                </c:pt>
                <c:pt idx="167">
                  <c:v>44803</c:v>
                </c:pt>
                <c:pt idx="168">
                  <c:v>44804</c:v>
                </c:pt>
                <c:pt idx="169">
                  <c:v>44805</c:v>
                </c:pt>
                <c:pt idx="170">
                  <c:v>44806</c:v>
                </c:pt>
                <c:pt idx="171">
                  <c:v>44810</c:v>
                </c:pt>
                <c:pt idx="172">
                  <c:v>44811</c:v>
                </c:pt>
                <c:pt idx="173">
                  <c:v>44812</c:v>
                </c:pt>
                <c:pt idx="174">
                  <c:v>44813</c:v>
                </c:pt>
                <c:pt idx="175">
                  <c:v>44816</c:v>
                </c:pt>
                <c:pt idx="176">
                  <c:v>44817</c:v>
                </c:pt>
                <c:pt idx="177">
                  <c:v>44818</c:v>
                </c:pt>
                <c:pt idx="178">
                  <c:v>44819</c:v>
                </c:pt>
                <c:pt idx="179">
                  <c:v>44820</c:v>
                </c:pt>
                <c:pt idx="180">
                  <c:v>44823</c:v>
                </c:pt>
                <c:pt idx="181">
                  <c:v>44824</c:v>
                </c:pt>
                <c:pt idx="182">
                  <c:v>44825</c:v>
                </c:pt>
                <c:pt idx="183">
                  <c:v>44826</c:v>
                </c:pt>
                <c:pt idx="184">
                  <c:v>44827</c:v>
                </c:pt>
                <c:pt idx="185">
                  <c:v>44830</c:v>
                </c:pt>
                <c:pt idx="186">
                  <c:v>44831</c:v>
                </c:pt>
                <c:pt idx="187">
                  <c:v>44832</c:v>
                </c:pt>
                <c:pt idx="188">
                  <c:v>44833</c:v>
                </c:pt>
                <c:pt idx="189">
                  <c:v>44834</c:v>
                </c:pt>
                <c:pt idx="190">
                  <c:v>44837</c:v>
                </c:pt>
                <c:pt idx="191">
                  <c:v>44838</c:v>
                </c:pt>
                <c:pt idx="192">
                  <c:v>44839</c:v>
                </c:pt>
                <c:pt idx="193">
                  <c:v>44840</c:v>
                </c:pt>
                <c:pt idx="194">
                  <c:v>44841</c:v>
                </c:pt>
                <c:pt idx="195">
                  <c:v>44845</c:v>
                </c:pt>
                <c:pt idx="196">
                  <c:v>44846</c:v>
                </c:pt>
                <c:pt idx="197">
                  <c:v>44847</c:v>
                </c:pt>
                <c:pt idx="198">
                  <c:v>44848</c:v>
                </c:pt>
                <c:pt idx="199">
                  <c:v>44851</c:v>
                </c:pt>
                <c:pt idx="200">
                  <c:v>44852</c:v>
                </c:pt>
                <c:pt idx="201">
                  <c:v>44853</c:v>
                </c:pt>
                <c:pt idx="202">
                  <c:v>44854</c:v>
                </c:pt>
                <c:pt idx="203">
                  <c:v>44855</c:v>
                </c:pt>
                <c:pt idx="204">
                  <c:v>44858</c:v>
                </c:pt>
                <c:pt idx="205">
                  <c:v>44859</c:v>
                </c:pt>
                <c:pt idx="206">
                  <c:v>44860</c:v>
                </c:pt>
                <c:pt idx="207">
                  <c:v>44861</c:v>
                </c:pt>
                <c:pt idx="208">
                  <c:v>44862</c:v>
                </c:pt>
                <c:pt idx="209">
                  <c:v>44865</c:v>
                </c:pt>
                <c:pt idx="210">
                  <c:v>44866</c:v>
                </c:pt>
                <c:pt idx="211">
                  <c:v>44867</c:v>
                </c:pt>
                <c:pt idx="212">
                  <c:v>44868</c:v>
                </c:pt>
                <c:pt idx="213">
                  <c:v>44869</c:v>
                </c:pt>
                <c:pt idx="214">
                  <c:v>44872</c:v>
                </c:pt>
                <c:pt idx="215">
                  <c:v>44873</c:v>
                </c:pt>
                <c:pt idx="216">
                  <c:v>44874</c:v>
                </c:pt>
                <c:pt idx="217">
                  <c:v>44875</c:v>
                </c:pt>
                <c:pt idx="218">
                  <c:v>44879</c:v>
                </c:pt>
                <c:pt idx="219">
                  <c:v>44880</c:v>
                </c:pt>
                <c:pt idx="220">
                  <c:v>44881</c:v>
                </c:pt>
                <c:pt idx="221">
                  <c:v>44882</c:v>
                </c:pt>
                <c:pt idx="222">
                  <c:v>44883</c:v>
                </c:pt>
                <c:pt idx="223">
                  <c:v>44886</c:v>
                </c:pt>
                <c:pt idx="224">
                  <c:v>44887</c:v>
                </c:pt>
                <c:pt idx="225">
                  <c:v>44888</c:v>
                </c:pt>
                <c:pt idx="226">
                  <c:v>44890</c:v>
                </c:pt>
                <c:pt idx="227">
                  <c:v>44893</c:v>
                </c:pt>
                <c:pt idx="228">
                  <c:v>44894</c:v>
                </c:pt>
                <c:pt idx="229">
                  <c:v>44895</c:v>
                </c:pt>
                <c:pt idx="230">
                  <c:v>44896</c:v>
                </c:pt>
                <c:pt idx="231">
                  <c:v>44897</c:v>
                </c:pt>
                <c:pt idx="232">
                  <c:v>44900</c:v>
                </c:pt>
                <c:pt idx="233">
                  <c:v>44901</c:v>
                </c:pt>
                <c:pt idx="234">
                  <c:v>44902</c:v>
                </c:pt>
                <c:pt idx="235">
                  <c:v>44903</c:v>
                </c:pt>
                <c:pt idx="236">
                  <c:v>44904</c:v>
                </c:pt>
                <c:pt idx="237">
                  <c:v>44907</c:v>
                </c:pt>
                <c:pt idx="238">
                  <c:v>44908</c:v>
                </c:pt>
                <c:pt idx="239">
                  <c:v>44909</c:v>
                </c:pt>
                <c:pt idx="240">
                  <c:v>44910</c:v>
                </c:pt>
                <c:pt idx="241">
                  <c:v>44911</c:v>
                </c:pt>
                <c:pt idx="242">
                  <c:v>44914</c:v>
                </c:pt>
                <c:pt idx="243">
                  <c:v>44915</c:v>
                </c:pt>
                <c:pt idx="244">
                  <c:v>44916</c:v>
                </c:pt>
                <c:pt idx="245">
                  <c:v>44917</c:v>
                </c:pt>
                <c:pt idx="246">
                  <c:v>44918</c:v>
                </c:pt>
                <c:pt idx="247">
                  <c:v>44922</c:v>
                </c:pt>
                <c:pt idx="248">
                  <c:v>44923</c:v>
                </c:pt>
                <c:pt idx="249">
                  <c:v>44924</c:v>
                </c:pt>
                <c:pt idx="250">
                  <c:v>44925</c:v>
                </c:pt>
                <c:pt idx="251">
                  <c:v>44926</c:v>
                </c:pt>
              </c:numCache>
            </c:numRef>
          </c:cat>
          <c:val>
            <c:numRef>
              <c:f>'selected_outlays_2025-12-18'!$B$2:$B$253</c:f>
              <c:numCache>
                <c:formatCode>General</c:formatCode>
                <c:ptCount val="252"/>
                <c:pt idx="0">
                  <c:v>0</c:v>
                </c:pt>
                <c:pt idx="1">
                  <c:v>93.224999999999994</c:v>
                </c:pt>
                <c:pt idx="2">
                  <c:v>111.349</c:v>
                </c:pt>
                <c:pt idx="3">
                  <c:v>126.869</c:v>
                </c:pt>
                <c:pt idx="4">
                  <c:v>144.511</c:v>
                </c:pt>
                <c:pt idx="5">
                  <c:v>161.79300000000001</c:v>
                </c:pt>
                <c:pt idx="6">
                  <c:v>178.77600000000001</c:v>
                </c:pt>
                <c:pt idx="7">
                  <c:v>195.98599999999999</c:v>
                </c:pt>
                <c:pt idx="8">
                  <c:v>234.27099999999999</c:v>
                </c:pt>
                <c:pt idx="9">
                  <c:v>254.14</c:v>
                </c:pt>
                <c:pt idx="10">
                  <c:v>271.69900000000001</c:v>
                </c:pt>
                <c:pt idx="11">
                  <c:v>292.20400000000001</c:v>
                </c:pt>
                <c:pt idx="12">
                  <c:v>330.91300000000001</c:v>
                </c:pt>
                <c:pt idx="13">
                  <c:v>344.327</c:v>
                </c:pt>
                <c:pt idx="14">
                  <c:v>368.89</c:v>
                </c:pt>
                <c:pt idx="15">
                  <c:v>382.95600000000002</c:v>
                </c:pt>
                <c:pt idx="16">
                  <c:v>401.94299999999998</c:v>
                </c:pt>
                <c:pt idx="17">
                  <c:v>438.29199999999997</c:v>
                </c:pt>
                <c:pt idx="18">
                  <c:v>456.63900000000001</c:v>
                </c:pt>
                <c:pt idx="19">
                  <c:v>473.04599999999999</c:v>
                </c:pt>
                <c:pt idx="20">
                  <c:v>494.68099999999998</c:v>
                </c:pt>
                <c:pt idx="21">
                  <c:v>584.07899999999995</c:v>
                </c:pt>
                <c:pt idx="22">
                  <c:v>601.61300000000006</c:v>
                </c:pt>
                <c:pt idx="23">
                  <c:v>639.91899999999998</c:v>
                </c:pt>
                <c:pt idx="24">
                  <c:v>656.75300000000004</c:v>
                </c:pt>
                <c:pt idx="25">
                  <c:v>672.81399999999996</c:v>
                </c:pt>
                <c:pt idx="26">
                  <c:v>692.71299999999997</c:v>
                </c:pt>
                <c:pt idx="27">
                  <c:v>732.678</c:v>
                </c:pt>
                <c:pt idx="28">
                  <c:v>752.90300000000002</c:v>
                </c:pt>
                <c:pt idx="29">
                  <c:v>764.11400000000003</c:v>
                </c:pt>
                <c:pt idx="30">
                  <c:v>779.11199999999997</c:v>
                </c:pt>
                <c:pt idx="31">
                  <c:v>846.928</c:v>
                </c:pt>
                <c:pt idx="32">
                  <c:v>888.70299999999997</c:v>
                </c:pt>
                <c:pt idx="33">
                  <c:v>907.01300000000003</c:v>
                </c:pt>
                <c:pt idx="34">
                  <c:v>924.53899999999999</c:v>
                </c:pt>
                <c:pt idx="35">
                  <c:v>963.77599999999995</c:v>
                </c:pt>
                <c:pt idx="36">
                  <c:v>1005.521</c:v>
                </c:pt>
                <c:pt idx="37">
                  <c:v>1058.9770000000001</c:v>
                </c:pt>
                <c:pt idx="38">
                  <c:v>1076.2370000000001</c:v>
                </c:pt>
                <c:pt idx="39">
                  <c:v>1100.6010000000001</c:v>
                </c:pt>
                <c:pt idx="40">
                  <c:v>1191.9839999999999</c:v>
                </c:pt>
                <c:pt idx="41">
                  <c:v>1226.086</c:v>
                </c:pt>
                <c:pt idx="42">
                  <c:v>1263.432</c:v>
                </c:pt>
                <c:pt idx="43">
                  <c:v>1282.173</c:v>
                </c:pt>
                <c:pt idx="44">
                  <c:v>1301.597</c:v>
                </c:pt>
                <c:pt idx="45">
                  <c:v>1322.52</c:v>
                </c:pt>
                <c:pt idx="46">
                  <c:v>1374.4639999999999</c:v>
                </c:pt>
                <c:pt idx="47">
                  <c:v>1396.095</c:v>
                </c:pt>
                <c:pt idx="48">
                  <c:v>1409.595</c:v>
                </c:pt>
                <c:pt idx="49">
                  <c:v>1424.2729999999999</c:v>
                </c:pt>
                <c:pt idx="50">
                  <c:v>1446.838</c:v>
                </c:pt>
                <c:pt idx="51">
                  <c:v>1495.049</c:v>
                </c:pt>
                <c:pt idx="52">
                  <c:v>1511.9349999999999</c:v>
                </c:pt>
                <c:pt idx="53">
                  <c:v>1529.9670000000001</c:v>
                </c:pt>
                <c:pt idx="54">
                  <c:v>1554.2249999999999</c:v>
                </c:pt>
                <c:pt idx="55">
                  <c:v>1572.337</c:v>
                </c:pt>
                <c:pt idx="56">
                  <c:v>1621.9169999999999</c:v>
                </c:pt>
                <c:pt idx="57">
                  <c:v>1639.8230000000001</c:v>
                </c:pt>
                <c:pt idx="58">
                  <c:v>1655.6120000000001</c:v>
                </c:pt>
                <c:pt idx="59">
                  <c:v>1669.672</c:v>
                </c:pt>
                <c:pt idx="60">
                  <c:v>1685.7750000000001</c:v>
                </c:pt>
                <c:pt idx="61">
                  <c:v>1710.7629999999999</c:v>
                </c:pt>
                <c:pt idx="62">
                  <c:v>1732.7539999999999</c:v>
                </c:pt>
                <c:pt idx="63">
                  <c:v>1848.029</c:v>
                </c:pt>
                <c:pt idx="64">
                  <c:v>1867.529</c:v>
                </c:pt>
                <c:pt idx="65">
                  <c:v>1886.501</c:v>
                </c:pt>
                <c:pt idx="66">
                  <c:v>1909.5329999999999</c:v>
                </c:pt>
                <c:pt idx="67">
                  <c:v>1926.48</c:v>
                </c:pt>
                <c:pt idx="68">
                  <c:v>1942.704</c:v>
                </c:pt>
                <c:pt idx="69">
                  <c:v>1958.8</c:v>
                </c:pt>
                <c:pt idx="70">
                  <c:v>1980.548</c:v>
                </c:pt>
                <c:pt idx="71">
                  <c:v>2026.0550000000001</c:v>
                </c:pt>
                <c:pt idx="72">
                  <c:v>2042.2059999999999</c:v>
                </c:pt>
                <c:pt idx="73">
                  <c:v>2065.1149999999998</c:v>
                </c:pt>
                <c:pt idx="74">
                  <c:v>2085.1590000000001</c:v>
                </c:pt>
                <c:pt idx="75">
                  <c:v>2100.5830000000001</c:v>
                </c:pt>
                <c:pt idx="76">
                  <c:v>2147.7220000000002</c:v>
                </c:pt>
                <c:pt idx="77">
                  <c:v>2163.3760000000002</c:v>
                </c:pt>
                <c:pt idx="78">
                  <c:v>2183.2130000000002</c:v>
                </c:pt>
                <c:pt idx="79">
                  <c:v>2202.0529999999999</c:v>
                </c:pt>
                <c:pt idx="80">
                  <c:v>2218.0149999999999</c:v>
                </c:pt>
                <c:pt idx="81">
                  <c:v>2269.038</c:v>
                </c:pt>
                <c:pt idx="82">
                  <c:v>2285.1709999999998</c:v>
                </c:pt>
                <c:pt idx="83">
                  <c:v>2369.8560000000002</c:v>
                </c:pt>
                <c:pt idx="84">
                  <c:v>2407.4090000000001</c:v>
                </c:pt>
                <c:pt idx="85">
                  <c:v>2447.221</c:v>
                </c:pt>
                <c:pt idx="86">
                  <c:v>2467.7339999999999</c:v>
                </c:pt>
                <c:pt idx="87">
                  <c:v>2484.3000000000002</c:v>
                </c:pt>
                <c:pt idx="88">
                  <c:v>2495.953</c:v>
                </c:pt>
                <c:pt idx="89">
                  <c:v>2512.5430000000001</c:v>
                </c:pt>
                <c:pt idx="90">
                  <c:v>2529.98</c:v>
                </c:pt>
                <c:pt idx="91">
                  <c:v>2574.3809999999999</c:v>
                </c:pt>
                <c:pt idx="92">
                  <c:v>2588.4899999999998</c:v>
                </c:pt>
                <c:pt idx="93">
                  <c:v>2619.9789999999998</c:v>
                </c:pt>
                <c:pt idx="94">
                  <c:v>2681.3440000000001</c:v>
                </c:pt>
                <c:pt idx="95">
                  <c:v>2698.8310000000001</c:v>
                </c:pt>
                <c:pt idx="96">
                  <c:v>2742.9520000000002</c:v>
                </c:pt>
                <c:pt idx="97">
                  <c:v>2765.5219999999999</c:v>
                </c:pt>
                <c:pt idx="98">
                  <c:v>2779.3939999999998</c:v>
                </c:pt>
                <c:pt idx="99">
                  <c:v>2793.63</c:v>
                </c:pt>
                <c:pt idx="100">
                  <c:v>2811.0619999999999</c:v>
                </c:pt>
                <c:pt idx="101">
                  <c:v>2846.67</c:v>
                </c:pt>
                <c:pt idx="102">
                  <c:v>2868.511</c:v>
                </c:pt>
                <c:pt idx="103">
                  <c:v>2885.3249999999998</c:v>
                </c:pt>
                <c:pt idx="104">
                  <c:v>2910.2280000000001</c:v>
                </c:pt>
                <c:pt idx="105">
                  <c:v>3006.0349999999999</c:v>
                </c:pt>
                <c:pt idx="106">
                  <c:v>3022.683</c:v>
                </c:pt>
                <c:pt idx="107">
                  <c:v>3061.62</c:v>
                </c:pt>
                <c:pt idx="108">
                  <c:v>3090.7550000000001</c:v>
                </c:pt>
                <c:pt idx="109">
                  <c:v>3108.65</c:v>
                </c:pt>
                <c:pt idx="110">
                  <c:v>3146.1329999999998</c:v>
                </c:pt>
                <c:pt idx="111">
                  <c:v>3184.6129999999998</c:v>
                </c:pt>
                <c:pt idx="112">
                  <c:v>3203.5590000000002</c:v>
                </c:pt>
                <c:pt idx="113">
                  <c:v>3218.81</c:v>
                </c:pt>
                <c:pt idx="114">
                  <c:v>3233.6190000000001</c:v>
                </c:pt>
                <c:pt idx="115">
                  <c:v>3277.16</c:v>
                </c:pt>
                <c:pt idx="116">
                  <c:v>3294.3560000000002</c:v>
                </c:pt>
                <c:pt idx="117">
                  <c:v>3306.348</c:v>
                </c:pt>
                <c:pt idx="118">
                  <c:v>3331.355</c:v>
                </c:pt>
                <c:pt idx="119">
                  <c:v>3373.0129999999999</c:v>
                </c:pt>
                <c:pt idx="120">
                  <c:v>3392.2539999999999</c:v>
                </c:pt>
                <c:pt idx="121">
                  <c:v>3409.7280000000001</c:v>
                </c:pt>
                <c:pt idx="122">
                  <c:v>3426.7739999999999</c:v>
                </c:pt>
                <c:pt idx="123">
                  <c:v>3441.3969999999999</c:v>
                </c:pt>
                <c:pt idx="124">
                  <c:v>3456.3879999999999</c:v>
                </c:pt>
                <c:pt idx="125">
                  <c:v>3483.366</c:v>
                </c:pt>
                <c:pt idx="126">
                  <c:v>3603.1</c:v>
                </c:pt>
                <c:pt idx="127">
                  <c:v>3619.7339999999999</c:v>
                </c:pt>
                <c:pt idx="128">
                  <c:v>3632.1390000000001</c:v>
                </c:pt>
                <c:pt idx="129">
                  <c:v>3648.5149999999999</c:v>
                </c:pt>
                <c:pt idx="130">
                  <c:v>3665.47</c:v>
                </c:pt>
                <c:pt idx="131">
                  <c:v>3681.3780000000002</c:v>
                </c:pt>
                <c:pt idx="132">
                  <c:v>3704.364</c:v>
                </c:pt>
                <c:pt idx="133">
                  <c:v>3744.1570000000002</c:v>
                </c:pt>
                <c:pt idx="134">
                  <c:v>3759.8539999999998</c:v>
                </c:pt>
                <c:pt idx="135">
                  <c:v>3783.4319999999998</c:v>
                </c:pt>
                <c:pt idx="136">
                  <c:v>3795.4870000000001</c:v>
                </c:pt>
                <c:pt idx="137">
                  <c:v>3807.759</c:v>
                </c:pt>
                <c:pt idx="138">
                  <c:v>3848.2739999999999</c:v>
                </c:pt>
                <c:pt idx="139">
                  <c:v>3865.3879999999999</c:v>
                </c:pt>
                <c:pt idx="140">
                  <c:v>3880.07</c:v>
                </c:pt>
                <c:pt idx="141">
                  <c:v>3894.9940000000001</c:v>
                </c:pt>
                <c:pt idx="142">
                  <c:v>3909.3029999999999</c:v>
                </c:pt>
                <c:pt idx="143">
                  <c:v>3946.569</c:v>
                </c:pt>
                <c:pt idx="144">
                  <c:v>3965.4540000000002</c:v>
                </c:pt>
                <c:pt idx="145">
                  <c:v>3977.7820000000002</c:v>
                </c:pt>
                <c:pt idx="146">
                  <c:v>4076.2440000000001</c:v>
                </c:pt>
                <c:pt idx="147">
                  <c:v>4089.8330000000001</c:v>
                </c:pt>
                <c:pt idx="148">
                  <c:v>4126.3630000000003</c:v>
                </c:pt>
                <c:pt idx="149">
                  <c:v>4142.7250000000004</c:v>
                </c:pt>
                <c:pt idx="150">
                  <c:v>4158.4880000000003</c:v>
                </c:pt>
                <c:pt idx="151">
                  <c:v>4176.415</c:v>
                </c:pt>
                <c:pt idx="152">
                  <c:v>4192.866</c:v>
                </c:pt>
                <c:pt idx="153">
                  <c:v>4229.1710000000003</c:v>
                </c:pt>
                <c:pt idx="154">
                  <c:v>4247.9059999999999</c:v>
                </c:pt>
                <c:pt idx="155">
                  <c:v>4257.5290000000005</c:v>
                </c:pt>
                <c:pt idx="156">
                  <c:v>4324.8739999999998</c:v>
                </c:pt>
                <c:pt idx="157">
                  <c:v>4336.9160000000002</c:v>
                </c:pt>
                <c:pt idx="158">
                  <c:v>4372.8230000000003</c:v>
                </c:pt>
                <c:pt idx="159">
                  <c:v>4387.0559999999996</c:v>
                </c:pt>
                <c:pt idx="160">
                  <c:v>4402.835</c:v>
                </c:pt>
                <c:pt idx="161">
                  <c:v>4420.9920000000002</c:v>
                </c:pt>
                <c:pt idx="162">
                  <c:v>4434.0969999999998</c:v>
                </c:pt>
                <c:pt idx="163">
                  <c:v>4472.3320000000003</c:v>
                </c:pt>
                <c:pt idx="164">
                  <c:v>4488.1880000000001</c:v>
                </c:pt>
                <c:pt idx="165">
                  <c:v>4501.4040000000005</c:v>
                </c:pt>
                <c:pt idx="166">
                  <c:v>4514.9170000000004</c:v>
                </c:pt>
                <c:pt idx="167">
                  <c:v>4529.3090000000002</c:v>
                </c:pt>
                <c:pt idx="168">
                  <c:v>4552.7460000000001</c:v>
                </c:pt>
                <c:pt idx="169">
                  <c:v>4642.5540000000001</c:v>
                </c:pt>
                <c:pt idx="170">
                  <c:v>4681.78</c:v>
                </c:pt>
                <c:pt idx="171">
                  <c:v>4700.2190000000001</c:v>
                </c:pt>
                <c:pt idx="172">
                  <c:v>4718.1080000000002</c:v>
                </c:pt>
                <c:pt idx="173">
                  <c:v>4737.2640000000001</c:v>
                </c:pt>
                <c:pt idx="174">
                  <c:v>4749.5739999999996</c:v>
                </c:pt>
                <c:pt idx="175">
                  <c:v>4763.0410000000002</c:v>
                </c:pt>
                <c:pt idx="176">
                  <c:v>4785.0290000000005</c:v>
                </c:pt>
                <c:pt idx="177">
                  <c:v>4820.3739999999998</c:v>
                </c:pt>
                <c:pt idx="178">
                  <c:v>4844.5020000000004</c:v>
                </c:pt>
                <c:pt idx="179">
                  <c:v>4860.6059999999998</c:v>
                </c:pt>
                <c:pt idx="180">
                  <c:v>4878.1719999999996</c:v>
                </c:pt>
                <c:pt idx="181">
                  <c:v>4892.7659999999996</c:v>
                </c:pt>
                <c:pt idx="182">
                  <c:v>4928.38</c:v>
                </c:pt>
                <c:pt idx="183">
                  <c:v>4957.2619999999997</c:v>
                </c:pt>
                <c:pt idx="184">
                  <c:v>4970.2030000000004</c:v>
                </c:pt>
                <c:pt idx="185">
                  <c:v>4984.982</c:v>
                </c:pt>
                <c:pt idx="186">
                  <c:v>5002.2120000000004</c:v>
                </c:pt>
                <c:pt idx="187">
                  <c:v>5042.3180000000002</c:v>
                </c:pt>
                <c:pt idx="188">
                  <c:v>5056.0829999999996</c:v>
                </c:pt>
                <c:pt idx="189">
                  <c:v>5145.6779999999999</c:v>
                </c:pt>
                <c:pt idx="190">
                  <c:v>5190.625</c:v>
                </c:pt>
                <c:pt idx="191">
                  <c:v>5204.6779999999999</c:v>
                </c:pt>
                <c:pt idx="192">
                  <c:v>5217.9570000000003</c:v>
                </c:pt>
                <c:pt idx="193">
                  <c:v>5231.7020000000002</c:v>
                </c:pt>
                <c:pt idx="194">
                  <c:v>5243.9309999999996</c:v>
                </c:pt>
                <c:pt idx="195">
                  <c:v>5260.1469999999999</c:v>
                </c:pt>
                <c:pt idx="196">
                  <c:v>5301.4719999999998</c:v>
                </c:pt>
                <c:pt idx="197">
                  <c:v>5321.0990000000002</c:v>
                </c:pt>
                <c:pt idx="198">
                  <c:v>5341.9939999999997</c:v>
                </c:pt>
                <c:pt idx="199">
                  <c:v>5361.4319999999998</c:v>
                </c:pt>
                <c:pt idx="200">
                  <c:v>5380.4660000000003</c:v>
                </c:pt>
                <c:pt idx="201">
                  <c:v>5417.0450000000001</c:v>
                </c:pt>
                <c:pt idx="202">
                  <c:v>5429.7780000000002</c:v>
                </c:pt>
                <c:pt idx="203">
                  <c:v>5452.4219999999996</c:v>
                </c:pt>
                <c:pt idx="204">
                  <c:v>5466.0249999999996</c:v>
                </c:pt>
                <c:pt idx="205">
                  <c:v>5479.9589999999998</c:v>
                </c:pt>
                <c:pt idx="206">
                  <c:v>5519.6809999999996</c:v>
                </c:pt>
                <c:pt idx="207">
                  <c:v>5539.0810000000001</c:v>
                </c:pt>
                <c:pt idx="208">
                  <c:v>5557.7809999999999</c:v>
                </c:pt>
                <c:pt idx="209">
                  <c:v>5590.2380000000003</c:v>
                </c:pt>
                <c:pt idx="210">
                  <c:v>5684.1049999999996</c:v>
                </c:pt>
                <c:pt idx="211">
                  <c:v>5700.6229999999996</c:v>
                </c:pt>
                <c:pt idx="212">
                  <c:v>5737.84</c:v>
                </c:pt>
                <c:pt idx="213">
                  <c:v>5750.3410000000003</c:v>
                </c:pt>
                <c:pt idx="214">
                  <c:v>5765.3729999999996</c:v>
                </c:pt>
                <c:pt idx="215">
                  <c:v>5783.9049999999997</c:v>
                </c:pt>
                <c:pt idx="216">
                  <c:v>5825.085</c:v>
                </c:pt>
                <c:pt idx="217">
                  <c:v>5844.7719999999999</c:v>
                </c:pt>
                <c:pt idx="218">
                  <c:v>5864.701</c:v>
                </c:pt>
                <c:pt idx="219">
                  <c:v>5933.8010000000004</c:v>
                </c:pt>
                <c:pt idx="220">
                  <c:v>5969.3280000000004</c:v>
                </c:pt>
                <c:pt idx="221">
                  <c:v>5985.9030000000002</c:v>
                </c:pt>
                <c:pt idx="222">
                  <c:v>5995.9520000000002</c:v>
                </c:pt>
                <c:pt idx="223">
                  <c:v>6011.8810000000003</c:v>
                </c:pt>
                <c:pt idx="224">
                  <c:v>6033.2190000000001</c:v>
                </c:pt>
                <c:pt idx="225">
                  <c:v>6074.5479999999998</c:v>
                </c:pt>
                <c:pt idx="226">
                  <c:v>6092.84</c:v>
                </c:pt>
                <c:pt idx="227">
                  <c:v>6109.4830000000002</c:v>
                </c:pt>
                <c:pt idx="228">
                  <c:v>6126.1549999999997</c:v>
                </c:pt>
                <c:pt idx="229">
                  <c:v>6152.5</c:v>
                </c:pt>
                <c:pt idx="230">
                  <c:v>6244.8190000000004</c:v>
                </c:pt>
                <c:pt idx="231">
                  <c:v>6282.4290000000001</c:v>
                </c:pt>
                <c:pt idx="232">
                  <c:v>6298.3980000000001</c:v>
                </c:pt>
                <c:pt idx="233">
                  <c:v>6316.7719999999999</c:v>
                </c:pt>
                <c:pt idx="234">
                  <c:v>6333.6</c:v>
                </c:pt>
                <c:pt idx="235">
                  <c:v>6353.6769999999997</c:v>
                </c:pt>
                <c:pt idx="236">
                  <c:v>6369.6859999999997</c:v>
                </c:pt>
                <c:pt idx="237">
                  <c:v>6387.97</c:v>
                </c:pt>
                <c:pt idx="238">
                  <c:v>6405.1850000000004</c:v>
                </c:pt>
                <c:pt idx="239">
                  <c:v>6444.915</c:v>
                </c:pt>
                <c:pt idx="240">
                  <c:v>6469.7430000000004</c:v>
                </c:pt>
                <c:pt idx="241">
                  <c:v>6481.9539999999997</c:v>
                </c:pt>
                <c:pt idx="242">
                  <c:v>6497.3180000000002</c:v>
                </c:pt>
                <c:pt idx="243">
                  <c:v>6512.7709999999997</c:v>
                </c:pt>
                <c:pt idx="244">
                  <c:v>6553.8029999999999</c:v>
                </c:pt>
                <c:pt idx="245">
                  <c:v>6577.1180000000004</c:v>
                </c:pt>
                <c:pt idx="246">
                  <c:v>6593.6610000000001</c:v>
                </c:pt>
                <c:pt idx="247">
                  <c:v>6609.7290000000003</c:v>
                </c:pt>
                <c:pt idx="248">
                  <c:v>6646.2820000000002</c:v>
                </c:pt>
                <c:pt idx="249">
                  <c:v>6664.4459999999999</c:v>
                </c:pt>
                <c:pt idx="250">
                  <c:v>6704.1419999999998</c:v>
                </c:pt>
              </c:numCache>
              <c:extLst/>
            </c:numRef>
          </c:val>
          <c:smooth val="0"/>
          <c:extLst>
            <c:ext xmlns:c16="http://schemas.microsoft.com/office/drawing/2014/chart" uri="{C3380CC4-5D6E-409C-BE32-E72D297353CC}">
              <c16:uniqueId val="{00000000-4CEF-4F73-9685-C36E87202C0E}"/>
            </c:ext>
          </c:extLst>
        </c:ser>
        <c:ser>
          <c:idx val="1"/>
          <c:order val="1"/>
          <c:tx>
            <c:v>2023</c:v>
          </c:tx>
          <c:spPr>
            <a:ln w="28575" cap="rnd">
              <a:solidFill>
                <a:srgbClr val="FF7F41"/>
              </a:solidFill>
              <a:round/>
            </a:ln>
            <a:effectLst/>
          </c:spPr>
          <c:marker>
            <c:symbol val="none"/>
          </c:marker>
          <c:cat>
            <c:numRef>
              <c:f>'selected_outlays_2025-12-18'!$A$2:$A$253</c:f>
              <c:numCache>
                <c:formatCode>m/d/yyyy</c:formatCode>
                <c:ptCount val="252"/>
                <c:pt idx="0">
                  <c:v>44563</c:v>
                </c:pt>
                <c:pt idx="1">
                  <c:v>44564</c:v>
                </c:pt>
                <c:pt idx="2">
                  <c:v>44565</c:v>
                </c:pt>
                <c:pt idx="3">
                  <c:v>44566</c:v>
                </c:pt>
                <c:pt idx="4">
                  <c:v>44567</c:v>
                </c:pt>
                <c:pt idx="5">
                  <c:v>44568</c:v>
                </c:pt>
                <c:pt idx="6">
                  <c:v>44571</c:v>
                </c:pt>
                <c:pt idx="7">
                  <c:v>44572</c:v>
                </c:pt>
                <c:pt idx="8">
                  <c:v>44573</c:v>
                </c:pt>
                <c:pt idx="9">
                  <c:v>44574</c:v>
                </c:pt>
                <c:pt idx="10">
                  <c:v>44575</c:v>
                </c:pt>
                <c:pt idx="11">
                  <c:v>44579</c:v>
                </c:pt>
                <c:pt idx="12">
                  <c:v>44580</c:v>
                </c:pt>
                <c:pt idx="13">
                  <c:v>44581</c:v>
                </c:pt>
                <c:pt idx="14">
                  <c:v>44582</c:v>
                </c:pt>
                <c:pt idx="15">
                  <c:v>44585</c:v>
                </c:pt>
                <c:pt idx="16">
                  <c:v>44586</c:v>
                </c:pt>
                <c:pt idx="17">
                  <c:v>44587</c:v>
                </c:pt>
                <c:pt idx="18">
                  <c:v>44588</c:v>
                </c:pt>
                <c:pt idx="19">
                  <c:v>44589</c:v>
                </c:pt>
                <c:pt idx="20">
                  <c:v>44592</c:v>
                </c:pt>
                <c:pt idx="21">
                  <c:v>44593</c:v>
                </c:pt>
                <c:pt idx="22">
                  <c:v>44594</c:v>
                </c:pt>
                <c:pt idx="23">
                  <c:v>44595</c:v>
                </c:pt>
                <c:pt idx="24">
                  <c:v>44596</c:v>
                </c:pt>
                <c:pt idx="25">
                  <c:v>44599</c:v>
                </c:pt>
                <c:pt idx="26">
                  <c:v>44600</c:v>
                </c:pt>
                <c:pt idx="27">
                  <c:v>44601</c:v>
                </c:pt>
                <c:pt idx="28">
                  <c:v>44602</c:v>
                </c:pt>
                <c:pt idx="29">
                  <c:v>44603</c:v>
                </c:pt>
                <c:pt idx="30">
                  <c:v>44606</c:v>
                </c:pt>
                <c:pt idx="31">
                  <c:v>44607</c:v>
                </c:pt>
                <c:pt idx="32">
                  <c:v>44608</c:v>
                </c:pt>
                <c:pt idx="33">
                  <c:v>44609</c:v>
                </c:pt>
                <c:pt idx="34">
                  <c:v>44610</c:v>
                </c:pt>
                <c:pt idx="35">
                  <c:v>44614</c:v>
                </c:pt>
                <c:pt idx="36">
                  <c:v>44615</c:v>
                </c:pt>
                <c:pt idx="37">
                  <c:v>44616</c:v>
                </c:pt>
                <c:pt idx="38">
                  <c:v>44617</c:v>
                </c:pt>
                <c:pt idx="39">
                  <c:v>44620</c:v>
                </c:pt>
                <c:pt idx="40">
                  <c:v>44621</c:v>
                </c:pt>
                <c:pt idx="41">
                  <c:v>44622</c:v>
                </c:pt>
                <c:pt idx="42">
                  <c:v>44623</c:v>
                </c:pt>
                <c:pt idx="43">
                  <c:v>44624</c:v>
                </c:pt>
                <c:pt idx="44">
                  <c:v>44627</c:v>
                </c:pt>
                <c:pt idx="45">
                  <c:v>44628</c:v>
                </c:pt>
                <c:pt idx="46">
                  <c:v>44629</c:v>
                </c:pt>
                <c:pt idx="47">
                  <c:v>44630</c:v>
                </c:pt>
                <c:pt idx="48">
                  <c:v>44631</c:v>
                </c:pt>
                <c:pt idx="49">
                  <c:v>44634</c:v>
                </c:pt>
                <c:pt idx="50">
                  <c:v>44635</c:v>
                </c:pt>
                <c:pt idx="51">
                  <c:v>44636</c:v>
                </c:pt>
                <c:pt idx="52">
                  <c:v>44637</c:v>
                </c:pt>
                <c:pt idx="53">
                  <c:v>44638</c:v>
                </c:pt>
                <c:pt idx="54">
                  <c:v>44641</c:v>
                </c:pt>
                <c:pt idx="55">
                  <c:v>44642</c:v>
                </c:pt>
                <c:pt idx="56">
                  <c:v>44643</c:v>
                </c:pt>
                <c:pt idx="57">
                  <c:v>44644</c:v>
                </c:pt>
                <c:pt idx="58">
                  <c:v>44645</c:v>
                </c:pt>
                <c:pt idx="59">
                  <c:v>44648</c:v>
                </c:pt>
                <c:pt idx="60">
                  <c:v>44649</c:v>
                </c:pt>
                <c:pt idx="61">
                  <c:v>44650</c:v>
                </c:pt>
                <c:pt idx="62">
                  <c:v>44651</c:v>
                </c:pt>
                <c:pt idx="63">
                  <c:v>44652</c:v>
                </c:pt>
                <c:pt idx="64">
                  <c:v>44655</c:v>
                </c:pt>
                <c:pt idx="65">
                  <c:v>44656</c:v>
                </c:pt>
                <c:pt idx="66">
                  <c:v>44657</c:v>
                </c:pt>
                <c:pt idx="67">
                  <c:v>44658</c:v>
                </c:pt>
                <c:pt idx="68">
                  <c:v>44659</c:v>
                </c:pt>
                <c:pt idx="69">
                  <c:v>44662</c:v>
                </c:pt>
                <c:pt idx="70">
                  <c:v>44663</c:v>
                </c:pt>
                <c:pt idx="71">
                  <c:v>44664</c:v>
                </c:pt>
                <c:pt idx="72">
                  <c:v>44665</c:v>
                </c:pt>
                <c:pt idx="73">
                  <c:v>44666</c:v>
                </c:pt>
                <c:pt idx="74">
                  <c:v>44669</c:v>
                </c:pt>
                <c:pt idx="75">
                  <c:v>44670</c:v>
                </c:pt>
                <c:pt idx="76">
                  <c:v>44671</c:v>
                </c:pt>
                <c:pt idx="77">
                  <c:v>44672</c:v>
                </c:pt>
                <c:pt idx="78">
                  <c:v>44673</c:v>
                </c:pt>
                <c:pt idx="79">
                  <c:v>44676</c:v>
                </c:pt>
                <c:pt idx="80">
                  <c:v>44677</c:v>
                </c:pt>
                <c:pt idx="81">
                  <c:v>44678</c:v>
                </c:pt>
                <c:pt idx="82">
                  <c:v>44679</c:v>
                </c:pt>
                <c:pt idx="83">
                  <c:v>44680</c:v>
                </c:pt>
                <c:pt idx="84">
                  <c:v>44683</c:v>
                </c:pt>
                <c:pt idx="85">
                  <c:v>44684</c:v>
                </c:pt>
                <c:pt idx="86">
                  <c:v>44685</c:v>
                </c:pt>
                <c:pt idx="87">
                  <c:v>44686</c:v>
                </c:pt>
                <c:pt idx="88">
                  <c:v>44687</c:v>
                </c:pt>
                <c:pt idx="89">
                  <c:v>44690</c:v>
                </c:pt>
                <c:pt idx="90">
                  <c:v>44691</c:v>
                </c:pt>
                <c:pt idx="91">
                  <c:v>44692</c:v>
                </c:pt>
                <c:pt idx="92">
                  <c:v>44693</c:v>
                </c:pt>
                <c:pt idx="93">
                  <c:v>44694</c:v>
                </c:pt>
                <c:pt idx="94">
                  <c:v>44697</c:v>
                </c:pt>
                <c:pt idx="95">
                  <c:v>44698</c:v>
                </c:pt>
                <c:pt idx="96">
                  <c:v>44699</c:v>
                </c:pt>
                <c:pt idx="97">
                  <c:v>44700</c:v>
                </c:pt>
                <c:pt idx="98">
                  <c:v>44701</c:v>
                </c:pt>
                <c:pt idx="99">
                  <c:v>44704</c:v>
                </c:pt>
                <c:pt idx="100">
                  <c:v>44705</c:v>
                </c:pt>
                <c:pt idx="101">
                  <c:v>44706</c:v>
                </c:pt>
                <c:pt idx="102">
                  <c:v>44707</c:v>
                </c:pt>
                <c:pt idx="103">
                  <c:v>44708</c:v>
                </c:pt>
                <c:pt idx="104">
                  <c:v>44712</c:v>
                </c:pt>
                <c:pt idx="105">
                  <c:v>44713</c:v>
                </c:pt>
                <c:pt idx="106">
                  <c:v>44714</c:v>
                </c:pt>
                <c:pt idx="107">
                  <c:v>44715</c:v>
                </c:pt>
                <c:pt idx="108">
                  <c:v>44718</c:v>
                </c:pt>
                <c:pt idx="109">
                  <c:v>44719</c:v>
                </c:pt>
                <c:pt idx="110">
                  <c:v>44720</c:v>
                </c:pt>
                <c:pt idx="111">
                  <c:v>44721</c:v>
                </c:pt>
                <c:pt idx="112">
                  <c:v>44722</c:v>
                </c:pt>
                <c:pt idx="113">
                  <c:v>44725</c:v>
                </c:pt>
                <c:pt idx="114">
                  <c:v>44726</c:v>
                </c:pt>
                <c:pt idx="115">
                  <c:v>44727</c:v>
                </c:pt>
                <c:pt idx="116">
                  <c:v>44728</c:v>
                </c:pt>
                <c:pt idx="117">
                  <c:v>44729</c:v>
                </c:pt>
                <c:pt idx="118">
                  <c:v>44733</c:v>
                </c:pt>
                <c:pt idx="119">
                  <c:v>44734</c:v>
                </c:pt>
                <c:pt idx="120">
                  <c:v>44735</c:v>
                </c:pt>
                <c:pt idx="121">
                  <c:v>44736</c:v>
                </c:pt>
                <c:pt idx="122">
                  <c:v>44739</c:v>
                </c:pt>
                <c:pt idx="123">
                  <c:v>44740</c:v>
                </c:pt>
                <c:pt idx="124">
                  <c:v>44741</c:v>
                </c:pt>
                <c:pt idx="125">
                  <c:v>44742</c:v>
                </c:pt>
                <c:pt idx="126">
                  <c:v>44743</c:v>
                </c:pt>
                <c:pt idx="127">
                  <c:v>44747</c:v>
                </c:pt>
                <c:pt idx="128">
                  <c:v>44748</c:v>
                </c:pt>
                <c:pt idx="129">
                  <c:v>44749</c:v>
                </c:pt>
                <c:pt idx="130">
                  <c:v>44750</c:v>
                </c:pt>
                <c:pt idx="131">
                  <c:v>44753</c:v>
                </c:pt>
                <c:pt idx="132">
                  <c:v>44754</c:v>
                </c:pt>
                <c:pt idx="133">
                  <c:v>44755</c:v>
                </c:pt>
                <c:pt idx="134">
                  <c:v>44756</c:v>
                </c:pt>
                <c:pt idx="135">
                  <c:v>44757</c:v>
                </c:pt>
                <c:pt idx="136">
                  <c:v>44760</c:v>
                </c:pt>
                <c:pt idx="137">
                  <c:v>44761</c:v>
                </c:pt>
                <c:pt idx="138">
                  <c:v>44762</c:v>
                </c:pt>
                <c:pt idx="139">
                  <c:v>44763</c:v>
                </c:pt>
                <c:pt idx="140">
                  <c:v>44764</c:v>
                </c:pt>
                <c:pt idx="141">
                  <c:v>44767</c:v>
                </c:pt>
                <c:pt idx="142">
                  <c:v>44768</c:v>
                </c:pt>
                <c:pt idx="143">
                  <c:v>44769</c:v>
                </c:pt>
                <c:pt idx="144">
                  <c:v>44770</c:v>
                </c:pt>
                <c:pt idx="145">
                  <c:v>44771</c:v>
                </c:pt>
                <c:pt idx="146">
                  <c:v>44774</c:v>
                </c:pt>
                <c:pt idx="147">
                  <c:v>44775</c:v>
                </c:pt>
                <c:pt idx="148">
                  <c:v>44776</c:v>
                </c:pt>
                <c:pt idx="149">
                  <c:v>44777</c:v>
                </c:pt>
                <c:pt idx="150">
                  <c:v>44778</c:v>
                </c:pt>
                <c:pt idx="151">
                  <c:v>44781</c:v>
                </c:pt>
                <c:pt idx="152">
                  <c:v>44782</c:v>
                </c:pt>
                <c:pt idx="153">
                  <c:v>44783</c:v>
                </c:pt>
                <c:pt idx="154">
                  <c:v>44784</c:v>
                </c:pt>
                <c:pt idx="155">
                  <c:v>44785</c:v>
                </c:pt>
                <c:pt idx="156">
                  <c:v>44788</c:v>
                </c:pt>
                <c:pt idx="157">
                  <c:v>44789</c:v>
                </c:pt>
                <c:pt idx="158">
                  <c:v>44790</c:v>
                </c:pt>
                <c:pt idx="159">
                  <c:v>44791</c:v>
                </c:pt>
                <c:pt idx="160">
                  <c:v>44792</c:v>
                </c:pt>
                <c:pt idx="161">
                  <c:v>44795</c:v>
                </c:pt>
                <c:pt idx="162">
                  <c:v>44796</c:v>
                </c:pt>
                <c:pt idx="163">
                  <c:v>44797</c:v>
                </c:pt>
                <c:pt idx="164">
                  <c:v>44798</c:v>
                </c:pt>
                <c:pt idx="165">
                  <c:v>44799</c:v>
                </c:pt>
                <c:pt idx="166">
                  <c:v>44802</c:v>
                </c:pt>
                <c:pt idx="167">
                  <c:v>44803</c:v>
                </c:pt>
                <c:pt idx="168">
                  <c:v>44804</c:v>
                </c:pt>
                <c:pt idx="169">
                  <c:v>44805</c:v>
                </c:pt>
                <c:pt idx="170">
                  <c:v>44806</c:v>
                </c:pt>
                <c:pt idx="171">
                  <c:v>44810</c:v>
                </c:pt>
                <c:pt idx="172">
                  <c:v>44811</c:v>
                </c:pt>
                <c:pt idx="173">
                  <c:v>44812</c:v>
                </c:pt>
                <c:pt idx="174">
                  <c:v>44813</c:v>
                </c:pt>
                <c:pt idx="175">
                  <c:v>44816</c:v>
                </c:pt>
                <c:pt idx="176">
                  <c:v>44817</c:v>
                </c:pt>
                <c:pt idx="177">
                  <c:v>44818</c:v>
                </c:pt>
                <c:pt idx="178">
                  <c:v>44819</c:v>
                </c:pt>
                <c:pt idx="179">
                  <c:v>44820</c:v>
                </c:pt>
                <c:pt idx="180">
                  <c:v>44823</c:v>
                </c:pt>
                <c:pt idx="181">
                  <c:v>44824</c:v>
                </c:pt>
                <c:pt idx="182">
                  <c:v>44825</c:v>
                </c:pt>
                <c:pt idx="183">
                  <c:v>44826</c:v>
                </c:pt>
                <c:pt idx="184">
                  <c:v>44827</c:v>
                </c:pt>
                <c:pt idx="185">
                  <c:v>44830</c:v>
                </c:pt>
                <c:pt idx="186">
                  <c:v>44831</c:v>
                </c:pt>
                <c:pt idx="187">
                  <c:v>44832</c:v>
                </c:pt>
                <c:pt idx="188">
                  <c:v>44833</c:v>
                </c:pt>
                <c:pt idx="189">
                  <c:v>44834</c:v>
                </c:pt>
                <c:pt idx="190">
                  <c:v>44837</c:v>
                </c:pt>
                <c:pt idx="191">
                  <c:v>44838</c:v>
                </c:pt>
                <c:pt idx="192">
                  <c:v>44839</c:v>
                </c:pt>
                <c:pt idx="193">
                  <c:v>44840</c:v>
                </c:pt>
                <c:pt idx="194">
                  <c:v>44841</c:v>
                </c:pt>
                <c:pt idx="195">
                  <c:v>44845</c:v>
                </c:pt>
                <c:pt idx="196">
                  <c:v>44846</c:v>
                </c:pt>
                <c:pt idx="197">
                  <c:v>44847</c:v>
                </c:pt>
                <c:pt idx="198">
                  <c:v>44848</c:v>
                </c:pt>
                <c:pt idx="199">
                  <c:v>44851</c:v>
                </c:pt>
                <c:pt idx="200">
                  <c:v>44852</c:v>
                </c:pt>
                <c:pt idx="201">
                  <c:v>44853</c:v>
                </c:pt>
                <c:pt idx="202">
                  <c:v>44854</c:v>
                </c:pt>
                <c:pt idx="203">
                  <c:v>44855</c:v>
                </c:pt>
                <c:pt idx="204">
                  <c:v>44858</c:v>
                </c:pt>
                <c:pt idx="205">
                  <c:v>44859</c:v>
                </c:pt>
                <c:pt idx="206">
                  <c:v>44860</c:v>
                </c:pt>
                <c:pt idx="207">
                  <c:v>44861</c:v>
                </c:pt>
                <c:pt idx="208">
                  <c:v>44862</c:v>
                </c:pt>
                <c:pt idx="209">
                  <c:v>44865</c:v>
                </c:pt>
                <c:pt idx="210">
                  <c:v>44866</c:v>
                </c:pt>
                <c:pt idx="211">
                  <c:v>44867</c:v>
                </c:pt>
                <c:pt idx="212">
                  <c:v>44868</c:v>
                </c:pt>
                <c:pt idx="213">
                  <c:v>44869</c:v>
                </c:pt>
                <c:pt idx="214">
                  <c:v>44872</c:v>
                </c:pt>
                <c:pt idx="215">
                  <c:v>44873</c:v>
                </c:pt>
                <c:pt idx="216">
                  <c:v>44874</c:v>
                </c:pt>
                <c:pt idx="217">
                  <c:v>44875</c:v>
                </c:pt>
                <c:pt idx="218">
                  <c:v>44879</c:v>
                </c:pt>
                <c:pt idx="219">
                  <c:v>44880</c:v>
                </c:pt>
                <c:pt idx="220">
                  <c:v>44881</c:v>
                </c:pt>
                <c:pt idx="221">
                  <c:v>44882</c:v>
                </c:pt>
                <c:pt idx="222">
                  <c:v>44883</c:v>
                </c:pt>
                <c:pt idx="223">
                  <c:v>44886</c:v>
                </c:pt>
                <c:pt idx="224">
                  <c:v>44887</c:v>
                </c:pt>
                <c:pt idx="225">
                  <c:v>44888</c:v>
                </c:pt>
                <c:pt idx="226">
                  <c:v>44890</c:v>
                </c:pt>
                <c:pt idx="227">
                  <c:v>44893</c:v>
                </c:pt>
                <c:pt idx="228">
                  <c:v>44894</c:v>
                </c:pt>
                <c:pt idx="229">
                  <c:v>44895</c:v>
                </c:pt>
                <c:pt idx="230">
                  <c:v>44896</c:v>
                </c:pt>
                <c:pt idx="231">
                  <c:v>44897</c:v>
                </c:pt>
                <c:pt idx="232">
                  <c:v>44900</c:v>
                </c:pt>
                <c:pt idx="233">
                  <c:v>44901</c:v>
                </c:pt>
                <c:pt idx="234">
                  <c:v>44902</c:v>
                </c:pt>
                <c:pt idx="235">
                  <c:v>44903</c:v>
                </c:pt>
                <c:pt idx="236">
                  <c:v>44904</c:v>
                </c:pt>
                <c:pt idx="237">
                  <c:v>44907</c:v>
                </c:pt>
                <c:pt idx="238">
                  <c:v>44908</c:v>
                </c:pt>
                <c:pt idx="239">
                  <c:v>44909</c:v>
                </c:pt>
                <c:pt idx="240">
                  <c:v>44910</c:v>
                </c:pt>
                <c:pt idx="241">
                  <c:v>44911</c:v>
                </c:pt>
                <c:pt idx="242">
                  <c:v>44914</c:v>
                </c:pt>
                <c:pt idx="243">
                  <c:v>44915</c:v>
                </c:pt>
                <c:pt idx="244">
                  <c:v>44916</c:v>
                </c:pt>
                <c:pt idx="245">
                  <c:v>44917</c:v>
                </c:pt>
                <c:pt idx="246">
                  <c:v>44918</c:v>
                </c:pt>
                <c:pt idx="247">
                  <c:v>44922</c:v>
                </c:pt>
                <c:pt idx="248">
                  <c:v>44923</c:v>
                </c:pt>
                <c:pt idx="249">
                  <c:v>44924</c:v>
                </c:pt>
                <c:pt idx="250">
                  <c:v>44925</c:v>
                </c:pt>
                <c:pt idx="251">
                  <c:v>44926</c:v>
                </c:pt>
              </c:numCache>
            </c:numRef>
          </c:cat>
          <c:val>
            <c:numRef>
              <c:f>'selected_outlays_2025-12-18'!$C$2:$C$253</c:f>
              <c:numCache>
                <c:formatCode>General</c:formatCode>
                <c:ptCount val="252"/>
                <c:pt idx="0">
                  <c:v>0</c:v>
                </c:pt>
                <c:pt idx="1">
                  <c:v>109.755</c:v>
                </c:pt>
                <c:pt idx="2">
                  <c:v>128.94300000000001</c:v>
                </c:pt>
                <c:pt idx="3">
                  <c:v>149.107</c:v>
                </c:pt>
                <c:pt idx="4">
                  <c:v>166.70699999999999</c:v>
                </c:pt>
                <c:pt idx="5">
                  <c:v>184.43</c:v>
                </c:pt>
                <c:pt idx="6">
                  <c:v>201.762</c:v>
                </c:pt>
                <c:pt idx="7">
                  <c:v>244.19399999999999</c:v>
                </c:pt>
                <c:pt idx="8">
                  <c:v>294.20100000000002</c:v>
                </c:pt>
                <c:pt idx="9">
                  <c:v>311.01900000000001</c:v>
                </c:pt>
                <c:pt idx="10">
                  <c:v>333.55700000000002</c:v>
                </c:pt>
                <c:pt idx="11">
                  <c:v>375.42200000000003</c:v>
                </c:pt>
                <c:pt idx="12">
                  <c:v>390.601</c:v>
                </c:pt>
                <c:pt idx="13">
                  <c:v>413.28800000000001</c:v>
                </c:pt>
                <c:pt idx="14">
                  <c:v>429.76</c:v>
                </c:pt>
                <c:pt idx="15">
                  <c:v>443.96800000000002</c:v>
                </c:pt>
                <c:pt idx="16">
                  <c:v>482.19</c:v>
                </c:pt>
                <c:pt idx="17">
                  <c:v>499.404</c:v>
                </c:pt>
                <c:pt idx="18">
                  <c:v>513.74900000000002</c:v>
                </c:pt>
                <c:pt idx="19">
                  <c:v>527.85699999999997</c:v>
                </c:pt>
                <c:pt idx="20">
                  <c:v>557.15200000000004</c:v>
                </c:pt>
                <c:pt idx="21">
                  <c:v>658.56399999999996</c:v>
                </c:pt>
                <c:pt idx="22">
                  <c:v>671.35500000000002</c:v>
                </c:pt>
                <c:pt idx="23">
                  <c:v>713.70699999999999</c:v>
                </c:pt>
                <c:pt idx="24">
                  <c:v>729.202</c:v>
                </c:pt>
                <c:pt idx="25">
                  <c:v>746.41600000000005</c:v>
                </c:pt>
                <c:pt idx="26">
                  <c:v>792.58299999999997</c:v>
                </c:pt>
                <c:pt idx="27">
                  <c:v>807.26</c:v>
                </c:pt>
                <c:pt idx="28">
                  <c:v>822.66099999999994</c:v>
                </c:pt>
                <c:pt idx="29">
                  <c:v>838.46400000000006</c:v>
                </c:pt>
                <c:pt idx="30">
                  <c:v>853.46600000000001</c:v>
                </c:pt>
                <c:pt idx="31">
                  <c:v>954.8</c:v>
                </c:pt>
                <c:pt idx="32">
                  <c:v>969.92399999999998</c:v>
                </c:pt>
                <c:pt idx="33">
                  <c:v>986.50400000000002</c:v>
                </c:pt>
                <c:pt idx="34">
                  <c:v>1009.508</c:v>
                </c:pt>
                <c:pt idx="35">
                  <c:v>1077.6099999999999</c:v>
                </c:pt>
                <c:pt idx="36">
                  <c:v>1134.3969999999999</c:v>
                </c:pt>
                <c:pt idx="37">
                  <c:v>1150.1189999999999</c:v>
                </c:pt>
                <c:pt idx="38">
                  <c:v>1168.1420000000001</c:v>
                </c:pt>
                <c:pt idx="39">
                  <c:v>1196.165</c:v>
                </c:pt>
                <c:pt idx="40">
                  <c:v>1301.2159999999999</c:v>
                </c:pt>
                <c:pt idx="41">
                  <c:v>1317.384</c:v>
                </c:pt>
                <c:pt idx="42">
                  <c:v>1360.36</c:v>
                </c:pt>
                <c:pt idx="43">
                  <c:v>1379.3440000000001</c:v>
                </c:pt>
                <c:pt idx="44">
                  <c:v>1399.3489999999999</c:v>
                </c:pt>
                <c:pt idx="45">
                  <c:v>1448.049</c:v>
                </c:pt>
                <c:pt idx="46">
                  <c:v>1466.0509999999999</c:v>
                </c:pt>
                <c:pt idx="47">
                  <c:v>1518.2860000000001</c:v>
                </c:pt>
                <c:pt idx="48">
                  <c:v>1537.597</c:v>
                </c:pt>
                <c:pt idx="49">
                  <c:v>1555.0640000000001</c:v>
                </c:pt>
                <c:pt idx="50">
                  <c:v>1608.962</c:v>
                </c:pt>
                <c:pt idx="51">
                  <c:v>1624.5409999999999</c:v>
                </c:pt>
                <c:pt idx="52">
                  <c:v>1642.7860000000001</c:v>
                </c:pt>
                <c:pt idx="53">
                  <c:v>1683.463</c:v>
                </c:pt>
                <c:pt idx="54">
                  <c:v>1710.779</c:v>
                </c:pt>
                <c:pt idx="55">
                  <c:v>1755.9290000000001</c:v>
                </c:pt>
                <c:pt idx="56">
                  <c:v>1776.146</c:v>
                </c:pt>
                <c:pt idx="57">
                  <c:v>1792.364</c:v>
                </c:pt>
                <c:pt idx="58">
                  <c:v>1806.6980000000001</c:v>
                </c:pt>
                <c:pt idx="59">
                  <c:v>1824.395</c:v>
                </c:pt>
                <c:pt idx="60">
                  <c:v>1844.8130000000001</c:v>
                </c:pt>
                <c:pt idx="61">
                  <c:v>1859.3620000000001</c:v>
                </c:pt>
                <c:pt idx="62">
                  <c:v>1962.3869999999999</c:v>
                </c:pt>
                <c:pt idx="63">
                  <c:v>2018.3</c:v>
                </c:pt>
                <c:pt idx="64">
                  <c:v>2038.146</c:v>
                </c:pt>
                <c:pt idx="65">
                  <c:v>2057.2350000000001</c:v>
                </c:pt>
                <c:pt idx="66">
                  <c:v>2073.5569999999998</c:v>
                </c:pt>
                <c:pt idx="67">
                  <c:v>2089.5129999999999</c:v>
                </c:pt>
                <c:pt idx="68">
                  <c:v>2105.14</c:v>
                </c:pt>
                <c:pt idx="69">
                  <c:v>2123.46</c:v>
                </c:pt>
                <c:pt idx="70">
                  <c:v>2171.605</c:v>
                </c:pt>
                <c:pt idx="71">
                  <c:v>2186.067</c:v>
                </c:pt>
                <c:pt idx="72">
                  <c:v>2206.9789999999998</c:v>
                </c:pt>
                <c:pt idx="73">
                  <c:v>2229.306</c:v>
                </c:pt>
                <c:pt idx="74">
                  <c:v>2244.4389999999999</c:v>
                </c:pt>
                <c:pt idx="75">
                  <c:v>2290.3209999999999</c:v>
                </c:pt>
                <c:pt idx="76">
                  <c:v>2306.5279999999998</c:v>
                </c:pt>
                <c:pt idx="77">
                  <c:v>2327.5340000000001</c:v>
                </c:pt>
                <c:pt idx="78">
                  <c:v>2340.502</c:v>
                </c:pt>
                <c:pt idx="79">
                  <c:v>2360.25</c:v>
                </c:pt>
                <c:pt idx="80">
                  <c:v>2409.7350000000001</c:v>
                </c:pt>
                <c:pt idx="81">
                  <c:v>2428.1790000000001</c:v>
                </c:pt>
                <c:pt idx="82">
                  <c:v>2452.7249999999999</c:v>
                </c:pt>
                <c:pt idx="83">
                  <c:v>2570.4670000000001</c:v>
                </c:pt>
                <c:pt idx="84">
                  <c:v>2588.5050000000001</c:v>
                </c:pt>
                <c:pt idx="85">
                  <c:v>2635.6759999999999</c:v>
                </c:pt>
                <c:pt idx="86">
                  <c:v>2661.3449999999998</c:v>
                </c:pt>
                <c:pt idx="87">
                  <c:v>2674.326</c:v>
                </c:pt>
                <c:pt idx="88">
                  <c:v>2689.2930000000001</c:v>
                </c:pt>
                <c:pt idx="89">
                  <c:v>2707.0050000000001</c:v>
                </c:pt>
                <c:pt idx="90">
                  <c:v>2753.9340000000002</c:v>
                </c:pt>
                <c:pt idx="91">
                  <c:v>2771.127</c:v>
                </c:pt>
                <c:pt idx="92">
                  <c:v>2789.0369999999998</c:v>
                </c:pt>
                <c:pt idx="93">
                  <c:v>2860.6410000000001</c:v>
                </c:pt>
                <c:pt idx="94">
                  <c:v>2875.2330000000002</c:v>
                </c:pt>
                <c:pt idx="95">
                  <c:v>2916.4490000000001</c:v>
                </c:pt>
                <c:pt idx="96">
                  <c:v>2931.3069999999998</c:v>
                </c:pt>
                <c:pt idx="97">
                  <c:v>2940.848</c:v>
                </c:pt>
                <c:pt idx="98">
                  <c:v>2961.8560000000002</c:v>
                </c:pt>
                <c:pt idx="99">
                  <c:v>2976.3270000000002</c:v>
                </c:pt>
                <c:pt idx="100">
                  <c:v>3017.9189999999999</c:v>
                </c:pt>
                <c:pt idx="101">
                  <c:v>3034.6370000000002</c:v>
                </c:pt>
                <c:pt idx="102">
                  <c:v>3054.5740000000001</c:v>
                </c:pt>
                <c:pt idx="103">
                  <c:v>3073.5459999999998</c:v>
                </c:pt>
                <c:pt idx="104">
                  <c:v>3100.489</c:v>
                </c:pt>
                <c:pt idx="105">
                  <c:v>3210.306</c:v>
                </c:pt>
                <c:pt idx="106">
                  <c:v>3247.404</c:v>
                </c:pt>
                <c:pt idx="107">
                  <c:v>3260.895</c:v>
                </c:pt>
                <c:pt idx="108">
                  <c:v>3277.828</c:v>
                </c:pt>
                <c:pt idx="109">
                  <c:v>3289.4059999999999</c:v>
                </c:pt>
                <c:pt idx="110">
                  <c:v>3304.5149999999999</c:v>
                </c:pt>
                <c:pt idx="111">
                  <c:v>3319.9589999999998</c:v>
                </c:pt>
                <c:pt idx="112">
                  <c:v>3338.0050000000001</c:v>
                </c:pt>
                <c:pt idx="113">
                  <c:v>3355.4830000000002</c:v>
                </c:pt>
                <c:pt idx="114">
                  <c:v>3394.3110000000001</c:v>
                </c:pt>
                <c:pt idx="115">
                  <c:v>3416.491</c:v>
                </c:pt>
                <c:pt idx="116">
                  <c:v>3429.0059999999999</c:v>
                </c:pt>
                <c:pt idx="117">
                  <c:v>3445.8</c:v>
                </c:pt>
                <c:pt idx="118">
                  <c:v>3496.1660000000002</c:v>
                </c:pt>
                <c:pt idx="119">
                  <c:v>3516.0369999999998</c:v>
                </c:pt>
                <c:pt idx="120">
                  <c:v>3533.8449999999998</c:v>
                </c:pt>
                <c:pt idx="121">
                  <c:v>3550.5039999999999</c:v>
                </c:pt>
                <c:pt idx="122">
                  <c:v>3566.431</c:v>
                </c:pt>
                <c:pt idx="123">
                  <c:v>3610.6030000000001</c:v>
                </c:pt>
                <c:pt idx="124">
                  <c:v>3628.2779999999998</c:v>
                </c:pt>
                <c:pt idx="125">
                  <c:v>3740.5450000000001</c:v>
                </c:pt>
                <c:pt idx="126">
                  <c:v>3789.2660000000001</c:v>
                </c:pt>
                <c:pt idx="127">
                  <c:v>3804.4870000000001</c:v>
                </c:pt>
                <c:pt idx="128">
                  <c:v>3821.297</c:v>
                </c:pt>
                <c:pt idx="129">
                  <c:v>3840.433</c:v>
                </c:pt>
                <c:pt idx="130">
                  <c:v>3857.5250000000001</c:v>
                </c:pt>
                <c:pt idx="131">
                  <c:v>3875.424</c:v>
                </c:pt>
                <c:pt idx="132">
                  <c:v>3915.0830000000001</c:v>
                </c:pt>
                <c:pt idx="133">
                  <c:v>3932.0770000000002</c:v>
                </c:pt>
                <c:pt idx="134">
                  <c:v>3948.9760000000001</c:v>
                </c:pt>
                <c:pt idx="135">
                  <c:v>3967.1729999999998</c:v>
                </c:pt>
                <c:pt idx="136">
                  <c:v>3979.732</c:v>
                </c:pt>
                <c:pt idx="137">
                  <c:v>4018.701</c:v>
                </c:pt>
                <c:pt idx="138">
                  <c:v>4038.9659999999999</c:v>
                </c:pt>
                <c:pt idx="139">
                  <c:v>4055.0880000000002</c:v>
                </c:pt>
                <c:pt idx="140">
                  <c:v>4069.152</c:v>
                </c:pt>
                <c:pt idx="141">
                  <c:v>4083.4650000000001</c:v>
                </c:pt>
                <c:pt idx="142">
                  <c:v>4122.3419999999996</c:v>
                </c:pt>
                <c:pt idx="143">
                  <c:v>4146.2960000000003</c:v>
                </c:pt>
                <c:pt idx="144">
                  <c:v>4159.8360000000002</c:v>
                </c:pt>
                <c:pt idx="145">
                  <c:v>4194.8810000000003</c:v>
                </c:pt>
                <c:pt idx="146">
                  <c:v>4292.7929999999997</c:v>
                </c:pt>
                <c:pt idx="147">
                  <c:v>4307.1130000000003</c:v>
                </c:pt>
                <c:pt idx="148">
                  <c:v>4344.5789999999997</c:v>
                </c:pt>
                <c:pt idx="149">
                  <c:v>4361.2030000000004</c:v>
                </c:pt>
                <c:pt idx="150">
                  <c:v>4376.3919999999998</c:v>
                </c:pt>
                <c:pt idx="151">
                  <c:v>4391.6909999999998</c:v>
                </c:pt>
                <c:pt idx="152">
                  <c:v>4431.4459999999999</c:v>
                </c:pt>
                <c:pt idx="153">
                  <c:v>4447.9040000000005</c:v>
                </c:pt>
                <c:pt idx="154">
                  <c:v>4458.7629999999999</c:v>
                </c:pt>
                <c:pt idx="155">
                  <c:v>4471.9229999999998</c:v>
                </c:pt>
                <c:pt idx="156">
                  <c:v>4547.0940000000001</c:v>
                </c:pt>
                <c:pt idx="157">
                  <c:v>4586.4089999999997</c:v>
                </c:pt>
                <c:pt idx="158">
                  <c:v>4602.1350000000002</c:v>
                </c:pt>
                <c:pt idx="159">
                  <c:v>4618.835</c:v>
                </c:pt>
                <c:pt idx="160">
                  <c:v>4634.3950000000004</c:v>
                </c:pt>
                <c:pt idx="161">
                  <c:v>4651.9549999999999</c:v>
                </c:pt>
                <c:pt idx="162">
                  <c:v>4690.7910000000002</c:v>
                </c:pt>
                <c:pt idx="163">
                  <c:v>4706.2340000000004</c:v>
                </c:pt>
                <c:pt idx="164">
                  <c:v>4718.5739999999996</c:v>
                </c:pt>
                <c:pt idx="165">
                  <c:v>4732.8180000000002</c:v>
                </c:pt>
                <c:pt idx="166">
                  <c:v>4746.0770000000002</c:v>
                </c:pt>
                <c:pt idx="167">
                  <c:v>4760.134</c:v>
                </c:pt>
                <c:pt idx="168">
                  <c:v>4786.4849999999997</c:v>
                </c:pt>
                <c:pt idx="169">
                  <c:v>4913.5069999999996</c:v>
                </c:pt>
                <c:pt idx="170">
                  <c:v>4932.1170000000002</c:v>
                </c:pt>
                <c:pt idx="171">
                  <c:v>4949.0959999999995</c:v>
                </c:pt>
                <c:pt idx="172">
                  <c:v>4965.9949999999999</c:v>
                </c:pt>
                <c:pt idx="173">
                  <c:v>4978.7659999999996</c:v>
                </c:pt>
                <c:pt idx="174">
                  <c:v>4992.5780000000004</c:v>
                </c:pt>
                <c:pt idx="175">
                  <c:v>5008.933</c:v>
                </c:pt>
                <c:pt idx="176">
                  <c:v>5054.4369999999999</c:v>
                </c:pt>
                <c:pt idx="177">
                  <c:v>5069.5320000000002</c:v>
                </c:pt>
                <c:pt idx="178">
                  <c:v>5144.2659999999996</c:v>
                </c:pt>
                <c:pt idx="179">
                  <c:v>5159.2910000000002</c:v>
                </c:pt>
                <c:pt idx="180">
                  <c:v>5176.0929999999998</c:v>
                </c:pt>
                <c:pt idx="181">
                  <c:v>5217.3900000000003</c:v>
                </c:pt>
                <c:pt idx="182">
                  <c:v>5236.3419999999996</c:v>
                </c:pt>
                <c:pt idx="183">
                  <c:v>5261.4279999999999</c:v>
                </c:pt>
                <c:pt idx="184">
                  <c:v>5276.7730000000001</c:v>
                </c:pt>
                <c:pt idx="185">
                  <c:v>5293.0619999999999</c:v>
                </c:pt>
                <c:pt idx="186">
                  <c:v>5337.7619999999997</c:v>
                </c:pt>
                <c:pt idx="187">
                  <c:v>5355.393</c:v>
                </c:pt>
                <c:pt idx="188">
                  <c:v>5446.66</c:v>
                </c:pt>
                <c:pt idx="189">
                  <c:v>5484.107</c:v>
                </c:pt>
                <c:pt idx="190">
                  <c:v>5520.7209999999995</c:v>
                </c:pt>
                <c:pt idx="191">
                  <c:v>5534.7340000000004</c:v>
                </c:pt>
                <c:pt idx="192">
                  <c:v>5551.45</c:v>
                </c:pt>
                <c:pt idx="193">
                  <c:v>5564.4059999999999</c:v>
                </c:pt>
                <c:pt idx="194">
                  <c:v>5580.1729999999998</c:v>
                </c:pt>
                <c:pt idx="195">
                  <c:v>5626.1869999999999</c:v>
                </c:pt>
                <c:pt idx="196">
                  <c:v>5651.6260000000002</c:v>
                </c:pt>
                <c:pt idx="197">
                  <c:v>5674.7920000000004</c:v>
                </c:pt>
                <c:pt idx="198">
                  <c:v>5693.7610000000004</c:v>
                </c:pt>
                <c:pt idx="199">
                  <c:v>5705.9949999999999</c:v>
                </c:pt>
                <c:pt idx="200">
                  <c:v>5743.3819999999996</c:v>
                </c:pt>
                <c:pt idx="201">
                  <c:v>5760.8509999999997</c:v>
                </c:pt>
                <c:pt idx="202">
                  <c:v>5782.4170000000004</c:v>
                </c:pt>
                <c:pt idx="203">
                  <c:v>5795.107</c:v>
                </c:pt>
                <c:pt idx="204">
                  <c:v>5809.2250000000004</c:v>
                </c:pt>
                <c:pt idx="205">
                  <c:v>5850.384</c:v>
                </c:pt>
                <c:pt idx="206">
                  <c:v>5867.2920000000004</c:v>
                </c:pt>
                <c:pt idx="207">
                  <c:v>5887.8770000000004</c:v>
                </c:pt>
                <c:pt idx="208">
                  <c:v>5904.5450000000001</c:v>
                </c:pt>
                <c:pt idx="209">
                  <c:v>5939.6289999999999</c:v>
                </c:pt>
                <c:pt idx="210">
                  <c:v>6051.1450000000004</c:v>
                </c:pt>
                <c:pt idx="211">
                  <c:v>6076.4440000000004</c:v>
                </c:pt>
                <c:pt idx="212">
                  <c:v>6113.9750000000004</c:v>
                </c:pt>
                <c:pt idx="213">
                  <c:v>6125.8969999999999</c:v>
                </c:pt>
                <c:pt idx="214">
                  <c:v>6140.5839999999998</c:v>
                </c:pt>
                <c:pt idx="215">
                  <c:v>6184.6880000000001</c:v>
                </c:pt>
                <c:pt idx="216">
                  <c:v>6202.25</c:v>
                </c:pt>
                <c:pt idx="217">
                  <c:v>6210.8919999999998</c:v>
                </c:pt>
                <c:pt idx="218">
                  <c:v>6225.2839999999997</c:v>
                </c:pt>
                <c:pt idx="219">
                  <c:v>6243.2160000000003</c:v>
                </c:pt>
                <c:pt idx="220">
                  <c:v>6344.0680000000002</c:v>
                </c:pt>
                <c:pt idx="221">
                  <c:v>6362.1620000000003</c:v>
                </c:pt>
                <c:pt idx="222">
                  <c:v>6373.6670000000004</c:v>
                </c:pt>
                <c:pt idx="223">
                  <c:v>6387.0010000000002</c:v>
                </c:pt>
                <c:pt idx="224">
                  <c:v>6403.88</c:v>
                </c:pt>
                <c:pt idx="225">
                  <c:v>6457.9579999999996</c:v>
                </c:pt>
                <c:pt idx="226">
                  <c:v>6477.6729999999998</c:v>
                </c:pt>
                <c:pt idx="227">
                  <c:v>6489.826</c:v>
                </c:pt>
                <c:pt idx="228">
                  <c:v>6502.8850000000002</c:v>
                </c:pt>
                <c:pt idx="229">
                  <c:v>6516.5929999999998</c:v>
                </c:pt>
                <c:pt idx="230">
                  <c:v>6581.5789999999997</c:v>
                </c:pt>
                <c:pt idx="231">
                  <c:v>6700.1390000000001</c:v>
                </c:pt>
                <c:pt idx="232">
                  <c:v>6713.9179999999997</c:v>
                </c:pt>
                <c:pt idx="233">
                  <c:v>6729.9589999999998</c:v>
                </c:pt>
                <c:pt idx="234">
                  <c:v>6743.67</c:v>
                </c:pt>
                <c:pt idx="235">
                  <c:v>6756.1570000000002</c:v>
                </c:pt>
                <c:pt idx="236">
                  <c:v>6774.0810000000001</c:v>
                </c:pt>
                <c:pt idx="237">
                  <c:v>6793.2120000000004</c:v>
                </c:pt>
                <c:pt idx="238">
                  <c:v>6812.6459999999997</c:v>
                </c:pt>
                <c:pt idx="239">
                  <c:v>6852.7969999999996</c:v>
                </c:pt>
                <c:pt idx="240">
                  <c:v>6871.3329999999996</c:v>
                </c:pt>
                <c:pt idx="241">
                  <c:v>6894.4660000000003</c:v>
                </c:pt>
                <c:pt idx="242">
                  <c:v>6908.3770000000004</c:v>
                </c:pt>
                <c:pt idx="243">
                  <c:v>6922.732</c:v>
                </c:pt>
                <c:pt idx="244">
                  <c:v>6963.326</c:v>
                </c:pt>
                <c:pt idx="245">
                  <c:v>6982.12</c:v>
                </c:pt>
                <c:pt idx="246">
                  <c:v>7006.174</c:v>
                </c:pt>
                <c:pt idx="247">
                  <c:v>7022.3389999999999</c:v>
                </c:pt>
                <c:pt idx="248">
                  <c:v>7064.1719999999996</c:v>
                </c:pt>
                <c:pt idx="249">
                  <c:v>7082.6040000000003</c:v>
                </c:pt>
                <c:pt idx="250">
                  <c:v>7122.9669999999996</c:v>
                </c:pt>
              </c:numCache>
              <c:extLst/>
            </c:numRef>
          </c:val>
          <c:smooth val="0"/>
          <c:extLst>
            <c:ext xmlns:c16="http://schemas.microsoft.com/office/drawing/2014/chart" uri="{C3380CC4-5D6E-409C-BE32-E72D297353CC}">
              <c16:uniqueId val="{00000001-4CEF-4F73-9685-C36E87202C0E}"/>
            </c:ext>
          </c:extLst>
        </c:ser>
        <c:ser>
          <c:idx val="2"/>
          <c:order val="2"/>
          <c:tx>
            <c:v>2024</c:v>
          </c:tx>
          <c:spPr>
            <a:ln w="28575" cap="rnd">
              <a:solidFill>
                <a:srgbClr val="8A659E"/>
              </a:solidFill>
              <a:round/>
            </a:ln>
            <a:effectLst/>
          </c:spPr>
          <c:marker>
            <c:symbol val="none"/>
          </c:marker>
          <c:cat>
            <c:numRef>
              <c:f>'selected_outlays_2025-12-18'!$A$2:$A$253</c:f>
              <c:numCache>
                <c:formatCode>m/d/yyyy</c:formatCode>
                <c:ptCount val="252"/>
                <c:pt idx="0">
                  <c:v>44563</c:v>
                </c:pt>
                <c:pt idx="1">
                  <c:v>44564</c:v>
                </c:pt>
                <c:pt idx="2">
                  <c:v>44565</c:v>
                </c:pt>
                <c:pt idx="3">
                  <c:v>44566</c:v>
                </c:pt>
                <c:pt idx="4">
                  <c:v>44567</c:v>
                </c:pt>
                <c:pt idx="5">
                  <c:v>44568</c:v>
                </c:pt>
                <c:pt idx="6">
                  <c:v>44571</c:v>
                </c:pt>
                <c:pt idx="7">
                  <c:v>44572</c:v>
                </c:pt>
                <c:pt idx="8">
                  <c:v>44573</c:v>
                </c:pt>
                <c:pt idx="9">
                  <c:v>44574</c:v>
                </c:pt>
                <c:pt idx="10">
                  <c:v>44575</c:v>
                </c:pt>
                <c:pt idx="11">
                  <c:v>44579</c:v>
                </c:pt>
                <c:pt idx="12">
                  <c:v>44580</c:v>
                </c:pt>
                <c:pt idx="13">
                  <c:v>44581</c:v>
                </c:pt>
                <c:pt idx="14">
                  <c:v>44582</c:v>
                </c:pt>
                <c:pt idx="15">
                  <c:v>44585</c:v>
                </c:pt>
                <c:pt idx="16">
                  <c:v>44586</c:v>
                </c:pt>
                <c:pt idx="17">
                  <c:v>44587</c:v>
                </c:pt>
                <c:pt idx="18">
                  <c:v>44588</c:v>
                </c:pt>
                <c:pt idx="19">
                  <c:v>44589</c:v>
                </c:pt>
                <c:pt idx="20">
                  <c:v>44592</c:v>
                </c:pt>
                <c:pt idx="21">
                  <c:v>44593</c:v>
                </c:pt>
                <c:pt idx="22">
                  <c:v>44594</c:v>
                </c:pt>
                <c:pt idx="23">
                  <c:v>44595</c:v>
                </c:pt>
                <c:pt idx="24">
                  <c:v>44596</c:v>
                </c:pt>
                <c:pt idx="25">
                  <c:v>44599</c:v>
                </c:pt>
                <c:pt idx="26">
                  <c:v>44600</c:v>
                </c:pt>
                <c:pt idx="27">
                  <c:v>44601</c:v>
                </c:pt>
                <c:pt idx="28">
                  <c:v>44602</c:v>
                </c:pt>
                <c:pt idx="29">
                  <c:v>44603</c:v>
                </c:pt>
                <c:pt idx="30">
                  <c:v>44606</c:v>
                </c:pt>
                <c:pt idx="31">
                  <c:v>44607</c:v>
                </c:pt>
                <c:pt idx="32">
                  <c:v>44608</c:v>
                </c:pt>
                <c:pt idx="33">
                  <c:v>44609</c:v>
                </c:pt>
                <c:pt idx="34">
                  <c:v>44610</c:v>
                </c:pt>
                <c:pt idx="35">
                  <c:v>44614</c:v>
                </c:pt>
                <c:pt idx="36">
                  <c:v>44615</c:v>
                </c:pt>
                <c:pt idx="37">
                  <c:v>44616</c:v>
                </c:pt>
                <c:pt idx="38">
                  <c:v>44617</c:v>
                </c:pt>
                <c:pt idx="39">
                  <c:v>44620</c:v>
                </c:pt>
                <c:pt idx="40">
                  <c:v>44621</c:v>
                </c:pt>
                <c:pt idx="41">
                  <c:v>44622</c:v>
                </c:pt>
                <c:pt idx="42">
                  <c:v>44623</c:v>
                </c:pt>
                <c:pt idx="43">
                  <c:v>44624</c:v>
                </c:pt>
                <c:pt idx="44">
                  <c:v>44627</c:v>
                </c:pt>
                <c:pt idx="45">
                  <c:v>44628</c:v>
                </c:pt>
                <c:pt idx="46">
                  <c:v>44629</c:v>
                </c:pt>
                <c:pt idx="47">
                  <c:v>44630</c:v>
                </c:pt>
                <c:pt idx="48">
                  <c:v>44631</c:v>
                </c:pt>
                <c:pt idx="49">
                  <c:v>44634</c:v>
                </c:pt>
                <c:pt idx="50">
                  <c:v>44635</c:v>
                </c:pt>
                <c:pt idx="51">
                  <c:v>44636</c:v>
                </c:pt>
                <c:pt idx="52">
                  <c:v>44637</c:v>
                </c:pt>
                <c:pt idx="53">
                  <c:v>44638</c:v>
                </c:pt>
                <c:pt idx="54">
                  <c:v>44641</c:v>
                </c:pt>
                <c:pt idx="55">
                  <c:v>44642</c:v>
                </c:pt>
                <c:pt idx="56">
                  <c:v>44643</c:v>
                </c:pt>
                <c:pt idx="57">
                  <c:v>44644</c:v>
                </c:pt>
                <c:pt idx="58">
                  <c:v>44645</c:v>
                </c:pt>
                <c:pt idx="59">
                  <c:v>44648</c:v>
                </c:pt>
                <c:pt idx="60">
                  <c:v>44649</c:v>
                </c:pt>
                <c:pt idx="61">
                  <c:v>44650</c:v>
                </c:pt>
                <c:pt idx="62">
                  <c:v>44651</c:v>
                </c:pt>
                <c:pt idx="63">
                  <c:v>44652</c:v>
                </c:pt>
                <c:pt idx="64">
                  <c:v>44655</c:v>
                </c:pt>
                <c:pt idx="65">
                  <c:v>44656</c:v>
                </c:pt>
                <c:pt idx="66">
                  <c:v>44657</c:v>
                </c:pt>
                <c:pt idx="67">
                  <c:v>44658</c:v>
                </c:pt>
                <c:pt idx="68">
                  <c:v>44659</c:v>
                </c:pt>
                <c:pt idx="69">
                  <c:v>44662</c:v>
                </c:pt>
                <c:pt idx="70">
                  <c:v>44663</c:v>
                </c:pt>
                <c:pt idx="71">
                  <c:v>44664</c:v>
                </c:pt>
                <c:pt idx="72">
                  <c:v>44665</c:v>
                </c:pt>
                <c:pt idx="73">
                  <c:v>44666</c:v>
                </c:pt>
                <c:pt idx="74">
                  <c:v>44669</c:v>
                </c:pt>
                <c:pt idx="75">
                  <c:v>44670</c:v>
                </c:pt>
                <c:pt idx="76">
                  <c:v>44671</c:v>
                </c:pt>
                <c:pt idx="77">
                  <c:v>44672</c:v>
                </c:pt>
                <c:pt idx="78">
                  <c:v>44673</c:v>
                </c:pt>
                <c:pt idx="79">
                  <c:v>44676</c:v>
                </c:pt>
                <c:pt idx="80">
                  <c:v>44677</c:v>
                </c:pt>
                <c:pt idx="81">
                  <c:v>44678</c:v>
                </c:pt>
                <c:pt idx="82">
                  <c:v>44679</c:v>
                </c:pt>
                <c:pt idx="83">
                  <c:v>44680</c:v>
                </c:pt>
                <c:pt idx="84">
                  <c:v>44683</c:v>
                </c:pt>
                <c:pt idx="85">
                  <c:v>44684</c:v>
                </c:pt>
                <c:pt idx="86">
                  <c:v>44685</c:v>
                </c:pt>
                <c:pt idx="87">
                  <c:v>44686</c:v>
                </c:pt>
                <c:pt idx="88">
                  <c:v>44687</c:v>
                </c:pt>
                <c:pt idx="89">
                  <c:v>44690</c:v>
                </c:pt>
                <c:pt idx="90">
                  <c:v>44691</c:v>
                </c:pt>
                <c:pt idx="91">
                  <c:v>44692</c:v>
                </c:pt>
                <c:pt idx="92">
                  <c:v>44693</c:v>
                </c:pt>
                <c:pt idx="93">
                  <c:v>44694</c:v>
                </c:pt>
                <c:pt idx="94">
                  <c:v>44697</c:v>
                </c:pt>
                <c:pt idx="95">
                  <c:v>44698</c:v>
                </c:pt>
                <c:pt idx="96">
                  <c:v>44699</c:v>
                </c:pt>
                <c:pt idx="97">
                  <c:v>44700</c:v>
                </c:pt>
                <c:pt idx="98">
                  <c:v>44701</c:v>
                </c:pt>
                <c:pt idx="99">
                  <c:v>44704</c:v>
                </c:pt>
                <c:pt idx="100">
                  <c:v>44705</c:v>
                </c:pt>
                <c:pt idx="101">
                  <c:v>44706</c:v>
                </c:pt>
                <c:pt idx="102">
                  <c:v>44707</c:v>
                </c:pt>
                <c:pt idx="103">
                  <c:v>44708</c:v>
                </c:pt>
                <c:pt idx="104">
                  <c:v>44712</c:v>
                </c:pt>
                <c:pt idx="105">
                  <c:v>44713</c:v>
                </c:pt>
                <c:pt idx="106">
                  <c:v>44714</c:v>
                </c:pt>
                <c:pt idx="107">
                  <c:v>44715</c:v>
                </c:pt>
                <c:pt idx="108">
                  <c:v>44718</c:v>
                </c:pt>
                <c:pt idx="109">
                  <c:v>44719</c:v>
                </c:pt>
                <c:pt idx="110">
                  <c:v>44720</c:v>
                </c:pt>
                <c:pt idx="111">
                  <c:v>44721</c:v>
                </c:pt>
                <c:pt idx="112">
                  <c:v>44722</c:v>
                </c:pt>
                <c:pt idx="113">
                  <c:v>44725</c:v>
                </c:pt>
                <c:pt idx="114">
                  <c:v>44726</c:v>
                </c:pt>
                <c:pt idx="115">
                  <c:v>44727</c:v>
                </c:pt>
                <c:pt idx="116">
                  <c:v>44728</c:v>
                </c:pt>
                <c:pt idx="117">
                  <c:v>44729</c:v>
                </c:pt>
                <c:pt idx="118">
                  <c:v>44733</c:v>
                </c:pt>
                <c:pt idx="119">
                  <c:v>44734</c:v>
                </c:pt>
                <c:pt idx="120">
                  <c:v>44735</c:v>
                </c:pt>
                <c:pt idx="121">
                  <c:v>44736</c:v>
                </c:pt>
                <c:pt idx="122">
                  <c:v>44739</c:v>
                </c:pt>
                <c:pt idx="123">
                  <c:v>44740</c:v>
                </c:pt>
                <c:pt idx="124">
                  <c:v>44741</c:v>
                </c:pt>
                <c:pt idx="125">
                  <c:v>44742</c:v>
                </c:pt>
                <c:pt idx="126">
                  <c:v>44743</c:v>
                </c:pt>
                <c:pt idx="127">
                  <c:v>44747</c:v>
                </c:pt>
                <c:pt idx="128">
                  <c:v>44748</c:v>
                </c:pt>
                <c:pt idx="129">
                  <c:v>44749</c:v>
                </c:pt>
                <c:pt idx="130">
                  <c:v>44750</c:v>
                </c:pt>
                <c:pt idx="131">
                  <c:v>44753</c:v>
                </c:pt>
                <c:pt idx="132">
                  <c:v>44754</c:v>
                </c:pt>
                <c:pt idx="133">
                  <c:v>44755</c:v>
                </c:pt>
                <c:pt idx="134">
                  <c:v>44756</c:v>
                </c:pt>
                <c:pt idx="135">
                  <c:v>44757</c:v>
                </c:pt>
                <c:pt idx="136">
                  <c:v>44760</c:v>
                </c:pt>
                <c:pt idx="137">
                  <c:v>44761</c:v>
                </c:pt>
                <c:pt idx="138">
                  <c:v>44762</c:v>
                </c:pt>
                <c:pt idx="139">
                  <c:v>44763</c:v>
                </c:pt>
                <c:pt idx="140">
                  <c:v>44764</c:v>
                </c:pt>
                <c:pt idx="141">
                  <c:v>44767</c:v>
                </c:pt>
                <c:pt idx="142">
                  <c:v>44768</c:v>
                </c:pt>
                <c:pt idx="143">
                  <c:v>44769</c:v>
                </c:pt>
                <c:pt idx="144">
                  <c:v>44770</c:v>
                </c:pt>
                <c:pt idx="145">
                  <c:v>44771</c:v>
                </c:pt>
                <c:pt idx="146">
                  <c:v>44774</c:v>
                </c:pt>
                <c:pt idx="147">
                  <c:v>44775</c:v>
                </c:pt>
                <c:pt idx="148">
                  <c:v>44776</c:v>
                </c:pt>
                <c:pt idx="149">
                  <c:v>44777</c:v>
                </c:pt>
                <c:pt idx="150">
                  <c:v>44778</c:v>
                </c:pt>
                <c:pt idx="151">
                  <c:v>44781</c:v>
                </c:pt>
                <c:pt idx="152">
                  <c:v>44782</c:v>
                </c:pt>
                <c:pt idx="153">
                  <c:v>44783</c:v>
                </c:pt>
                <c:pt idx="154">
                  <c:v>44784</c:v>
                </c:pt>
                <c:pt idx="155">
                  <c:v>44785</c:v>
                </c:pt>
                <c:pt idx="156">
                  <c:v>44788</c:v>
                </c:pt>
                <c:pt idx="157">
                  <c:v>44789</c:v>
                </c:pt>
                <c:pt idx="158">
                  <c:v>44790</c:v>
                </c:pt>
                <c:pt idx="159">
                  <c:v>44791</c:v>
                </c:pt>
                <c:pt idx="160">
                  <c:v>44792</c:v>
                </c:pt>
                <c:pt idx="161">
                  <c:v>44795</c:v>
                </c:pt>
                <c:pt idx="162">
                  <c:v>44796</c:v>
                </c:pt>
                <c:pt idx="163">
                  <c:v>44797</c:v>
                </c:pt>
                <c:pt idx="164">
                  <c:v>44798</c:v>
                </c:pt>
                <c:pt idx="165">
                  <c:v>44799</c:v>
                </c:pt>
                <c:pt idx="166">
                  <c:v>44802</c:v>
                </c:pt>
                <c:pt idx="167">
                  <c:v>44803</c:v>
                </c:pt>
                <c:pt idx="168">
                  <c:v>44804</c:v>
                </c:pt>
                <c:pt idx="169">
                  <c:v>44805</c:v>
                </c:pt>
                <c:pt idx="170">
                  <c:v>44806</c:v>
                </c:pt>
                <c:pt idx="171">
                  <c:v>44810</c:v>
                </c:pt>
                <c:pt idx="172">
                  <c:v>44811</c:v>
                </c:pt>
                <c:pt idx="173">
                  <c:v>44812</c:v>
                </c:pt>
                <c:pt idx="174">
                  <c:v>44813</c:v>
                </c:pt>
                <c:pt idx="175">
                  <c:v>44816</c:v>
                </c:pt>
                <c:pt idx="176">
                  <c:v>44817</c:v>
                </c:pt>
                <c:pt idx="177">
                  <c:v>44818</c:v>
                </c:pt>
                <c:pt idx="178">
                  <c:v>44819</c:v>
                </c:pt>
                <c:pt idx="179">
                  <c:v>44820</c:v>
                </c:pt>
                <c:pt idx="180">
                  <c:v>44823</c:v>
                </c:pt>
                <c:pt idx="181">
                  <c:v>44824</c:v>
                </c:pt>
                <c:pt idx="182">
                  <c:v>44825</c:v>
                </c:pt>
                <c:pt idx="183">
                  <c:v>44826</c:v>
                </c:pt>
                <c:pt idx="184">
                  <c:v>44827</c:v>
                </c:pt>
                <c:pt idx="185">
                  <c:v>44830</c:v>
                </c:pt>
                <c:pt idx="186">
                  <c:v>44831</c:v>
                </c:pt>
                <c:pt idx="187">
                  <c:v>44832</c:v>
                </c:pt>
                <c:pt idx="188">
                  <c:v>44833</c:v>
                </c:pt>
                <c:pt idx="189">
                  <c:v>44834</c:v>
                </c:pt>
                <c:pt idx="190">
                  <c:v>44837</c:v>
                </c:pt>
                <c:pt idx="191">
                  <c:v>44838</c:v>
                </c:pt>
                <c:pt idx="192">
                  <c:v>44839</c:v>
                </c:pt>
                <c:pt idx="193">
                  <c:v>44840</c:v>
                </c:pt>
                <c:pt idx="194">
                  <c:v>44841</c:v>
                </c:pt>
                <c:pt idx="195">
                  <c:v>44845</c:v>
                </c:pt>
                <c:pt idx="196">
                  <c:v>44846</c:v>
                </c:pt>
                <c:pt idx="197">
                  <c:v>44847</c:v>
                </c:pt>
                <c:pt idx="198">
                  <c:v>44848</c:v>
                </c:pt>
                <c:pt idx="199">
                  <c:v>44851</c:v>
                </c:pt>
                <c:pt idx="200">
                  <c:v>44852</c:v>
                </c:pt>
                <c:pt idx="201">
                  <c:v>44853</c:v>
                </c:pt>
                <c:pt idx="202">
                  <c:v>44854</c:v>
                </c:pt>
                <c:pt idx="203">
                  <c:v>44855</c:v>
                </c:pt>
                <c:pt idx="204">
                  <c:v>44858</c:v>
                </c:pt>
                <c:pt idx="205">
                  <c:v>44859</c:v>
                </c:pt>
                <c:pt idx="206">
                  <c:v>44860</c:v>
                </c:pt>
                <c:pt idx="207">
                  <c:v>44861</c:v>
                </c:pt>
                <c:pt idx="208">
                  <c:v>44862</c:v>
                </c:pt>
                <c:pt idx="209">
                  <c:v>44865</c:v>
                </c:pt>
                <c:pt idx="210">
                  <c:v>44866</c:v>
                </c:pt>
                <c:pt idx="211">
                  <c:v>44867</c:v>
                </c:pt>
                <c:pt idx="212">
                  <c:v>44868</c:v>
                </c:pt>
                <c:pt idx="213">
                  <c:v>44869</c:v>
                </c:pt>
                <c:pt idx="214">
                  <c:v>44872</c:v>
                </c:pt>
                <c:pt idx="215">
                  <c:v>44873</c:v>
                </c:pt>
                <c:pt idx="216">
                  <c:v>44874</c:v>
                </c:pt>
                <c:pt idx="217">
                  <c:v>44875</c:v>
                </c:pt>
                <c:pt idx="218">
                  <c:v>44879</c:v>
                </c:pt>
                <c:pt idx="219">
                  <c:v>44880</c:v>
                </c:pt>
                <c:pt idx="220">
                  <c:v>44881</c:v>
                </c:pt>
                <c:pt idx="221">
                  <c:v>44882</c:v>
                </c:pt>
                <c:pt idx="222">
                  <c:v>44883</c:v>
                </c:pt>
                <c:pt idx="223">
                  <c:v>44886</c:v>
                </c:pt>
                <c:pt idx="224">
                  <c:v>44887</c:v>
                </c:pt>
                <c:pt idx="225">
                  <c:v>44888</c:v>
                </c:pt>
                <c:pt idx="226">
                  <c:v>44890</c:v>
                </c:pt>
                <c:pt idx="227">
                  <c:v>44893</c:v>
                </c:pt>
                <c:pt idx="228">
                  <c:v>44894</c:v>
                </c:pt>
                <c:pt idx="229">
                  <c:v>44895</c:v>
                </c:pt>
                <c:pt idx="230">
                  <c:v>44896</c:v>
                </c:pt>
                <c:pt idx="231">
                  <c:v>44897</c:v>
                </c:pt>
                <c:pt idx="232">
                  <c:v>44900</c:v>
                </c:pt>
                <c:pt idx="233">
                  <c:v>44901</c:v>
                </c:pt>
                <c:pt idx="234">
                  <c:v>44902</c:v>
                </c:pt>
                <c:pt idx="235">
                  <c:v>44903</c:v>
                </c:pt>
                <c:pt idx="236">
                  <c:v>44904</c:v>
                </c:pt>
                <c:pt idx="237">
                  <c:v>44907</c:v>
                </c:pt>
                <c:pt idx="238">
                  <c:v>44908</c:v>
                </c:pt>
                <c:pt idx="239">
                  <c:v>44909</c:v>
                </c:pt>
                <c:pt idx="240">
                  <c:v>44910</c:v>
                </c:pt>
                <c:pt idx="241">
                  <c:v>44911</c:v>
                </c:pt>
                <c:pt idx="242">
                  <c:v>44914</c:v>
                </c:pt>
                <c:pt idx="243">
                  <c:v>44915</c:v>
                </c:pt>
                <c:pt idx="244">
                  <c:v>44916</c:v>
                </c:pt>
                <c:pt idx="245">
                  <c:v>44917</c:v>
                </c:pt>
                <c:pt idx="246">
                  <c:v>44918</c:v>
                </c:pt>
                <c:pt idx="247">
                  <c:v>44922</c:v>
                </c:pt>
                <c:pt idx="248">
                  <c:v>44923</c:v>
                </c:pt>
                <c:pt idx="249">
                  <c:v>44924</c:v>
                </c:pt>
                <c:pt idx="250">
                  <c:v>44925</c:v>
                </c:pt>
                <c:pt idx="251">
                  <c:v>44926</c:v>
                </c:pt>
              </c:numCache>
            </c:numRef>
          </c:cat>
          <c:val>
            <c:numRef>
              <c:f>'selected_outlays_2025-12-18'!$D$2:$D$253</c:f>
              <c:numCache>
                <c:formatCode>General</c:formatCode>
                <c:ptCount val="252"/>
                <c:pt idx="0">
                  <c:v>0</c:v>
                </c:pt>
                <c:pt idx="1">
                  <c:v>88.382999999999996</c:v>
                </c:pt>
                <c:pt idx="2">
                  <c:v>125.46599999999999</c:v>
                </c:pt>
                <c:pt idx="3">
                  <c:v>141.25399999999999</c:v>
                </c:pt>
                <c:pt idx="4">
                  <c:v>159.34299999999999</c:v>
                </c:pt>
                <c:pt idx="5">
                  <c:v>176.14500000000001</c:v>
                </c:pt>
                <c:pt idx="6">
                  <c:v>192.63399999999999</c:v>
                </c:pt>
                <c:pt idx="7">
                  <c:v>233.20400000000001</c:v>
                </c:pt>
                <c:pt idx="8">
                  <c:v>292.65100000000001</c:v>
                </c:pt>
                <c:pt idx="9">
                  <c:v>315.29300000000001</c:v>
                </c:pt>
                <c:pt idx="10">
                  <c:v>336.529</c:v>
                </c:pt>
                <c:pt idx="11">
                  <c:v>377.53500000000003</c:v>
                </c:pt>
                <c:pt idx="12">
                  <c:v>393.47</c:v>
                </c:pt>
                <c:pt idx="13">
                  <c:v>411.214</c:v>
                </c:pt>
                <c:pt idx="14">
                  <c:v>433.46199999999999</c:v>
                </c:pt>
                <c:pt idx="15">
                  <c:v>447.62900000000002</c:v>
                </c:pt>
                <c:pt idx="16">
                  <c:v>485.66500000000002</c:v>
                </c:pt>
                <c:pt idx="17">
                  <c:v>504.459</c:v>
                </c:pt>
                <c:pt idx="18">
                  <c:v>519.61199999999997</c:v>
                </c:pt>
                <c:pt idx="19">
                  <c:v>535.23699999999997</c:v>
                </c:pt>
                <c:pt idx="20">
                  <c:v>549.17499999999995</c:v>
                </c:pt>
                <c:pt idx="21">
                  <c:v>583.30100000000004</c:v>
                </c:pt>
                <c:pt idx="22">
                  <c:v>686.63699999999994</c:v>
                </c:pt>
                <c:pt idx="23">
                  <c:v>729.04700000000003</c:v>
                </c:pt>
                <c:pt idx="24">
                  <c:v>744.73800000000006</c:v>
                </c:pt>
                <c:pt idx="25">
                  <c:v>760.34900000000005</c:v>
                </c:pt>
                <c:pt idx="26">
                  <c:v>775.93899999999996</c:v>
                </c:pt>
                <c:pt idx="27">
                  <c:v>791.87</c:v>
                </c:pt>
                <c:pt idx="28">
                  <c:v>803.971</c:v>
                </c:pt>
                <c:pt idx="29">
                  <c:v>817.36900000000003</c:v>
                </c:pt>
                <c:pt idx="30">
                  <c:v>835.26099999999997</c:v>
                </c:pt>
                <c:pt idx="31">
                  <c:v>880.298</c:v>
                </c:pt>
                <c:pt idx="32">
                  <c:v>961.04600000000005</c:v>
                </c:pt>
                <c:pt idx="33">
                  <c:v>978.37800000000004</c:v>
                </c:pt>
                <c:pt idx="34">
                  <c:v>996.69399999999996</c:v>
                </c:pt>
                <c:pt idx="35">
                  <c:v>1041.067</c:v>
                </c:pt>
                <c:pt idx="36">
                  <c:v>1114.6079999999999</c:v>
                </c:pt>
                <c:pt idx="37">
                  <c:v>1133.373</c:v>
                </c:pt>
                <c:pt idx="38">
                  <c:v>1149.2739999999999</c:v>
                </c:pt>
                <c:pt idx="39">
                  <c:v>1168.329</c:v>
                </c:pt>
                <c:pt idx="40">
                  <c:v>1224.31</c:v>
                </c:pt>
                <c:pt idx="41">
                  <c:v>1255.2190000000001</c:v>
                </c:pt>
                <c:pt idx="42">
                  <c:v>1383.5630000000001</c:v>
                </c:pt>
                <c:pt idx="43">
                  <c:v>1402.338</c:v>
                </c:pt>
                <c:pt idx="44">
                  <c:v>1421.326</c:v>
                </c:pt>
                <c:pt idx="45">
                  <c:v>1446.559</c:v>
                </c:pt>
                <c:pt idx="46">
                  <c:v>1461.0550000000001</c:v>
                </c:pt>
                <c:pt idx="47">
                  <c:v>1477.74</c:v>
                </c:pt>
                <c:pt idx="48">
                  <c:v>1492.462</c:v>
                </c:pt>
                <c:pt idx="49">
                  <c:v>1513.8330000000001</c:v>
                </c:pt>
                <c:pt idx="50">
                  <c:v>1565.4280000000001</c:v>
                </c:pt>
                <c:pt idx="51">
                  <c:v>1582.789</c:v>
                </c:pt>
                <c:pt idx="52">
                  <c:v>1610.7329999999999</c:v>
                </c:pt>
                <c:pt idx="53">
                  <c:v>1627.5119999999999</c:v>
                </c:pt>
                <c:pt idx="54">
                  <c:v>1644.1769999999999</c:v>
                </c:pt>
                <c:pt idx="55">
                  <c:v>1692.713</c:v>
                </c:pt>
                <c:pt idx="56">
                  <c:v>1720.316</c:v>
                </c:pt>
                <c:pt idx="57">
                  <c:v>1735.6869999999999</c:v>
                </c:pt>
                <c:pt idx="58">
                  <c:v>1749.9490000000001</c:v>
                </c:pt>
                <c:pt idx="59">
                  <c:v>1762.72</c:v>
                </c:pt>
                <c:pt idx="60">
                  <c:v>1813.021</c:v>
                </c:pt>
                <c:pt idx="61">
                  <c:v>1828.8530000000001</c:v>
                </c:pt>
                <c:pt idx="62">
                  <c:v>1850.2860000000001</c:v>
                </c:pt>
                <c:pt idx="63">
                  <c:v>1966.6559999999999</c:v>
                </c:pt>
                <c:pt idx="64">
                  <c:v>1982.9929999999999</c:v>
                </c:pt>
                <c:pt idx="65">
                  <c:v>2029.1030000000001</c:v>
                </c:pt>
                <c:pt idx="66">
                  <c:v>2043.6980000000001</c:v>
                </c:pt>
                <c:pt idx="67">
                  <c:v>2058.0830000000001</c:v>
                </c:pt>
                <c:pt idx="68">
                  <c:v>2072.971</c:v>
                </c:pt>
                <c:pt idx="69">
                  <c:v>2087.34</c:v>
                </c:pt>
                <c:pt idx="70">
                  <c:v>2136.4340000000002</c:v>
                </c:pt>
                <c:pt idx="71">
                  <c:v>2151.8290000000002</c:v>
                </c:pt>
                <c:pt idx="72">
                  <c:v>2171.4760000000001</c:v>
                </c:pt>
                <c:pt idx="73">
                  <c:v>2199.4140000000002</c:v>
                </c:pt>
                <c:pt idx="74">
                  <c:v>2215.1770000000001</c:v>
                </c:pt>
                <c:pt idx="75">
                  <c:v>2263.3389999999999</c:v>
                </c:pt>
                <c:pt idx="76">
                  <c:v>2279.5039999999999</c:v>
                </c:pt>
                <c:pt idx="77">
                  <c:v>2294.1990000000001</c:v>
                </c:pt>
                <c:pt idx="78">
                  <c:v>2319.027</c:v>
                </c:pt>
                <c:pt idx="79">
                  <c:v>2333.6529999999998</c:v>
                </c:pt>
                <c:pt idx="80">
                  <c:v>2386.1350000000002</c:v>
                </c:pt>
                <c:pt idx="81">
                  <c:v>2404.7800000000002</c:v>
                </c:pt>
                <c:pt idx="82">
                  <c:v>2425.0500000000002</c:v>
                </c:pt>
                <c:pt idx="83">
                  <c:v>2443.3380000000002</c:v>
                </c:pt>
                <c:pt idx="84">
                  <c:v>2480.6660000000002</c:v>
                </c:pt>
                <c:pt idx="85">
                  <c:v>2593.4540000000002</c:v>
                </c:pt>
                <c:pt idx="86">
                  <c:v>2607.3040000000001</c:v>
                </c:pt>
                <c:pt idx="87">
                  <c:v>2646.538</c:v>
                </c:pt>
                <c:pt idx="88">
                  <c:v>2659.4720000000002</c:v>
                </c:pt>
                <c:pt idx="89">
                  <c:v>2676.5419999999999</c:v>
                </c:pt>
                <c:pt idx="90">
                  <c:v>2721.2730000000001</c:v>
                </c:pt>
                <c:pt idx="91">
                  <c:v>2734.931</c:v>
                </c:pt>
                <c:pt idx="92">
                  <c:v>2755.8339999999998</c:v>
                </c:pt>
                <c:pt idx="93">
                  <c:v>2770.7</c:v>
                </c:pt>
                <c:pt idx="94">
                  <c:v>2784.614</c:v>
                </c:pt>
                <c:pt idx="95">
                  <c:v>2892.6260000000002</c:v>
                </c:pt>
                <c:pt idx="96">
                  <c:v>2907.0340000000001</c:v>
                </c:pt>
                <c:pt idx="97">
                  <c:v>2916.49</c:v>
                </c:pt>
                <c:pt idx="98">
                  <c:v>2927.99</c:v>
                </c:pt>
                <c:pt idx="99">
                  <c:v>2940.665</c:v>
                </c:pt>
                <c:pt idx="100">
                  <c:v>2991.8049999999998</c:v>
                </c:pt>
                <c:pt idx="101">
                  <c:v>3006.6579999999999</c:v>
                </c:pt>
                <c:pt idx="102">
                  <c:v>3023.7539999999999</c:v>
                </c:pt>
                <c:pt idx="103">
                  <c:v>3040.5050000000001</c:v>
                </c:pt>
                <c:pt idx="104">
                  <c:v>3055.748</c:v>
                </c:pt>
                <c:pt idx="105">
                  <c:v>3074.9659999999999</c:v>
                </c:pt>
                <c:pt idx="106">
                  <c:v>3196.6219999999998</c:v>
                </c:pt>
                <c:pt idx="107">
                  <c:v>3245.2710000000002</c:v>
                </c:pt>
                <c:pt idx="108">
                  <c:v>3259.0320000000002</c:v>
                </c:pt>
                <c:pt idx="109">
                  <c:v>3273.971</c:v>
                </c:pt>
                <c:pt idx="110">
                  <c:v>3288.864</c:v>
                </c:pt>
                <c:pt idx="111">
                  <c:v>3307.491</c:v>
                </c:pt>
                <c:pt idx="112">
                  <c:v>3323.55</c:v>
                </c:pt>
                <c:pt idx="113">
                  <c:v>3341.4960000000001</c:v>
                </c:pt>
                <c:pt idx="114">
                  <c:v>3382.8739999999998</c:v>
                </c:pt>
                <c:pt idx="115">
                  <c:v>3397.4749999999999</c:v>
                </c:pt>
                <c:pt idx="116">
                  <c:v>3418.2629999999999</c:v>
                </c:pt>
                <c:pt idx="117">
                  <c:v>3435.0839999999998</c:v>
                </c:pt>
                <c:pt idx="118">
                  <c:v>3476.4</c:v>
                </c:pt>
                <c:pt idx="119">
                  <c:v>3495.6529999999998</c:v>
                </c:pt>
                <c:pt idx="120">
                  <c:v>3525.9319999999998</c:v>
                </c:pt>
                <c:pt idx="121">
                  <c:v>3542.5059999999999</c:v>
                </c:pt>
                <c:pt idx="122">
                  <c:v>3559.806</c:v>
                </c:pt>
                <c:pt idx="123">
                  <c:v>3603.134</c:v>
                </c:pt>
                <c:pt idx="124">
                  <c:v>3623.1660000000002</c:v>
                </c:pt>
                <c:pt idx="125">
                  <c:v>3637.3389999999999</c:v>
                </c:pt>
                <c:pt idx="126">
                  <c:v>3770.4549999999999</c:v>
                </c:pt>
                <c:pt idx="127">
                  <c:v>3785.0219999999999</c:v>
                </c:pt>
                <c:pt idx="128">
                  <c:v>3824.59</c:v>
                </c:pt>
                <c:pt idx="129">
                  <c:v>3842.62</c:v>
                </c:pt>
                <c:pt idx="130">
                  <c:v>3859.17</c:v>
                </c:pt>
                <c:pt idx="131">
                  <c:v>3874.701</c:v>
                </c:pt>
                <c:pt idx="132">
                  <c:v>3915.01</c:v>
                </c:pt>
                <c:pt idx="133">
                  <c:v>3931.337</c:v>
                </c:pt>
                <c:pt idx="134">
                  <c:v>3943.538</c:v>
                </c:pt>
                <c:pt idx="135">
                  <c:v>3971.3139999999999</c:v>
                </c:pt>
                <c:pt idx="136">
                  <c:v>3983.2930000000001</c:v>
                </c:pt>
                <c:pt idx="137">
                  <c:v>4025.05</c:v>
                </c:pt>
                <c:pt idx="138">
                  <c:v>4036.8420000000001</c:v>
                </c:pt>
                <c:pt idx="139">
                  <c:v>4053.4989999999998</c:v>
                </c:pt>
                <c:pt idx="140">
                  <c:v>4082.89</c:v>
                </c:pt>
                <c:pt idx="141">
                  <c:v>4095.422</c:v>
                </c:pt>
                <c:pt idx="142">
                  <c:v>4136.7259999999997</c:v>
                </c:pt>
                <c:pt idx="143">
                  <c:v>4155.34</c:v>
                </c:pt>
                <c:pt idx="144">
                  <c:v>4168.6670000000004</c:v>
                </c:pt>
                <c:pt idx="145">
                  <c:v>4181.3159999999998</c:v>
                </c:pt>
                <c:pt idx="146">
                  <c:v>4193.4679999999998</c:v>
                </c:pt>
                <c:pt idx="147">
                  <c:v>4229.3239999999996</c:v>
                </c:pt>
                <c:pt idx="148">
                  <c:v>4336.2520000000004</c:v>
                </c:pt>
                <c:pt idx="149">
                  <c:v>4377.6779999999999</c:v>
                </c:pt>
                <c:pt idx="150">
                  <c:v>4393.5680000000002</c:v>
                </c:pt>
                <c:pt idx="151">
                  <c:v>4409.6019999999999</c:v>
                </c:pt>
                <c:pt idx="152">
                  <c:v>4421.9750000000004</c:v>
                </c:pt>
                <c:pt idx="153">
                  <c:v>4437.9129999999996</c:v>
                </c:pt>
                <c:pt idx="154">
                  <c:v>4451.4309999999996</c:v>
                </c:pt>
                <c:pt idx="155">
                  <c:v>4466.1279999999997</c:v>
                </c:pt>
                <c:pt idx="156">
                  <c:v>4481.848</c:v>
                </c:pt>
                <c:pt idx="157">
                  <c:v>4522.366</c:v>
                </c:pt>
                <c:pt idx="158">
                  <c:v>4607.1030000000001</c:v>
                </c:pt>
                <c:pt idx="159">
                  <c:v>4623.3370000000004</c:v>
                </c:pt>
                <c:pt idx="160">
                  <c:v>4640.8760000000002</c:v>
                </c:pt>
                <c:pt idx="161">
                  <c:v>4654.933</c:v>
                </c:pt>
                <c:pt idx="162">
                  <c:v>4695.9849999999997</c:v>
                </c:pt>
                <c:pt idx="163">
                  <c:v>4716.6610000000001</c:v>
                </c:pt>
                <c:pt idx="164">
                  <c:v>4728.66</c:v>
                </c:pt>
                <c:pt idx="165">
                  <c:v>4747.7359999999999</c:v>
                </c:pt>
                <c:pt idx="166">
                  <c:v>4762.5950000000003</c:v>
                </c:pt>
                <c:pt idx="167">
                  <c:v>4806.741</c:v>
                </c:pt>
                <c:pt idx="168">
                  <c:v>4825.3029999999999</c:v>
                </c:pt>
                <c:pt idx="169">
                  <c:v>4923.0919999999996</c:v>
                </c:pt>
                <c:pt idx="170">
                  <c:v>4993.6769999999997</c:v>
                </c:pt>
                <c:pt idx="171">
                  <c:v>5008.5829999999996</c:v>
                </c:pt>
                <c:pt idx="172">
                  <c:v>5027.134</c:v>
                </c:pt>
                <c:pt idx="173">
                  <c:v>5044.1589999999997</c:v>
                </c:pt>
                <c:pt idx="174">
                  <c:v>5058.5529999999999</c:v>
                </c:pt>
                <c:pt idx="175">
                  <c:v>5079.0479999999998</c:v>
                </c:pt>
                <c:pt idx="176">
                  <c:v>5123.3230000000003</c:v>
                </c:pt>
                <c:pt idx="177">
                  <c:v>5141.1400000000003</c:v>
                </c:pt>
                <c:pt idx="178">
                  <c:v>5165.8810000000003</c:v>
                </c:pt>
                <c:pt idx="179">
                  <c:v>5184.7820000000002</c:v>
                </c:pt>
                <c:pt idx="180">
                  <c:v>5201.8639999999996</c:v>
                </c:pt>
                <c:pt idx="181">
                  <c:v>5245.1779999999999</c:v>
                </c:pt>
                <c:pt idx="182">
                  <c:v>5262.3779999999997</c:v>
                </c:pt>
                <c:pt idx="183">
                  <c:v>5293.616</c:v>
                </c:pt>
                <c:pt idx="184">
                  <c:v>5309.0370000000003</c:v>
                </c:pt>
                <c:pt idx="185">
                  <c:v>5324.9579999999996</c:v>
                </c:pt>
                <c:pt idx="186">
                  <c:v>5372.616</c:v>
                </c:pt>
                <c:pt idx="187">
                  <c:v>5398.36</c:v>
                </c:pt>
                <c:pt idx="188">
                  <c:v>5417.06</c:v>
                </c:pt>
                <c:pt idx="189">
                  <c:v>5448.9579999999996</c:v>
                </c:pt>
                <c:pt idx="190">
                  <c:v>5550.6369999999997</c:v>
                </c:pt>
                <c:pt idx="191">
                  <c:v>5561.5569999999998</c:v>
                </c:pt>
                <c:pt idx="192">
                  <c:v>5599.1289999999999</c:v>
                </c:pt>
                <c:pt idx="193">
                  <c:v>5609.0379999999996</c:v>
                </c:pt>
                <c:pt idx="194">
                  <c:v>5621.9719999999998</c:v>
                </c:pt>
                <c:pt idx="195">
                  <c:v>5637.7030000000004</c:v>
                </c:pt>
                <c:pt idx="196">
                  <c:v>5685.2219999999998</c:v>
                </c:pt>
                <c:pt idx="197">
                  <c:v>5705.8540000000003</c:v>
                </c:pt>
                <c:pt idx="198">
                  <c:v>5723.4539999999997</c:v>
                </c:pt>
                <c:pt idx="199">
                  <c:v>5755.1260000000002</c:v>
                </c:pt>
                <c:pt idx="200">
                  <c:v>5797.2610000000004</c:v>
                </c:pt>
                <c:pt idx="201">
                  <c:v>5817.5230000000001</c:v>
                </c:pt>
                <c:pt idx="202">
                  <c:v>5831.9290000000001</c:v>
                </c:pt>
                <c:pt idx="203">
                  <c:v>5845.0150000000003</c:v>
                </c:pt>
                <c:pt idx="204">
                  <c:v>5871.9589999999998</c:v>
                </c:pt>
                <c:pt idx="205">
                  <c:v>5916.3450000000003</c:v>
                </c:pt>
                <c:pt idx="206">
                  <c:v>5932.5609999999997</c:v>
                </c:pt>
                <c:pt idx="207">
                  <c:v>5952.19</c:v>
                </c:pt>
                <c:pt idx="208">
                  <c:v>5971.4350000000004</c:v>
                </c:pt>
                <c:pt idx="209">
                  <c:v>5986.25</c:v>
                </c:pt>
                <c:pt idx="210">
                  <c:v>6003.3959999999997</c:v>
                </c:pt>
                <c:pt idx="211">
                  <c:v>6043.6040000000003</c:v>
                </c:pt>
                <c:pt idx="212">
                  <c:v>6172.3360000000002</c:v>
                </c:pt>
                <c:pt idx="213">
                  <c:v>6185.5730000000003</c:v>
                </c:pt>
                <c:pt idx="214">
                  <c:v>6203.7730000000001</c:v>
                </c:pt>
                <c:pt idx="215">
                  <c:v>6219.5569999999998</c:v>
                </c:pt>
                <c:pt idx="216">
                  <c:v>6250.0069999999996</c:v>
                </c:pt>
                <c:pt idx="217">
                  <c:v>6271.518</c:v>
                </c:pt>
                <c:pt idx="218">
                  <c:v>6290.9790000000003</c:v>
                </c:pt>
                <c:pt idx="219">
                  <c:v>6343.2290000000003</c:v>
                </c:pt>
                <c:pt idx="220">
                  <c:v>6364.9279999999999</c:v>
                </c:pt>
                <c:pt idx="221">
                  <c:v>6454.8370000000004</c:v>
                </c:pt>
                <c:pt idx="222">
                  <c:v>6468.652</c:v>
                </c:pt>
                <c:pt idx="223">
                  <c:v>6484.3230000000003</c:v>
                </c:pt>
                <c:pt idx="224">
                  <c:v>6526.4570000000003</c:v>
                </c:pt>
                <c:pt idx="225">
                  <c:v>6543.7150000000001</c:v>
                </c:pt>
                <c:pt idx="226">
                  <c:v>6576.7510000000002</c:v>
                </c:pt>
                <c:pt idx="227">
                  <c:v>6593.5050000000001</c:v>
                </c:pt>
                <c:pt idx="228">
                  <c:v>6611.6189999999997</c:v>
                </c:pt>
                <c:pt idx="229">
                  <c:v>6659.5119999999997</c:v>
                </c:pt>
                <c:pt idx="230">
                  <c:v>6755.8040000000001</c:v>
                </c:pt>
                <c:pt idx="231">
                  <c:v>6798.3059999999996</c:v>
                </c:pt>
                <c:pt idx="232">
                  <c:v>6837.8450000000003</c:v>
                </c:pt>
                <c:pt idx="233">
                  <c:v>6853.6790000000001</c:v>
                </c:pt>
                <c:pt idx="234">
                  <c:v>6868.6139999999996</c:v>
                </c:pt>
                <c:pt idx="235">
                  <c:v>6889.3630000000003</c:v>
                </c:pt>
                <c:pt idx="236">
                  <c:v>6905.9040000000005</c:v>
                </c:pt>
                <c:pt idx="237">
                  <c:v>6949.0879999999997</c:v>
                </c:pt>
                <c:pt idx="238">
                  <c:v>6997.6319999999996</c:v>
                </c:pt>
                <c:pt idx="239">
                  <c:v>7015.3879999999999</c:v>
                </c:pt>
                <c:pt idx="240">
                  <c:v>7032.8620000000001</c:v>
                </c:pt>
                <c:pt idx="241">
                  <c:v>7050.7280000000001</c:v>
                </c:pt>
                <c:pt idx="242">
                  <c:v>7067.2740000000003</c:v>
                </c:pt>
                <c:pt idx="243">
                  <c:v>7113.2349999999997</c:v>
                </c:pt>
                <c:pt idx="244">
                  <c:v>7135.3130000000001</c:v>
                </c:pt>
                <c:pt idx="245">
                  <c:v>7170.1440000000002</c:v>
                </c:pt>
                <c:pt idx="246">
                  <c:v>7189.3869999999997</c:v>
                </c:pt>
                <c:pt idx="247">
                  <c:v>7231.451</c:v>
                </c:pt>
                <c:pt idx="248">
                  <c:v>7247.857</c:v>
                </c:pt>
                <c:pt idx="249">
                  <c:v>7264.6109999999999</c:v>
                </c:pt>
                <c:pt idx="250">
                  <c:v>7280.5450000000001</c:v>
                </c:pt>
                <c:pt idx="251">
                  <c:v>7339.5640000000003</c:v>
                </c:pt>
              </c:numCache>
              <c:extLst/>
            </c:numRef>
          </c:val>
          <c:smooth val="0"/>
          <c:extLst>
            <c:ext xmlns:c16="http://schemas.microsoft.com/office/drawing/2014/chart" uri="{C3380CC4-5D6E-409C-BE32-E72D297353CC}">
              <c16:uniqueId val="{00000002-4CEF-4F73-9685-C36E87202C0E}"/>
            </c:ext>
          </c:extLst>
        </c:ser>
        <c:ser>
          <c:idx val="3"/>
          <c:order val="3"/>
          <c:tx>
            <c:v>2025</c:v>
          </c:tx>
          <c:spPr>
            <a:ln w="28575" cap="rnd">
              <a:solidFill>
                <a:srgbClr val="B00027"/>
              </a:solidFill>
              <a:round/>
            </a:ln>
            <a:effectLst/>
          </c:spPr>
          <c:marker>
            <c:symbol val="none"/>
          </c:marker>
          <c:cat>
            <c:numRef>
              <c:f>'selected_outlays_2025-12-18'!$A$2:$A$253</c:f>
              <c:numCache>
                <c:formatCode>m/d/yyyy</c:formatCode>
                <c:ptCount val="252"/>
                <c:pt idx="0">
                  <c:v>44563</c:v>
                </c:pt>
                <c:pt idx="1">
                  <c:v>44564</c:v>
                </c:pt>
                <c:pt idx="2">
                  <c:v>44565</c:v>
                </c:pt>
                <c:pt idx="3">
                  <c:v>44566</c:v>
                </c:pt>
                <c:pt idx="4">
                  <c:v>44567</c:v>
                </c:pt>
                <c:pt idx="5">
                  <c:v>44568</c:v>
                </c:pt>
                <c:pt idx="6">
                  <c:v>44571</c:v>
                </c:pt>
                <c:pt idx="7">
                  <c:v>44572</c:v>
                </c:pt>
                <c:pt idx="8">
                  <c:v>44573</c:v>
                </c:pt>
                <c:pt idx="9">
                  <c:v>44574</c:v>
                </c:pt>
                <c:pt idx="10">
                  <c:v>44575</c:v>
                </c:pt>
                <c:pt idx="11">
                  <c:v>44579</c:v>
                </c:pt>
                <c:pt idx="12">
                  <c:v>44580</c:v>
                </c:pt>
                <c:pt idx="13">
                  <c:v>44581</c:v>
                </c:pt>
                <c:pt idx="14">
                  <c:v>44582</c:v>
                </c:pt>
                <c:pt idx="15">
                  <c:v>44585</c:v>
                </c:pt>
                <c:pt idx="16">
                  <c:v>44586</c:v>
                </c:pt>
                <c:pt idx="17">
                  <c:v>44587</c:v>
                </c:pt>
                <c:pt idx="18">
                  <c:v>44588</c:v>
                </c:pt>
                <c:pt idx="19">
                  <c:v>44589</c:v>
                </c:pt>
                <c:pt idx="20">
                  <c:v>44592</c:v>
                </c:pt>
                <c:pt idx="21">
                  <c:v>44593</c:v>
                </c:pt>
                <c:pt idx="22">
                  <c:v>44594</c:v>
                </c:pt>
                <c:pt idx="23">
                  <c:v>44595</c:v>
                </c:pt>
                <c:pt idx="24">
                  <c:v>44596</c:v>
                </c:pt>
                <c:pt idx="25">
                  <c:v>44599</c:v>
                </c:pt>
                <c:pt idx="26">
                  <c:v>44600</c:v>
                </c:pt>
                <c:pt idx="27">
                  <c:v>44601</c:v>
                </c:pt>
                <c:pt idx="28">
                  <c:v>44602</c:v>
                </c:pt>
                <c:pt idx="29">
                  <c:v>44603</c:v>
                </c:pt>
                <c:pt idx="30">
                  <c:v>44606</c:v>
                </c:pt>
                <c:pt idx="31">
                  <c:v>44607</c:v>
                </c:pt>
                <c:pt idx="32">
                  <c:v>44608</c:v>
                </c:pt>
                <c:pt idx="33">
                  <c:v>44609</c:v>
                </c:pt>
                <c:pt idx="34">
                  <c:v>44610</c:v>
                </c:pt>
                <c:pt idx="35">
                  <c:v>44614</c:v>
                </c:pt>
                <c:pt idx="36">
                  <c:v>44615</c:v>
                </c:pt>
                <c:pt idx="37">
                  <c:v>44616</c:v>
                </c:pt>
                <c:pt idx="38">
                  <c:v>44617</c:v>
                </c:pt>
                <c:pt idx="39">
                  <c:v>44620</c:v>
                </c:pt>
                <c:pt idx="40">
                  <c:v>44621</c:v>
                </c:pt>
                <c:pt idx="41">
                  <c:v>44622</c:v>
                </c:pt>
                <c:pt idx="42">
                  <c:v>44623</c:v>
                </c:pt>
                <c:pt idx="43">
                  <c:v>44624</c:v>
                </c:pt>
                <c:pt idx="44">
                  <c:v>44627</c:v>
                </c:pt>
                <c:pt idx="45">
                  <c:v>44628</c:v>
                </c:pt>
                <c:pt idx="46">
                  <c:v>44629</c:v>
                </c:pt>
                <c:pt idx="47">
                  <c:v>44630</c:v>
                </c:pt>
                <c:pt idx="48">
                  <c:v>44631</c:v>
                </c:pt>
                <c:pt idx="49">
                  <c:v>44634</c:v>
                </c:pt>
                <c:pt idx="50">
                  <c:v>44635</c:v>
                </c:pt>
                <c:pt idx="51">
                  <c:v>44636</c:v>
                </c:pt>
                <c:pt idx="52">
                  <c:v>44637</c:v>
                </c:pt>
                <c:pt idx="53">
                  <c:v>44638</c:v>
                </c:pt>
                <c:pt idx="54">
                  <c:v>44641</c:v>
                </c:pt>
                <c:pt idx="55">
                  <c:v>44642</c:v>
                </c:pt>
                <c:pt idx="56">
                  <c:v>44643</c:v>
                </c:pt>
                <c:pt idx="57">
                  <c:v>44644</c:v>
                </c:pt>
                <c:pt idx="58">
                  <c:v>44645</c:v>
                </c:pt>
                <c:pt idx="59">
                  <c:v>44648</c:v>
                </c:pt>
                <c:pt idx="60">
                  <c:v>44649</c:v>
                </c:pt>
                <c:pt idx="61">
                  <c:v>44650</c:v>
                </c:pt>
                <c:pt idx="62">
                  <c:v>44651</c:v>
                </c:pt>
                <c:pt idx="63">
                  <c:v>44652</c:v>
                </c:pt>
                <c:pt idx="64">
                  <c:v>44655</c:v>
                </c:pt>
                <c:pt idx="65">
                  <c:v>44656</c:v>
                </c:pt>
                <c:pt idx="66">
                  <c:v>44657</c:v>
                </c:pt>
                <c:pt idx="67">
                  <c:v>44658</c:v>
                </c:pt>
                <c:pt idx="68">
                  <c:v>44659</c:v>
                </c:pt>
                <c:pt idx="69">
                  <c:v>44662</c:v>
                </c:pt>
                <c:pt idx="70">
                  <c:v>44663</c:v>
                </c:pt>
                <c:pt idx="71">
                  <c:v>44664</c:v>
                </c:pt>
                <c:pt idx="72">
                  <c:v>44665</c:v>
                </c:pt>
                <c:pt idx="73">
                  <c:v>44666</c:v>
                </c:pt>
                <c:pt idx="74">
                  <c:v>44669</c:v>
                </c:pt>
                <c:pt idx="75">
                  <c:v>44670</c:v>
                </c:pt>
                <c:pt idx="76">
                  <c:v>44671</c:v>
                </c:pt>
                <c:pt idx="77">
                  <c:v>44672</c:v>
                </c:pt>
                <c:pt idx="78">
                  <c:v>44673</c:v>
                </c:pt>
                <c:pt idx="79">
                  <c:v>44676</c:v>
                </c:pt>
                <c:pt idx="80">
                  <c:v>44677</c:v>
                </c:pt>
                <c:pt idx="81">
                  <c:v>44678</c:v>
                </c:pt>
                <c:pt idx="82">
                  <c:v>44679</c:v>
                </c:pt>
                <c:pt idx="83">
                  <c:v>44680</c:v>
                </c:pt>
                <c:pt idx="84">
                  <c:v>44683</c:v>
                </c:pt>
                <c:pt idx="85">
                  <c:v>44684</c:v>
                </c:pt>
                <c:pt idx="86">
                  <c:v>44685</c:v>
                </c:pt>
                <c:pt idx="87">
                  <c:v>44686</c:v>
                </c:pt>
                <c:pt idx="88">
                  <c:v>44687</c:v>
                </c:pt>
                <c:pt idx="89">
                  <c:v>44690</c:v>
                </c:pt>
                <c:pt idx="90">
                  <c:v>44691</c:v>
                </c:pt>
                <c:pt idx="91">
                  <c:v>44692</c:v>
                </c:pt>
                <c:pt idx="92">
                  <c:v>44693</c:v>
                </c:pt>
                <c:pt idx="93">
                  <c:v>44694</c:v>
                </c:pt>
                <c:pt idx="94">
                  <c:v>44697</c:v>
                </c:pt>
                <c:pt idx="95">
                  <c:v>44698</c:v>
                </c:pt>
                <c:pt idx="96">
                  <c:v>44699</c:v>
                </c:pt>
                <c:pt idx="97">
                  <c:v>44700</c:v>
                </c:pt>
                <c:pt idx="98">
                  <c:v>44701</c:v>
                </c:pt>
                <c:pt idx="99">
                  <c:v>44704</c:v>
                </c:pt>
                <c:pt idx="100">
                  <c:v>44705</c:v>
                </c:pt>
                <c:pt idx="101">
                  <c:v>44706</c:v>
                </c:pt>
                <c:pt idx="102">
                  <c:v>44707</c:v>
                </c:pt>
                <c:pt idx="103">
                  <c:v>44708</c:v>
                </c:pt>
                <c:pt idx="104">
                  <c:v>44712</c:v>
                </c:pt>
                <c:pt idx="105">
                  <c:v>44713</c:v>
                </c:pt>
                <c:pt idx="106">
                  <c:v>44714</c:v>
                </c:pt>
                <c:pt idx="107">
                  <c:v>44715</c:v>
                </c:pt>
                <c:pt idx="108">
                  <c:v>44718</c:v>
                </c:pt>
                <c:pt idx="109">
                  <c:v>44719</c:v>
                </c:pt>
                <c:pt idx="110">
                  <c:v>44720</c:v>
                </c:pt>
                <c:pt idx="111">
                  <c:v>44721</c:v>
                </c:pt>
                <c:pt idx="112">
                  <c:v>44722</c:v>
                </c:pt>
                <c:pt idx="113">
                  <c:v>44725</c:v>
                </c:pt>
                <c:pt idx="114">
                  <c:v>44726</c:v>
                </c:pt>
                <c:pt idx="115">
                  <c:v>44727</c:v>
                </c:pt>
                <c:pt idx="116">
                  <c:v>44728</c:v>
                </c:pt>
                <c:pt idx="117">
                  <c:v>44729</c:v>
                </c:pt>
                <c:pt idx="118">
                  <c:v>44733</c:v>
                </c:pt>
                <c:pt idx="119">
                  <c:v>44734</c:v>
                </c:pt>
                <c:pt idx="120">
                  <c:v>44735</c:v>
                </c:pt>
                <c:pt idx="121">
                  <c:v>44736</c:v>
                </c:pt>
                <c:pt idx="122">
                  <c:v>44739</c:v>
                </c:pt>
                <c:pt idx="123">
                  <c:v>44740</c:v>
                </c:pt>
                <c:pt idx="124">
                  <c:v>44741</c:v>
                </c:pt>
                <c:pt idx="125">
                  <c:v>44742</c:v>
                </c:pt>
                <c:pt idx="126">
                  <c:v>44743</c:v>
                </c:pt>
                <c:pt idx="127">
                  <c:v>44747</c:v>
                </c:pt>
                <c:pt idx="128">
                  <c:v>44748</c:v>
                </c:pt>
                <c:pt idx="129">
                  <c:v>44749</c:v>
                </c:pt>
                <c:pt idx="130">
                  <c:v>44750</c:v>
                </c:pt>
                <c:pt idx="131">
                  <c:v>44753</c:v>
                </c:pt>
                <c:pt idx="132">
                  <c:v>44754</c:v>
                </c:pt>
                <c:pt idx="133">
                  <c:v>44755</c:v>
                </c:pt>
                <c:pt idx="134">
                  <c:v>44756</c:v>
                </c:pt>
                <c:pt idx="135">
                  <c:v>44757</c:v>
                </c:pt>
                <c:pt idx="136">
                  <c:v>44760</c:v>
                </c:pt>
                <c:pt idx="137">
                  <c:v>44761</c:v>
                </c:pt>
                <c:pt idx="138">
                  <c:v>44762</c:v>
                </c:pt>
                <c:pt idx="139">
                  <c:v>44763</c:v>
                </c:pt>
                <c:pt idx="140">
                  <c:v>44764</c:v>
                </c:pt>
                <c:pt idx="141">
                  <c:v>44767</c:v>
                </c:pt>
                <c:pt idx="142">
                  <c:v>44768</c:v>
                </c:pt>
                <c:pt idx="143">
                  <c:v>44769</c:v>
                </c:pt>
                <c:pt idx="144">
                  <c:v>44770</c:v>
                </c:pt>
                <c:pt idx="145">
                  <c:v>44771</c:v>
                </c:pt>
                <c:pt idx="146">
                  <c:v>44774</c:v>
                </c:pt>
                <c:pt idx="147">
                  <c:v>44775</c:v>
                </c:pt>
                <c:pt idx="148">
                  <c:v>44776</c:v>
                </c:pt>
                <c:pt idx="149">
                  <c:v>44777</c:v>
                </c:pt>
                <c:pt idx="150">
                  <c:v>44778</c:v>
                </c:pt>
                <c:pt idx="151">
                  <c:v>44781</c:v>
                </c:pt>
                <c:pt idx="152">
                  <c:v>44782</c:v>
                </c:pt>
                <c:pt idx="153">
                  <c:v>44783</c:v>
                </c:pt>
                <c:pt idx="154">
                  <c:v>44784</c:v>
                </c:pt>
                <c:pt idx="155">
                  <c:v>44785</c:v>
                </c:pt>
                <c:pt idx="156">
                  <c:v>44788</c:v>
                </c:pt>
                <c:pt idx="157">
                  <c:v>44789</c:v>
                </c:pt>
                <c:pt idx="158">
                  <c:v>44790</c:v>
                </c:pt>
                <c:pt idx="159">
                  <c:v>44791</c:v>
                </c:pt>
                <c:pt idx="160">
                  <c:v>44792</c:v>
                </c:pt>
                <c:pt idx="161">
                  <c:v>44795</c:v>
                </c:pt>
                <c:pt idx="162">
                  <c:v>44796</c:v>
                </c:pt>
                <c:pt idx="163">
                  <c:v>44797</c:v>
                </c:pt>
                <c:pt idx="164">
                  <c:v>44798</c:v>
                </c:pt>
                <c:pt idx="165">
                  <c:v>44799</c:v>
                </c:pt>
                <c:pt idx="166">
                  <c:v>44802</c:v>
                </c:pt>
                <c:pt idx="167">
                  <c:v>44803</c:v>
                </c:pt>
                <c:pt idx="168">
                  <c:v>44804</c:v>
                </c:pt>
                <c:pt idx="169">
                  <c:v>44805</c:v>
                </c:pt>
                <c:pt idx="170">
                  <c:v>44806</c:v>
                </c:pt>
                <c:pt idx="171">
                  <c:v>44810</c:v>
                </c:pt>
                <c:pt idx="172">
                  <c:v>44811</c:v>
                </c:pt>
                <c:pt idx="173">
                  <c:v>44812</c:v>
                </c:pt>
                <c:pt idx="174">
                  <c:v>44813</c:v>
                </c:pt>
                <c:pt idx="175">
                  <c:v>44816</c:v>
                </c:pt>
                <c:pt idx="176">
                  <c:v>44817</c:v>
                </c:pt>
                <c:pt idx="177">
                  <c:v>44818</c:v>
                </c:pt>
                <c:pt idx="178">
                  <c:v>44819</c:v>
                </c:pt>
                <c:pt idx="179">
                  <c:v>44820</c:v>
                </c:pt>
                <c:pt idx="180">
                  <c:v>44823</c:v>
                </c:pt>
                <c:pt idx="181">
                  <c:v>44824</c:v>
                </c:pt>
                <c:pt idx="182">
                  <c:v>44825</c:v>
                </c:pt>
                <c:pt idx="183">
                  <c:v>44826</c:v>
                </c:pt>
                <c:pt idx="184">
                  <c:v>44827</c:v>
                </c:pt>
                <c:pt idx="185">
                  <c:v>44830</c:v>
                </c:pt>
                <c:pt idx="186">
                  <c:v>44831</c:v>
                </c:pt>
                <c:pt idx="187">
                  <c:v>44832</c:v>
                </c:pt>
                <c:pt idx="188">
                  <c:v>44833</c:v>
                </c:pt>
                <c:pt idx="189">
                  <c:v>44834</c:v>
                </c:pt>
                <c:pt idx="190">
                  <c:v>44837</c:v>
                </c:pt>
                <c:pt idx="191">
                  <c:v>44838</c:v>
                </c:pt>
                <c:pt idx="192">
                  <c:v>44839</c:v>
                </c:pt>
                <c:pt idx="193">
                  <c:v>44840</c:v>
                </c:pt>
                <c:pt idx="194">
                  <c:v>44841</c:v>
                </c:pt>
                <c:pt idx="195">
                  <c:v>44845</c:v>
                </c:pt>
                <c:pt idx="196">
                  <c:v>44846</c:v>
                </c:pt>
                <c:pt idx="197">
                  <c:v>44847</c:v>
                </c:pt>
                <c:pt idx="198">
                  <c:v>44848</c:v>
                </c:pt>
                <c:pt idx="199">
                  <c:v>44851</c:v>
                </c:pt>
                <c:pt idx="200">
                  <c:v>44852</c:v>
                </c:pt>
                <c:pt idx="201">
                  <c:v>44853</c:v>
                </c:pt>
                <c:pt idx="202">
                  <c:v>44854</c:v>
                </c:pt>
                <c:pt idx="203">
                  <c:v>44855</c:v>
                </c:pt>
                <c:pt idx="204">
                  <c:v>44858</c:v>
                </c:pt>
                <c:pt idx="205">
                  <c:v>44859</c:v>
                </c:pt>
                <c:pt idx="206">
                  <c:v>44860</c:v>
                </c:pt>
                <c:pt idx="207">
                  <c:v>44861</c:v>
                </c:pt>
                <c:pt idx="208">
                  <c:v>44862</c:v>
                </c:pt>
                <c:pt idx="209">
                  <c:v>44865</c:v>
                </c:pt>
                <c:pt idx="210">
                  <c:v>44866</c:v>
                </c:pt>
                <c:pt idx="211">
                  <c:v>44867</c:v>
                </c:pt>
                <c:pt idx="212">
                  <c:v>44868</c:v>
                </c:pt>
                <c:pt idx="213">
                  <c:v>44869</c:v>
                </c:pt>
                <c:pt idx="214">
                  <c:v>44872</c:v>
                </c:pt>
                <c:pt idx="215">
                  <c:v>44873</c:v>
                </c:pt>
                <c:pt idx="216">
                  <c:v>44874</c:v>
                </c:pt>
                <c:pt idx="217">
                  <c:v>44875</c:v>
                </c:pt>
                <c:pt idx="218">
                  <c:v>44879</c:v>
                </c:pt>
                <c:pt idx="219">
                  <c:v>44880</c:v>
                </c:pt>
                <c:pt idx="220">
                  <c:v>44881</c:v>
                </c:pt>
                <c:pt idx="221">
                  <c:v>44882</c:v>
                </c:pt>
                <c:pt idx="222">
                  <c:v>44883</c:v>
                </c:pt>
                <c:pt idx="223">
                  <c:v>44886</c:v>
                </c:pt>
                <c:pt idx="224">
                  <c:v>44887</c:v>
                </c:pt>
                <c:pt idx="225">
                  <c:v>44888</c:v>
                </c:pt>
                <c:pt idx="226">
                  <c:v>44890</c:v>
                </c:pt>
                <c:pt idx="227">
                  <c:v>44893</c:v>
                </c:pt>
                <c:pt idx="228">
                  <c:v>44894</c:v>
                </c:pt>
                <c:pt idx="229">
                  <c:v>44895</c:v>
                </c:pt>
                <c:pt idx="230">
                  <c:v>44896</c:v>
                </c:pt>
                <c:pt idx="231">
                  <c:v>44897</c:v>
                </c:pt>
                <c:pt idx="232">
                  <c:v>44900</c:v>
                </c:pt>
                <c:pt idx="233">
                  <c:v>44901</c:v>
                </c:pt>
                <c:pt idx="234">
                  <c:v>44902</c:v>
                </c:pt>
                <c:pt idx="235">
                  <c:v>44903</c:v>
                </c:pt>
                <c:pt idx="236">
                  <c:v>44904</c:v>
                </c:pt>
                <c:pt idx="237">
                  <c:v>44907</c:v>
                </c:pt>
                <c:pt idx="238">
                  <c:v>44908</c:v>
                </c:pt>
                <c:pt idx="239">
                  <c:v>44909</c:v>
                </c:pt>
                <c:pt idx="240">
                  <c:v>44910</c:v>
                </c:pt>
                <c:pt idx="241">
                  <c:v>44911</c:v>
                </c:pt>
                <c:pt idx="242">
                  <c:v>44914</c:v>
                </c:pt>
                <c:pt idx="243">
                  <c:v>44915</c:v>
                </c:pt>
                <c:pt idx="244">
                  <c:v>44916</c:v>
                </c:pt>
                <c:pt idx="245">
                  <c:v>44917</c:v>
                </c:pt>
                <c:pt idx="246">
                  <c:v>44918</c:v>
                </c:pt>
                <c:pt idx="247">
                  <c:v>44922</c:v>
                </c:pt>
                <c:pt idx="248">
                  <c:v>44923</c:v>
                </c:pt>
                <c:pt idx="249">
                  <c:v>44924</c:v>
                </c:pt>
                <c:pt idx="250">
                  <c:v>44925</c:v>
                </c:pt>
                <c:pt idx="251">
                  <c:v>44926</c:v>
                </c:pt>
              </c:numCache>
            </c:numRef>
          </c:cat>
          <c:val>
            <c:numRef>
              <c:f>'selected_outlays_2025-12-18'!$E$2:$E$253</c:f>
              <c:numCache>
                <c:formatCode>General</c:formatCode>
                <c:ptCount val="252"/>
                <c:pt idx="0">
                  <c:v>0</c:v>
                </c:pt>
                <c:pt idx="1">
                  <c:v>82.055000000000007</c:v>
                </c:pt>
                <c:pt idx="2">
                  <c:v>125.383</c:v>
                </c:pt>
                <c:pt idx="3">
                  <c:v>142.56800000000001</c:v>
                </c:pt>
                <c:pt idx="4">
                  <c:v>160.88800000000001</c:v>
                </c:pt>
                <c:pt idx="5">
                  <c:v>206.126</c:v>
                </c:pt>
                <c:pt idx="6">
                  <c:v>218.761</c:v>
                </c:pt>
                <c:pt idx="7">
                  <c:v>225.53299999999999</c:v>
                </c:pt>
                <c:pt idx="8">
                  <c:v>246.18799999999999</c:v>
                </c:pt>
                <c:pt idx="9">
                  <c:v>262.55500000000001</c:v>
                </c:pt>
                <c:pt idx="10">
                  <c:v>327.64299999999997</c:v>
                </c:pt>
                <c:pt idx="11">
                  <c:v>344.49400000000003</c:v>
                </c:pt>
                <c:pt idx="12">
                  <c:v>363.62900000000002</c:v>
                </c:pt>
                <c:pt idx="13">
                  <c:v>381.57</c:v>
                </c:pt>
                <c:pt idx="14">
                  <c:v>436.149</c:v>
                </c:pt>
                <c:pt idx="15">
                  <c:v>453.76600000000002</c:v>
                </c:pt>
                <c:pt idx="16">
                  <c:v>468.447</c:v>
                </c:pt>
                <c:pt idx="17">
                  <c:v>480.10700000000003</c:v>
                </c:pt>
                <c:pt idx="18">
                  <c:v>493.815</c:v>
                </c:pt>
                <c:pt idx="19">
                  <c:v>517.46900000000005</c:v>
                </c:pt>
                <c:pt idx="20">
                  <c:v>538.12599999999998</c:v>
                </c:pt>
                <c:pt idx="21">
                  <c:v>668.33500000000004</c:v>
                </c:pt>
                <c:pt idx="22">
                  <c:v>722.49800000000005</c:v>
                </c:pt>
                <c:pt idx="23">
                  <c:v>739.83100000000002</c:v>
                </c:pt>
                <c:pt idx="24">
                  <c:v>755.55799999999999</c:v>
                </c:pt>
                <c:pt idx="25">
                  <c:v>773.66499999999996</c:v>
                </c:pt>
                <c:pt idx="26">
                  <c:v>789.20899999999995</c:v>
                </c:pt>
                <c:pt idx="27">
                  <c:v>806.00900000000001</c:v>
                </c:pt>
                <c:pt idx="28">
                  <c:v>823.49300000000005</c:v>
                </c:pt>
                <c:pt idx="29">
                  <c:v>872.33199999999999</c:v>
                </c:pt>
                <c:pt idx="30">
                  <c:v>887.89800000000002</c:v>
                </c:pt>
                <c:pt idx="31">
                  <c:v>912.49699999999996</c:v>
                </c:pt>
                <c:pt idx="32">
                  <c:v>1001.8049999999999</c:v>
                </c:pt>
                <c:pt idx="33">
                  <c:v>1048.4480000000001</c:v>
                </c:pt>
                <c:pt idx="34">
                  <c:v>1073.2809999999999</c:v>
                </c:pt>
                <c:pt idx="35">
                  <c:v>1100.6769999999999</c:v>
                </c:pt>
                <c:pt idx="36">
                  <c:v>1139.71</c:v>
                </c:pt>
                <c:pt idx="37">
                  <c:v>1168.6389999999999</c:v>
                </c:pt>
                <c:pt idx="38">
                  <c:v>1242.623</c:v>
                </c:pt>
                <c:pt idx="39">
                  <c:v>1262.163</c:v>
                </c:pt>
                <c:pt idx="40">
                  <c:v>1385.0050000000001</c:v>
                </c:pt>
                <c:pt idx="41">
                  <c:v>1443.1479999999999</c:v>
                </c:pt>
                <c:pt idx="42">
                  <c:v>1464.375</c:v>
                </c:pt>
                <c:pt idx="43">
                  <c:v>1495.008</c:v>
                </c:pt>
                <c:pt idx="44">
                  <c:v>1513.7239999999999</c:v>
                </c:pt>
                <c:pt idx="45">
                  <c:v>1537.23</c:v>
                </c:pt>
                <c:pt idx="46">
                  <c:v>1557.11</c:v>
                </c:pt>
                <c:pt idx="47">
                  <c:v>1569.723</c:v>
                </c:pt>
                <c:pt idx="48">
                  <c:v>1636.0340000000001</c:v>
                </c:pt>
                <c:pt idx="49">
                  <c:v>1652.88</c:v>
                </c:pt>
                <c:pt idx="50">
                  <c:v>1679.34</c:v>
                </c:pt>
                <c:pt idx="51">
                  <c:v>1701.9829999999999</c:v>
                </c:pt>
                <c:pt idx="52">
                  <c:v>1716.665</c:v>
                </c:pt>
                <c:pt idx="53">
                  <c:v>1768.7149999999999</c:v>
                </c:pt>
                <c:pt idx="54">
                  <c:v>1786.029</c:v>
                </c:pt>
                <c:pt idx="55">
                  <c:v>1812.587</c:v>
                </c:pt>
                <c:pt idx="56">
                  <c:v>1827.7180000000001</c:v>
                </c:pt>
                <c:pt idx="57">
                  <c:v>1841.317</c:v>
                </c:pt>
                <c:pt idx="58">
                  <c:v>1893.2239999999999</c:v>
                </c:pt>
                <c:pt idx="59">
                  <c:v>1912.2070000000001</c:v>
                </c:pt>
                <c:pt idx="60">
                  <c:v>1932.2739999999999</c:v>
                </c:pt>
                <c:pt idx="61">
                  <c:v>1966.298</c:v>
                </c:pt>
                <c:pt idx="62">
                  <c:v>2079.2130000000002</c:v>
                </c:pt>
                <c:pt idx="63">
                  <c:v>2102.8420000000001</c:v>
                </c:pt>
                <c:pt idx="64">
                  <c:v>2143.1010000000001</c:v>
                </c:pt>
                <c:pt idx="65">
                  <c:v>2157.4949999999999</c:v>
                </c:pt>
                <c:pt idx="66">
                  <c:v>2172.165</c:v>
                </c:pt>
                <c:pt idx="67">
                  <c:v>2187.6010000000001</c:v>
                </c:pt>
                <c:pt idx="68">
                  <c:v>2243.2220000000002</c:v>
                </c:pt>
                <c:pt idx="69">
                  <c:v>2258.6970000000001</c:v>
                </c:pt>
                <c:pt idx="70">
                  <c:v>2283.0830000000001</c:v>
                </c:pt>
                <c:pt idx="71">
                  <c:v>2301.6860000000001</c:v>
                </c:pt>
                <c:pt idx="72">
                  <c:v>2334.1729999999998</c:v>
                </c:pt>
                <c:pt idx="73">
                  <c:v>2383.67</c:v>
                </c:pt>
                <c:pt idx="74">
                  <c:v>2400.6770000000001</c:v>
                </c:pt>
                <c:pt idx="75">
                  <c:v>2417.6849999999999</c:v>
                </c:pt>
                <c:pt idx="76">
                  <c:v>2445.1179999999999</c:v>
                </c:pt>
                <c:pt idx="77">
                  <c:v>2463.971</c:v>
                </c:pt>
                <c:pt idx="78">
                  <c:v>2521.5369999999998</c:v>
                </c:pt>
                <c:pt idx="79">
                  <c:v>2538.9850000000001</c:v>
                </c:pt>
                <c:pt idx="80">
                  <c:v>2556.9459999999999</c:v>
                </c:pt>
                <c:pt idx="81">
                  <c:v>2574.788</c:v>
                </c:pt>
                <c:pt idx="82">
                  <c:v>2589.645</c:v>
                </c:pt>
                <c:pt idx="83">
                  <c:v>2639.3229999999999</c:v>
                </c:pt>
                <c:pt idx="84">
                  <c:v>2753.9630000000002</c:v>
                </c:pt>
                <c:pt idx="85">
                  <c:v>2794.0650000000001</c:v>
                </c:pt>
                <c:pt idx="86">
                  <c:v>2809.1439999999998</c:v>
                </c:pt>
                <c:pt idx="87">
                  <c:v>2825.384</c:v>
                </c:pt>
                <c:pt idx="88">
                  <c:v>2840.0859999999998</c:v>
                </c:pt>
                <c:pt idx="89">
                  <c:v>2854.77</c:v>
                </c:pt>
                <c:pt idx="90">
                  <c:v>2873.1350000000002</c:v>
                </c:pt>
                <c:pt idx="91">
                  <c:v>2892.4769999999999</c:v>
                </c:pt>
                <c:pt idx="92">
                  <c:v>2912.7049999999999</c:v>
                </c:pt>
                <c:pt idx="93">
                  <c:v>2958.5610000000001</c:v>
                </c:pt>
                <c:pt idx="94">
                  <c:v>3052.442</c:v>
                </c:pt>
                <c:pt idx="95">
                  <c:v>3066.5889999999999</c:v>
                </c:pt>
                <c:pt idx="96">
                  <c:v>3080.049</c:v>
                </c:pt>
                <c:pt idx="97">
                  <c:v>3093.8510000000001</c:v>
                </c:pt>
                <c:pt idx="98">
                  <c:v>3147.9720000000002</c:v>
                </c:pt>
                <c:pt idx="99">
                  <c:v>3162.7289999999998</c:v>
                </c:pt>
                <c:pt idx="100">
                  <c:v>3181.21</c:v>
                </c:pt>
                <c:pt idx="101">
                  <c:v>3199.3560000000002</c:v>
                </c:pt>
                <c:pt idx="102">
                  <c:v>3249.7640000000001</c:v>
                </c:pt>
                <c:pt idx="103">
                  <c:v>3270.5039999999999</c:v>
                </c:pt>
                <c:pt idx="104">
                  <c:v>3379.6109999999999</c:v>
                </c:pt>
                <c:pt idx="105">
                  <c:v>3427.1060000000002</c:v>
                </c:pt>
                <c:pt idx="106">
                  <c:v>3468.1930000000002</c:v>
                </c:pt>
                <c:pt idx="107">
                  <c:v>3483.0410000000002</c:v>
                </c:pt>
                <c:pt idx="108">
                  <c:v>3498.797</c:v>
                </c:pt>
                <c:pt idx="109">
                  <c:v>3519.547</c:v>
                </c:pt>
                <c:pt idx="110">
                  <c:v>3536.7559999999999</c:v>
                </c:pt>
                <c:pt idx="111">
                  <c:v>3554.3150000000001</c:v>
                </c:pt>
                <c:pt idx="112">
                  <c:v>3602.6889999999999</c:v>
                </c:pt>
                <c:pt idx="113">
                  <c:v>3620.3739999999998</c:v>
                </c:pt>
                <c:pt idx="114">
                  <c:v>3639.694</c:v>
                </c:pt>
                <c:pt idx="115">
                  <c:v>3661.4050000000002</c:v>
                </c:pt>
                <c:pt idx="116">
                  <c:v>3675.779</c:v>
                </c:pt>
                <c:pt idx="117">
                  <c:v>3727.6260000000002</c:v>
                </c:pt>
                <c:pt idx="118">
                  <c:v>3749.3580000000002</c:v>
                </c:pt>
                <c:pt idx="119">
                  <c:v>3776.6860000000001</c:v>
                </c:pt>
                <c:pt idx="120">
                  <c:v>3792.7040000000002</c:v>
                </c:pt>
                <c:pt idx="121">
                  <c:v>3839.1379999999999</c:v>
                </c:pt>
                <c:pt idx="122">
                  <c:v>3858.2869999999998</c:v>
                </c:pt>
                <c:pt idx="123">
                  <c:v>3873.1219999999998</c:v>
                </c:pt>
                <c:pt idx="124">
                  <c:v>3905.7429999999999</c:v>
                </c:pt>
                <c:pt idx="125">
                  <c:v>4036.558</c:v>
                </c:pt>
                <c:pt idx="126">
                  <c:v>4052.596</c:v>
                </c:pt>
                <c:pt idx="127">
                  <c:v>4100.6170000000002</c:v>
                </c:pt>
                <c:pt idx="128">
                  <c:v>4117.6660000000002</c:v>
                </c:pt>
                <c:pt idx="129">
                  <c:v>4137.9679999999998</c:v>
                </c:pt>
                <c:pt idx="130">
                  <c:v>4184.1689999999999</c:v>
                </c:pt>
                <c:pt idx="131">
                  <c:v>4201.5789999999997</c:v>
                </c:pt>
                <c:pt idx="132">
                  <c:v>4220.0460000000003</c:v>
                </c:pt>
                <c:pt idx="133">
                  <c:v>4231.9840000000004</c:v>
                </c:pt>
                <c:pt idx="134">
                  <c:v>4262.9120000000003</c:v>
                </c:pt>
                <c:pt idx="135">
                  <c:v>4306.8490000000002</c:v>
                </c:pt>
                <c:pt idx="136">
                  <c:v>4323.366</c:v>
                </c:pt>
                <c:pt idx="137">
                  <c:v>4340.7299999999996</c:v>
                </c:pt>
                <c:pt idx="138">
                  <c:v>4366.9179999999997</c:v>
                </c:pt>
                <c:pt idx="139">
                  <c:v>4380.5810000000001</c:v>
                </c:pt>
                <c:pt idx="140">
                  <c:v>4425.674</c:v>
                </c:pt>
                <c:pt idx="141">
                  <c:v>4441.5709999999999</c:v>
                </c:pt>
                <c:pt idx="142">
                  <c:v>4454.8490000000002</c:v>
                </c:pt>
                <c:pt idx="143">
                  <c:v>4469.3620000000001</c:v>
                </c:pt>
                <c:pt idx="144">
                  <c:v>4482.5190000000002</c:v>
                </c:pt>
                <c:pt idx="145">
                  <c:v>4495.4660000000003</c:v>
                </c:pt>
                <c:pt idx="146">
                  <c:v>4536.5540000000001</c:v>
                </c:pt>
                <c:pt idx="147">
                  <c:v>4681.8419999999996</c:v>
                </c:pt>
                <c:pt idx="148">
                  <c:v>4698.8999999999996</c:v>
                </c:pt>
                <c:pt idx="149">
                  <c:v>4715.7030000000004</c:v>
                </c:pt>
                <c:pt idx="150">
                  <c:v>4729.2139999999999</c:v>
                </c:pt>
                <c:pt idx="151">
                  <c:v>4744.3710000000001</c:v>
                </c:pt>
                <c:pt idx="152">
                  <c:v>4758.01</c:v>
                </c:pt>
                <c:pt idx="153">
                  <c:v>4771.7120000000004</c:v>
                </c:pt>
                <c:pt idx="154">
                  <c:v>4790.93</c:v>
                </c:pt>
                <c:pt idx="155">
                  <c:v>4835.6189999999997</c:v>
                </c:pt>
                <c:pt idx="156">
                  <c:v>4850.0339999999997</c:v>
                </c:pt>
                <c:pt idx="157">
                  <c:v>4952.1009999999997</c:v>
                </c:pt>
                <c:pt idx="158">
                  <c:v>4967.567</c:v>
                </c:pt>
                <c:pt idx="159">
                  <c:v>4980.817</c:v>
                </c:pt>
                <c:pt idx="160">
                  <c:v>5033.68</c:v>
                </c:pt>
                <c:pt idx="161">
                  <c:v>5050.8770000000004</c:v>
                </c:pt>
                <c:pt idx="162">
                  <c:v>5063.0439999999999</c:v>
                </c:pt>
                <c:pt idx="163">
                  <c:v>5078.3810000000003</c:v>
                </c:pt>
                <c:pt idx="164">
                  <c:v>5093.6660000000002</c:v>
                </c:pt>
                <c:pt idx="165">
                  <c:v>5146.7579999999998</c:v>
                </c:pt>
                <c:pt idx="166">
                  <c:v>5164.4260000000004</c:v>
                </c:pt>
                <c:pt idx="167">
                  <c:v>5272.7709999999997</c:v>
                </c:pt>
                <c:pt idx="168">
                  <c:v>5325.2359999999999</c:v>
                </c:pt>
                <c:pt idx="169">
                  <c:v>5365.9080000000004</c:v>
                </c:pt>
                <c:pt idx="170">
                  <c:v>5390.0320000000002</c:v>
                </c:pt>
                <c:pt idx="171">
                  <c:v>5405.9049999999997</c:v>
                </c:pt>
                <c:pt idx="172">
                  <c:v>5420.9859999999999</c:v>
                </c:pt>
                <c:pt idx="173">
                  <c:v>5439.7790000000005</c:v>
                </c:pt>
                <c:pt idx="174">
                  <c:v>5486.4809999999998</c:v>
                </c:pt>
                <c:pt idx="175">
                  <c:v>5505.0360000000001</c:v>
                </c:pt>
                <c:pt idx="176">
                  <c:v>5524.8109999999997</c:v>
                </c:pt>
                <c:pt idx="177">
                  <c:v>5553.2520000000004</c:v>
                </c:pt>
                <c:pt idx="178">
                  <c:v>5570.9530000000004</c:v>
                </c:pt>
                <c:pt idx="179">
                  <c:v>5617.2619999999997</c:v>
                </c:pt>
                <c:pt idx="180">
                  <c:v>5635.2669999999998</c:v>
                </c:pt>
                <c:pt idx="181">
                  <c:v>5649.567</c:v>
                </c:pt>
                <c:pt idx="182">
                  <c:v>5680.45</c:v>
                </c:pt>
                <c:pt idx="183">
                  <c:v>5700.7889999999998</c:v>
                </c:pt>
                <c:pt idx="184">
                  <c:v>5749.2089999999998</c:v>
                </c:pt>
                <c:pt idx="185">
                  <c:v>5769.8190000000004</c:v>
                </c:pt>
                <c:pt idx="186">
                  <c:v>5792.4549999999999</c:v>
                </c:pt>
                <c:pt idx="187">
                  <c:v>5810.567</c:v>
                </c:pt>
                <c:pt idx="188">
                  <c:v>5844.8029999999999</c:v>
                </c:pt>
                <c:pt idx="189">
                  <c:v>5950.6130000000003</c:v>
                </c:pt>
                <c:pt idx="190">
                  <c:v>5963.9049999999997</c:v>
                </c:pt>
                <c:pt idx="191">
                  <c:v>6002.5889999999999</c:v>
                </c:pt>
                <c:pt idx="192">
                  <c:v>6013.4650000000001</c:v>
                </c:pt>
                <c:pt idx="193">
                  <c:v>6029.2420000000002</c:v>
                </c:pt>
                <c:pt idx="194">
                  <c:v>6075.1670000000004</c:v>
                </c:pt>
                <c:pt idx="195">
                  <c:v>6092.625</c:v>
                </c:pt>
                <c:pt idx="196">
                  <c:v>6111.1369999999997</c:v>
                </c:pt>
                <c:pt idx="197">
                  <c:v>6129.9809999999998</c:v>
                </c:pt>
                <c:pt idx="198">
                  <c:v>6191.4989999999998</c:v>
                </c:pt>
                <c:pt idx="199">
                  <c:v>6207.991</c:v>
                </c:pt>
                <c:pt idx="200">
                  <c:v>6219.9859999999999</c:v>
                </c:pt>
                <c:pt idx="201">
                  <c:v>6246.9740000000002</c:v>
                </c:pt>
                <c:pt idx="202">
                  <c:v>6259.7640000000001</c:v>
                </c:pt>
                <c:pt idx="203">
                  <c:v>6306.4679999999998</c:v>
                </c:pt>
                <c:pt idx="204">
                  <c:v>6320.5839999999998</c:v>
                </c:pt>
                <c:pt idx="205">
                  <c:v>6335.7359999999999</c:v>
                </c:pt>
                <c:pt idx="206">
                  <c:v>6346.9139999999998</c:v>
                </c:pt>
                <c:pt idx="207">
                  <c:v>6359.1729999999998</c:v>
                </c:pt>
                <c:pt idx="208">
                  <c:v>6377.42</c:v>
                </c:pt>
                <c:pt idx="209">
                  <c:v>6391.0290000000005</c:v>
                </c:pt>
                <c:pt idx="210">
                  <c:v>6540.2730000000001</c:v>
                </c:pt>
                <c:pt idx="211">
                  <c:v>6590.9939999999997</c:v>
                </c:pt>
                <c:pt idx="212">
                  <c:v>6606.24</c:v>
                </c:pt>
                <c:pt idx="213">
                  <c:v>6622.3580000000002</c:v>
                </c:pt>
                <c:pt idx="214">
                  <c:v>6637.8220000000001</c:v>
                </c:pt>
                <c:pt idx="215">
                  <c:v>6654.598</c:v>
                </c:pt>
                <c:pt idx="216">
                  <c:v>6669.8810000000003</c:v>
                </c:pt>
                <c:pt idx="217">
                  <c:v>6718.5450000000001</c:v>
                </c:pt>
                <c:pt idx="218">
                  <c:v>6738.9840000000004</c:v>
                </c:pt>
                <c:pt idx="219">
                  <c:v>6760.1260000000002</c:v>
                </c:pt>
                <c:pt idx="220">
                  <c:v>6857.6940000000004</c:v>
                </c:pt>
                <c:pt idx="221">
                  <c:v>6875.1369999999997</c:v>
                </c:pt>
                <c:pt idx="222">
                  <c:v>6921.5870000000004</c:v>
                </c:pt>
                <c:pt idx="223">
                  <c:v>6941.4089999999997</c:v>
                </c:pt>
                <c:pt idx="224">
                  <c:v>6972.5990000000002</c:v>
                </c:pt>
                <c:pt idx="225">
                  <c:v>6989.3869999999997</c:v>
                </c:pt>
                <c:pt idx="226">
                  <c:v>7009.3860000000004</c:v>
                </c:pt>
                <c:pt idx="227">
                  <c:v>7063.8909999999996</c:v>
                </c:pt>
                <c:pt idx="228">
                  <c:v>7077.4830000000002</c:v>
                </c:pt>
                <c:pt idx="229">
                  <c:v>7203.241</c:v>
                </c:pt>
                <c:pt idx="230">
                  <c:v>7217.0060000000003</c:v>
                </c:pt>
                <c:pt idx="231">
                  <c:v>7261.7389999999996</c:v>
                </c:pt>
                <c:pt idx="232">
                  <c:v>7277.6620000000003</c:v>
                </c:pt>
                <c:pt idx="233">
                  <c:v>7297.7420000000002</c:v>
                </c:pt>
                <c:pt idx="234">
                  <c:v>7318.6729999999998</c:v>
                </c:pt>
                <c:pt idx="235">
                  <c:v>7339.3580000000002</c:v>
                </c:pt>
                <c:pt idx="236">
                  <c:v>7390.5230000000001</c:v>
                </c:pt>
                <c:pt idx="237">
                  <c:v>7410.875</c:v>
                </c:pt>
                <c:pt idx="238">
                  <c:v>7427.0429999999997</c:v>
                </c:pt>
                <c:pt idx="239">
                  <c:v>7455.3069999999998</c:v>
                </c:pt>
                <c:pt idx="240">
                  <c:v>7471.8230000000003</c:v>
                </c:pt>
                <c:pt idx="241">
                  <c:v>7518.5969999999998</c:v>
                </c:pt>
                <c:pt idx="242">
                  <c:v>7536.7340000000004</c:v>
                </c:pt>
                <c:pt idx="243">
                  <c:v>7558.326</c:v>
                </c:pt>
                <c:pt idx="244">
                  <c:v>7588.4059999999999</c:v>
                </c:pt>
                <c:pt idx="245">
                  <c:v>7609.64</c:v>
                </c:pt>
                <c:pt idx="246">
                  <c:v>7656.299</c:v>
                </c:pt>
                <c:pt idx="247">
                  <c:v>7660.4440000000004</c:v>
                </c:pt>
              </c:numCache>
              <c:extLst/>
            </c:numRef>
          </c:val>
          <c:smooth val="0"/>
          <c:extLst>
            <c:ext xmlns:c16="http://schemas.microsoft.com/office/drawing/2014/chart" uri="{C3380CC4-5D6E-409C-BE32-E72D297353CC}">
              <c16:uniqueId val="{00000003-4CEF-4F73-9685-C36E87202C0E}"/>
            </c:ext>
          </c:extLst>
        </c:ser>
        <c:dLbls>
          <c:showLegendKey val="0"/>
          <c:showVal val="0"/>
          <c:showCatName val="0"/>
          <c:showSerName val="0"/>
          <c:showPercent val="0"/>
          <c:showBubbleSize val="0"/>
        </c:dLbls>
        <c:smooth val="0"/>
        <c:axId val="1123398703"/>
        <c:axId val="1123400143"/>
      </c:lineChart>
      <c:dateAx>
        <c:axId val="1123398703"/>
        <c:scaling>
          <c:orientation val="minMax"/>
        </c:scaling>
        <c:delete val="0"/>
        <c:axPos val="b"/>
        <c:numFmt formatCode="[$-409]mmm;@" sourceLinked="0"/>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123400143"/>
        <c:crosses val="autoZero"/>
        <c:auto val="1"/>
        <c:lblOffset val="100"/>
        <c:baseTimeUnit val="days"/>
        <c:majorUnit val="1"/>
        <c:majorTimeUnit val="months"/>
      </c:dateAx>
      <c:valAx>
        <c:axId val="1123400143"/>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r>
                  <a:rPr lang="en-US" sz="900">
                    <a:solidFill>
                      <a:sysClr val="windowText" lastClr="000000"/>
                    </a:solidFill>
                    <a:latin typeface="Roboto" panose="02000000000000000000" pitchFamily="2" charset="0"/>
                    <a:ea typeface="Roboto" panose="02000000000000000000" pitchFamily="2" charset="0"/>
                  </a:rPr>
                  <a:t>Billions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title>
        <c:numFmt formatCode="&quot;$&quot;#,##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123398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r>
              <a:rPr lang="en-US" b="1">
                <a:solidFill>
                  <a:sysClr val="windowText" lastClr="000000"/>
                </a:solidFill>
                <a:latin typeface="IBM Plex Sans" panose="020B0503050203000203" pitchFamily="34" charset="0"/>
              </a:rPr>
              <a:t>U.S. Population</a:t>
            </a:r>
          </a:p>
          <a:p>
            <a:pPr>
              <a:defRPr b="1">
                <a:solidFill>
                  <a:sysClr val="windowText" lastClr="000000"/>
                </a:solidFill>
                <a:latin typeface="IBM Plex Sans" panose="020B0503050203000203" pitchFamily="34" charset="0"/>
              </a:defRPr>
            </a:pPr>
            <a:r>
              <a:rPr lang="en-US" sz="1000" b="0">
                <a:solidFill>
                  <a:sysClr val="windowText" lastClr="000000"/>
                </a:solidFill>
                <a:latin typeface="IBM Plex Sans" panose="020B0503050203000203" pitchFamily="34" charset="0"/>
              </a:rPr>
              <a:t>Percent</a:t>
            </a:r>
            <a:r>
              <a:rPr lang="en-US" sz="1000" b="0" baseline="0">
                <a:solidFill>
                  <a:sysClr val="windowText" lastClr="000000"/>
                </a:solidFill>
                <a:latin typeface="IBM Plex Sans" panose="020B0503050203000203" pitchFamily="34" charset="0"/>
              </a:rPr>
              <a:t> of Total Population by Age</a:t>
            </a:r>
            <a:endParaRPr lang="en-US" sz="1000" b="0">
              <a:solidFill>
                <a:sysClr val="windowText" lastClr="000000"/>
              </a:solidFill>
              <a:latin typeface="IBM Plex Sans" panose="020B0503050203000203"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endParaRPr lang="en-US"/>
        </a:p>
      </c:txPr>
    </c:title>
    <c:autoTitleDeleted val="0"/>
    <c:plotArea>
      <c:layout/>
      <c:lineChart>
        <c:grouping val="standard"/>
        <c:varyColors val="0"/>
        <c:ser>
          <c:idx val="1"/>
          <c:order val="1"/>
          <c:tx>
            <c:strRef>
              <c:f>'POP2 table'!$A$3</c:f>
              <c:strCache>
                <c:ptCount val="1"/>
                <c:pt idx="0">
                  <c:v>Ages 0–17</c:v>
                </c:pt>
              </c:strCache>
            </c:strRef>
          </c:tx>
          <c:spPr>
            <a:ln w="28575" cap="rnd">
              <a:solidFill>
                <a:srgbClr val="009BAB"/>
              </a:solidFill>
              <a:round/>
            </a:ln>
            <a:effectLst/>
          </c:spPr>
          <c:marker>
            <c:symbol val="none"/>
          </c:marker>
          <c:cat>
            <c:numRef>
              <c:f>'POP2 table'!$B$2:$XFD$2</c:f>
              <c:numCache>
                <c:formatCode>General</c:formatCode>
                <c:ptCount val="16383"/>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numCache>
            </c:numRef>
          </c:cat>
          <c:val>
            <c:numRef>
              <c:f>'POP2 table'!$C$3:$CY$3</c:f>
              <c:numCache>
                <c:formatCode>0.0</c:formatCode>
                <c:ptCount val="101"/>
                <c:pt idx="0">
                  <c:v>32</c:v>
                </c:pt>
                <c:pt idx="1">
                  <c:v>32</c:v>
                </c:pt>
                <c:pt idx="2">
                  <c:v>33</c:v>
                </c:pt>
                <c:pt idx="3">
                  <c:v>33</c:v>
                </c:pt>
                <c:pt idx="4">
                  <c:v>34</c:v>
                </c:pt>
                <c:pt idx="5">
                  <c:v>34</c:v>
                </c:pt>
                <c:pt idx="6">
                  <c:v>35</c:v>
                </c:pt>
                <c:pt idx="7">
                  <c:v>35</c:v>
                </c:pt>
                <c:pt idx="8">
                  <c:v>35</c:v>
                </c:pt>
                <c:pt idx="9">
                  <c:v>36</c:v>
                </c:pt>
                <c:pt idx="10">
                  <c:v>36</c:v>
                </c:pt>
                <c:pt idx="11">
                  <c:v>36</c:v>
                </c:pt>
                <c:pt idx="12">
                  <c:v>36</c:v>
                </c:pt>
                <c:pt idx="13">
                  <c:v>36</c:v>
                </c:pt>
                <c:pt idx="14">
                  <c:v>36</c:v>
                </c:pt>
                <c:pt idx="15">
                  <c:v>36</c:v>
                </c:pt>
                <c:pt idx="16">
                  <c:v>35</c:v>
                </c:pt>
                <c:pt idx="17">
                  <c:v>35</c:v>
                </c:pt>
                <c:pt idx="18">
                  <c:v>35</c:v>
                </c:pt>
                <c:pt idx="19">
                  <c:v>34</c:v>
                </c:pt>
                <c:pt idx="20">
                  <c:v>34</c:v>
                </c:pt>
                <c:pt idx="21">
                  <c:v>33</c:v>
                </c:pt>
                <c:pt idx="22">
                  <c:v>33</c:v>
                </c:pt>
                <c:pt idx="23">
                  <c:v>32</c:v>
                </c:pt>
                <c:pt idx="24">
                  <c:v>31</c:v>
                </c:pt>
                <c:pt idx="25">
                  <c:v>30</c:v>
                </c:pt>
                <c:pt idx="26">
                  <c:v>30</c:v>
                </c:pt>
                <c:pt idx="27">
                  <c:v>29</c:v>
                </c:pt>
                <c:pt idx="28">
                  <c:v>29</c:v>
                </c:pt>
                <c:pt idx="29">
                  <c:v>28.026644256000001</c:v>
                </c:pt>
                <c:pt idx="30">
                  <c:v>27.547298415</c:v>
                </c:pt>
                <c:pt idx="31">
                  <c:v>27.113576912999999</c:v>
                </c:pt>
                <c:pt idx="32">
                  <c:v>26.761358214000001</c:v>
                </c:pt>
                <c:pt idx="33">
                  <c:v>26.495329571999999</c:v>
                </c:pt>
                <c:pt idx="34">
                  <c:v>26.320902876000002</c:v>
                </c:pt>
                <c:pt idx="35">
                  <c:v>26.179433307</c:v>
                </c:pt>
                <c:pt idx="36">
                  <c:v>26.025197319</c:v>
                </c:pt>
                <c:pt idx="37">
                  <c:v>25.867964556</c:v>
                </c:pt>
                <c:pt idx="38">
                  <c:v>25.709586732000002</c:v>
                </c:pt>
                <c:pt idx="39">
                  <c:v>25.725010058999999</c:v>
                </c:pt>
                <c:pt idx="40">
                  <c:v>25.815321396000002</c:v>
                </c:pt>
                <c:pt idx="41">
                  <c:v>25.925172084</c:v>
                </c:pt>
                <c:pt idx="42">
                  <c:v>26.002612017000001</c:v>
                </c:pt>
                <c:pt idx="43">
                  <c:v>26.083161180000001</c:v>
                </c:pt>
                <c:pt idx="44">
                  <c:v>26.086991598000001</c:v>
                </c:pt>
                <c:pt idx="45">
                  <c:v>26.067906099000002</c:v>
                </c:pt>
                <c:pt idx="46">
                  <c:v>26.010356435999999</c:v>
                </c:pt>
                <c:pt idx="47">
                  <c:v>25.893581408999999</c:v>
                </c:pt>
                <c:pt idx="48">
                  <c:v>25.783513721999999</c:v>
                </c:pt>
                <c:pt idx="49">
                  <c:v>25.650542447999999</c:v>
                </c:pt>
                <c:pt idx="50">
                  <c:v>25.501435758</c:v>
                </c:pt>
                <c:pt idx="51">
                  <c:v>25.358160123000001</c:v>
                </c:pt>
                <c:pt idx="52">
                  <c:v>25.197779753999999</c:v>
                </c:pt>
                <c:pt idx="53">
                  <c:v>25.032926484000001</c:v>
                </c:pt>
                <c:pt idx="54">
                  <c:v>24.879708701999999</c:v>
                </c:pt>
                <c:pt idx="55">
                  <c:v>24.719396661000001</c:v>
                </c:pt>
                <c:pt idx="56">
                  <c:v>24.572289753</c:v>
                </c:pt>
                <c:pt idx="57">
                  <c:v>24.368981399999999</c:v>
                </c:pt>
                <c:pt idx="58">
                  <c:v>24.165921536999999</c:v>
                </c:pt>
                <c:pt idx="59">
                  <c:v>23.962537616999999</c:v>
                </c:pt>
                <c:pt idx="60">
                  <c:v>23.722954684000001</c:v>
                </c:pt>
                <c:pt idx="61">
                  <c:v>23.484619303999999</c:v>
                </c:pt>
                <c:pt idx="62">
                  <c:v>23.28410629</c:v>
                </c:pt>
                <c:pt idx="63">
                  <c:v>23.114440004999999</c:v>
                </c:pt>
                <c:pt idx="64">
                  <c:v>22.963756007000001</c:v>
                </c:pt>
                <c:pt idx="65">
                  <c:v>22.812050840000001</c:v>
                </c:pt>
                <c:pt idx="66">
                  <c:v>22.647592907</c:v>
                </c:pt>
                <c:pt idx="67">
                  <c:v>22.453159155000002</c:v>
                </c:pt>
                <c:pt idx="68">
                  <c:v>22.260739336</c:v>
                </c:pt>
                <c:pt idx="69">
                  <c:v>22.398544916999999</c:v>
                </c:pt>
                <c:pt idx="70">
                  <c:v>22.174570048</c:v>
                </c:pt>
                <c:pt idx="71">
                  <c:v>21.971678813</c:v>
                </c:pt>
                <c:pt idx="72">
                  <c:v>21.746378583999999</c:v>
                </c:pt>
                <c:pt idx="73">
                  <c:v>21.251534197000002</c:v>
                </c:pt>
                <c:pt idx="74">
                  <c:v>20.985625427999999</c:v>
                </c:pt>
                <c:pt idx="75">
                  <c:v>20.720994388000001</c:v>
                </c:pt>
                <c:pt idx="76">
                  <c:v>20.507366714</c:v>
                </c:pt>
                <c:pt idx="77">
                  <c:v>20.322436532000001</c:v>
                </c:pt>
                <c:pt idx="78">
                  <c:v>20.164306493000002</c:v>
                </c:pt>
                <c:pt idx="79">
                  <c:v>20.021016677999999</c:v>
                </c:pt>
                <c:pt idx="80">
                  <c:v>19.881475812000001</c:v>
                </c:pt>
                <c:pt idx="81">
                  <c:v>19.739406884000001</c:v>
                </c:pt>
                <c:pt idx="82">
                  <c:v>19.594368497000001</c:v>
                </c:pt>
                <c:pt idx="83">
                  <c:v>19.459153219000001</c:v>
                </c:pt>
                <c:pt idx="84">
                  <c:v>19.352235428</c:v>
                </c:pt>
                <c:pt idx="85">
                  <c:v>19.265827354999999</c:v>
                </c:pt>
                <c:pt idx="86">
                  <c:v>19.202058631</c:v>
                </c:pt>
                <c:pt idx="87">
                  <c:v>19.149471984000002</c:v>
                </c:pt>
                <c:pt idx="88">
                  <c:v>19.122983699999999</c:v>
                </c:pt>
                <c:pt idx="89">
                  <c:v>19.066745614999999</c:v>
                </c:pt>
                <c:pt idx="90">
                  <c:v>19.019280158000001</c:v>
                </c:pt>
                <c:pt idx="91">
                  <c:v>18.968398112999999</c:v>
                </c:pt>
                <c:pt idx="92">
                  <c:v>18.914043619000001</c:v>
                </c:pt>
                <c:pt idx="93">
                  <c:v>18.856077403</c:v>
                </c:pt>
                <c:pt idx="94">
                  <c:v>18.794458756000001</c:v>
                </c:pt>
                <c:pt idx="95">
                  <c:v>18.729279484999999</c:v>
                </c:pt>
                <c:pt idx="96">
                  <c:v>18.660766932000001</c:v>
                </c:pt>
                <c:pt idx="97">
                  <c:v>18.589028073000001</c:v>
                </c:pt>
                <c:pt idx="98">
                  <c:v>18.514213129000002</c:v>
                </c:pt>
                <c:pt idx="99">
                  <c:v>18.436654672</c:v>
                </c:pt>
              </c:numCache>
              <c:extLst/>
            </c:numRef>
          </c:val>
          <c:smooth val="0"/>
          <c:extLst>
            <c:ext xmlns:c16="http://schemas.microsoft.com/office/drawing/2014/chart" uri="{C3380CC4-5D6E-409C-BE32-E72D297353CC}">
              <c16:uniqueId val="{00000000-227C-4476-8CC8-CCB12A35C236}"/>
            </c:ext>
          </c:extLst>
        </c:ser>
        <c:ser>
          <c:idx val="2"/>
          <c:order val="2"/>
          <c:tx>
            <c:strRef>
              <c:f>'POP2 table'!$A$4</c:f>
              <c:strCache>
                <c:ptCount val="1"/>
                <c:pt idx="0">
                  <c:v>Ages 18–64</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'POP2 table'!$B$2:$XFD$2</c:f>
              <c:numCache>
                <c:formatCode>General</c:formatCode>
                <c:ptCount val="16383"/>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numCache>
            </c:numRef>
          </c:cat>
          <c:val>
            <c:numRef>
              <c:f>'POP2 table'!$C$4:$CY$4</c:f>
              <c:extLst/>
            </c:numRef>
          </c:val>
          <c:smooth val="0"/>
          <c:extLst>
            <c:ext xmlns:c16="http://schemas.microsoft.com/office/drawing/2014/chart" uri="{C3380CC4-5D6E-409C-BE32-E72D297353CC}">
              <c16:uniqueId val="{00000001-227C-4476-8CC8-CCB12A35C236}"/>
            </c:ext>
          </c:extLst>
        </c:ser>
        <c:ser>
          <c:idx val="3"/>
          <c:order val="3"/>
          <c:tx>
            <c:strRef>
              <c:f>'POP2 table'!$A$5</c:f>
              <c:strCache>
                <c:ptCount val="1"/>
                <c:pt idx="0">
                  <c:v>Age 65 and older</c:v>
                </c:pt>
              </c:strCache>
            </c:strRef>
          </c:tx>
          <c:spPr>
            <a:ln w="28575" cap="rnd">
              <a:solidFill>
                <a:srgbClr val="003E44"/>
              </a:solidFill>
              <a:round/>
            </a:ln>
            <a:effectLst/>
          </c:spPr>
          <c:marker>
            <c:symbol val="none"/>
          </c:marker>
          <c:cat>
            <c:numRef>
              <c:f>'POP2 table'!$B$2:$XFD$2</c:f>
              <c:numCache>
                <c:formatCode>General</c:formatCode>
                <c:ptCount val="16383"/>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numCache>
            </c:numRef>
          </c:cat>
          <c:val>
            <c:numRef>
              <c:f>'POP2 table'!$C$5:$CY$5</c:f>
              <c:numCache>
                <c:formatCode>0.0</c:formatCode>
                <c:ptCount val="101"/>
                <c:pt idx="0">
                  <c:v>8</c:v>
                </c:pt>
                <c:pt idx="1">
                  <c:v>8</c:v>
                </c:pt>
                <c:pt idx="2">
                  <c:v>9</c:v>
                </c:pt>
                <c:pt idx="3">
                  <c:v>9</c:v>
                </c:pt>
                <c:pt idx="4">
                  <c:v>9</c:v>
                </c:pt>
                <c:pt idx="5">
                  <c:v>9</c:v>
                </c:pt>
                <c:pt idx="6">
                  <c:v>9</c:v>
                </c:pt>
                <c:pt idx="7">
                  <c:v>9</c:v>
                </c:pt>
                <c:pt idx="8">
                  <c:v>9</c:v>
                </c:pt>
                <c:pt idx="9">
                  <c:v>9</c:v>
                </c:pt>
                <c:pt idx="10">
                  <c:v>9</c:v>
                </c:pt>
                <c:pt idx="11">
                  <c:v>9</c:v>
                </c:pt>
                <c:pt idx="12">
                  <c:v>9</c:v>
                </c:pt>
                <c:pt idx="13">
                  <c:v>9</c:v>
                </c:pt>
                <c:pt idx="14">
                  <c:v>10</c:v>
                </c:pt>
                <c:pt idx="15">
                  <c:v>10</c:v>
                </c:pt>
                <c:pt idx="16">
                  <c:v>10</c:v>
                </c:pt>
                <c:pt idx="17">
                  <c:v>10</c:v>
                </c:pt>
                <c:pt idx="18">
                  <c:v>10</c:v>
                </c:pt>
                <c:pt idx="19">
                  <c:v>10</c:v>
                </c:pt>
                <c:pt idx="20">
                  <c:v>10</c:v>
                </c:pt>
                <c:pt idx="21">
                  <c:v>10</c:v>
                </c:pt>
                <c:pt idx="22">
                  <c:v>10</c:v>
                </c:pt>
                <c:pt idx="23">
                  <c:v>10</c:v>
                </c:pt>
                <c:pt idx="24">
                  <c:v>11</c:v>
                </c:pt>
                <c:pt idx="25">
                  <c:v>11</c:v>
                </c:pt>
                <c:pt idx="26">
                  <c:v>11</c:v>
                </c:pt>
                <c:pt idx="27">
                  <c:v>11</c:v>
                </c:pt>
                <c:pt idx="28">
                  <c:v>11</c:v>
                </c:pt>
                <c:pt idx="29">
                  <c:v>11.313672390000001</c:v>
                </c:pt>
                <c:pt idx="30">
                  <c:v>11.426890995000001</c:v>
                </c:pt>
                <c:pt idx="31">
                  <c:v>11.563051679999999</c:v>
                </c:pt>
                <c:pt idx="32">
                  <c:v>11.702998259999999</c:v>
                </c:pt>
                <c:pt idx="33">
                  <c:v>11.82127365</c:v>
                </c:pt>
                <c:pt idx="34">
                  <c:v>11.943395153999999</c:v>
                </c:pt>
                <c:pt idx="35">
                  <c:v>12.079810205999999</c:v>
                </c:pt>
                <c:pt idx="36">
                  <c:v>12.227619096</c:v>
                </c:pt>
                <c:pt idx="37">
                  <c:v>12.320544959999999</c:v>
                </c:pt>
                <c:pt idx="38">
                  <c:v>12.430861244999999</c:v>
                </c:pt>
                <c:pt idx="39">
                  <c:v>12.517797753</c:v>
                </c:pt>
                <c:pt idx="40">
                  <c:v>12.574711701</c:v>
                </c:pt>
                <c:pt idx="41">
                  <c:v>12.613723128</c:v>
                </c:pt>
                <c:pt idx="42">
                  <c:v>12.658506363000001</c:v>
                </c:pt>
                <c:pt idx="43">
                  <c:v>12.667249026</c:v>
                </c:pt>
                <c:pt idx="44">
                  <c:v>12.681954261</c:v>
                </c:pt>
                <c:pt idx="45">
                  <c:v>12.674006478000001</c:v>
                </c:pt>
                <c:pt idx="46">
                  <c:v>12.617622954</c:v>
                </c:pt>
                <c:pt idx="47">
                  <c:v>12.549807486000001</c:v>
                </c:pt>
                <c:pt idx="48">
                  <c:v>12.47054904</c:v>
                </c:pt>
                <c:pt idx="49">
                  <c:v>12.428858925</c:v>
                </c:pt>
                <c:pt idx="50">
                  <c:v>12.383907218999999</c:v>
                </c:pt>
                <c:pt idx="51">
                  <c:v>12.350172329999999</c:v>
                </c:pt>
                <c:pt idx="52">
                  <c:v>12.362133168</c:v>
                </c:pt>
                <c:pt idx="53">
                  <c:v>12.364297794000001</c:v>
                </c:pt>
                <c:pt idx="54">
                  <c:v>12.401942265000001</c:v>
                </c:pt>
                <c:pt idx="55">
                  <c:v>12.455297928</c:v>
                </c:pt>
                <c:pt idx="56">
                  <c:v>12.557035962</c:v>
                </c:pt>
                <c:pt idx="57">
                  <c:v>12.751854804000001</c:v>
                </c:pt>
                <c:pt idx="58">
                  <c:v>12.916183950000001</c:v>
                </c:pt>
                <c:pt idx="59">
                  <c:v>13.085902713999999</c:v>
                </c:pt>
                <c:pt idx="60">
                  <c:v>13.271207725</c:v>
                </c:pt>
                <c:pt idx="61">
                  <c:v>13.741726864</c:v>
                </c:pt>
                <c:pt idx="62">
                  <c:v>14.121478354000001</c:v>
                </c:pt>
                <c:pt idx="63">
                  <c:v>14.49842559</c:v>
                </c:pt>
                <c:pt idx="64">
                  <c:v>14.858146620999999</c:v>
                </c:pt>
                <c:pt idx="65">
                  <c:v>15.231439529999999</c:v>
                </c:pt>
                <c:pt idx="66">
                  <c:v>15.611868472999999</c:v>
                </c:pt>
                <c:pt idx="67">
                  <c:v>16.018508595</c:v>
                </c:pt>
                <c:pt idx="68">
                  <c:v>16.458058274999999</c:v>
                </c:pt>
                <c:pt idx="69">
                  <c:v>16.424777469999999</c:v>
                </c:pt>
                <c:pt idx="70">
                  <c:v>16.830271999000001</c:v>
                </c:pt>
                <c:pt idx="71">
                  <c:v>17.244258614</c:v>
                </c:pt>
                <c:pt idx="72">
                  <c:v>17.690572108000001</c:v>
                </c:pt>
                <c:pt idx="73">
                  <c:v>18.283872921</c:v>
                </c:pt>
                <c:pt idx="74">
                  <c:v>18.734780151999999</c:v>
                </c:pt>
                <c:pt idx="75">
                  <c:v>19.176474353</c:v>
                </c:pt>
                <c:pt idx="76">
                  <c:v>19.590799434000001</c:v>
                </c:pt>
                <c:pt idx="77">
                  <c:v>19.972503042</c:v>
                </c:pt>
                <c:pt idx="78">
                  <c:v>20.326754156</c:v>
                </c:pt>
                <c:pt idx="79">
                  <c:v>20.628499316999999</c:v>
                </c:pt>
                <c:pt idx="80">
                  <c:v>20.864319039000002</c:v>
                </c:pt>
                <c:pt idx="81">
                  <c:v>21.062621633999999</c:v>
                </c:pt>
                <c:pt idx="82">
                  <c:v>21.236539200999999</c:v>
                </c:pt>
                <c:pt idx="83">
                  <c:v>21.413631075000001</c:v>
                </c:pt>
                <c:pt idx="84">
                  <c:v>21.612089358999999</c:v>
                </c:pt>
                <c:pt idx="85">
                  <c:v>21.808148449000001</c:v>
                </c:pt>
                <c:pt idx="86">
                  <c:v>21.924093325000001</c:v>
                </c:pt>
                <c:pt idx="87">
                  <c:v>21.97659251</c:v>
                </c:pt>
                <c:pt idx="88">
                  <c:v>22.002823836000001</c:v>
                </c:pt>
                <c:pt idx="89">
                  <c:v>22.03543573</c:v>
                </c:pt>
                <c:pt idx="90">
                  <c:v>22.046246356000001</c:v>
                </c:pt>
                <c:pt idx="91">
                  <c:v>22.081904919999999</c:v>
                </c:pt>
                <c:pt idx="92">
                  <c:v>22.122155482</c:v>
                </c:pt>
                <c:pt idx="93">
                  <c:v>22.178612254000001</c:v>
                </c:pt>
                <c:pt idx="94">
                  <c:v>22.272268569000001</c:v>
                </c:pt>
                <c:pt idx="95">
                  <c:v>22.366002258999998</c:v>
                </c:pt>
                <c:pt idx="96">
                  <c:v>22.470746792</c:v>
                </c:pt>
                <c:pt idx="97">
                  <c:v>22.574662763999999</c:v>
                </c:pt>
                <c:pt idx="98">
                  <c:v>22.662290721000002</c:v>
                </c:pt>
                <c:pt idx="99">
                  <c:v>22.773560978999999</c:v>
                </c:pt>
              </c:numCache>
              <c:extLst/>
            </c:numRef>
          </c:val>
          <c:smooth val="0"/>
          <c:extLst>
            <c:ext xmlns:c16="http://schemas.microsoft.com/office/drawing/2014/chart" uri="{C3380CC4-5D6E-409C-BE32-E72D297353CC}">
              <c16:uniqueId val="{00000002-227C-4476-8CC8-CCB12A35C236}"/>
            </c:ext>
          </c:extLst>
        </c:ser>
        <c:dLbls>
          <c:showLegendKey val="0"/>
          <c:showVal val="0"/>
          <c:showCatName val="0"/>
          <c:showSerName val="0"/>
          <c:showPercent val="0"/>
          <c:showBubbleSize val="0"/>
        </c:dLbls>
        <c:smooth val="0"/>
        <c:axId val="862748927"/>
        <c:axId val="862769087"/>
        <c:extLst>
          <c:ext xmlns:c15="http://schemas.microsoft.com/office/drawing/2012/chart" uri="{02D57815-91ED-43cb-92C2-25804820EDAC}">
            <c15:filteredLineSeries>
              <c15:ser>
                <c:idx val="0"/>
                <c:order val="0"/>
                <c:tx>
                  <c:strRef>
                    <c:extLst>
                      <c:ext uri="{02D57815-91ED-43cb-92C2-25804820EDAC}">
                        <c15:formulaRef>
                          <c15:sqref>'POP2 table'!$A$2</c15:sqref>
                        </c15:formulaRef>
                      </c:ext>
                    </c:extLst>
                    <c:strCache>
                      <c:ptCount val="1"/>
                      <c:pt idx="0">
                        <c:v>Age </c:v>
                      </c:pt>
                    </c:strCache>
                  </c:strRef>
                </c:tx>
                <c:spPr>
                  <a:ln w="28575" cap="rnd">
                    <a:solidFill>
                      <a:schemeClr val="accent1"/>
                    </a:solidFill>
                    <a:round/>
                  </a:ln>
                  <a:effectLst/>
                </c:spPr>
                <c:marker>
                  <c:symbol val="none"/>
                </c:marker>
                <c:cat>
                  <c:numRef>
                    <c:extLst>
                      <c:ext uri="{02D57815-91ED-43cb-92C2-25804820EDAC}">
                        <c15:formulaRef>
                          <c15:sqref>'POP2 table'!$B$2:$XFD$2</c15:sqref>
                        </c15:formulaRef>
                      </c:ext>
                    </c:extLst>
                    <c:numCache>
                      <c:formatCode>General</c:formatCode>
                      <c:ptCount val="16383"/>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numCache>
                  </c:numRef>
                </c:cat>
                <c:val>
                  <c:numRef>
                    <c:extLst>
                      <c:ext uri="{02D57815-91ED-43cb-92C2-25804820EDAC}">
                        <c15:formulaRef>
                          <c15:sqref>'POP2 table'!$C$2:$CY$2</c15:sqref>
                        </c15:formulaRef>
                      </c:ext>
                    </c:extLst>
                    <c:numCache>
                      <c:formatCode>General</c:formatCode>
                      <c:ptCount val="101"/>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pt idx="74">
                        <c:v>2025</c:v>
                      </c:pt>
                      <c:pt idx="75">
                        <c:v>2026</c:v>
                      </c:pt>
                      <c:pt idx="76">
                        <c:v>2027</c:v>
                      </c:pt>
                      <c:pt idx="77">
                        <c:v>2028</c:v>
                      </c:pt>
                      <c:pt idx="78">
                        <c:v>2029</c:v>
                      </c:pt>
                      <c:pt idx="79">
                        <c:v>2030</c:v>
                      </c:pt>
                      <c:pt idx="80">
                        <c:v>2031</c:v>
                      </c:pt>
                      <c:pt idx="81">
                        <c:v>2032</c:v>
                      </c:pt>
                      <c:pt idx="82">
                        <c:v>2033</c:v>
                      </c:pt>
                      <c:pt idx="83">
                        <c:v>2034</c:v>
                      </c:pt>
                      <c:pt idx="84">
                        <c:v>2035</c:v>
                      </c:pt>
                      <c:pt idx="85">
                        <c:v>2036</c:v>
                      </c:pt>
                      <c:pt idx="86">
                        <c:v>2037</c:v>
                      </c:pt>
                      <c:pt idx="87">
                        <c:v>2038</c:v>
                      </c:pt>
                      <c:pt idx="88">
                        <c:v>2039</c:v>
                      </c:pt>
                      <c:pt idx="89">
                        <c:v>2040</c:v>
                      </c:pt>
                      <c:pt idx="90">
                        <c:v>2041</c:v>
                      </c:pt>
                      <c:pt idx="91">
                        <c:v>2042</c:v>
                      </c:pt>
                      <c:pt idx="92">
                        <c:v>2043</c:v>
                      </c:pt>
                      <c:pt idx="93">
                        <c:v>2044</c:v>
                      </c:pt>
                      <c:pt idx="94">
                        <c:v>2045</c:v>
                      </c:pt>
                      <c:pt idx="95">
                        <c:v>2046</c:v>
                      </c:pt>
                      <c:pt idx="96">
                        <c:v>2047</c:v>
                      </c:pt>
                      <c:pt idx="97">
                        <c:v>2048</c:v>
                      </c:pt>
                      <c:pt idx="98">
                        <c:v>2049</c:v>
                      </c:pt>
                      <c:pt idx="99">
                        <c:v>2050</c:v>
                      </c:pt>
                    </c:numCache>
                  </c:numRef>
                </c:val>
                <c:smooth val="0"/>
                <c:extLst>
                  <c:ext xmlns:c16="http://schemas.microsoft.com/office/drawing/2014/chart" uri="{C3380CC4-5D6E-409C-BE32-E72D297353CC}">
                    <c16:uniqueId val="{00000003-227C-4476-8CC8-CCB12A35C236}"/>
                  </c:ext>
                </c:extLst>
              </c15:ser>
            </c15:filteredLineSeries>
          </c:ext>
        </c:extLst>
      </c:lineChart>
      <c:dateAx>
        <c:axId val="862748927"/>
        <c:scaling>
          <c:orientation val="minMax"/>
        </c:scaling>
        <c:delete val="0"/>
        <c:axPos val="b"/>
        <c:numFmt formatCode="General" sourceLinked="1"/>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862769087"/>
        <c:crosses val="autoZero"/>
        <c:auto val="0"/>
        <c:lblOffset val="100"/>
        <c:baseTimeUnit val="days"/>
        <c:majorUnit val="10"/>
        <c:minorUnit val="10"/>
      </c:dateAx>
      <c:valAx>
        <c:axId val="862769087"/>
        <c:scaling>
          <c:orientation val="minMax"/>
        </c:scaling>
        <c:delete val="0"/>
        <c:axPos val="l"/>
        <c:numFmt formatCode="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862748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r>
              <a:rPr lang="en-US" dirty="0"/>
              <a:t>Social Security Trust </a:t>
            </a:r>
          </a:p>
          <a:p>
            <a:pPr>
              <a:defRPr b="1">
                <a:solidFill>
                  <a:sysClr val="windowText" lastClr="000000"/>
                </a:solidFill>
                <a:latin typeface="IBM Plex Sans" panose="020B0503050203000203" pitchFamily="34" charset="0"/>
              </a:defRPr>
            </a:pPr>
            <a:r>
              <a:rPr lang="en-US" sz="1000" b="0" dirty="0"/>
              <a:t>($Billion)</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endParaRPr lang="en-US"/>
        </a:p>
      </c:txPr>
    </c:title>
    <c:autoTitleDeleted val="0"/>
    <c:plotArea>
      <c:layout/>
      <c:lineChart>
        <c:grouping val="standard"/>
        <c:varyColors val="0"/>
        <c:ser>
          <c:idx val="1"/>
          <c:order val="1"/>
          <c:tx>
            <c:strRef>
              <c:f>Sheet1!$B$1</c:f>
              <c:strCache>
                <c:ptCount val="1"/>
                <c:pt idx="0">
                  <c:v>Social Secruity Trust ($Billion)</c:v>
                </c:pt>
              </c:strCache>
            </c:strRef>
          </c:tx>
          <c:spPr>
            <a:ln w="28575" cap="rnd">
              <a:solidFill>
                <a:srgbClr val="009BAB"/>
              </a:solidFill>
              <a:round/>
            </a:ln>
            <a:effectLst/>
          </c:spPr>
          <c:marker>
            <c:symbol val="none"/>
          </c:marker>
          <c:cat>
            <c:numRef>
              <c:f>Sheet1!$A$2:$A$79</c:f>
              <c:numCache>
                <c:formatCode>General</c:formatCode>
                <c:ptCount val="78"/>
                <c:pt idx="0">
                  <c:v>1957</c:v>
                </c:pt>
                <c:pt idx="1">
                  <c:v>1957</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pt idx="60">
                  <c:v>2017</c:v>
                </c:pt>
                <c:pt idx="61">
                  <c:v>2018</c:v>
                </c:pt>
                <c:pt idx="62">
                  <c:v>2019</c:v>
                </c:pt>
                <c:pt idx="63">
                  <c:v>2020</c:v>
                </c:pt>
                <c:pt idx="64">
                  <c:v>2021</c:v>
                </c:pt>
                <c:pt idx="65">
                  <c:v>2022</c:v>
                </c:pt>
                <c:pt idx="66">
                  <c:v>2023</c:v>
                </c:pt>
                <c:pt idx="67">
                  <c:v>2024</c:v>
                </c:pt>
                <c:pt idx="68">
                  <c:v>2025</c:v>
                </c:pt>
                <c:pt idx="69">
                  <c:v>2026</c:v>
                </c:pt>
                <c:pt idx="70">
                  <c:v>2027</c:v>
                </c:pt>
                <c:pt idx="71">
                  <c:v>2028</c:v>
                </c:pt>
                <c:pt idx="72">
                  <c:v>2029</c:v>
                </c:pt>
                <c:pt idx="73">
                  <c:v>2030</c:v>
                </c:pt>
                <c:pt idx="74">
                  <c:v>2031</c:v>
                </c:pt>
                <c:pt idx="75">
                  <c:v>2032</c:v>
                </c:pt>
                <c:pt idx="76">
                  <c:v>2033</c:v>
                </c:pt>
                <c:pt idx="77">
                  <c:v>2034</c:v>
                </c:pt>
              </c:numCache>
            </c:numRef>
          </c:cat>
          <c:val>
            <c:numRef>
              <c:f>Sheet1!$B$2:$B$79</c:f>
              <c:numCache>
                <c:formatCode>General</c:formatCode>
                <c:ptCount val="78"/>
                <c:pt idx="0">
                  <c:v>23</c:v>
                </c:pt>
                <c:pt idx="1">
                  <c:v>23.2</c:v>
                </c:pt>
                <c:pt idx="2">
                  <c:v>22</c:v>
                </c:pt>
                <c:pt idx="3">
                  <c:v>22.6</c:v>
                </c:pt>
                <c:pt idx="4">
                  <c:v>22.2</c:v>
                </c:pt>
                <c:pt idx="5">
                  <c:v>20.7</c:v>
                </c:pt>
                <c:pt idx="6">
                  <c:v>20.7</c:v>
                </c:pt>
                <c:pt idx="7">
                  <c:v>21.2</c:v>
                </c:pt>
                <c:pt idx="8">
                  <c:v>19.8</c:v>
                </c:pt>
                <c:pt idx="9">
                  <c:v>22.3</c:v>
                </c:pt>
                <c:pt idx="10">
                  <c:v>26.3</c:v>
                </c:pt>
                <c:pt idx="11">
                  <c:v>28.7</c:v>
                </c:pt>
                <c:pt idx="12">
                  <c:v>34.200000000000003</c:v>
                </c:pt>
                <c:pt idx="13">
                  <c:v>38.1</c:v>
                </c:pt>
                <c:pt idx="14">
                  <c:v>40.4</c:v>
                </c:pt>
                <c:pt idx="15">
                  <c:v>42.8</c:v>
                </c:pt>
                <c:pt idx="16">
                  <c:v>44.4</c:v>
                </c:pt>
                <c:pt idx="17">
                  <c:v>45.9</c:v>
                </c:pt>
                <c:pt idx="18">
                  <c:v>44.3</c:v>
                </c:pt>
                <c:pt idx="19">
                  <c:v>41.1</c:v>
                </c:pt>
                <c:pt idx="20">
                  <c:v>35.9</c:v>
                </c:pt>
                <c:pt idx="21">
                  <c:v>31.7</c:v>
                </c:pt>
                <c:pt idx="22">
                  <c:v>30.3</c:v>
                </c:pt>
                <c:pt idx="23">
                  <c:v>26.5</c:v>
                </c:pt>
                <c:pt idx="24">
                  <c:v>24.5</c:v>
                </c:pt>
                <c:pt idx="25">
                  <c:v>24.8</c:v>
                </c:pt>
                <c:pt idx="26">
                  <c:v>24.9</c:v>
                </c:pt>
                <c:pt idx="27">
                  <c:v>31.1</c:v>
                </c:pt>
                <c:pt idx="28">
                  <c:v>42.2</c:v>
                </c:pt>
                <c:pt idx="29">
                  <c:v>46.9</c:v>
                </c:pt>
                <c:pt idx="30">
                  <c:v>68.8</c:v>
                </c:pt>
                <c:pt idx="31">
                  <c:v>109.8</c:v>
                </c:pt>
                <c:pt idx="32">
                  <c:v>163</c:v>
                </c:pt>
                <c:pt idx="33">
                  <c:v>225.3</c:v>
                </c:pt>
                <c:pt idx="34">
                  <c:v>280.7</c:v>
                </c:pt>
                <c:pt idx="35">
                  <c:v>331.5</c:v>
                </c:pt>
                <c:pt idx="36">
                  <c:v>378.3</c:v>
                </c:pt>
                <c:pt idx="37">
                  <c:v>436.4</c:v>
                </c:pt>
                <c:pt idx="38">
                  <c:v>496.1</c:v>
                </c:pt>
                <c:pt idx="39">
                  <c:v>567</c:v>
                </c:pt>
                <c:pt idx="40">
                  <c:v>655.5</c:v>
                </c:pt>
                <c:pt idx="41">
                  <c:v>762.5</c:v>
                </c:pt>
                <c:pt idx="42">
                  <c:v>896.1</c:v>
                </c:pt>
                <c:pt idx="43">
                  <c:v>1049.4000000000001</c:v>
                </c:pt>
                <c:pt idx="44">
                  <c:v>1212.5</c:v>
                </c:pt>
                <c:pt idx="45">
                  <c:v>1378</c:v>
                </c:pt>
                <c:pt idx="46">
                  <c:v>1530.8</c:v>
                </c:pt>
                <c:pt idx="47">
                  <c:v>1686.8</c:v>
                </c:pt>
                <c:pt idx="48">
                  <c:v>1858.7</c:v>
                </c:pt>
                <c:pt idx="49">
                  <c:v>2048.1</c:v>
                </c:pt>
                <c:pt idx="50">
                  <c:v>2238.5</c:v>
                </c:pt>
                <c:pt idx="51">
                  <c:v>2418.6999999999998</c:v>
                </c:pt>
                <c:pt idx="52">
                  <c:v>2540.3000000000002</c:v>
                </c:pt>
                <c:pt idx="53">
                  <c:v>2609</c:v>
                </c:pt>
                <c:pt idx="54">
                  <c:v>2677.9</c:v>
                </c:pt>
                <c:pt idx="55">
                  <c:v>2732.3</c:v>
                </c:pt>
                <c:pt idx="56">
                  <c:v>2764.4</c:v>
                </c:pt>
                <c:pt idx="57">
                  <c:v>2789.5</c:v>
                </c:pt>
                <c:pt idx="58">
                  <c:v>2812.5</c:v>
                </c:pt>
                <c:pt idx="59">
                  <c:v>2847.7</c:v>
                </c:pt>
                <c:pt idx="60">
                  <c:v>2891.8</c:v>
                </c:pt>
                <c:pt idx="61">
                  <c:v>2894.9</c:v>
                </c:pt>
                <c:pt idx="62">
                  <c:v>2897.4</c:v>
                </c:pt>
                <c:pt idx="63">
                  <c:v>2908.3</c:v>
                </c:pt>
                <c:pt idx="64">
                  <c:v>2852</c:v>
                </c:pt>
                <c:pt idx="65">
                  <c:v>2829.9</c:v>
                </c:pt>
                <c:pt idx="66">
                  <c:v>2788.5</c:v>
                </c:pt>
                <c:pt idx="67">
                  <c:v>2688</c:v>
                </c:pt>
                <c:pt idx="68">
                  <c:v>2533.6999999999998</c:v>
                </c:pt>
                <c:pt idx="69">
                  <c:v>2366</c:v>
                </c:pt>
                <c:pt idx="70">
                  <c:v>2172.1999999999998</c:v>
                </c:pt>
                <c:pt idx="71">
                  <c:v>1959.2</c:v>
                </c:pt>
                <c:pt idx="72">
                  <c:v>1726.2</c:v>
                </c:pt>
                <c:pt idx="73">
                  <c:v>1469.1</c:v>
                </c:pt>
                <c:pt idx="74">
                  <c:v>1188.0999999999999</c:v>
                </c:pt>
                <c:pt idx="75">
                  <c:v>882.7</c:v>
                </c:pt>
                <c:pt idx="76">
                  <c:v>551</c:v>
                </c:pt>
                <c:pt idx="77">
                  <c:v>176.7</c:v>
                </c:pt>
              </c:numCache>
            </c:numRef>
          </c:val>
          <c:smooth val="0"/>
          <c:extLst>
            <c:ext xmlns:c16="http://schemas.microsoft.com/office/drawing/2014/chart" uri="{C3380CC4-5D6E-409C-BE32-E72D297353CC}">
              <c16:uniqueId val="{00000000-5537-41A4-A1B1-9007AEB49BD6}"/>
            </c:ext>
          </c:extLst>
        </c:ser>
        <c:dLbls>
          <c:showLegendKey val="0"/>
          <c:showVal val="0"/>
          <c:showCatName val="0"/>
          <c:showSerName val="0"/>
          <c:showPercent val="0"/>
          <c:showBubbleSize val="0"/>
        </c:dLbls>
        <c:smooth val="0"/>
        <c:axId val="920272192"/>
        <c:axId val="920253472"/>
        <c:extLst>
          <c:ext xmlns:c15="http://schemas.microsoft.com/office/drawing/2012/chart" uri="{02D57815-91ED-43cb-92C2-25804820EDAC}">
            <c15:filteredLineSeries>
              <c15:ser>
                <c:idx val="0"/>
                <c:order val="0"/>
                <c:tx>
                  <c:strRef>
                    <c:extLst>
                      <c:ext uri="{02D57815-91ED-43cb-92C2-25804820EDAC}">
                        <c15:formulaRef>
                          <c15:sqref>Sheet1!$A$1</c15:sqref>
                        </c15:formulaRef>
                      </c:ext>
                    </c:extLst>
                    <c:strCache>
                      <c:ptCount val="1"/>
                      <c:pt idx="0">
                        <c:v>Year</c:v>
                      </c:pt>
                    </c:strCache>
                  </c:strRef>
                </c:tx>
                <c:spPr>
                  <a:ln w="28575" cap="rnd">
                    <a:solidFill>
                      <a:schemeClr val="accent1"/>
                    </a:solidFill>
                    <a:round/>
                  </a:ln>
                  <a:effectLst/>
                </c:spPr>
                <c:marker>
                  <c:symbol val="none"/>
                </c:marker>
                <c:cat>
                  <c:numRef>
                    <c:extLst>
                      <c:ext uri="{02D57815-91ED-43cb-92C2-25804820EDAC}">
                        <c15:formulaRef>
                          <c15:sqref>Sheet1!$A$2:$A$79</c15:sqref>
                        </c15:formulaRef>
                      </c:ext>
                    </c:extLst>
                    <c:numCache>
                      <c:formatCode>General</c:formatCode>
                      <c:ptCount val="78"/>
                      <c:pt idx="0">
                        <c:v>1957</c:v>
                      </c:pt>
                      <c:pt idx="1">
                        <c:v>1957</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pt idx="60">
                        <c:v>2017</c:v>
                      </c:pt>
                      <c:pt idx="61">
                        <c:v>2018</c:v>
                      </c:pt>
                      <c:pt idx="62">
                        <c:v>2019</c:v>
                      </c:pt>
                      <c:pt idx="63">
                        <c:v>2020</c:v>
                      </c:pt>
                      <c:pt idx="64">
                        <c:v>2021</c:v>
                      </c:pt>
                      <c:pt idx="65">
                        <c:v>2022</c:v>
                      </c:pt>
                      <c:pt idx="66">
                        <c:v>2023</c:v>
                      </c:pt>
                      <c:pt idx="67">
                        <c:v>2024</c:v>
                      </c:pt>
                      <c:pt idx="68">
                        <c:v>2025</c:v>
                      </c:pt>
                      <c:pt idx="69">
                        <c:v>2026</c:v>
                      </c:pt>
                      <c:pt idx="70">
                        <c:v>2027</c:v>
                      </c:pt>
                      <c:pt idx="71">
                        <c:v>2028</c:v>
                      </c:pt>
                      <c:pt idx="72">
                        <c:v>2029</c:v>
                      </c:pt>
                      <c:pt idx="73">
                        <c:v>2030</c:v>
                      </c:pt>
                      <c:pt idx="74">
                        <c:v>2031</c:v>
                      </c:pt>
                      <c:pt idx="75">
                        <c:v>2032</c:v>
                      </c:pt>
                      <c:pt idx="76">
                        <c:v>2033</c:v>
                      </c:pt>
                      <c:pt idx="77">
                        <c:v>2034</c:v>
                      </c:pt>
                    </c:numCache>
                  </c:numRef>
                </c:cat>
                <c:val>
                  <c:numRef>
                    <c:extLst>
                      <c:ext uri="{02D57815-91ED-43cb-92C2-25804820EDAC}">
                        <c15:formulaRef>
                          <c15:sqref>Sheet1!$A$2:$A$79</c15:sqref>
                        </c15:formulaRef>
                      </c:ext>
                    </c:extLst>
                    <c:numCache>
                      <c:formatCode>General</c:formatCode>
                      <c:ptCount val="78"/>
                      <c:pt idx="0">
                        <c:v>1957</c:v>
                      </c:pt>
                      <c:pt idx="1">
                        <c:v>1957</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pt idx="60">
                        <c:v>2017</c:v>
                      </c:pt>
                      <c:pt idx="61">
                        <c:v>2018</c:v>
                      </c:pt>
                      <c:pt idx="62">
                        <c:v>2019</c:v>
                      </c:pt>
                      <c:pt idx="63">
                        <c:v>2020</c:v>
                      </c:pt>
                      <c:pt idx="64">
                        <c:v>2021</c:v>
                      </c:pt>
                      <c:pt idx="65">
                        <c:v>2022</c:v>
                      </c:pt>
                      <c:pt idx="66">
                        <c:v>2023</c:v>
                      </c:pt>
                      <c:pt idx="67">
                        <c:v>2024</c:v>
                      </c:pt>
                      <c:pt idx="68">
                        <c:v>2025</c:v>
                      </c:pt>
                      <c:pt idx="69">
                        <c:v>2026</c:v>
                      </c:pt>
                      <c:pt idx="70">
                        <c:v>2027</c:v>
                      </c:pt>
                      <c:pt idx="71">
                        <c:v>2028</c:v>
                      </c:pt>
                      <c:pt idx="72">
                        <c:v>2029</c:v>
                      </c:pt>
                      <c:pt idx="73">
                        <c:v>2030</c:v>
                      </c:pt>
                      <c:pt idx="74">
                        <c:v>2031</c:v>
                      </c:pt>
                      <c:pt idx="75">
                        <c:v>2032</c:v>
                      </c:pt>
                      <c:pt idx="76">
                        <c:v>2033</c:v>
                      </c:pt>
                      <c:pt idx="77">
                        <c:v>2034</c:v>
                      </c:pt>
                    </c:numCache>
                  </c:numRef>
                </c:val>
                <c:smooth val="0"/>
                <c:extLst>
                  <c:ext xmlns:c16="http://schemas.microsoft.com/office/drawing/2014/chart" uri="{C3380CC4-5D6E-409C-BE32-E72D297353CC}">
                    <c16:uniqueId val="{00000001-5537-41A4-A1B1-9007AEB49BD6}"/>
                  </c:ext>
                </c:extLst>
              </c15:ser>
            </c15:filteredLineSeries>
          </c:ext>
        </c:extLst>
      </c:lineChart>
      <c:catAx>
        <c:axId val="920272192"/>
        <c:scaling>
          <c:orientation val="minMax"/>
        </c:scaling>
        <c:delete val="0"/>
        <c:axPos val="b"/>
        <c:numFmt formatCode="General" sourceLinked="1"/>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920253472"/>
        <c:crosses val="autoZero"/>
        <c:auto val="1"/>
        <c:lblAlgn val="ctr"/>
        <c:lblOffset val="100"/>
        <c:noMultiLvlLbl val="0"/>
      </c:catAx>
      <c:valAx>
        <c:axId val="920253472"/>
        <c:scaling>
          <c:orientation val="minMax"/>
        </c:scaling>
        <c:delete val="0"/>
        <c:axPos val="l"/>
        <c:numFmt formatCode="&quot;$&quot;#,##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920272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r>
              <a:rPr lang="en-US" b="1" dirty="0">
                <a:solidFill>
                  <a:sysClr val="windowText" lastClr="000000"/>
                </a:solidFill>
                <a:latin typeface="IBM Plex Sans" panose="020B0503050203000203" pitchFamily="34" charset="0"/>
              </a:rPr>
              <a:t>Annual Change in Fiscal Position </a:t>
            </a:r>
          </a:p>
          <a:p>
            <a:pPr>
              <a:defRPr b="1">
                <a:solidFill>
                  <a:sysClr val="windowText" lastClr="000000"/>
                </a:solidFill>
                <a:latin typeface="IBM Plex Sans" panose="020B0503050203000203" pitchFamily="34" charset="0"/>
              </a:defRPr>
            </a:pPr>
            <a:r>
              <a:rPr lang="en-US" b="1" dirty="0">
                <a:solidFill>
                  <a:sysClr val="windowText" lastClr="000000"/>
                </a:solidFill>
                <a:latin typeface="IBM Plex Sans" panose="020B0503050203000203" pitchFamily="34" charset="0"/>
              </a:rPr>
              <a:t>From OBBB</a:t>
            </a:r>
            <a:r>
              <a:rPr lang="en-US" b="1" baseline="0" dirty="0">
                <a:solidFill>
                  <a:sysClr val="windowText" lastClr="000000"/>
                </a:solidFill>
                <a:latin typeface="IBM Plex Sans" panose="020B0503050203000203" pitchFamily="34" charset="0"/>
              </a:rPr>
              <a:t> + Tariffs</a:t>
            </a:r>
          </a:p>
          <a:p>
            <a:pPr>
              <a:defRPr b="1">
                <a:solidFill>
                  <a:sysClr val="windowText" lastClr="000000"/>
                </a:solidFill>
                <a:latin typeface="IBM Plex Sans" panose="020B0503050203000203" pitchFamily="34" charset="0"/>
              </a:defRPr>
            </a:pPr>
            <a:r>
              <a:rPr lang="en-US" sz="1000" b="0" baseline="0" dirty="0">
                <a:solidFill>
                  <a:sysClr val="windowText" lastClr="000000"/>
                </a:solidFill>
                <a:latin typeface="IBM Plex Sans" panose="020B0503050203000203" pitchFamily="34" charset="0"/>
              </a:rPr>
              <a:t>Billions of Dollars, Fiscal Year</a:t>
            </a:r>
            <a:endParaRPr lang="en-US" sz="1000" b="0" dirty="0">
              <a:solidFill>
                <a:sysClr val="windowText" lastClr="000000"/>
              </a:solidFill>
              <a:latin typeface="IBM Plex Sans" panose="020B0503050203000203"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endParaRPr lang="en-US"/>
        </a:p>
      </c:txPr>
    </c:title>
    <c:autoTitleDeleted val="0"/>
    <c:plotArea>
      <c:layout/>
      <c:barChart>
        <c:barDir val="col"/>
        <c:grouping val="stacked"/>
        <c:varyColors val="0"/>
        <c:ser>
          <c:idx val="0"/>
          <c:order val="0"/>
          <c:tx>
            <c:strRef>
              <c:f>Sheet1!$B$1</c:f>
              <c:strCache>
                <c:ptCount val="1"/>
                <c:pt idx="0">
                  <c:v>Tariffs</c:v>
                </c:pt>
              </c:strCache>
            </c:strRef>
          </c:tx>
          <c:spPr>
            <a:solidFill>
              <a:srgbClr val="009BAB"/>
            </a:solidFill>
            <a:ln>
              <a:noFill/>
            </a:ln>
            <a:effectLst/>
          </c:spPr>
          <c:invertIfNegative val="0"/>
          <c:dLbls>
            <c:numFmt formatCode="&quot;$&quot;#,##0" sourceLinked="0"/>
            <c:spPr>
              <a:solidFill>
                <a:srgbClr val="009BAB"/>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2025</c:v>
                </c:pt>
                <c:pt idx="1">
                  <c:v>2026</c:v>
                </c:pt>
                <c:pt idx="2">
                  <c:v>2027</c:v>
                </c:pt>
                <c:pt idx="3">
                  <c:v>2028</c:v>
                </c:pt>
                <c:pt idx="4">
                  <c:v>2029</c:v>
                </c:pt>
                <c:pt idx="5">
                  <c:v>2030</c:v>
                </c:pt>
                <c:pt idx="6">
                  <c:v>2031</c:v>
                </c:pt>
                <c:pt idx="7">
                  <c:v>2032</c:v>
                </c:pt>
                <c:pt idx="8">
                  <c:v>2033</c:v>
                </c:pt>
                <c:pt idx="9">
                  <c:v>2034</c:v>
                </c:pt>
              </c:numCache>
            </c:numRef>
          </c:cat>
          <c:val>
            <c:numRef>
              <c:f>Sheet1!$B$2:$B$11</c:f>
              <c:numCache>
                <c:formatCode>General</c:formatCode>
                <c:ptCount val="10"/>
                <c:pt idx="0">
                  <c:v>157</c:v>
                </c:pt>
                <c:pt idx="1">
                  <c:v>194</c:v>
                </c:pt>
                <c:pt idx="2">
                  <c:v>200</c:v>
                </c:pt>
                <c:pt idx="3">
                  <c:v>203</c:v>
                </c:pt>
                <c:pt idx="4">
                  <c:v>207</c:v>
                </c:pt>
                <c:pt idx="5">
                  <c:v>211</c:v>
                </c:pt>
                <c:pt idx="6">
                  <c:v>216</c:v>
                </c:pt>
                <c:pt idx="7">
                  <c:v>221</c:v>
                </c:pt>
                <c:pt idx="8">
                  <c:v>226</c:v>
                </c:pt>
                <c:pt idx="9">
                  <c:v>231</c:v>
                </c:pt>
              </c:numCache>
            </c:numRef>
          </c:val>
          <c:extLst>
            <c:ext xmlns:c16="http://schemas.microsoft.com/office/drawing/2014/chart" uri="{C3380CC4-5D6E-409C-BE32-E72D297353CC}">
              <c16:uniqueId val="{00000000-3C51-4810-97FF-BCFD28E19751}"/>
            </c:ext>
          </c:extLst>
        </c:ser>
        <c:ser>
          <c:idx val="1"/>
          <c:order val="1"/>
          <c:tx>
            <c:strRef>
              <c:f>Sheet1!$C$1</c:f>
              <c:strCache>
                <c:ptCount val="1"/>
                <c:pt idx="0">
                  <c:v>One Big Beautiful Bill</c:v>
                </c:pt>
              </c:strCache>
            </c:strRef>
          </c:tx>
          <c:spPr>
            <a:solidFill>
              <a:srgbClr val="B00027"/>
            </a:solidFill>
            <a:ln>
              <a:noFill/>
            </a:ln>
            <a:effectLst/>
          </c:spPr>
          <c:invertIfNegative val="0"/>
          <c:dLbls>
            <c:numFmt formatCode="&quot;$&quot;#,##0" sourceLinked="0"/>
            <c:spPr>
              <a:solidFill>
                <a:srgbClr val="B00027"/>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2025</c:v>
                </c:pt>
                <c:pt idx="1">
                  <c:v>2026</c:v>
                </c:pt>
                <c:pt idx="2">
                  <c:v>2027</c:v>
                </c:pt>
                <c:pt idx="3">
                  <c:v>2028</c:v>
                </c:pt>
                <c:pt idx="4">
                  <c:v>2029</c:v>
                </c:pt>
                <c:pt idx="5">
                  <c:v>2030</c:v>
                </c:pt>
                <c:pt idx="6">
                  <c:v>2031</c:v>
                </c:pt>
                <c:pt idx="7">
                  <c:v>2032</c:v>
                </c:pt>
                <c:pt idx="8">
                  <c:v>2033</c:v>
                </c:pt>
                <c:pt idx="9">
                  <c:v>2034</c:v>
                </c:pt>
              </c:numCache>
            </c:numRef>
          </c:cat>
          <c:val>
            <c:numRef>
              <c:f>Sheet1!$C$2:$C$11</c:f>
              <c:numCache>
                <c:formatCode>General</c:formatCode>
                <c:ptCount val="10"/>
                <c:pt idx="0">
                  <c:v>112</c:v>
                </c:pt>
                <c:pt idx="1">
                  <c:v>-468</c:v>
                </c:pt>
                <c:pt idx="2">
                  <c:v>-551</c:v>
                </c:pt>
                <c:pt idx="3">
                  <c:v>-480</c:v>
                </c:pt>
                <c:pt idx="4">
                  <c:v>-330</c:v>
                </c:pt>
                <c:pt idx="5">
                  <c:v>-107</c:v>
                </c:pt>
                <c:pt idx="6">
                  <c:v>-25</c:v>
                </c:pt>
                <c:pt idx="7">
                  <c:v>-61</c:v>
                </c:pt>
                <c:pt idx="8">
                  <c:v>-147</c:v>
                </c:pt>
                <c:pt idx="9">
                  <c:v>-174</c:v>
                </c:pt>
              </c:numCache>
            </c:numRef>
          </c:val>
          <c:extLst>
            <c:ext xmlns:c16="http://schemas.microsoft.com/office/drawing/2014/chart" uri="{C3380CC4-5D6E-409C-BE32-E72D297353CC}">
              <c16:uniqueId val="{00000001-3C51-4810-97FF-BCFD28E19751}"/>
            </c:ext>
          </c:extLst>
        </c:ser>
        <c:dLbls>
          <c:showLegendKey val="0"/>
          <c:showVal val="0"/>
          <c:showCatName val="0"/>
          <c:showSerName val="0"/>
          <c:showPercent val="0"/>
          <c:showBubbleSize val="0"/>
        </c:dLbls>
        <c:gapWidth val="219"/>
        <c:overlap val="100"/>
        <c:axId val="1105628480"/>
        <c:axId val="1105634240"/>
      </c:barChart>
      <c:catAx>
        <c:axId val="1105628480"/>
        <c:scaling>
          <c:orientation val="minMax"/>
        </c:scaling>
        <c:delete val="0"/>
        <c:axPos val="b"/>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105634240"/>
        <c:crosses val="autoZero"/>
        <c:auto val="1"/>
        <c:lblAlgn val="ctr"/>
        <c:lblOffset val="100"/>
        <c:noMultiLvlLbl val="0"/>
      </c:catAx>
      <c:valAx>
        <c:axId val="1105634240"/>
        <c:scaling>
          <c:orientation val="minMax"/>
        </c:scaling>
        <c:delete val="0"/>
        <c:axPos val="l"/>
        <c:numFmt formatCode="&quot;$&quot;#,##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105628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r>
              <a:rPr lang="en-US" b="1">
                <a:solidFill>
                  <a:sysClr val="windowText" lastClr="000000"/>
                </a:solidFill>
                <a:latin typeface="IBM Plex Sans" panose="020B0503050203000203" pitchFamily="34" charset="0"/>
              </a:rPr>
              <a:t>Inflation and Average Hourly Earnings</a:t>
            </a:r>
          </a:p>
          <a:p>
            <a:pPr>
              <a:defRPr b="1">
                <a:solidFill>
                  <a:sysClr val="windowText" lastClr="000000"/>
                </a:solidFill>
                <a:latin typeface="IBM Plex Sans" panose="020B0503050203000203" pitchFamily="34" charset="0"/>
              </a:defRPr>
            </a:pPr>
            <a:r>
              <a:rPr lang="en-US" sz="1000" b="0">
                <a:solidFill>
                  <a:sysClr val="windowText" lastClr="000000"/>
                </a:solidFill>
                <a:latin typeface="IBM Plex Sans" panose="020B0503050203000203" pitchFamily="34" charset="0"/>
              </a:rPr>
              <a:t>(Indexed=100,</a:t>
            </a:r>
            <a:r>
              <a:rPr lang="en-US" sz="1000" b="0" baseline="0">
                <a:solidFill>
                  <a:sysClr val="windowText" lastClr="000000"/>
                </a:solidFill>
                <a:latin typeface="IBM Plex Sans" panose="020B0503050203000203" pitchFamily="34" charset="0"/>
              </a:rPr>
              <a:t> June 2020)</a:t>
            </a:r>
            <a:endParaRPr lang="en-US" sz="1000" b="0">
              <a:solidFill>
                <a:sysClr val="windowText" lastClr="000000"/>
              </a:solidFill>
              <a:latin typeface="IBM Plex Sans" panose="020B0503050203000203"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endParaRPr lang="en-US"/>
        </a:p>
      </c:txPr>
    </c:title>
    <c:autoTitleDeleted val="0"/>
    <c:plotArea>
      <c:layout>
        <c:manualLayout>
          <c:layoutTarget val="inner"/>
          <c:xMode val="edge"/>
          <c:yMode val="edge"/>
          <c:x val="6.8443840486782717E-2"/>
          <c:y val="0.12485263226614132"/>
          <c:w val="0.90709867535674749"/>
          <c:h val="0.72478984497106413"/>
        </c:manualLayout>
      </c:layout>
      <c:lineChart>
        <c:grouping val="standard"/>
        <c:varyColors val="0"/>
        <c:ser>
          <c:idx val="0"/>
          <c:order val="0"/>
          <c:tx>
            <c:strRef>
              <c:f>Monthly!$B$1</c:f>
              <c:strCache>
                <c:ptCount val="1"/>
                <c:pt idx="0">
                  <c:v>Case-Shiller U.S. National Home Price Index</c:v>
                </c:pt>
              </c:strCache>
            </c:strRef>
          </c:tx>
          <c:spPr>
            <a:ln w="28575" cap="rnd">
              <a:solidFill>
                <a:srgbClr val="8A659E"/>
              </a:solidFill>
              <a:round/>
            </a:ln>
            <a:effectLst/>
          </c:spPr>
          <c:marker>
            <c:symbol val="none"/>
          </c:marker>
          <c:cat>
            <c:numRef>
              <c:f>Monthly!$A$2:$A$68</c:f>
              <c:numCache>
                <c:formatCode>yyyy\-mm\-dd</c:formatCode>
                <c:ptCount val="67"/>
                <c:pt idx="0">
                  <c:v>43983</c:v>
                </c:pt>
                <c:pt idx="1">
                  <c:v>44013</c:v>
                </c:pt>
                <c:pt idx="2">
                  <c:v>44044</c:v>
                </c:pt>
                <c:pt idx="3">
                  <c:v>44075</c:v>
                </c:pt>
                <c:pt idx="4">
                  <c:v>44105</c:v>
                </c:pt>
                <c:pt idx="5">
                  <c:v>44136</c:v>
                </c:pt>
                <c:pt idx="6">
                  <c:v>44166</c:v>
                </c:pt>
                <c:pt idx="7">
                  <c:v>44197</c:v>
                </c:pt>
                <c:pt idx="8">
                  <c:v>44228</c:v>
                </c:pt>
                <c:pt idx="9">
                  <c:v>44256</c:v>
                </c:pt>
                <c:pt idx="10">
                  <c:v>44287</c:v>
                </c:pt>
                <c:pt idx="11">
                  <c:v>44317</c:v>
                </c:pt>
                <c:pt idx="12">
                  <c:v>44348</c:v>
                </c:pt>
                <c:pt idx="13">
                  <c:v>44378</c:v>
                </c:pt>
                <c:pt idx="14">
                  <c:v>44409</c:v>
                </c:pt>
                <c:pt idx="15">
                  <c:v>44440</c:v>
                </c:pt>
                <c:pt idx="16">
                  <c:v>44470</c:v>
                </c:pt>
                <c:pt idx="17">
                  <c:v>44501</c:v>
                </c:pt>
                <c:pt idx="18">
                  <c:v>44531</c:v>
                </c:pt>
                <c:pt idx="19">
                  <c:v>44562</c:v>
                </c:pt>
                <c:pt idx="20">
                  <c:v>44593</c:v>
                </c:pt>
                <c:pt idx="21">
                  <c:v>44621</c:v>
                </c:pt>
                <c:pt idx="22">
                  <c:v>44652</c:v>
                </c:pt>
                <c:pt idx="23">
                  <c:v>44682</c:v>
                </c:pt>
                <c:pt idx="24">
                  <c:v>44713</c:v>
                </c:pt>
                <c:pt idx="25">
                  <c:v>44743</c:v>
                </c:pt>
                <c:pt idx="26">
                  <c:v>44774</c:v>
                </c:pt>
                <c:pt idx="27">
                  <c:v>44805</c:v>
                </c:pt>
                <c:pt idx="28">
                  <c:v>44835</c:v>
                </c:pt>
                <c:pt idx="29">
                  <c:v>44866</c:v>
                </c:pt>
                <c:pt idx="30">
                  <c:v>44896</c:v>
                </c:pt>
                <c:pt idx="31">
                  <c:v>44927</c:v>
                </c:pt>
                <c:pt idx="32">
                  <c:v>44958</c:v>
                </c:pt>
                <c:pt idx="33">
                  <c:v>44986</c:v>
                </c:pt>
                <c:pt idx="34">
                  <c:v>45017</c:v>
                </c:pt>
                <c:pt idx="35">
                  <c:v>45047</c:v>
                </c:pt>
                <c:pt idx="36">
                  <c:v>45078</c:v>
                </c:pt>
                <c:pt idx="37">
                  <c:v>45108</c:v>
                </c:pt>
                <c:pt idx="38">
                  <c:v>45139</c:v>
                </c:pt>
                <c:pt idx="39">
                  <c:v>45170</c:v>
                </c:pt>
                <c:pt idx="40">
                  <c:v>45200</c:v>
                </c:pt>
                <c:pt idx="41">
                  <c:v>45231</c:v>
                </c:pt>
                <c:pt idx="42">
                  <c:v>45261</c:v>
                </c:pt>
                <c:pt idx="43">
                  <c:v>45292</c:v>
                </c:pt>
                <c:pt idx="44">
                  <c:v>45323</c:v>
                </c:pt>
                <c:pt idx="45">
                  <c:v>45352</c:v>
                </c:pt>
                <c:pt idx="46">
                  <c:v>45383</c:v>
                </c:pt>
                <c:pt idx="47">
                  <c:v>45413</c:v>
                </c:pt>
                <c:pt idx="48">
                  <c:v>45444</c:v>
                </c:pt>
                <c:pt idx="49">
                  <c:v>45474</c:v>
                </c:pt>
                <c:pt idx="50">
                  <c:v>45505</c:v>
                </c:pt>
                <c:pt idx="51">
                  <c:v>45536</c:v>
                </c:pt>
                <c:pt idx="52">
                  <c:v>45566</c:v>
                </c:pt>
                <c:pt idx="53">
                  <c:v>45597</c:v>
                </c:pt>
                <c:pt idx="54">
                  <c:v>45627</c:v>
                </c:pt>
                <c:pt idx="55">
                  <c:v>45658</c:v>
                </c:pt>
                <c:pt idx="56">
                  <c:v>45689</c:v>
                </c:pt>
                <c:pt idx="57">
                  <c:v>45717</c:v>
                </c:pt>
                <c:pt idx="58">
                  <c:v>45748</c:v>
                </c:pt>
                <c:pt idx="59">
                  <c:v>45778</c:v>
                </c:pt>
                <c:pt idx="60">
                  <c:v>45809</c:v>
                </c:pt>
                <c:pt idx="61">
                  <c:v>45839</c:v>
                </c:pt>
                <c:pt idx="62">
                  <c:v>45870</c:v>
                </c:pt>
                <c:pt idx="63">
                  <c:v>45901</c:v>
                </c:pt>
                <c:pt idx="64">
                  <c:v>45931</c:v>
                </c:pt>
                <c:pt idx="65">
                  <c:v>45962</c:v>
                </c:pt>
                <c:pt idx="66">
                  <c:v>45992</c:v>
                </c:pt>
              </c:numCache>
            </c:numRef>
          </c:cat>
          <c:val>
            <c:numRef>
              <c:f>Monthly!$B$2:$B$68</c:f>
              <c:numCache>
                <c:formatCode>0.00000</c:formatCode>
                <c:ptCount val="67"/>
                <c:pt idx="0">
                  <c:v>100</c:v>
                </c:pt>
                <c:pt idx="1">
                  <c:v>100.78627</c:v>
                </c:pt>
                <c:pt idx="2">
                  <c:v>102.19695</c:v>
                </c:pt>
                <c:pt idx="3">
                  <c:v>103.78466</c:v>
                </c:pt>
                <c:pt idx="4">
                  <c:v>105.59768</c:v>
                </c:pt>
                <c:pt idx="5">
                  <c:v>107.23735000000001</c:v>
                </c:pt>
                <c:pt idx="6">
                  <c:v>108.7685</c:v>
                </c:pt>
                <c:pt idx="7">
                  <c:v>110.19712</c:v>
                </c:pt>
                <c:pt idx="8">
                  <c:v>111.44871000000001</c:v>
                </c:pt>
                <c:pt idx="9">
                  <c:v>112.86997</c:v>
                </c:pt>
                <c:pt idx="10">
                  <c:v>114.50964</c:v>
                </c:pt>
                <c:pt idx="11">
                  <c:v>116.44311999999999</c:v>
                </c:pt>
                <c:pt idx="12">
                  <c:v>118.65893</c:v>
                </c:pt>
                <c:pt idx="13">
                  <c:v>120.66643999999999</c:v>
                </c:pt>
                <c:pt idx="14">
                  <c:v>122.57786</c:v>
                </c:pt>
                <c:pt idx="15">
                  <c:v>124.22902000000001</c:v>
                </c:pt>
                <c:pt idx="16">
                  <c:v>125.81350999999999</c:v>
                </c:pt>
                <c:pt idx="17">
                  <c:v>127.51479</c:v>
                </c:pt>
                <c:pt idx="18">
                  <c:v>129.48138</c:v>
                </c:pt>
                <c:pt idx="19">
                  <c:v>131.58822000000001</c:v>
                </c:pt>
                <c:pt idx="20">
                  <c:v>133.87943000000001</c:v>
                </c:pt>
                <c:pt idx="21">
                  <c:v>136.27547999999999</c:v>
                </c:pt>
                <c:pt idx="22">
                  <c:v>138.10505000000001</c:v>
                </c:pt>
                <c:pt idx="23">
                  <c:v>139.43894</c:v>
                </c:pt>
                <c:pt idx="24">
                  <c:v>139.81047000000001</c:v>
                </c:pt>
                <c:pt idx="25">
                  <c:v>139.38974999999999</c:v>
                </c:pt>
                <c:pt idx="26">
                  <c:v>138.4007</c:v>
                </c:pt>
                <c:pt idx="27">
                  <c:v>137.51052000000001</c:v>
                </c:pt>
                <c:pt idx="28">
                  <c:v>137.37671</c:v>
                </c:pt>
                <c:pt idx="29">
                  <c:v>137.24061</c:v>
                </c:pt>
                <c:pt idx="30">
                  <c:v>136.96887000000001</c:v>
                </c:pt>
                <c:pt idx="31">
                  <c:v>136.79597999999999</c:v>
                </c:pt>
                <c:pt idx="32">
                  <c:v>136.92518000000001</c:v>
                </c:pt>
                <c:pt idx="33">
                  <c:v>137.40384</c:v>
                </c:pt>
                <c:pt idx="34">
                  <c:v>138.01768000000001</c:v>
                </c:pt>
                <c:pt idx="35">
                  <c:v>138.87476000000001</c:v>
                </c:pt>
                <c:pt idx="36">
                  <c:v>139.79528999999999</c:v>
                </c:pt>
                <c:pt idx="37">
                  <c:v>140.82249999999999</c:v>
                </c:pt>
                <c:pt idx="38">
                  <c:v>142.10444000000001</c:v>
                </c:pt>
                <c:pt idx="39">
                  <c:v>143.12383</c:v>
                </c:pt>
                <c:pt idx="40">
                  <c:v>144.03976</c:v>
                </c:pt>
                <c:pt idx="41">
                  <c:v>144.43428</c:v>
                </c:pt>
                <c:pt idx="42">
                  <c:v>144.87431000000001</c:v>
                </c:pt>
                <c:pt idx="43">
                  <c:v>145.34146999999999</c:v>
                </c:pt>
                <c:pt idx="44">
                  <c:v>145.90657999999999</c:v>
                </c:pt>
                <c:pt idx="45">
                  <c:v>146.37281999999999</c:v>
                </c:pt>
                <c:pt idx="46">
                  <c:v>146.78756999999999</c:v>
                </c:pt>
                <c:pt idx="47">
                  <c:v>147.10575</c:v>
                </c:pt>
                <c:pt idx="48">
                  <c:v>147.38485</c:v>
                </c:pt>
                <c:pt idx="49">
                  <c:v>147.73339000000001</c:v>
                </c:pt>
                <c:pt idx="50">
                  <c:v>148.20929000000001</c:v>
                </c:pt>
                <c:pt idx="51">
                  <c:v>148.73759999999999</c:v>
                </c:pt>
                <c:pt idx="52">
                  <c:v>149.21809999999999</c:v>
                </c:pt>
                <c:pt idx="53">
                  <c:v>149.86919</c:v>
                </c:pt>
                <c:pt idx="54">
                  <c:v>150.73408000000001</c:v>
                </c:pt>
                <c:pt idx="55">
                  <c:v>151.42149000000001</c:v>
                </c:pt>
                <c:pt idx="56">
                  <c:v>151.71071000000001</c:v>
                </c:pt>
                <c:pt idx="57">
                  <c:v>151.37826999999999</c:v>
                </c:pt>
                <c:pt idx="58">
                  <c:v>150.92490000000001</c:v>
                </c:pt>
                <c:pt idx="59">
                  <c:v>150.54602</c:v>
                </c:pt>
                <c:pt idx="60">
                  <c:v>150.21772000000001</c:v>
                </c:pt>
                <c:pt idx="61">
                  <c:v>150.15472</c:v>
                </c:pt>
                <c:pt idx="62">
                  <c:v>150.3998</c:v>
                </c:pt>
                <c:pt idx="63">
                  <c:v>150.71063000000001</c:v>
                </c:pt>
                <c:pt idx="64">
                  <c:v>151.26562000000001</c:v>
                </c:pt>
              </c:numCache>
            </c:numRef>
          </c:val>
          <c:smooth val="0"/>
          <c:extLst>
            <c:ext xmlns:c16="http://schemas.microsoft.com/office/drawing/2014/chart" uri="{C3380CC4-5D6E-409C-BE32-E72D297353CC}">
              <c16:uniqueId val="{00000000-2736-490C-A22F-00FE137AF792}"/>
            </c:ext>
          </c:extLst>
        </c:ser>
        <c:ser>
          <c:idx val="1"/>
          <c:order val="1"/>
          <c:tx>
            <c:strRef>
              <c:f>Monthly!$C$1</c:f>
              <c:strCache>
                <c:ptCount val="1"/>
                <c:pt idx="0">
                  <c:v>S&amp;P 500</c:v>
                </c:pt>
              </c:strCache>
            </c:strRef>
          </c:tx>
          <c:spPr>
            <a:ln w="28575" cap="rnd">
              <a:solidFill>
                <a:srgbClr val="731017"/>
              </a:solidFill>
              <a:round/>
            </a:ln>
            <a:effectLst/>
          </c:spPr>
          <c:marker>
            <c:symbol val="none"/>
          </c:marker>
          <c:cat>
            <c:numRef>
              <c:f>Monthly!$A$2:$A$68</c:f>
              <c:numCache>
                <c:formatCode>yyyy\-mm\-dd</c:formatCode>
                <c:ptCount val="67"/>
                <c:pt idx="0">
                  <c:v>43983</c:v>
                </c:pt>
                <c:pt idx="1">
                  <c:v>44013</c:v>
                </c:pt>
                <c:pt idx="2">
                  <c:v>44044</c:v>
                </c:pt>
                <c:pt idx="3">
                  <c:v>44075</c:v>
                </c:pt>
                <c:pt idx="4">
                  <c:v>44105</c:v>
                </c:pt>
                <c:pt idx="5">
                  <c:v>44136</c:v>
                </c:pt>
                <c:pt idx="6">
                  <c:v>44166</c:v>
                </c:pt>
                <c:pt idx="7">
                  <c:v>44197</c:v>
                </c:pt>
                <c:pt idx="8">
                  <c:v>44228</c:v>
                </c:pt>
                <c:pt idx="9">
                  <c:v>44256</c:v>
                </c:pt>
                <c:pt idx="10">
                  <c:v>44287</c:v>
                </c:pt>
                <c:pt idx="11">
                  <c:v>44317</c:v>
                </c:pt>
                <c:pt idx="12">
                  <c:v>44348</c:v>
                </c:pt>
                <c:pt idx="13">
                  <c:v>44378</c:v>
                </c:pt>
                <c:pt idx="14">
                  <c:v>44409</c:v>
                </c:pt>
                <c:pt idx="15">
                  <c:v>44440</c:v>
                </c:pt>
                <c:pt idx="16">
                  <c:v>44470</c:v>
                </c:pt>
                <c:pt idx="17">
                  <c:v>44501</c:v>
                </c:pt>
                <c:pt idx="18">
                  <c:v>44531</c:v>
                </c:pt>
                <c:pt idx="19">
                  <c:v>44562</c:v>
                </c:pt>
                <c:pt idx="20">
                  <c:v>44593</c:v>
                </c:pt>
                <c:pt idx="21">
                  <c:v>44621</c:v>
                </c:pt>
                <c:pt idx="22">
                  <c:v>44652</c:v>
                </c:pt>
                <c:pt idx="23">
                  <c:v>44682</c:v>
                </c:pt>
                <c:pt idx="24">
                  <c:v>44713</c:v>
                </c:pt>
                <c:pt idx="25">
                  <c:v>44743</c:v>
                </c:pt>
                <c:pt idx="26">
                  <c:v>44774</c:v>
                </c:pt>
                <c:pt idx="27">
                  <c:v>44805</c:v>
                </c:pt>
                <c:pt idx="28">
                  <c:v>44835</c:v>
                </c:pt>
                <c:pt idx="29">
                  <c:v>44866</c:v>
                </c:pt>
                <c:pt idx="30">
                  <c:v>44896</c:v>
                </c:pt>
                <c:pt idx="31">
                  <c:v>44927</c:v>
                </c:pt>
                <c:pt idx="32">
                  <c:v>44958</c:v>
                </c:pt>
                <c:pt idx="33">
                  <c:v>44986</c:v>
                </c:pt>
                <c:pt idx="34">
                  <c:v>45017</c:v>
                </c:pt>
                <c:pt idx="35">
                  <c:v>45047</c:v>
                </c:pt>
                <c:pt idx="36">
                  <c:v>45078</c:v>
                </c:pt>
                <c:pt idx="37">
                  <c:v>45108</c:v>
                </c:pt>
                <c:pt idx="38">
                  <c:v>45139</c:v>
                </c:pt>
                <c:pt idx="39">
                  <c:v>45170</c:v>
                </c:pt>
                <c:pt idx="40">
                  <c:v>45200</c:v>
                </c:pt>
                <c:pt idx="41">
                  <c:v>45231</c:v>
                </c:pt>
                <c:pt idx="42">
                  <c:v>45261</c:v>
                </c:pt>
                <c:pt idx="43">
                  <c:v>45292</c:v>
                </c:pt>
                <c:pt idx="44">
                  <c:v>45323</c:v>
                </c:pt>
                <c:pt idx="45">
                  <c:v>45352</c:v>
                </c:pt>
                <c:pt idx="46">
                  <c:v>45383</c:v>
                </c:pt>
                <c:pt idx="47">
                  <c:v>45413</c:v>
                </c:pt>
                <c:pt idx="48">
                  <c:v>45444</c:v>
                </c:pt>
                <c:pt idx="49">
                  <c:v>45474</c:v>
                </c:pt>
                <c:pt idx="50">
                  <c:v>45505</c:v>
                </c:pt>
                <c:pt idx="51">
                  <c:v>45536</c:v>
                </c:pt>
                <c:pt idx="52">
                  <c:v>45566</c:v>
                </c:pt>
                <c:pt idx="53">
                  <c:v>45597</c:v>
                </c:pt>
                <c:pt idx="54">
                  <c:v>45627</c:v>
                </c:pt>
                <c:pt idx="55">
                  <c:v>45658</c:v>
                </c:pt>
                <c:pt idx="56">
                  <c:v>45689</c:v>
                </c:pt>
                <c:pt idx="57">
                  <c:v>45717</c:v>
                </c:pt>
                <c:pt idx="58">
                  <c:v>45748</c:v>
                </c:pt>
                <c:pt idx="59">
                  <c:v>45778</c:v>
                </c:pt>
                <c:pt idx="60">
                  <c:v>45809</c:v>
                </c:pt>
                <c:pt idx="61">
                  <c:v>45839</c:v>
                </c:pt>
                <c:pt idx="62">
                  <c:v>45870</c:v>
                </c:pt>
                <c:pt idx="63">
                  <c:v>45901</c:v>
                </c:pt>
                <c:pt idx="64">
                  <c:v>45931</c:v>
                </c:pt>
                <c:pt idx="65">
                  <c:v>45962</c:v>
                </c:pt>
                <c:pt idx="66">
                  <c:v>45992</c:v>
                </c:pt>
              </c:numCache>
            </c:numRef>
          </c:cat>
          <c:val>
            <c:numRef>
              <c:f>Monthly!$C$2:$C$68</c:f>
              <c:numCache>
                <c:formatCode>0.00000</c:formatCode>
                <c:ptCount val="67"/>
                <c:pt idx="0">
                  <c:v>100</c:v>
                </c:pt>
                <c:pt idx="1">
                  <c:v>103.31625</c:v>
                </c:pt>
                <c:pt idx="2">
                  <c:v>109.24575</c:v>
                </c:pt>
                <c:pt idx="3">
                  <c:v>108.40206999999999</c:v>
                </c:pt>
                <c:pt idx="4">
                  <c:v>110.11512999999999</c:v>
                </c:pt>
                <c:pt idx="5">
                  <c:v>114.31176000000001</c:v>
                </c:pt>
                <c:pt idx="6">
                  <c:v>119.02459</c:v>
                </c:pt>
                <c:pt idx="7">
                  <c:v>122.19526</c:v>
                </c:pt>
                <c:pt idx="8">
                  <c:v>125.08394</c:v>
                </c:pt>
                <c:pt idx="9">
                  <c:v>125.95605</c:v>
                </c:pt>
                <c:pt idx="10">
                  <c:v>133.38578000000001</c:v>
                </c:pt>
                <c:pt idx="11">
                  <c:v>134.24492000000001</c:v>
                </c:pt>
                <c:pt idx="12">
                  <c:v>136.52020999999999</c:v>
                </c:pt>
                <c:pt idx="13">
                  <c:v>140.55360999999999</c:v>
                </c:pt>
                <c:pt idx="14">
                  <c:v>143.46836999999999</c:v>
                </c:pt>
                <c:pt idx="15">
                  <c:v>143.18933999999999</c:v>
                </c:pt>
                <c:pt idx="16">
                  <c:v>143.67776000000001</c:v>
                </c:pt>
                <c:pt idx="17">
                  <c:v>150.33483000000001</c:v>
                </c:pt>
                <c:pt idx="18">
                  <c:v>150.57273000000001</c:v>
                </c:pt>
                <c:pt idx="19">
                  <c:v>147.32094000000001</c:v>
                </c:pt>
                <c:pt idx="20">
                  <c:v>142.88131999999999</c:v>
                </c:pt>
                <c:pt idx="21">
                  <c:v>141.44105999999999</c:v>
                </c:pt>
                <c:pt idx="22">
                  <c:v>141.44204999999999</c:v>
                </c:pt>
                <c:pt idx="23">
                  <c:v>130.13853</c:v>
                </c:pt>
                <c:pt idx="24">
                  <c:v>125.58365999999999</c:v>
                </c:pt>
                <c:pt idx="25">
                  <c:v>125.99539</c:v>
                </c:pt>
                <c:pt idx="26">
                  <c:v>133.94579999999999</c:v>
                </c:pt>
                <c:pt idx="27">
                  <c:v>124.02387</c:v>
                </c:pt>
                <c:pt idx="28">
                  <c:v>120.01475000000001</c:v>
                </c:pt>
                <c:pt idx="29">
                  <c:v>126.18088</c:v>
                </c:pt>
                <c:pt idx="30">
                  <c:v>126.01636999999999</c:v>
                </c:pt>
                <c:pt idx="31">
                  <c:v>127.57131</c:v>
                </c:pt>
                <c:pt idx="32">
                  <c:v>131.40516</c:v>
                </c:pt>
                <c:pt idx="33">
                  <c:v>127.82585</c:v>
                </c:pt>
                <c:pt idx="34">
                  <c:v>132.75097</c:v>
                </c:pt>
                <c:pt idx="35">
                  <c:v>133.54673</c:v>
                </c:pt>
                <c:pt idx="36">
                  <c:v>139.96288000000001</c:v>
                </c:pt>
                <c:pt idx="37">
                  <c:v>145.20347000000001</c:v>
                </c:pt>
                <c:pt idx="38">
                  <c:v>143.56989999999999</c:v>
                </c:pt>
                <c:pt idx="39">
                  <c:v>142.01535000000001</c:v>
                </c:pt>
                <c:pt idx="40">
                  <c:v>137.51585</c:v>
                </c:pt>
                <c:pt idx="41">
                  <c:v>143.65701999999999</c:v>
                </c:pt>
                <c:pt idx="42">
                  <c:v>150.90380999999999</c:v>
                </c:pt>
                <c:pt idx="43">
                  <c:v>154.75092000000001</c:v>
                </c:pt>
                <c:pt idx="44">
                  <c:v>161.43346</c:v>
                </c:pt>
                <c:pt idx="45">
                  <c:v>166.54226</c:v>
                </c:pt>
                <c:pt idx="46">
                  <c:v>164.67152999999999</c:v>
                </c:pt>
                <c:pt idx="47">
                  <c:v>168.62470999999999</c:v>
                </c:pt>
                <c:pt idx="48">
                  <c:v>174.41971000000001</c:v>
                </c:pt>
                <c:pt idx="49">
                  <c:v>178.37710999999999</c:v>
                </c:pt>
                <c:pt idx="50">
                  <c:v>176.4513</c:v>
                </c:pt>
                <c:pt idx="51">
                  <c:v>181.05876000000001</c:v>
                </c:pt>
                <c:pt idx="52">
                  <c:v>186.56851</c:v>
                </c:pt>
                <c:pt idx="53">
                  <c:v>191.00044</c:v>
                </c:pt>
                <c:pt idx="54">
                  <c:v>193.60918000000001</c:v>
                </c:pt>
                <c:pt idx="55">
                  <c:v>192.59801999999999</c:v>
                </c:pt>
                <c:pt idx="56">
                  <c:v>194.50400999999999</c:v>
                </c:pt>
                <c:pt idx="57">
                  <c:v>183.07903999999999</c:v>
                </c:pt>
                <c:pt idx="58">
                  <c:v>172.94951</c:v>
                </c:pt>
                <c:pt idx="59">
                  <c:v>187.16761</c:v>
                </c:pt>
                <c:pt idx="60">
                  <c:v>194.22255000000001</c:v>
                </c:pt>
                <c:pt idx="61">
                  <c:v>202.80792</c:v>
                </c:pt>
                <c:pt idx="62">
                  <c:v>206.42993999999999</c:v>
                </c:pt>
                <c:pt idx="63">
                  <c:v>212.06882999999999</c:v>
                </c:pt>
                <c:pt idx="64">
                  <c:v>216.95418000000001</c:v>
                </c:pt>
                <c:pt idx="65">
                  <c:v>217.12147999999999</c:v>
                </c:pt>
                <c:pt idx="66">
                  <c:v>220.67598000000001</c:v>
                </c:pt>
              </c:numCache>
            </c:numRef>
          </c:val>
          <c:smooth val="0"/>
          <c:extLst>
            <c:ext xmlns:c16="http://schemas.microsoft.com/office/drawing/2014/chart" uri="{C3380CC4-5D6E-409C-BE32-E72D297353CC}">
              <c16:uniqueId val="{00000001-2736-490C-A22F-00FE137AF792}"/>
            </c:ext>
          </c:extLst>
        </c:ser>
        <c:ser>
          <c:idx val="2"/>
          <c:order val="2"/>
          <c:tx>
            <c:strRef>
              <c:f>Monthly!$D$1</c:f>
              <c:strCache>
                <c:ptCount val="1"/>
                <c:pt idx="0">
                  <c:v>Consumer Price Index</c:v>
                </c:pt>
              </c:strCache>
            </c:strRef>
          </c:tx>
          <c:spPr>
            <a:ln w="28575" cap="rnd">
              <a:solidFill>
                <a:srgbClr val="009BAB"/>
              </a:solidFill>
              <a:round/>
            </a:ln>
            <a:effectLst/>
          </c:spPr>
          <c:marker>
            <c:symbol val="none"/>
          </c:marker>
          <c:cat>
            <c:numRef>
              <c:f>Monthly!$A$2:$A$68</c:f>
              <c:numCache>
                <c:formatCode>yyyy\-mm\-dd</c:formatCode>
                <c:ptCount val="67"/>
                <c:pt idx="0">
                  <c:v>43983</c:v>
                </c:pt>
                <c:pt idx="1">
                  <c:v>44013</c:v>
                </c:pt>
                <c:pt idx="2">
                  <c:v>44044</c:v>
                </c:pt>
                <c:pt idx="3">
                  <c:v>44075</c:v>
                </c:pt>
                <c:pt idx="4">
                  <c:v>44105</c:v>
                </c:pt>
                <c:pt idx="5">
                  <c:v>44136</c:v>
                </c:pt>
                <c:pt idx="6">
                  <c:v>44166</c:v>
                </c:pt>
                <c:pt idx="7">
                  <c:v>44197</c:v>
                </c:pt>
                <c:pt idx="8">
                  <c:v>44228</c:v>
                </c:pt>
                <c:pt idx="9">
                  <c:v>44256</c:v>
                </c:pt>
                <c:pt idx="10">
                  <c:v>44287</c:v>
                </c:pt>
                <c:pt idx="11">
                  <c:v>44317</c:v>
                </c:pt>
                <c:pt idx="12">
                  <c:v>44348</c:v>
                </c:pt>
                <c:pt idx="13">
                  <c:v>44378</c:v>
                </c:pt>
                <c:pt idx="14">
                  <c:v>44409</c:v>
                </c:pt>
                <c:pt idx="15">
                  <c:v>44440</c:v>
                </c:pt>
                <c:pt idx="16">
                  <c:v>44470</c:v>
                </c:pt>
                <c:pt idx="17">
                  <c:v>44501</c:v>
                </c:pt>
                <c:pt idx="18">
                  <c:v>44531</c:v>
                </c:pt>
                <c:pt idx="19">
                  <c:v>44562</c:v>
                </c:pt>
                <c:pt idx="20">
                  <c:v>44593</c:v>
                </c:pt>
                <c:pt idx="21">
                  <c:v>44621</c:v>
                </c:pt>
                <c:pt idx="22">
                  <c:v>44652</c:v>
                </c:pt>
                <c:pt idx="23">
                  <c:v>44682</c:v>
                </c:pt>
                <c:pt idx="24">
                  <c:v>44713</c:v>
                </c:pt>
                <c:pt idx="25">
                  <c:v>44743</c:v>
                </c:pt>
                <c:pt idx="26">
                  <c:v>44774</c:v>
                </c:pt>
                <c:pt idx="27">
                  <c:v>44805</c:v>
                </c:pt>
                <c:pt idx="28">
                  <c:v>44835</c:v>
                </c:pt>
                <c:pt idx="29">
                  <c:v>44866</c:v>
                </c:pt>
                <c:pt idx="30">
                  <c:v>44896</c:v>
                </c:pt>
                <c:pt idx="31">
                  <c:v>44927</c:v>
                </c:pt>
                <c:pt idx="32">
                  <c:v>44958</c:v>
                </c:pt>
                <c:pt idx="33">
                  <c:v>44986</c:v>
                </c:pt>
                <c:pt idx="34">
                  <c:v>45017</c:v>
                </c:pt>
                <c:pt idx="35">
                  <c:v>45047</c:v>
                </c:pt>
                <c:pt idx="36">
                  <c:v>45078</c:v>
                </c:pt>
                <c:pt idx="37">
                  <c:v>45108</c:v>
                </c:pt>
                <c:pt idx="38">
                  <c:v>45139</c:v>
                </c:pt>
                <c:pt idx="39">
                  <c:v>45170</c:v>
                </c:pt>
                <c:pt idx="40">
                  <c:v>45200</c:v>
                </c:pt>
                <c:pt idx="41">
                  <c:v>45231</c:v>
                </c:pt>
                <c:pt idx="42">
                  <c:v>45261</c:v>
                </c:pt>
                <c:pt idx="43">
                  <c:v>45292</c:v>
                </c:pt>
                <c:pt idx="44">
                  <c:v>45323</c:v>
                </c:pt>
                <c:pt idx="45">
                  <c:v>45352</c:v>
                </c:pt>
                <c:pt idx="46">
                  <c:v>45383</c:v>
                </c:pt>
                <c:pt idx="47">
                  <c:v>45413</c:v>
                </c:pt>
                <c:pt idx="48">
                  <c:v>45444</c:v>
                </c:pt>
                <c:pt idx="49">
                  <c:v>45474</c:v>
                </c:pt>
                <c:pt idx="50">
                  <c:v>45505</c:v>
                </c:pt>
                <c:pt idx="51">
                  <c:v>45536</c:v>
                </c:pt>
                <c:pt idx="52">
                  <c:v>45566</c:v>
                </c:pt>
                <c:pt idx="53">
                  <c:v>45597</c:v>
                </c:pt>
                <c:pt idx="54">
                  <c:v>45627</c:v>
                </c:pt>
                <c:pt idx="55">
                  <c:v>45658</c:v>
                </c:pt>
                <c:pt idx="56">
                  <c:v>45689</c:v>
                </c:pt>
                <c:pt idx="57">
                  <c:v>45717</c:v>
                </c:pt>
                <c:pt idx="58">
                  <c:v>45748</c:v>
                </c:pt>
                <c:pt idx="59">
                  <c:v>45778</c:v>
                </c:pt>
                <c:pt idx="60">
                  <c:v>45809</c:v>
                </c:pt>
                <c:pt idx="61">
                  <c:v>45839</c:v>
                </c:pt>
                <c:pt idx="62">
                  <c:v>45870</c:v>
                </c:pt>
                <c:pt idx="63">
                  <c:v>45901</c:v>
                </c:pt>
                <c:pt idx="64">
                  <c:v>45931</c:v>
                </c:pt>
                <c:pt idx="65">
                  <c:v>45962</c:v>
                </c:pt>
                <c:pt idx="66">
                  <c:v>45992</c:v>
                </c:pt>
              </c:numCache>
            </c:numRef>
          </c:cat>
          <c:val>
            <c:numRef>
              <c:f>Monthly!$D$2:$D$68</c:f>
              <c:numCache>
                <c:formatCode>0.00000</c:formatCode>
                <c:ptCount val="67"/>
                <c:pt idx="0">
                  <c:v>100</c:v>
                </c:pt>
                <c:pt idx="1">
                  <c:v>100.50964</c:v>
                </c:pt>
                <c:pt idx="2">
                  <c:v>100.88468</c:v>
                </c:pt>
                <c:pt idx="3">
                  <c:v>101.14962</c:v>
                </c:pt>
                <c:pt idx="4">
                  <c:v>101.27489</c:v>
                </c:pt>
                <c:pt idx="5">
                  <c:v>101.5052</c:v>
                </c:pt>
                <c:pt idx="6">
                  <c:v>101.94637</c:v>
                </c:pt>
                <c:pt idx="7">
                  <c:v>102.17747</c:v>
                </c:pt>
                <c:pt idx="8">
                  <c:v>102.54083</c:v>
                </c:pt>
                <c:pt idx="9">
                  <c:v>103.03646999999999</c:v>
                </c:pt>
                <c:pt idx="10">
                  <c:v>103.72817999999999</c:v>
                </c:pt>
                <c:pt idx="11">
                  <c:v>104.42028999999999</c:v>
                </c:pt>
                <c:pt idx="12">
                  <c:v>105.31742</c:v>
                </c:pt>
                <c:pt idx="13">
                  <c:v>105.80567000000001</c:v>
                </c:pt>
                <c:pt idx="14">
                  <c:v>106.11184</c:v>
                </c:pt>
                <c:pt idx="15">
                  <c:v>106.5748</c:v>
                </c:pt>
                <c:pt idx="16">
                  <c:v>107.58086</c:v>
                </c:pt>
                <c:pt idx="17">
                  <c:v>108.47410000000001</c:v>
                </c:pt>
                <c:pt idx="18">
                  <c:v>109.24518</c:v>
                </c:pt>
                <c:pt idx="19">
                  <c:v>109.92055999999999</c:v>
                </c:pt>
                <c:pt idx="20">
                  <c:v>110.69203</c:v>
                </c:pt>
                <c:pt idx="21">
                  <c:v>111.83659</c:v>
                </c:pt>
                <c:pt idx="22">
                  <c:v>112.27037</c:v>
                </c:pt>
                <c:pt idx="23">
                  <c:v>113.32738999999999</c:v>
                </c:pt>
                <c:pt idx="24">
                  <c:v>114.79525</c:v>
                </c:pt>
                <c:pt idx="25">
                  <c:v>114.74388999999999</c:v>
                </c:pt>
                <c:pt idx="26">
                  <c:v>114.83026</c:v>
                </c:pt>
                <c:pt idx="27">
                  <c:v>115.32006</c:v>
                </c:pt>
                <c:pt idx="28">
                  <c:v>115.92619000000001</c:v>
                </c:pt>
                <c:pt idx="29">
                  <c:v>116.2098</c:v>
                </c:pt>
                <c:pt idx="30">
                  <c:v>116.24871</c:v>
                </c:pt>
                <c:pt idx="31">
                  <c:v>116.88985</c:v>
                </c:pt>
                <c:pt idx="32">
                  <c:v>117.28667</c:v>
                </c:pt>
                <c:pt idx="33">
                  <c:v>117.35164</c:v>
                </c:pt>
                <c:pt idx="34">
                  <c:v>117.82432</c:v>
                </c:pt>
                <c:pt idx="35">
                  <c:v>118.00251</c:v>
                </c:pt>
                <c:pt idx="36">
                  <c:v>118.30712</c:v>
                </c:pt>
                <c:pt idx="37">
                  <c:v>118.50787</c:v>
                </c:pt>
                <c:pt idx="38">
                  <c:v>119.10038</c:v>
                </c:pt>
                <c:pt idx="39">
                  <c:v>119.58123999999999</c:v>
                </c:pt>
                <c:pt idx="40">
                  <c:v>119.68978</c:v>
                </c:pt>
                <c:pt idx="41">
                  <c:v>119.85862</c:v>
                </c:pt>
                <c:pt idx="42">
                  <c:v>120.11072</c:v>
                </c:pt>
                <c:pt idx="43">
                  <c:v>120.52272000000001</c:v>
                </c:pt>
                <c:pt idx="44">
                  <c:v>121.00046</c:v>
                </c:pt>
                <c:pt idx="45">
                  <c:v>121.42256999999999</c:v>
                </c:pt>
                <c:pt idx="46">
                  <c:v>121.77621000000001</c:v>
                </c:pt>
                <c:pt idx="47">
                  <c:v>121.82445</c:v>
                </c:pt>
                <c:pt idx="48">
                  <c:v>121.82095</c:v>
                </c:pt>
                <c:pt idx="49">
                  <c:v>121.99018</c:v>
                </c:pt>
                <c:pt idx="50">
                  <c:v>122.20999</c:v>
                </c:pt>
                <c:pt idx="51">
                  <c:v>122.4901</c:v>
                </c:pt>
                <c:pt idx="52">
                  <c:v>122.76749</c:v>
                </c:pt>
                <c:pt idx="53">
                  <c:v>123.11179</c:v>
                </c:pt>
                <c:pt idx="54">
                  <c:v>123.56074</c:v>
                </c:pt>
                <c:pt idx="55">
                  <c:v>124.13769000000001</c:v>
                </c:pt>
                <c:pt idx="56">
                  <c:v>124.40573999999999</c:v>
                </c:pt>
                <c:pt idx="57">
                  <c:v>124.34349</c:v>
                </c:pt>
                <c:pt idx="58">
                  <c:v>124.61816</c:v>
                </c:pt>
                <c:pt idx="59">
                  <c:v>124.71892</c:v>
                </c:pt>
                <c:pt idx="60">
                  <c:v>125.07684</c:v>
                </c:pt>
                <c:pt idx="61">
                  <c:v>125.32271</c:v>
                </c:pt>
                <c:pt idx="62">
                  <c:v>125.80201</c:v>
                </c:pt>
                <c:pt idx="63">
                  <c:v>126.19261</c:v>
                </c:pt>
                <c:pt idx="65">
                  <c:v>126.45054</c:v>
                </c:pt>
              </c:numCache>
            </c:numRef>
          </c:val>
          <c:smooth val="0"/>
          <c:extLst>
            <c:ext xmlns:c16="http://schemas.microsoft.com/office/drawing/2014/chart" uri="{C3380CC4-5D6E-409C-BE32-E72D297353CC}">
              <c16:uniqueId val="{00000002-2736-490C-A22F-00FE137AF792}"/>
            </c:ext>
          </c:extLst>
        </c:ser>
        <c:ser>
          <c:idx val="3"/>
          <c:order val="3"/>
          <c:tx>
            <c:strRef>
              <c:f>Monthly!$E$1</c:f>
              <c:strCache>
                <c:ptCount val="1"/>
                <c:pt idx="0">
                  <c:v>Average Hourly Earnings</c:v>
                </c:pt>
              </c:strCache>
            </c:strRef>
          </c:tx>
          <c:spPr>
            <a:ln w="28575" cap="rnd">
              <a:solidFill>
                <a:srgbClr val="B00027"/>
              </a:solidFill>
              <a:round/>
            </a:ln>
            <a:effectLst/>
          </c:spPr>
          <c:marker>
            <c:symbol val="none"/>
          </c:marker>
          <c:cat>
            <c:numRef>
              <c:f>Monthly!$A$2:$A$68</c:f>
              <c:numCache>
                <c:formatCode>yyyy\-mm\-dd</c:formatCode>
                <c:ptCount val="67"/>
                <c:pt idx="0">
                  <c:v>43983</c:v>
                </c:pt>
                <c:pt idx="1">
                  <c:v>44013</c:v>
                </c:pt>
                <c:pt idx="2">
                  <c:v>44044</c:v>
                </c:pt>
                <c:pt idx="3">
                  <c:v>44075</c:v>
                </c:pt>
                <c:pt idx="4">
                  <c:v>44105</c:v>
                </c:pt>
                <c:pt idx="5">
                  <c:v>44136</c:v>
                </c:pt>
                <c:pt idx="6">
                  <c:v>44166</c:v>
                </c:pt>
                <c:pt idx="7">
                  <c:v>44197</c:v>
                </c:pt>
                <c:pt idx="8">
                  <c:v>44228</c:v>
                </c:pt>
                <c:pt idx="9">
                  <c:v>44256</c:v>
                </c:pt>
                <c:pt idx="10">
                  <c:v>44287</c:v>
                </c:pt>
                <c:pt idx="11">
                  <c:v>44317</c:v>
                </c:pt>
                <c:pt idx="12">
                  <c:v>44348</c:v>
                </c:pt>
                <c:pt idx="13">
                  <c:v>44378</c:v>
                </c:pt>
                <c:pt idx="14">
                  <c:v>44409</c:v>
                </c:pt>
                <c:pt idx="15">
                  <c:v>44440</c:v>
                </c:pt>
                <c:pt idx="16">
                  <c:v>44470</c:v>
                </c:pt>
                <c:pt idx="17">
                  <c:v>44501</c:v>
                </c:pt>
                <c:pt idx="18">
                  <c:v>44531</c:v>
                </c:pt>
                <c:pt idx="19">
                  <c:v>44562</c:v>
                </c:pt>
                <c:pt idx="20">
                  <c:v>44593</c:v>
                </c:pt>
                <c:pt idx="21">
                  <c:v>44621</c:v>
                </c:pt>
                <c:pt idx="22">
                  <c:v>44652</c:v>
                </c:pt>
                <c:pt idx="23">
                  <c:v>44682</c:v>
                </c:pt>
                <c:pt idx="24">
                  <c:v>44713</c:v>
                </c:pt>
                <c:pt idx="25">
                  <c:v>44743</c:v>
                </c:pt>
                <c:pt idx="26">
                  <c:v>44774</c:v>
                </c:pt>
                <c:pt idx="27">
                  <c:v>44805</c:v>
                </c:pt>
                <c:pt idx="28">
                  <c:v>44835</c:v>
                </c:pt>
                <c:pt idx="29">
                  <c:v>44866</c:v>
                </c:pt>
                <c:pt idx="30">
                  <c:v>44896</c:v>
                </c:pt>
                <c:pt idx="31">
                  <c:v>44927</c:v>
                </c:pt>
                <c:pt idx="32">
                  <c:v>44958</c:v>
                </c:pt>
                <c:pt idx="33">
                  <c:v>44986</c:v>
                </c:pt>
                <c:pt idx="34">
                  <c:v>45017</c:v>
                </c:pt>
                <c:pt idx="35">
                  <c:v>45047</c:v>
                </c:pt>
                <c:pt idx="36">
                  <c:v>45078</c:v>
                </c:pt>
                <c:pt idx="37">
                  <c:v>45108</c:v>
                </c:pt>
                <c:pt idx="38">
                  <c:v>45139</c:v>
                </c:pt>
                <c:pt idx="39">
                  <c:v>45170</c:v>
                </c:pt>
                <c:pt idx="40">
                  <c:v>45200</c:v>
                </c:pt>
                <c:pt idx="41">
                  <c:v>45231</c:v>
                </c:pt>
                <c:pt idx="42">
                  <c:v>45261</c:v>
                </c:pt>
                <c:pt idx="43">
                  <c:v>45292</c:v>
                </c:pt>
                <c:pt idx="44">
                  <c:v>45323</c:v>
                </c:pt>
                <c:pt idx="45">
                  <c:v>45352</c:v>
                </c:pt>
                <c:pt idx="46">
                  <c:v>45383</c:v>
                </c:pt>
                <c:pt idx="47">
                  <c:v>45413</c:v>
                </c:pt>
                <c:pt idx="48">
                  <c:v>45444</c:v>
                </c:pt>
                <c:pt idx="49">
                  <c:v>45474</c:v>
                </c:pt>
                <c:pt idx="50">
                  <c:v>45505</c:v>
                </c:pt>
                <c:pt idx="51">
                  <c:v>45536</c:v>
                </c:pt>
                <c:pt idx="52">
                  <c:v>45566</c:v>
                </c:pt>
                <c:pt idx="53">
                  <c:v>45597</c:v>
                </c:pt>
                <c:pt idx="54">
                  <c:v>45627</c:v>
                </c:pt>
                <c:pt idx="55">
                  <c:v>45658</c:v>
                </c:pt>
                <c:pt idx="56">
                  <c:v>45689</c:v>
                </c:pt>
                <c:pt idx="57">
                  <c:v>45717</c:v>
                </c:pt>
                <c:pt idx="58">
                  <c:v>45748</c:v>
                </c:pt>
                <c:pt idx="59">
                  <c:v>45778</c:v>
                </c:pt>
                <c:pt idx="60">
                  <c:v>45809</c:v>
                </c:pt>
                <c:pt idx="61">
                  <c:v>45839</c:v>
                </c:pt>
                <c:pt idx="62">
                  <c:v>45870</c:v>
                </c:pt>
                <c:pt idx="63">
                  <c:v>45901</c:v>
                </c:pt>
                <c:pt idx="64">
                  <c:v>45931</c:v>
                </c:pt>
                <c:pt idx="65">
                  <c:v>45962</c:v>
                </c:pt>
                <c:pt idx="66">
                  <c:v>45992</c:v>
                </c:pt>
              </c:numCache>
            </c:numRef>
          </c:cat>
          <c:val>
            <c:numRef>
              <c:f>Monthly!$E$2:$E$68</c:f>
              <c:numCache>
                <c:formatCode>0.00000</c:formatCode>
                <c:ptCount val="67"/>
                <c:pt idx="0">
                  <c:v>100</c:v>
                </c:pt>
                <c:pt idx="1">
                  <c:v>100.03404</c:v>
                </c:pt>
                <c:pt idx="2">
                  <c:v>100.40844</c:v>
                </c:pt>
                <c:pt idx="3">
                  <c:v>100.44248</c:v>
                </c:pt>
                <c:pt idx="4">
                  <c:v>100.57862</c:v>
                </c:pt>
                <c:pt idx="5">
                  <c:v>100.88496000000001</c:v>
                </c:pt>
                <c:pt idx="6">
                  <c:v>101.80395</c:v>
                </c:pt>
                <c:pt idx="7">
                  <c:v>101.83799</c:v>
                </c:pt>
                <c:pt idx="8">
                  <c:v>102.34854</c:v>
                </c:pt>
                <c:pt idx="9">
                  <c:v>102.24643</c:v>
                </c:pt>
                <c:pt idx="10">
                  <c:v>102.89312</c:v>
                </c:pt>
                <c:pt idx="11">
                  <c:v>103.50579</c:v>
                </c:pt>
                <c:pt idx="12">
                  <c:v>103.9823</c:v>
                </c:pt>
                <c:pt idx="13">
                  <c:v>104.35671000000001</c:v>
                </c:pt>
                <c:pt idx="14">
                  <c:v>104.79918000000001</c:v>
                </c:pt>
                <c:pt idx="15">
                  <c:v>105.37781</c:v>
                </c:pt>
                <c:pt idx="16">
                  <c:v>106.02451000000001</c:v>
                </c:pt>
                <c:pt idx="17">
                  <c:v>106.36487</c:v>
                </c:pt>
                <c:pt idx="18">
                  <c:v>106.90946</c:v>
                </c:pt>
                <c:pt idx="19">
                  <c:v>107.62423</c:v>
                </c:pt>
                <c:pt idx="20">
                  <c:v>107.76038</c:v>
                </c:pt>
                <c:pt idx="21">
                  <c:v>108.30497</c:v>
                </c:pt>
                <c:pt idx="22">
                  <c:v>108.78148</c:v>
                </c:pt>
                <c:pt idx="23">
                  <c:v>109.258</c:v>
                </c:pt>
                <c:pt idx="24">
                  <c:v>109.59837</c:v>
                </c:pt>
                <c:pt idx="25">
                  <c:v>110.10892</c:v>
                </c:pt>
                <c:pt idx="26">
                  <c:v>110.41525</c:v>
                </c:pt>
                <c:pt idx="27">
                  <c:v>110.78964999999999</c:v>
                </c:pt>
                <c:pt idx="28">
                  <c:v>111.3002</c:v>
                </c:pt>
                <c:pt idx="29">
                  <c:v>111.77672</c:v>
                </c:pt>
                <c:pt idx="30">
                  <c:v>112.18516</c:v>
                </c:pt>
                <c:pt idx="31">
                  <c:v>112.49149</c:v>
                </c:pt>
                <c:pt idx="32">
                  <c:v>112.8659</c:v>
                </c:pt>
                <c:pt idx="33">
                  <c:v>113.27434</c:v>
                </c:pt>
                <c:pt idx="34">
                  <c:v>113.75085</c:v>
                </c:pt>
                <c:pt idx="35">
                  <c:v>114.09122000000001</c:v>
                </c:pt>
                <c:pt idx="36">
                  <c:v>114.66983999999999</c:v>
                </c:pt>
                <c:pt idx="37">
                  <c:v>115.18039</c:v>
                </c:pt>
                <c:pt idx="38">
                  <c:v>115.35057999999999</c:v>
                </c:pt>
                <c:pt idx="39">
                  <c:v>115.69095</c:v>
                </c:pt>
                <c:pt idx="40">
                  <c:v>115.96324</c:v>
                </c:pt>
                <c:pt idx="41">
                  <c:v>116.37168</c:v>
                </c:pt>
                <c:pt idx="42">
                  <c:v>116.78012</c:v>
                </c:pt>
                <c:pt idx="43">
                  <c:v>117.32471</c:v>
                </c:pt>
                <c:pt idx="44">
                  <c:v>117.56297000000001</c:v>
                </c:pt>
                <c:pt idx="45">
                  <c:v>118.00545</c:v>
                </c:pt>
                <c:pt idx="46">
                  <c:v>118.27773999999999</c:v>
                </c:pt>
                <c:pt idx="47">
                  <c:v>118.75425</c:v>
                </c:pt>
                <c:pt idx="48">
                  <c:v>119.12866</c:v>
                </c:pt>
                <c:pt idx="49">
                  <c:v>119.36691999999999</c:v>
                </c:pt>
                <c:pt idx="50">
                  <c:v>119.9115</c:v>
                </c:pt>
                <c:pt idx="51">
                  <c:v>120.25187</c:v>
                </c:pt>
                <c:pt idx="52">
                  <c:v>120.76242000000001</c:v>
                </c:pt>
                <c:pt idx="53">
                  <c:v>121.20489999999999</c:v>
                </c:pt>
                <c:pt idx="54">
                  <c:v>121.44316000000001</c:v>
                </c:pt>
                <c:pt idx="55">
                  <c:v>121.95371</c:v>
                </c:pt>
                <c:pt idx="56">
                  <c:v>122.19197</c:v>
                </c:pt>
                <c:pt idx="57">
                  <c:v>122.60041</c:v>
                </c:pt>
                <c:pt idx="58">
                  <c:v>122.80463</c:v>
                </c:pt>
                <c:pt idx="59">
                  <c:v>123.31518</c:v>
                </c:pt>
                <c:pt idx="60">
                  <c:v>123.58747</c:v>
                </c:pt>
                <c:pt idx="61">
                  <c:v>123.99592</c:v>
                </c:pt>
                <c:pt idx="62">
                  <c:v>124.50646999999999</c:v>
                </c:pt>
                <c:pt idx="63">
                  <c:v>124.74472</c:v>
                </c:pt>
                <c:pt idx="64">
                  <c:v>125.28931</c:v>
                </c:pt>
                <c:pt idx="65">
                  <c:v>125.45950000000001</c:v>
                </c:pt>
              </c:numCache>
            </c:numRef>
          </c:val>
          <c:smooth val="0"/>
          <c:extLst>
            <c:ext xmlns:c16="http://schemas.microsoft.com/office/drawing/2014/chart" uri="{C3380CC4-5D6E-409C-BE32-E72D297353CC}">
              <c16:uniqueId val="{00000003-2736-490C-A22F-00FE137AF792}"/>
            </c:ext>
          </c:extLst>
        </c:ser>
        <c:dLbls>
          <c:showLegendKey val="0"/>
          <c:showVal val="0"/>
          <c:showCatName val="0"/>
          <c:showSerName val="0"/>
          <c:showPercent val="0"/>
          <c:showBubbleSize val="0"/>
        </c:dLbls>
        <c:smooth val="0"/>
        <c:axId val="1831652176"/>
        <c:axId val="1831652656"/>
      </c:lineChart>
      <c:dateAx>
        <c:axId val="1831652176"/>
        <c:scaling>
          <c:orientation val="minMax"/>
        </c:scaling>
        <c:delete val="0"/>
        <c:axPos val="b"/>
        <c:numFmt formatCode="[$-409]mmm\-yy;@" sourceLinked="0"/>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831652656"/>
        <c:crosses val="autoZero"/>
        <c:auto val="1"/>
        <c:lblOffset val="100"/>
        <c:baseTimeUnit val="months"/>
        <c:majorUnit val="6"/>
        <c:majorTimeUnit val="months"/>
      </c:dateAx>
      <c:valAx>
        <c:axId val="1831652656"/>
        <c:scaling>
          <c:orientation val="minMax"/>
          <c:min val="100"/>
        </c:scaling>
        <c:delete val="0"/>
        <c:axPos val="l"/>
        <c:numFmt formatCode="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831652176"/>
        <c:crosses val="autoZero"/>
        <c:crossBetween val="between"/>
      </c:valAx>
      <c:spPr>
        <a:noFill/>
        <a:ln>
          <a:noFill/>
        </a:ln>
        <a:effectLst/>
      </c:spPr>
    </c:plotArea>
    <c:legend>
      <c:legendPos val="b"/>
      <c:layout>
        <c:manualLayout>
          <c:xMode val="edge"/>
          <c:yMode val="edge"/>
          <c:x val="6.2255414216468519E-2"/>
          <c:y val="0.93903065632884419"/>
          <c:w val="0.93485748219566933"/>
          <c:h val="6.0969343671155848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r>
              <a:rPr lang="en-US" b="1">
                <a:solidFill>
                  <a:sysClr val="windowText" lastClr="000000"/>
                </a:solidFill>
                <a:latin typeface="IBM Plex Sans" panose="020B0503050203000203" pitchFamily="34" charset="0"/>
              </a:rPr>
              <a:t>Personal Consumption Expenditures</a:t>
            </a:r>
          </a:p>
          <a:p>
            <a:pPr>
              <a:defRPr b="1">
                <a:solidFill>
                  <a:sysClr val="windowText" lastClr="000000"/>
                </a:solidFill>
                <a:latin typeface="IBM Plex Sans" panose="020B0503050203000203" pitchFamily="34" charset="0"/>
              </a:defRPr>
            </a:pPr>
            <a:r>
              <a:rPr lang="en-US" b="1">
                <a:solidFill>
                  <a:sysClr val="windowText" lastClr="000000"/>
                </a:solidFill>
                <a:latin typeface="IBM Plex Sans" panose="020B0503050203000203" pitchFamily="34" charset="0"/>
              </a:rPr>
              <a:t>Price Index</a:t>
            </a:r>
          </a:p>
          <a:p>
            <a:pPr>
              <a:defRPr b="1">
                <a:solidFill>
                  <a:sysClr val="windowText" lastClr="000000"/>
                </a:solidFill>
                <a:latin typeface="IBM Plex Sans" panose="020B0503050203000203" pitchFamily="34" charset="0"/>
              </a:defRPr>
            </a:pPr>
            <a:r>
              <a:rPr lang="en-US" sz="1000" b="0">
                <a:solidFill>
                  <a:sysClr val="windowText" lastClr="000000"/>
                </a:solidFill>
                <a:latin typeface="IBM Plex Sans" panose="020B0503050203000203" pitchFamily="34" charset="0"/>
              </a:rPr>
              <a:t>Year-over-Year</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endParaRPr lang="en-US"/>
        </a:p>
      </c:txPr>
    </c:title>
    <c:autoTitleDeleted val="0"/>
    <c:plotArea>
      <c:layout/>
      <c:lineChart>
        <c:grouping val="standard"/>
        <c:varyColors val="0"/>
        <c:ser>
          <c:idx val="0"/>
          <c:order val="0"/>
          <c:tx>
            <c:strRef>
              <c:f>'23 PCE components'!$B$2</c:f>
              <c:strCache>
                <c:ptCount val="1"/>
                <c:pt idx="0">
                  <c:v>Headline PCE</c:v>
                </c:pt>
              </c:strCache>
            </c:strRef>
          </c:tx>
          <c:spPr>
            <a:ln w="28575" cap="rnd">
              <a:solidFill>
                <a:srgbClr val="009BAB"/>
              </a:solidFill>
              <a:round/>
            </a:ln>
            <a:effectLst/>
          </c:spPr>
          <c:marker>
            <c:symbol val="none"/>
          </c:marker>
          <c:cat>
            <c:numRef>
              <c:f>'23 PCE components'!$A$3:$A$58</c:f>
              <c:numCache>
                <c:formatCode>mmm\-yy</c:formatCode>
                <c:ptCount val="56"/>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pt idx="53">
                  <c:v>45809</c:v>
                </c:pt>
                <c:pt idx="54">
                  <c:v>45839</c:v>
                </c:pt>
                <c:pt idx="55">
                  <c:v>45870</c:v>
                </c:pt>
              </c:numCache>
            </c:numRef>
          </c:cat>
          <c:val>
            <c:numRef>
              <c:f>'23 PCE components'!$B$3:$B$58</c:f>
              <c:numCache>
                <c:formatCode>General</c:formatCode>
                <c:ptCount val="56"/>
                <c:pt idx="0">
                  <c:v>1.5857976840000001</c:v>
                </c:pt>
                <c:pt idx="1">
                  <c:v>1.8427318715000001</c:v>
                </c:pt>
                <c:pt idx="2">
                  <c:v>2.6690067228999999</c:v>
                </c:pt>
                <c:pt idx="3">
                  <c:v>3.6402858298999998</c:v>
                </c:pt>
                <c:pt idx="4">
                  <c:v>4.0724634892999996</c:v>
                </c:pt>
                <c:pt idx="5">
                  <c:v>4.3061283207000001</c:v>
                </c:pt>
                <c:pt idx="6">
                  <c:v>4.4732161640000001</c:v>
                </c:pt>
                <c:pt idx="7">
                  <c:v>4.5809096977000001</c:v>
                </c:pt>
                <c:pt idx="8">
                  <c:v>4.7374282532000001</c:v>
                </c:pt>
                <c:pt idx="9">
                  <c:v>5.3361356525000003</c:v>
                </c:pt>
                <c:pt idx="10">
                  <c:v>5.9301905792999996</c:v>
                </c:pt>
                <c:pt idx="11">
                  <c:v>6.1419691766</c:v>
                </c:pt>
                <c:pt idx="12">
                  <c:v>6.2724335120000001</c:v>
                </c:pt>
                <c:pt idx="13">
                  <c:v>6.5455399061000001</c:v>
                </c:pt>
                <c:pt idx="14">
                  <c:v>6.9264109702000001</c:v>
                </c:pt>
                <c:pt idx="15">
                  <c:v>6.6847553382999996</c:v>
                </c:pt>
                <c:pt idx="16">
                  <c:v>6.7945458746999998</c:v>
                </c:pt>
                <c:pt idx="17">
                  <c:v>7.2434718647</c:v>
                </c:pt>
                <c:pt idx="18">
                  <c:v>6.7502013619000003</c:v>
                </c:pt>
                <c:pt idx="19">
                  <c:v>6.6396775898999998</c:v>
                </c:pt>
                <c:pt idx="20">
                  <c:v>6.6679390006999997</c:v>
                </c:pt>
                <c:pt idx="21">
                  <c:v>6.4616023546000001</c:v>
                </c:pt>
                <c:pt idx="22">
                  <c:v>6.0304932735000003</c:v>
                </c:pt>
                <c:pt idx="23">
                  <c:v>5.5200506278999999</c:v>
                </c:pt>
                <c:pt idx="24">
                  <c:v>5.5077345861999998</c:v>
                </c:pt>
                <c:pt idx="25">
                  <c:v>5.1978038442000001</c:v>
                </c:pt>
                <c:pt idx="26">
                  <c:v>4.4282731568999996</c:v>
                </c:pt>
                <c:pt idx="27">
                  <c:v>4.4760129603000003</c:v>
                </c:pt>
                <c:pt idx="28">
                  <c:v>4.0034624540000001</c:v>
                </c:pt>
                <c:pt idx="29">
                  <c:v>3.2845213394999999</c:v>
                </c:pt>
                <c:pt idx="30">
                  <c:v>3.4090421928999999</c:v>
                </c:pt>
                <c:pt idx="31">
                  <c:v>3.4320599199999999</c:v>
                </c:pt>
                <c:pt idx="32">
                  <c:v>3.4488928269999999</c:v>
                </c:pt>
                <c:pt idx="33">
                  <c:v>3.0232617304999998</c:v>
                </c:pt>
                <c:pt idx="34">
                  <c:v>2.7650899986000002</c:v>
                </c:pt>
                <c:pt idx="35">
                  <c:v>2.7672658467</c:v>
                </c:pt>
                <c:pt idx="36">
                  <c:v>2.6987514494</c:v>
                </c:pt>
                <c:pt idx="37">
                  <c:v>2.7050574269999998</c:v>
                </c:pt>
                <c:pt idx="38">
                  <c:v>2.9279392327</c:v>
                </c:pt>
                <c:pt idx="39">
                  <c:v>2.8261540129</c:v>
                </c:pt>
                <c:pt idx="40">
                  <c:v>2.6616729089</c:v>
                </c:pt>
                <c:pt idx="41">
                  <c:v>2.5483734404999998</c:v>
                </c:pt>
                <c:pt idx="42">
                  <c:v>2.5943767775</c:v>
                </c:pt>
                <c:pt idx="43">
                  <c:v>2.4129949574</c:v>
                </c:pt>
                <c:pt idx="44">
                  <c:v>2.2607664369</c:v>
                </c:pt>
                <c:pt idx="45">
                  <c:v>2.4776925356000001</c:v>
                </c:pt>
                <c:pt idx="46">
                  <c:v>2.5878034125</c:v>
                </c:pt>
                <c:pt idx="47">
                  <c:v>2.7280946900999998</c:v>
                </c:pt>
                <c:pt idx="48">
                  <c:v>2.6073795303999998</c:v>
                </c:pt>
                <c:pt idx="49">
                  <c:v>2.7104846734999999</c:v>
                </c:pt>
                <c:pt idx="50">
                  <c:v>2.3594336709000001</c:v>
                </c:pt>
                <c:pt idx="51">
                  <c:v>2.2774259978</c:v>
                </c:pt>
                <c:pt idx="52">
                  <c:v>2.4580860653999999</c:v>
                </c:pt>
                <c:pt idx="53">
                  <c:v>2.5935129796999998</c:v>
                </c:pt>
                <c:pt idx="54">
                  <c:v>2.59665739959999</c:v>
                </c:pt>
                <c:pt idx="55">
                  <c:v>2.7411634608000002</c:v>
                </c:pt>
              </c:numCache>
            </c:numRef>
          </c:val>
          <c:smooth val="0"/>
          <c:extLst>
            <c:ext xmlns:c16="http://schemas.microsoft.com/office/drawing/2014/chart" uri="{C3380CC4-5D6E-409C-BE32-E72D297353CC}">
              <c16:uniqueId val="{00000000-7991-4FF1-B76B-DF0B54DEEFCA}"/>
            </c:ext>
          </c:extLst>
        </c:ser>
        <c:ser>
          <c:idx val="1"/>
          <c:order val="1"/>
          <c:tx>
            <c:strRef>
              <c:f>'23 PCE components'!$C$2</c:f>
              <c:strCache>
                <c:ptCount val="1"/>
                <c:pt idx="0">
                  <c:v>Core Services excl. Housing</c:v>
                </c:pt>
              </c:strCache>
            </c:strRef>
          </c:tx>
          <c:spPr>
            <a:ln w="28575" cap="rnd">
              <a:solidFill>
                <a:srgbClr val="003E44"/>
              </a:solidFill>
              <a:round/>
            </a:ln>
            <a:effectLst/>
          </c:spPr>
          <c:marker>
            <c:symbol val="none"/>
          </c:marker>
          <c:cat>
            <c:numRef>
              <c:f>'23 PCE components'!$A$3:$A$58</c:f>
              <c:numCache>
                <c:formatCode>mmm\-yy</c:formatCode>
                <c:ptCount val="56"/>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pt idx="53">
                  <c:v>45809</c:v>
                </c:pt>
                <c:pt idx="54">
                  <c:v>45839</c:v>
                </c:pt>
                <c:pt idx="55">
                  <c:v>45870</c:v>
                </c:pt>
              </c:numCache>
            </c:numRef>
          </c:cat>
          <c:val>
            <c:numRef>
              <c:f>'23 PCE components'!$C$3:$C$58</c:f>
              <c:numCache>
                <c:formatCode>General</c:formatCode>
                <c:ptCount val="56"/>
                <c:pt idx="0">
                  <c:v>2.2253103050999998</c:v>
                </c:pt>
                <c:pt idx="1">
                  <c:v>2.3981584558</c:v>
                </c:pt>
                <c:pt idx="2">
                  <c:v>3.070837896</c:v>
                </c:pt>
                <c:pt idx="3">
                  <c:v>3.8543146727000002</c:v>
                </c:pt>
                <c:pt idx="4">
                  <c:v>3.9874518104000001</c:v>
                </c:pt>
                <c:pt idx="5">
                  <c:v>4.1729886627999999</c:v>
                </c:pt>
                <c:pt idx="6">
                  <c:v>4.3985156653999997</c:v>
                </c:pt>
                <c:pt idx="7">
                  <c:v>4.4539233148999999</c:v>
                </c:pt>
                <c:pt idx="8">
                  <c:v>4.3320220151999997</c:v>
                </c:pt>
                <c:pt idx="9">
                  <c:v>4.5123169262999996</c:v>
                </c:pt>
                <c:pt idx="10">
                  <c:v>5.0188404715999999</c:v>
                </c:pt>
                <c:pt idx="11">
                  <c:v>5.2111786239000004</c:v>
                </c:pt>
                <c:pt idx="12">
                  <c:v>5.0482258615999998</c:v>
                </c:pt>
                <c:pt idx="13">
                  <c:v>5.0405380505000004</c:v>
                </c:pt>
                <c:pt idx="14">
                  <c:v>5.0144250583999996</c:v>
                </c:pt>
                <c:pt idx="15">
                  <c:v>5.0201114566999996</c:v>
                </c:pt>
                <c:pt idx="16">
                  <c:v>4.9349398465999998</c:v>
                </c:pt>
                <c:pt idx="17">
                  <c:v>5.0398501886</c:v>
                </c:pt>
                <c:pt idx="18">
                  <c:v>4.6487352308999998</c:v>
                </c:pt>
                <c:pt idx="19">
                  <c:v>4.9200779027000001</c:v>
                </c:pt>
                <c:pt idx="20">
                  <c:v>5.1695879196999996</c:v>
                </c:pt>
                <c:pt idx="21">
                  <c:v>5.3276528853</c:v>
                </c:pt>
                <c:pt idx="22">
                  <c:v>5.1457854117000004</c:v>
                </c:pt>
                <c:pt idx="23">
                  <c:v>4.9495333045000001</c:v>
                </c:pt>
                <c:pt idx="24">
                  <c:v>5.0741223282999997</c:v>
                </c:pt>
                <c:pt idx="25">
                  <c:v>5.0451272245999998</c:v>
                </c:pt>
                <c:pt idx="26">
                  <c:v>4.7933019361999998</c:v>
                </c:pt>
                <c:pt idx="27">
                  <c:v>4.7853538643000002</c:v>
                </c:pt>
                <c:pt idx="28">
                  <c:v>4.7080522674000003</c:v>
                </c:pt>
                <c:pt idx="29">
                  <c:v>4.5387994142999997</c:v>
                </c:pt>
                <c:pt idx="30">
                  <c:v>4.6804192858000002</c:v>
                </c:pt>
                <c:pt idx="31">
                  <c:v>4.2368459320999996</c:v>
                </c:pt>
                <c:pt idx="32">
                  <c:v>4.2180114967</c:v>
                </c:pt>
                <c:pt idx="33">
                  <c:v>3.8379350111999999</c:v>
                </c:pt>
                <c:pt idx="34">
                  <c:v>3.6387901107</c:v>
                </c:pt>
                <c:pt idx="35">
                  <c:v>3.5473882606</c:v>
                </c:pt>
                <c:pt idx="36">
                  <c:v>3.8982908847000002</c:v>
                </c:pt>
                <c:pt idx="37">
                  <c:v>3.7440611874999998</c:v>
                </c:pt>
                <c:pt idx="38">
                  <c:v>3.9157428676000001</c:v>
                </c:pt>
                <c:pt idx="39">
                  <c:v>3.7670012348999999</c:v>
                </c:pt>
                <c:pt idx="40">
                  <c:v>3.6123056565999998</c:v>
                </c:pt>
                <c:pt idx="41">
                  <c:v>3.5335310595</c:v>
                </c:pt>
                <c:pt idx="42">
                  <c:v>3.4763751067999999</c:v>
                </c:pt>
                <c:pt idx="43">
                  <c:v>3.6083574055000001</c:v>
                </c:pt>
                <c:pt idx="44">
                  <c:v>3.5341319518000001</c:v>
                </c:pt>
                <c:pt idx="45">
                  <c:v>3.8528753654000001</c:v>
                </c:pt>
                <c:pt idx="46">
                  <c:v>3.8076919941999998</c:v>
                </c:pt>
                <c:pt idx="47">
                  <c:v>3.8638432035000001</c:v>
                </c:pt>
                <c:pt idx="48">
                  <c:v>3.3536806625</c:v>
                </c:pt>
                <c:pt idx="49">
                  <c:v>3.6902299452</c:v>
                </c:pt>
                <c:pt idx="50">
                  <c:v>3.3469217769999999</c:v>
                </c:pt>
                <c:pt idx="51">
                  <c:v>3.1661847633</c:v>
                </c:pt>
                <c:pt idx="52">
                  <c:v>3.3107719813999998</c:v>
                </c:pt>
                <c:pt idx="53">
                  <c:v>3.2068370083</c:v>
                </c:pt>
                <c:pt idx="54">
                  <c:v>3.2936936365</c:v>
                </c:pt>
                <c:pt idx="55">
                  <c:v>3.4003152399999999</c:v>
                </c:pt>
              </c:numCache>
            </c:numRef>
          </c:val>
          <c:smooth val="0"/>
          <c:extLst>
            <c:ext xmlns:c16="http://schemas.microsoft.com/office/drawing/2014/chart" uri="{C3380CC4-5D6E-409C-BE32-E72D297353CC}">
              <c16:uniqueId val="{00000001-7991-4FF1-B76B-DF0B54DEEFCA}"/>
            </c:ext>
          </c:extLst>
        </c:ser>
        <c:ser>
          <c:idx val="2"/>
          <c:order val="2"/>
          <c:tx>
            <c:strRef>
              <c:f>'23 PCE components'!$D$2</c:f>
              <c:strCache>
                <c:ptCount val="1"/>
                <c:pt idx="0">
                  <c:v>Core Goods</c:v>
                </c:pt>
              </c:strCache>
            </c:strRef>
          </c:tx>
          <c:spPr>
            <a:ln w="28575" cap="rnd">
              <a:solidFill>
                <a:srgbClr val="B00027"/>
              </a:solidFill>
              <a:round/>
            </a:ln>
            <a:effectLst/>
          </c:spPr>
          <c:marker>
            <c:symbol val="none"/>
          </c:marker>
          <c:cat>
            <c:numRef>
              <c:f>'23 PCE components'!$A$3:$A$58</c:f>
              <c:numCache>
                <c:formatCode>mmm\-yy</c:formatCode>
                <c:ptCount val="56"/>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pt idx="53">
                  <c:v>45809</c:v>
                </c:pt>
                <c:pt idx="54">
                  <c:v>45839</c:v>
                </c:pt>
                <c:pt idx="55">
                  <c:v>45870</c:v>
                </c:pt>
              </c:numCache>
            </c:numRef>
          </c:cat>
          <c:val>
            <c:numRef>
              <c:f>'23 PCE components'!$D$3:$D$58</c:f>
              <c:numCache>
                <c:formatCode>General</c:formatCode>
                <c:ptCount val="56"/>
                <c:pt idx="0">
                  <c:v>0.37597794800000001</c:v>
                </c:pt>
                <c:pt idx="1">
                  <c:v>7.2847950100000003E-2</c:v>
                </c:pt>
                <c:pt idx="2">
                  <c:v>0.57057575360000001</c:v>
                </c:pt>
                <c:pt idx="3">
                  <c:v>2.4353587093</c:v>
                </c:pt>
                <c:pt idx="4">
                  <c:v>3.6584365515999999</c:v>
                </c:pt>
                <c:pt idx="5">
                  <c:v>4.3069855202999996</c:v>
                </c:pt>
                <c:pt idx="6">
                  <c:v>4.0215406897000001</c:v>
                </c:pt>
                <c:pt idx="7">
                  <c:v>3.9191423325999999</c:v>
                </c:pt>
                <c:pt idx="8">
                  <c:v>4.1533384108</c:v>
                </c:pt>
                <c:pt idx="9">
                  <c:v>5.2088516965</c:v>
                </c:pt>
                <c:pt idx="10">
                  <c:v>5.5914414642999999</c:v>
                </c:pt>
                <c:pt idx="11">
                  <c:v>6.2312015797999996</c:v>
                </c:pt>
                <c:pt idx="12">
                  <c:v>6.9017739052999998</c:v>
                </c:pt>
                <c:pt idx="13">
                  <c:v>7.6626764266</c:v>
                </c:pt>
                <c:pt idx="14">
                  <c:v>7.4803904744</c:v>
                </c:pt>
                <c:pt idx="15">
                  <c:v>6.3518679322000002</c:v>
                </c:pt>
                <c:pt idx="16">
                  <c:v>5.7222837698999998</c:v>
                </c:pt>
                <c:pt idx="17">
                  <c:v>5.7198474182999997</c:v>
                </c:pt>
                <c:pt idx="18">
                  <c:v>5.5034807334</c:v>
                </c:pt>
                <c:pt idx="19">
                  <c:v>5.5974701582000002</c:v>
                </c:pt>
                <c:pt idx="20">
                  <c:v>5.7300248622999996</c:v>
                </c:pt>
                <c:pt idx="21">
                  <c:v>4.6884049576999898</c:v>
                </c:pt>
                <c:pt idx="22">
                  <c:v>3.9307013415999998</c:v>
                </c:pt>
                <c:pt idx="23">
                  <c:v>3.1735590764000001</c:v>
                </c:pt>
                <c:pt idx="24">
                  <c:v>2.6746503216000002</c:v>
                </c:pt>
                <c:pt idx="25">
                  <c:v>2.2829077727999998</c:v>
                </c:pt>
                <c:pt idx="26">
                  <c:v>2.5115291774999999</c:v>
                </c:pt>
                <c:pt idx="27">
                  <c:v>2.5038712402000001</c:v>
                </c:pt>
                <c:pt idx="28">
                  <c:v>2.5009122294999999</c:v>
                </c:pt>
                <c:pt idx="29">
                  <c:v>1.6989975263999999</c:v>
                </c:pt>
                <c:pt idx="30">
                  <c:v>1.1830525170999999</c:v>
                </c:pt>
                <c:pt idx="31">
                  <c:v>0.56011535050000005</c:v>
                </c:pt>
                <c:pt idx="32">
                  <c:v>0.23146013539999999</c:v>
                </c:pt>
                <c:pt idx="33">
                  <c:v>0.38081012050000002</c:v>
                </c:pt>
                <c:pt idx="34">
                  <c:v>0.2245384487</c:v>
                </c:pt>
                <c:pt idx="35">
                  <c:v>-3.78833378E-2</c:v>
                </c:pt>
                <c:pt idx="36">
                  <c:v>-0.5233868371</c:v>
                </c:pt>
                <c:pt idx="37">
                  <c:v>-0.3966286564</c:v>
                </c:pt>
                <c:pt idx="38">
                  <c:v>-0.49934489609999999</c:v>
                </c:pt>
                <c:pt idx="39">
                  <c:v>-0.51729031430000005</c:v>
                </c:pt>
                <c:pt idx="40">
                  <c:v>-1.0214140972000001</c:v>
                </c:pt>
                <c:pt idx="41">
                  <c:v>-0.79553039930000002</c:v>
                </c:pt>
                <c:pt idx="42">
                  <c:v>-0.41423270509999999</c:v>
                </c:pt>
                <c:pt idx="43">
                  <c:v>-0.47151602050000002</c:v>
                </c:pt>
                <c:pt idx="44">
                  <c:v>-0.33396814879999998</c:v>
                </c:pt>
                <c:pt idx="45">
                  <c:v>-0.4326419635</c:v>
                </c:pt>
                <c:pt idx="46">
                  <c:v>-0.1853132347</c:v>
                </c:pt>
                <c:pt idx="47">
                  <c:v>-0.20335348380000001</c:v>
                </c:pt>
                <c:pt idx="48">
                  <c:v>0.2320936512</c:v>
                </c:pt>
                <c:pt idx="49">
                  <c:v>0.32999649720000002</c:v>
                </c:pt>
                <c:pt idx="50">
                  <c:v>-3.6833090800000003E-2</c:v>
                </c:pt>
                <c:pt idx="51">
                  <c:v>0.1951075853</c:v>
                </c:pt>
                <c:pt idx="52">
                  <c:v>0.64923686999999997</c:v>
                </c:pt>
                <c:pt idx="53">
                  <c:v>0.99363080810000004</c:v>
                </c:pt>
                <c:pt idx="54">
                  <c:v>1.0560295135</c:v>
                </c:pt>
                <c:pt idx="55">
                  <c:v>1.0767881054999999</c:v>
                </c:pt>
              </c:numCache>
            </c:numRef>
          </c:val>
          <c:smooth val="0"/>
          <c:extLst>
            <c:ext xmlns:c16="http://schemas.microsoft.com/office/drawing/2014/chart" uri="{C3380CC4-5D6E-409C-BE32-E72D297353CC}">
              <c16:uniqueId val="{00000002-7991-4FF1-B76B-DF0B54DEEFCA}"/>
            </c:ext>
          </c:extLst>
        </c:ser>
        <c:ser>
          <c:idx val="3"/>
          <c:order val="3"/>
          <c:tx>
            <c:strRef>
              <c:f>'23 PCE components'!$E$2</c:f>
              <c:strCache>
                <c:ptCount val="1"/>
              </c:strCache>
            </c:strRef>
          </c:tx>
          <c:spPr>
            <a:ln w="28575" cap="rnd">
              <a:solidFill>
                <a:schemeClr val="tx1"/>
              </a:solidFill>
              <a:prstDash val="dash"/>
              <a:round/>
            </a:ln>
            <a:effectLst/>
          </c:spPr>
          <c:marker>
            <c:symbol val="none"/>
          </c:marker>
          <c:cat>
            <c:numRef>
              <c:f>'23 PCE components'!$A$3:$A$58</c:f>
              <c:numCache>
                <c:formatCode>mmm\-yy</c:formatCode>
                <c:ptCount val="56"/>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pt idx="53">
                  <c:v>45809</c:v>
                </c:pt>
                <c:pt idx="54">
                  <c:v>45839</c:v>
                </c:pt>
                <c:pt idx="55">
                  <c:v>45870</c:v>
                </c:pt>
              </c:numCache>
            </c:numRef>
          </c:cat>
          <c:val>
            <c:numRef>
              <c:f>'23 PCE components'!$E$3:$E$58</c:f>
              <c:numCache>
                <c:formatCode>General</c:formatCode>
                <c:ptCount val="56"/>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2</c:v>
                </c:pt>
                <c:pt idx="47">
                  <c:v>2</c:v>
                </c:pt>
                <c:pt idx="48">
                  <c:v>2</c:v>
                </c:pt>
                <c:pt idx="49">
                  <c:v>2</c:v>
                </c:pt>
                <c:pt idx="50">
                  <c:v>2</c:v>
                </c:pt>
                <c:pt idx="51">
                  <c:v>2</c:v>
                </c:pt>
                <c:pt idx="52">
                  <c:v>2</c:v>
                </c:pt>
                <c:pt idx="53">
                  <c:v>2</c:v>
                </c:pt>
                <c:pt idx="54">
                  <c:v>2</c:v>
                </c:pt>
                <c:pt idx="55">
                  <c:v>2</c:v>
                </c:pt>
              </c:numCache>
            </c:numRef>
          </c:val>
          <c:smooth val="0"/>
          <c:extLst>
            <c:ext xmlns:c16="http://schemas.microsoft.com/office/drawing/2014/chart" uri="{C3380CC4-5D6E-409C-BE32-E72D297353CC}">
              <c16:uniqueId val="{00000003-7991-4FF1-B76B-DF0B54DEEFCA}"/>
            </c:ext>
          </c:extLst>
        </c:ser>
        <c:dLbls>
          <c:showLegendKey val="0"/>
          <c:showVal val="0"/>
          <c:showCatName val="0"/>
          <c:showSerName val="0"/>
          <c:showPercent val="0"/>
          <c:showBubbleSize val="0"/>
        </c:dLbls>
        <c:smooth val="0"/>
        <c:axId val="1621978688"/>
        <c:axId val="1621979168"/>
      </c:lineChart>
      <c:dateAx>
        <c:axId val="1621978688"/>
        <c:scaling>
          <c:orientation val="minMax"/>
        </c:scaling>
        <c:delete val="0"/>
        <c:axPos val="b"/>
        <c:numFmt formatCode="[$-409]mmm\-yy;@" sourceLinked="0"/>
        <c:majorTickMark val="in"/>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621979168"/>
        <c:crosses val="autoZero"/>
        <c:auto val="1"/>
        <c:lblOffset val="100"/>
        <c:baseTimeUnit val="months"/>
        <c:majorUnit val="6"/>
        <c:majorTimeUnit val="months"/>
      </c:dateAx>
      <c:valAx>
        <c:axId val="1621979168"/>
        <c:scaling>
          <c:orientation val="minMax"/>
        </c:scaling>
        <c:delete val="0"/>
        <c:axPos val="l"/>
        <c:numFmt formatCode="#,##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621978688"/>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a:solidFill>
                  <a:sysClr val="windowText" lastClr="000000"/>
                </a:solidFill>
                <a:latin typeface="IBM Plex Sans" panose="020B0503050203000203" pitchFamily="34" charset="0"/>
              </a:rPr>
              <a:t>Federal Open Market Committee Dot Plot</a:t>
            </a:r>
          </a:p>
          <a:p>
            <a:pPr>
              <a:defRPr/>
            </a:pPr>
            <a:r>
              <a:rPr lang="en-US" sz="1400" b="1" i="0" u="none" strike="noStrike" kern="1200" spc="0" baseline="0">
                <a:solidFill>
                  <a:sysClr val="windowText" lastClr="000000"/>
                </a:solidFill>
                <a:latin typeface="IBM Plex Sans" panose="020B0503050203000203" pitchFamily="34" charset="0"/>
              </a:rPr>
              <a:t>Year End Projection</a:t>
            </a:r>
          </a:p>
          <a:p>
            <a:pPr>
              <a:defRPr/>
            </a:pPr>
            <a:r>
              <a:rPr lang="en-US" sz="1000" b="0" i="0" u="none" strike="noStrike" kern="1200" spc="0" baseline="0">
                <a:solidFill>
                  <a:sysClr val="windowText" lastClr="000000"/>
                </a:solidFill>
                <a:latin typeface="IBM Plex Sans" panose="020B0503050203000203" pitchFamily="34" charset="0"/>
              </a:rPr>
              <a:t>Dec. 10, 2025</a:t>
            </a:r>
            <a:endParaRPr lang="en-US" sz="1000" b="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FOMC Dots Median</c:v>
                </c:pt>
              </c:strCache>
            </c:strRef>
          </c:tx>
          <c:spPr>
            <a:ln w="28575" cap="rnd">
              <a:solidFill>
                <a:srgbClr val="731017"/>
              </a:solidFill>
              <a:round/>
            </a:ln>
            <a:effectLst/>
          </c:spPr>
          <c:marker>
            <c:symbol val="none"/>
          </c:marker>
          <c:cat>
            <c:strRef>
              <c:f>Sheet1!$B$1:$F$1</c:f>
              <c:strCache>
                <c:ptCount val="5"/>
                <c:pt idx="0">
                  <c:v>2025</c:v>
                </c:pt>
                <c:pt idx="1">
                  <c:v>2026</c:v>
                </c:pt>
                <c:pt idx="2">
                  <c:v>2027</c:v>
                </c:pt>
                <c:pt idx="3">
                  <c:v>2028</c:v>
                </c:pt>
                <c:pt idx="4">
                  <c:v>Longer Term</c:v>
                </c:pt>
              </c:strCache>
            </c:strRef>
          </c:cat>
          <c:val>
            <c:numRef>
              <c:f>Sheet1!$B$2:$F$2</c:f>
              <c:numCache>
                <c:formatCode>General</c:formatCode>
                <c:ptCount val="5"/>
                <c:pt idx="0">
                  <c:v>3.625</c:v>
                </c:pt>
                <c:pt idx="1">
                  <c:v>3.375</c:v>
                </c:pt>
                <c:pt idx="2">
                  <c:v>3.125</c:v>
                </c:pt>
                <c:pt idx="3">
                  <c:v>3.125</c:v>
                </c:pt>
                <c:pt idx="4">
                  <c:v>3</c:v>
                </c:pt>
              </c:numCache>
            </c:numRef>
          </c:val>
          <c:smooth val="0"/>
          <c:extLst>
            <c:ext xmlns:c16="http://schemas.microsoft.com/office/drawing/2014/chart" uri="{C3380CC4-5D6E-409C-BE32-E72D297353CC}">
              <c16:uniqueId val="{00000000-2489-400B-94CE-6B24456C20A7}"/>
            </c:ext>
          </c:extLst>
        </c:ser>
        <c:ser>
          <c:idx val="1"/>
          <c:order val="1"/>
          <c:tx>
            <c:strRef>
              <c:f>Sheet1!$A$3</c:f>
              <c:strCache>
                <c:ptCount val="1"/>
                <c:pt idx="0">
                  <c:v>Overnight Index Swap </c:v>
                </c:pt>
              </c:strCache>
            </c:strRef>
          </c:tx>
          <c:spPr>
            <a:ln w="28575" cap="rnd">
              <a:solidFill>
                <a:srgbClr val="009BAB"/>
              </a:solidFill>
              <a:round/>
            </a:ln>
            <a:effectLst/>
          </c:spPr>
          <c:marker>
            <c:symbol val="none"/>
          </c:marker>
          <c:cat>
            <c:strRef>
              <c:f>Sheet1!$B$1:$F$1</c:f>
              <c:strCache>
                <c:ptCount val="5"/>
                <c:pt idx="0">
                  <c:v>2025</c:v>
                </c:pt>
                <c:pt idx="1">
                  <c:v>2026</c:v>
                </c:pt>
                <c:pt idx="2">
                  <c:v>2027</c:v>
                </c:pt>
                <c:pt idx="3">
                  <c:v>2028</c:v>
                </c:pt>
                <c:pt idx="4">
                  <c:v>Longer Term</c:v>
                </c:pt>
              </c:strCache>
            </c:strRef>
          </c:cat>
          <c:val>
            <c:numRef>
              <c:f>Sheet1!$B$3:$F$3</c:f>
              <c:numCache>
                <c:formatCode>General</c:formatCode>
                <c:ptCount val="5"/>
                <c:pt idx="0">
                  <c:v>3.6349999999999998</c:v>
                </c:pt>
                <c:pt idx="1">
                  <c:v>3.0950000000000002</c:v>
                </c:pt>
                <c:pt idx="2">
                  <c:v>3.16</c:v>
                </c:pt>
                <c:pt idx="3">
                  <c:v>3.4350000000000001</c:v>
                </c:pt>
              </c:numCache>
            </c:numRef>
          </c:val>
          <c:smooth val="0"/>
          <c:extLst>
            <c:ext xmlns:c16="http://schemas.microsoft.com/office/drawing/2014/chart" uri="{C3380CC4-5D6E-409C-BE32-E72D297353CC}">
              <c16:uniqueId val="{00000001-2489-400B-94CE-6B24456C20A7}"/>
            </c:ext>
          </c:extLst>
        </c:ser>
        <c:ser>
          <c:idx val="2"/>
          <c:order val="2"/>
          <c:tx>
            <c:strRef>
              <c:f>Sheet1!$A$4</c:f>
              <c:strCache>
                <c:ptCount val="1"/>
                <c:pt idx="0">
                  <c:v>Fed Funds Futures </c:v>
                </c:pt>
              </c:strCache>
            </c:strRef>
          </c:tx>
          <c:spPr>
            <a:ln w="28575" cap="rnd">
              <a:solidFill>
                <a:srgbClr val="8A659E"/>
              </a:solidFill>
              <a:round/>
            </a:ln>
            <a:effectLst/>
          </c:spPr>
          <c:marker>
            <c:symbol val="none"/>
          </c:marker>
          <c:cat>
            <c:strRef>
              <c:f>Sheet1!$B$1:$F$1</c:f>
              <c:strCache>
                <c:ptCount val="5"/>
                <c:pt idx="0">
                  <c:v>2025</c:v>
                </c:pt>
                <c:pt idx="1">
                  <c:v>2026</c:v>
                </c:pt>
                <c:pt idx="2">
                  <c:v>2027</c:v>
                </c:pt>
                <c:pt idx="3">
                  <c:v>2028</c:v>
                </c:pt>
                <c:pt idx="4">
                  <c:v>Longer Term</c:v>
                </c:pt>
              </c:strCache>
            </c:strRef>
          </c:cat>
          <c:val>
            <c:numRef>
              <c:f>Sheet1!$B$4:$F$4</c:f>
              <c:numCache>
                <c:formatCode>General</c:formatCode>
                <c:ptCount val="5"/>
                <c:pt idx="0">
                  <c:v>3.6339999999999999</c:v>
                </c:pt>
                <c:pt idx="1">
                  <c:v>2.9889999999999999</c:v>
                </c:pt>
                <c:pt idx="2">
                  <c:v>3.048</c:v>
                </c:pt>
                <c:pt idx="3">
                  <c:v>3.09</c:v>
                </c:pt>
              </c:numCache>
            </c:numRef>
          </c:val>
          <c:smooth val="0"/>
          <c:extLst>
            <c:ext xmlns:c16="http://schemas.microsoft.com/office/drawing/2014/chart" uri="{C3380CC4-5D6E-409C-BE32-E72D297353CC}">
              <c16:uniqueId val="{00000002-2489-400B-94CE-6B24456C20A7}"/>
            </c:ext>
          </c:extLst>
        </c:ser>
        <c:dLbls>
          <c:showLegendKey val="0"/>
          <c:showVal val="0"/>
          <c:showCatName val="0"/>
          <c:showSerName val="0"/>
          <c:showPercent val="0"/>
          <c:showBubbleSize val="0"/>
        </c:dLbls>
        <c:smooth val="0"/>
        <c:axId val="1222193680"/>
        <c:axId val="1222194640"/>
      </c:lineChart>
      <c:catAx>
        <c:axId val="1222193680"/>
        <c:scaling>
          <c:orientation val="minMax"/>
        </c:scaling>
        <c:delete val="0"/>
        <c:axPos val="b"/>
        <c:numFmt formatCode="General" sourceLinked="1"/>
        <c:majorTickMark val="none"/>
        <c:minorTickMark val="in"/>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222194640"/>
        <c:crosses val="autoZero"/>
        <c:auto val="1"/>
        <c:lblAlgn val="ctr"/>
        <c:lblOffset val="100"/>
        <c:noMultiLvlLbl val="0"/>
      </c:catAx>
      <c:valAx>
        <c:axId val="1222194640"/>
        <c:scaling>
          <c:orientation val="minMax"/>
          <c:max val="4.25"/>
          <c:min val="2"/>
        </c:scaling>
        <c:delete val="0"/>
        <c:axPos val="l"/>
        <c:numFmt formatCode="#,##0.0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222193680"/>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r>
              <a:rPr lang="en-US" b="1">
                <a:solidFill>
                  <a:sysClr val="windowText" lastClr="000000"/>
                </a:solidFill>
                <a:latin typeface="IBM Plex Sans" panose="020B0503050203000203" pitchFamily="34" charset="0"/>
              </a:rPr>
              <a:t>Annual Federal Tax Receipts, Percent of</a:t>
            </a:r>
            <a:r>
              <a:rPr lang="en-US" b="1" baseline="0">
                <a:solidFill>
                  <a:sysClr val="windowText" lastClr="000000"/>
                </a:solidFill>
                <a:latin typeface="IBM Plex Sans" panose="020B0503050203000203" pitchFamily="34" charset="0"/>
              </a:rPr>
              <a:t> GDP</a:t>
            </a:r>
            <a:r>
              <a:rPr lang="en-US" b="1">
                <a:solidFill>
                  <a:sysClr val="windowText" lastClr="000000"/>
                </a:solidFill>
                <a:latin typeface="IBM Plex Sans" panose="020B0503050203000203" pitchFamily="34" charset="0"/>
              </a:rPr>
              <a:t>  </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endParaRPr lang="en-US"/>
        </a:p>
      </c:txPr>
    </c:title>
    <c:autoTitleDeleted val="0"/>
    <c:plotArea>
      <c:layout>
        <c:manualLayout>
          <c:layoutTarget val="inner"/>
          <c:xMode val="edge"/>
          <c:yMode val="edge"/>
          <c:x val="7.3520906601265007E-2"/>
          <c:y val="0.14473189732012642"/>
          <c:w val="0.9007643732768652"/>
          <c:h val="0.7231715297289647"/>
        </c:manualLayout>
      </c:layout>
      <c:lineChart>
        <c:grouping val="standard"/>
        <c:varyColors val="0"/>
        <c:ser>
          <c:idx val="0"/>
          <c:order val="0"/>
          <c:tx>
            <c:strRef>
              <c:f>Annual!$B$1</c:f>
              <c:strCache>
                <c:ptCount val="1"/>
                <c:pt idx="0">
                  <c:v>FYFRGDA188S</c:v>
                </c:pt>
              </c:strCache>
            </c:strRef>
          </c:tx>
          <c:spPr>
            <a:ln w="28575" cap="rnd">
              <a:solidFill>
                <a:srgbClr val="009BAB"/>
              </a:solidFill>
              <a:round/>
            </a:ln>
            <a:effectLst/>
          </c:spPr>
          <c:marker>
            <c:symbol val="none"/>
          </c:marker>
          <c:cat>
            <c:numRef>
              <c:f>Annual!$A$2:$A$98</c:f>
              <c:numCache>
                <c:formatCode>General</c:formatCode>
                <c:ptCount val="6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numCache>
            </c:numRef>
          </c:cat>
          <c:val>
            <c:numRef>
              <c:f>Annual!$B$2:$B$98</c:f>
              <c:numCache>
                <c:formatCode>0.00000</c:formatCode>
                <c:ptCount val="66"/>
                <c:pt idx="0">
                  <c:v>17.05293</c:v>
                </c:pt>
                <c:pt idx="1">
                  <c:v>16.78877</c:v>
                </c:pt>
                <c:pt idx="2">
                  <c:v>16.50478</c:v>
                </c:pt>
                <c:pt idx="3">
                  <c:v>16.716609999999999</c:v>
                </c:pt>
                <c:pt idx="4">
                  <c:v>16.452819999999999</c:v>
                </c:pt>
                <c:pt idx="5">
                  <c:v>15.737399999999999</c:v>
                </c:pt>
                <c:pt idx="6">
                  <c:v>16.084679999999999</c:v>
                </c:pt>
                <c:pt idx="7">
                  <c:v>17.305710000000001</c:v>
                </c:pt>
                <c:pt idx="8">
                  <c:v>16.262460000000001</c:v>
                </c:pt>
                <c:pt idx="9">
                  <c:v>18.364709999999999</c:v>
                </c:pt>
                <c:pt idx="10">
                  <c:v>17.963889999999999</c:v>
                </c:pt>
                <c:pt idx="11">
                  <c:v>16.0655</c:v>
                </c:pt>
                <c:pt idx="12">
                  <c:v>16.207280000000001</c:v>
                </c:pt>
                <c:pt idx="13">
                  <c:v>16.192150000000002</c:v>
                </c:pt>
                <c:pt idx="14">
                  <c:v>17.034469999999999</c:v>
                </c:pt>
                <c:pt idx="15">
                  <c:v>16.564150000000001</c:v>
                </c:pt>
                <c:pt idx="16">
                  <c:v>15.91001</c:v>
                </c:pt>
                <c:pt idx="17">
                  <c:v>17.079190000000001</c:v>
                </c:pt>
                <c:pt idx="18">
                  <c:v>16.991029999999999</c:v>
                </c:pt>
                <c:pt idx="19">
                  <c:v>17.633929999999999</c:v>
                </c:pt>
                <c:pt idx="20">
                  <c:v>18.09788</c:v>
                </c:pt>
                <c:pt idx="21">
                  <c:v>18.686129999999999</c:v>
                </c:pt>
                <c:pt idx="22">
                  <c:v>18.47503</c:v>
                </c:pt>
                <c:pt idx="23">
                  <c:v>16.526019999999999</c:v>
                </c:pt>
                <c:pt idx="24">
                  <c:v>16.505739999999999</c:v>
                </c:pt>
                <c:pt idx="25">
                  <c:v>16.917269999999998</c:v>
                </c:pt>
                <c:pt idx="26">
                  <c:v>16.79513</c:v>
                </c:pt>
                <c:pt idx="27">
                  <c:v>17.59525</c:v>
                </c:pt>
                <c:pt idx="28">
                  <c:v>17.363669999999999</c:v>
                </c:pt>
                <c:pt idx="29">
                  <c:v>17.56784</c:v>
                </c:pt>
                <c:pt idx="30">
                  <c:v>17.305599999999998</c:v>
                </c:pt>
                <c:pt idx="31">
                  <c:v>17.131630000000001</c:v>
                </c:pt>
                <c:pt idx="32">
                  <c:v>16.735479999999999</c:v>
                </c:pt>
                <c:pt idx="33">
                  <c:v>16.830559999999998</c:v>
                </c:pt>
                <c:pt idx="34">
                  <c:v>17.27083</c:v>
                </c:pt>
                <c:pt idx="35">
                  <c:v>17.69417</c:v>
                </c:pt>
                <c:pt idx="36">
                  <c:v>17.998650000000001</c:v>
                </c:pt>
                <c:pt idx="37">
                  <c:v>18.41122</c:v>
                </c:pt>
                <c:pt idx="38">
                  <c:v>18.997710000000001</c:v>
                </c:pt>
                <c:pt idx="39">
                  <c:v>18.974350000000001</c:v>
                </c:pt>
                <c:pt idx="40">
                  <c:v>19.756129999999999</c:v>
                </c:pt>
                <c:pt idx="41">
                  <c:v>18.81587</c:v>
                </c:pt>
                <c:pt idx="42">
                  <c:v>16.955970000000001</c:v>
                </c:pt>
                <c:pt idx="43">
                  <c:v>15.5573</c:v>
                </c:pt>
                <c:pt idx="44">
                  <c:v>15.38908</c:v>
                </c:pt>
                <c:pt idx="45">
                  <c:v>16.516439999999999</c:v>
                </c:pt>
                <c:pt idx="46">
                  <c:v>17.421410000000002</c:v>
                </c:pt>
                <c:pt idx="47">
                  <c:v>17.741779999999999</c:v>
                </c:pt>
                <c:pt idx="48">
                  <c:v>17.088789999999999</c:v>
                </c:pt>
                <c:pt idx="49">
                  <c:v>14.539160000000001</c:v>
                </c:pt>
                <c:pt idx="50">
                  <c:v>14.371119999999999</c:v>
                </c:pt>
                <c:pt idx="51">
                  <c:v>14.76606</c:v>
                </c:pt>
                <c:pt idx="52">
                  <c:v>15.073180000000001</c:v>
                </c:pt>
                <c:pt idx="53">
                  <c:v>16.439540000000001</c:v>
                </c:pt>
                <c:pt idx="54">
                  <c:v>17.15963</c:v>
                </c:pt>
                <c:pt idx="55">
                  <c:v>17.7638</c:v>
                </c:pt>
                <c:pt idx="56">
                  <c:v>17.378250000000001</c:v>
                </c:pt>
                <c:pt idx="57">
                  <c:v>16.90887</c:v>
                </c:pt>
                <c:pt idx="58">
                  <c:v>16.120370000000001</c:v>
                </c:pt>
                <c:pt idx="59">
                  <c:v>16.078769999999999</c:v>
                </c:pt>
                <c:pt idx="60">
                  <c:v>16.02111</c:v>
                </c:pt>
                <c:pt idx="61">
                  <c:v>17.09</c:v>
                </c:pt>
                <c:pt idx="62">
                  <c:v>18.830929999999999</c:v>
                </c:pt>
                <c:pt idx="63">
                  <c:v>16.014330000000001</c:v>
                </c:pt>
                <c:pt idx="64">
                  <c:v>16.85371</c:v>
                </c:pt>
              </c:numCache>
            </c:numRef>
          </c:val>
          <c:smooth val="0"/>
          <c:extLst>
            <c:ext xmlns:c16="http://schemas.microsoft.com/office/drawing/2014/chart" uri="{C3380CC4-5D6E-409C-BE32-E72D297353CC}">
              <c16:uniqueId val="{00000000-05CB-4F3C-AA38-2BD3ADE2DD98}"/>
            </c:ext>
          </c:extLst>
        </c:ser>
        <c:ser>
          <c:idx val="1"/>
          <c:order val="1"/>
          <c:tx>
            <c:strRef>
              <c:f>Annual!$C$1</c:f>
              <c:strCache>
                <c:ptCount val="1"/>
              </c:strCache>
            </c:strRef>
          </c:tx>
          <c:spPr>
            <a:ln w="28575" cap="rnd">
              <a:solidFill>
                <a:srgbClr val="B00027"/>
              </a:solidFill>
              <a:round/>
            </a:ln>
            <a:effectLst/>
          </c:spPr>
          <c:marker>
            <c:symbol val="none"/>
          </c:marker>
          <c:cat>
            <c:numRef>
              <c:f>Annual!$A$2:$A$98</c:f>
              <c:numCache>
                <c:formatCode>General</c:formatCode>
                <c:ptCount val="6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numCache>
            </c:numRef>
          </c:cat>
          <c:val>
            <c:numRef>
              <c:f>Annual!$C$2:$C$98</c:f>
              <c:numCache>
                <c:formatCode>General</c:formatCode>
                <c:ptCount val="66"/>
                <c:pt idx="0">
                  <c:v>16.963629999999998</c:v>
                </c:pt>
                <c:pt idx="1">
                  <c:v>16.963629999999998</c:v>
                </c:pt>
                <c:pt idx="2">
                  <c:v>16.963629999999998</c:v>
                </c:pt>
                <c:pt idx="3">
                  <c:v>16.963629999999998</c:v>
                </c:pt>
                <c:pt idx="4">
                  <c:v>16.963629999999998</c:v>
                </c:pt>
                <c:pt idx="5">
                  <c:v>16.963629999999998</c:v>
                </c:pt>
                <c:pt idx="6">
                  <c:v>16.963629999999998</c:v>
                </c:pt>
                <c:pt idx="7">
                  <c:v>16.963629999999998</c:v>
                </c:pt>
                <c:pt idx="8">
                  <c:v>16.963629999999998</c:v>
                </c:pt>
                <c:pt idx="9">
                  <c:v>16.963629999999998</c:v>
                </c:pt>
                <c:pt idx="10">
                  <c:v>16.963629999999998</c:v>
                </c:pt>
                <c:pt idx="11">
                  <c:v>16.963629999999998</c:v>
                </c:pt>
                <c:pt idx="12">
                  <c:v>16.963629999999998</c:v>
                </c:pt>
                <c:pt idx="13">
                  <c:v>16.963629999999998</c:v>
                </c:pt>
                <c:pt idx="14">
                  <c:v>16.963629999999998</c:v>
                </c:pt>
                <c:pt idx="15">
                  <c:v>16.963629999999998</c:v>
                </c:pt>
                <c:pt idx="16">
                  <c:v>16.963629999999998</c:v>
                </c:pt>
                <c:pt idx="17">
                  <c:v>16.963629999999998</c:v>
                </c:pt>
                <c:pt idx="18">
                  <c:v>16.963629999999998</c:v>
                </c:pt>
                <c:pt idx="19">
                  <c:v>16.963629999999998</c:v>
                </c:pt>
                <c:pt idx="20">
                  <c:v>16.963629999999998</c:v>
                </c:pt>
                <c:pt idx="21">
                  <c:v>16.963629999999998</c:v>
                </c:pt>
                <c:pt idx="22">
                  <c:v>16.963629999999998</c:v>
                </c:pt>
                <c:pt idx="23">
                  <c:v>16.963629999999998</c:v>
                </c:pt>
                <c:pt idx="24">
                  <c:v>16.963629999999998</c:v>
                </c:pt>
                <c:pt idx="25">
                  <c:v>16.963629999999998</c:v>
                </c:pt>
                <c:pt idx="26">
                  <c:v>16.963629999999998</c:v>
                </c:pt>
                <c:pt idx="27">
                  <c:v>16.963629999999998</c:v>
                </c:pt>
                <c:pt idx="28">
                  <c:v>16.963629999999998</c:v>
                </c:pt>
                <c:pt idx="29">
                  <c:v>16.963629999999998</c:v>
                </c:pt>
                <c:pt idx="30">
                  <c:v>16.963629999999998</c:v>
                </c:pt>
                <c:pt idx="31">
                  <c:v>16.963629999999998</c:v>
                </c:pt>
                <c:pt idx="32">
                  <c:v>16.963629999999998</c:v>
                </c:pt>
                <c:pt idx="33">
                  <c:v>16.963629999999998</c:v>
                </c:pt>
                <c:pt idx="34">
                  <c:v>16.963629999999998</c:v>
                </c:pt>
                <c:pt idx="35">
                  <c:v>16.963629999999998</c:v>
                </c:pt>
                <c:pt idx="36">
                  <c:v>16.963629999999998</c:v>
                </c:pt>
                <c:pt idx="37">
                  <c:v>16.963629999999998</c:v>
                </c:pt>
                <c:pt idx="38">
                  <c:v>16.963629999999998</c:v>
                </c:pt>
                <c:pt idx="39">
                  <c:v>16.963629999999998</c:v>
                </c:pt>
                <c:pt idx="40">
                  <c:v>16.963629999999998</c:v>
                </c:pt>
                <c:pt idx="41">
                  <c:v>16.963629999999998</c:v>
                </c:pt>
                <c:pt idx="42">
                  <c:v>16.963629999999998</c:v>
                </c:pt>
                <c:pt idx="43">
                  <c:v>16.963629999999998</c:v>
                </c:pt>
                <c:pt idx="44">
                  <c:v>16.963629999999998</c:v>
                </c:pt>
                <c:pt idx="45">
                  <c:v>16.963629999999998</c:v>
                </c:pt>
                <c:pt idx="46">
                  <c:v>16.963629999999998</c:v>
                </c:pt>
                <c:pt idx="47">
                  <c:v>16.963629999999998</c:v>
                </c:pt>
                <c:pt idx="48">
                  <c:v>16.963629999999998</c:v>
                </c:pt>
                <c:pt idx="49">
                  <c:v>16.963629999999998</c:v>
                </c:pt>
                <c:pt idx="50">
                  <c:v>16.963629999999998</c:v>
                </c:pt>
                <c:pt idx="51">
                  <c:v>16.963629999999998</c:v>
                </c:pt>
                <c:pt idx="52">
                  <c:v>16.963629999999998</c:v>
                </c:pt>
                <c:pt idx="53">
                  <c:v>16.963629999999998</c:v>
                </c:pt>
                <c:pt idx="54">
                  <c:v>16.963629999999998</c:v>
                </c:pt>
                <c:pt idx="55">
                  <c:v>16.963629999999998</c:v>
                </c:pt>
                <c:pt idx="56">
                  <c:v>16.963629999999998</c:v>
                </c:pt>
                <c:pt idx="57">
                  <c:v>16.963629999999998</c:v>
                </c:pt>
                <c:pt idx="58">
                  <c:v>16.963629999999998</c:v>
                </c:pt>
                <c:pt idx="59">
                  <c:v>16.963629999999998</c:v>
                </c:pt>
                <c:pt idx="60">
                  <c:v>16.963629999999998</c:v>
                </c:pt>
                <c:pt idx="61">
                  <c:v>16.963629999999998</c:v>
                </c:pt>
                <c:pt idx="62">
                  <c:v>16.963629999999998</c:v>
                </c:pt>
                <c:pt idx="63">
                  <c:v>16.963629999999998</c:v>
                </c:pt>
                <c:pt idx="64">
                  <c:v>16.963629999999998</c:v>
                </c:pt>
                <c:pt idx="65">
                  <c:v>16.963629999999998</c:v>
                </c:pt>
              </c:numCache>
            </c:numRef>
          </c:val>
          <c:smooth val="0"/>
          <c:extLst>
            <c:ext xmlns:c16="http://schemas.microsoft.com/office/drawing/2014/chart" uri="{C3380CC4-5D6E-409C-BE32-E72D297353CC}">
              <c16:uniqueId val="{00000001-05CB-4F3C-AA38-2BD3ADE2DD98}"/>
            </c:ext>
          </c:extLst>
        </c:ser>
        <c:dLbls>
          <c:showLegendKey val="0"/>
          <c:showVal val="0"/>
          <c:showCatName val="0"/>
          <c:showSerName val="0"/>
          <c:showPercent val="0"/>
          <c:showBubbleSize val="0"/>
        </c:dLbls>
        <c:smooth val="0"/>
        <c:axId val="92065488"/>
        <c:axId val="92081808"/>
      </c:lineChart>
      <c:dateAx>
        <c:axId val="92065488"/>
        <c:scaling>
          <c:orientation val="minMax"/>
        </c:scaling>
        <c:delete val="0"/>
        <c:axPos val="b"/>
        <c:numFmt formatCode="General" sourceLinked="1"/>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92081808"/>
        <c:crosses val="autoZero"/>
        <c:auto val="0"/>
        <c:lblOffset val="100"/>
        <c:baseTimeUnit val="days"/>
        <c:majorUnit val="15"/>
        <c:majorTimeUnit val="days"/>
      </c:dateAx>
      <c:valAx>
        <c:axId val="92081808"/>
        <c:scaling>
          <c:orientation val="minMax"/>
          <c:min val="12"/>
        </c:scaling>
        <c:delete val="0"/>
        <c:axPos val="l"/>
        <c:numFmt formatCode="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92065488"/>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r>
              <a:rPr lang="en-US" b="1">
                <a:solidFill>
                  <a:sysClr val="windowText" lastClr="000000"/>
                </a:solidFill>
                <a:latin typeface="IBM Plex Sans" panose="020B0503050203000203" pitchFamily="34" charset="0"/>
              </a:rPr>
              <a:t>Annual Federal Spending,</a:t>
            </a:r>
            <a:r>
              <a:rPr lang="en-US" b="1" baseline="0">
                <a:solidFill>
                  <a:sysClr val="windowText" lastClr="000000"/>
                </a:solidFill>
                <a:latin typeface="IBM Plex Sans" panose="020B0503050203000203" pitchFamily="34" charset="0"/>
              </a:rPr>
              <a:t> Percent of GDP</a:t>
            </a:r>
            <a:endParaRPr lang="en-US" b="1">
              <a:solidFill>
                <a:sysClr val="windowText" lastClr="000000"/>
              </a:solidFill>
              <a:latin typeface="IBM Plex Sans" panose="020B0503050203000203"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endParaRPr lang="en-US"/>
        </a:p>
      </c:txPr>
    </c:title>
    <c:autoTitleDeleted val="0"/>
    <c:plotArea>
      <c:layout/>
      <c:lineChart>
        <c:grouping val="standard"/>
        <c:varyColors val="0"/>
        <c:ser>
          <c:idx val="0"/>
          <c:order val="0"/>
          <c:spPr>
            <a:ln w="28575" cap="rnd">
              <a:solidFill>
                <a:srgbClr val="009BAB"/>
              </a:solidFill>
              <a:round/>
            </a:ln>
            <a:effectLst/>
          </c:spPr>
          <c:marker>
            <c:symbol val="none"/>
          </c:marker>
          <c:cat>
            <c:numRef>
              <c:f>Annual!$A$2:$A$67</c:f>
              <c:numCache>
                <c:formatCode>yyyy\-mm\-dd</c:formatCode>
                <c:ptCount val="66"/>
                <c:pt idx="0">
                  <c:v>21916</c:v>
                </c:pt>
                <c:pt idx="1">
                  <c:v>22282</c:v>
                </c:pt>
                <c:pt idx="2">
                  <c:v>22647</c:v>
                </c:pt>
                <c:pt idx="3">
                  <c:v>23012</c:v>
                </c:pt>
                <c:pt idx="4">
                  <c:v>23377</c:v>
                </c:pt>
                <c:pt idx="5">
                  <c:v>23743</c:v>
                </c:pt>
                <c:pt idx="6">
                  <c:v>24108</c:v>
                </c:pt>
                <c:pt idx="7">
                  <c:v>24473</c:v>
                </c:pt>
                <c:pt idx="8">
                  <c:v>24838</c:v>
                </c:pt>
                <c:pt idx="9">
                  <c:v>25204</c:v>
                </c:pt>
                <c:pt idx="10">
                  <c:v>25569</c:v>
                </c:pt>
                <c:pt idx="11">
                  <c:v>25934</c:v>
                </c:pt>
                <c:pt idx="12">
                  <c:v>26299</c:v>
                </c:pt>
                <c:pt idx="13">
                  <c:v>26665</c:v>
                </c:pt>
                <c:pt idx="14">
                  <c:v>27030</c:v>
                </c:pt>
                <c:pt idx="15">
                  <c:v>27395</c:v>
                </c:pt>
                <c:pt idx="16">
                  <c:v>27760</c:v>
                </c:pt>
                <c:pt idx="17">
                  <c:v>28126</c:v>
                </c:pt>
                <c:pt idx="18">
                  <c:v>28491</c:v>
                </c:pt>
                <c:pt idx="19">
                  <c:v>28856</c:v>
                </c:pt>
                <c:pt idx="20">
                  <c:v>29221</c:v>
                </c:pt>
                <c:pt idx="21">
                  <c:v>29587</c:v>
                </c:pt>
                <c:pt idx="22">
                  <c:v>29952</c:v>
                </c:pt>
                <c:pt idx="23">
                  <c:v>30317</c:v>
                </c:pt>
                <c:pt idx="24">
                  <c:v>30682</c:v>
                </c:pt>
                <c:pt idx="25">
                  <c:v>31048</c:v>
                </c:pt>
                <c:pt idx="26">
                  <c:v>31413</c:v>
                </c:pt>
                <c:pt idx="27">
                  <c:v>31778</c:v>
                </c:pt>
                <c:pt idx="28">
                  <c:v>32143</c:v>
                </c:pt>
                <c:pt idx="29">
                  <c:v>32509</c:v>
                </c:pt>
                <c:pt idx="30">
                  <c:v>32874</c:v>
                </c:pt>
                <c:pt idx="31">
                  <c:v>33239</c:v>
                </c:pt>
                <c:pt idx="32">
                  <c:v>33604</c:v>
                </c:pt>
                <c:pt idx="33">
                  <c:v>33970</c:v>
                </c:pt>
                <c:pt idx="34">
                  <c:v>34335</c:v>
                </c:pt>
                <c:pt idx="35">
                  <c:v>34700</c:v>
                </c:pt>
                <c:pt idx="36">
                  <c:v>35065</c:v>
                </c:pt>
                <c:pt idx="37">
                  <c:v>35431</c:v>
                </c:pt>
                <c:pt idx="38">
                  <c:v>35796</c:v>
                </c:pt>
                <c:pt idx="39">
                  <c:v>36161</c:v>
                </c:pt>
                <c:pt idx="40">
                  <c:v>36526</c:v>
                </c:pt>
                <c:pt idx="41">
                  <c:v>36892</c:v>
                </c:pt>
                <c:pt idx="42">
                  <c:v>37257</c:v>
                </c:pt>
                <c:pt idx="43">
                  <c:v>37622</c:v>
                </c:pt>
                <c:pt idx="44">
                  <c:v>37987</c:v>
                </c:pt>
                <c:pt idx="45">
                  <c:v>38353</c:v>
                </c:pt>
                <c:pt idx="46">
                  <c:v>38718</c:v>
                </c:pt>
                <c:pt idx="47">
                  <c:v>39083</c:v>
                </c:pt>
                <c:pt idx="48">
                  <c:v>39448</c:v>
                </c:pt>
                <c:pt idx="49">
                  <c:v>39814</c:v>
                </c:pt>
                <c:pt idx="50">
                  <c:v>40179</c:v>
                </c:pt>
                <c:pt idx="51">
                  <c:v>40544</c:v>
                </c:pt>
                <c:pt idx="52">
                  <c:v>40909</c:v>
                </c:pt>
                <c:pt idx="53">
                  <c:v>41275</c:v>
                </c:pt>
                <c:pt idx="54">
                  <c:v>41640</c:v>
                </c:pt>
                <c:pt idx="55">
                  <c:v>42005</c:v>
                </c:pt>
                <c:pt idx="56">
                  <c:v>42370</c:v>
                </c:pt>
                <c:pt idx="57">
                  <c:v>42736</c:v>
                </c:pt>
                <c:pt idx="58">
                  <c:v>43101</c:v>
                </c:pt>
                <c:pt idx="59">
                  <c:v>43466</c:v>
                </c:pt>
                <c:pt idx="60">
                  <c:v>43831</c:v>
                </c:pt>
                <c:pt idx="61">
                  <c:v>44197</c:v>
                </c:pt>
                <c:pt idx="62">
                  <c:v>44562</c:v>
                </c:pt>
                <c:pt idx="63">
                  <c:v>44927</c:v>
                </c:pt>
                <c:pt idx="64">
                  <c:v>45292</c:v>
                </c:pt>
                <c:pt idx="65" formatCode="m/d/yyyy">
                  <c:v>45658</c:v>
                </c:pt>
              </c:numCache>
            </c:numRef>
          </c:cat>
          <c:val>
            <c:numRef>
              <c:f>Annual!$B$2:$B$67</c:f>
              <c:numCache>
                <c:formatCode>0.00000</c:formatCode>
                <c:ptCount val="66"/>
                <c:pt idx="0">
                  <c:v>16.997430000000001</c:v>
                </c:pt>
                <c:pt idx="1">
                  <c:v>17.381969999999999</c:v>
                </c:pt>
                <c:pt idx="2">
                  <c:v>17.68788</c:v>
                </c:pt>
                <c:pt idx="3">
                  <c:v>17.462700000000002</c:v>
                </c:pt>
                <c:pt idx="4">
                  <c:v>17.31701</c:v>
                </c:pt>
                <c:pt idx="5">
                  <c:v>15.927490000000001</c:v>
                </c:pt>
                <c:pt idx="6">
                  <c:v>16.539180000000002</c:v>
                </c:pt>
                <c:pt idx="7">
                  <c:v>18.310639999999999</c:v>
                </c:pt>
                <c:pt idx="8">
                  <c:v>18.93731</c:v>
                </c:pt>
                <c:pt idx="9">
                  <c:v>18.046119999999998</c:v>
                </c:pt>
                <c:pt idx="10">
                  <c:v>18.228680000000001</c:v>
                </c:pt>
                <c:pt idx="11">
                  <c:v>18.042840000000002</c:v>
                </c:pt>
                <c:pt idx="12">
                  <c:v>18.034490000000002</c:v>
                </c:pt>
                <c:pt idx="13">
                  <c:v>17.238050000000001</c:v>
                </c:pt>
                <c:pt idx="14">
                  <c:v>17.4315</c:v>
                </c:pt>
                <c:pt idx="15">
                  <c:v>19.72409</c:v>
                </c:pt>
                <c:pt idx="16">
                  <c:v>19.84571</c:v>
                </c:pt>
                <c:pt idx="17">
                  <c:v>19.656690000000001</c:v>
                </c:pt>
                <c:pt idx="18">
                  <c:v>19.507829999999998</c:v>
                </c:pt>
                <c:pt idx="19">
                  <c:v>19.18402</c:v>
                </c:pt>
                <c:pt idx="20">
                  <c:v>20.681750000000001</c:v>
                </c:pt>
                <c:pt idx="21">
                  <c:v>21.148499999999999</c:v>
                </c:pt>
                <c:pt idx="22">
                  <c:v>22.302330000000001</c:v>
                </c:pt>
                <c:pt idx="23">
                  <c:v>22.244240000000001</c:v>
                </c:pt>
                <c:pt idx="24">
                  <c:v>21.09675</c:v>
                </c:pt>
                <c:pt idx="25">
                  <c:v>21.810289999999998</c:v>
                </c:pt>
                <c:pt idx="26">
                  <c:v>21.625800000000002</c:v>
                </c:pt>
                <c:pt idx="27">
                  <c:v>20.67915</c:v>
                </c:pt>
                <c:pt idx="28">
                  <c:v>20.327100000000002</c:v>
                </c:pt>
                <c:pt idx="29">
                  <c:v>20.27345</c:v>
                </c:pt>
                <c:pt idx="30">
                  <c:v>21.01229</c:v>
                </c:pt>
                <c:pt idx="31">
                  <c:v>21.503710000000002</c:v>
                </c:pt>
                <c:pt idx="32">
                  <c:v>21.188030000000001</c:v>
                </c:pt>
                <c:pt idx="33">
                  <c:v>20.549299999999999</c:v>
                </c:pt>
                <c:pt idx="34">
                  <c:v>20.059069999999998</c:v>
                </c:pt>
                <c:pt idx="35">
                  <c:v>19.840209999999999</c:v>
                </c:pt>
                <c:pt idx="36">
                  <c:v>19.329370000000001</c:v>
                </c:pt>
                <c:pt idx="37">
                  <c:v>18.666350000000001</c:v>
                </c:pt>
                <c:pt idx="38">
                  <c:v>18.23338</c:v>
                </c:pt>
                <c:pt idx="39">
                  <c:v>17.67014</c:v>
                </c:pt>
                <c:pt idx="40">
                  <c:v>17.451550000000001</c:v>
                </c:pt>
                <c:pt idx="41">
                  <c:v>17.604030000000002</c:v>
                </c:pt>
                <c:pt idx="42">
                  <c:v>18.399429999999999</c:v>
                </c:pt>
                <c:pt idx="43">
                  <c:v>18.85313</c:v>
                </c:pt>
                <c:pt idx="44">
                  <c:v>18.767330000000001</c:v>
                </c:pt>
                <c:pt idx="45">
                  <c:v>18.957889999999999</c:v>
                </c:pt>
                <c:pt idx="46">
                  <c:v>19.217790000000001</c:v>
                </c:pt>
                <c:pt idx="47">
                  <c:v>18.852029999999999</c:v>
                </c:pt>
                <c:pt idx="48">
                  <c:v>20.193449999999999</c:v>
                </c:pt>
                <c:pt idx="49">
                  <c:v>24.296589999999998</c:v>
                </c:pt>
                <c:pt idx="50">
                  <c:v>22.972200000000001</c:v>
                </c:pt>
                <c:pt idx="51">
                  <c:v>23.096969999999999</c:v>
                </c:pt>
                <c:pt idx="52">
                  <c:v>21.696629999999999</c:v>
                </c:pt>
                <c:pt idx="53">
                  <c:v>20.466480000000001</c:v>
                </c:pt>
                <c:pt idx="54">
                  <c:v>19.912859999999998</c:v>
                </c:pt>
                <c:pt idx="55">
                  <c:v>20.179539999999999</c:v>
                </c:pt>
                <c:pt idx="56">
                  <c:v>20.487279999999998</c:v>
                </c:pt>
                <c:pt idx="57">
                  <c:v>20.301919999999999</c:v>
                </c:pt>
                <c:pt idx="58">
                  <c:v>19.891940000000002</c:v>
                </c:pt>
                <c:pt idx="59">
                  <c:v>20.645109999999999</c:v>
                </c:pt>
                <c:pt idx="60">
                  <c:v>30.65981</c:v>
                </c:pt>
                <c:pt idx="61">
                  <c:v>28.75564</c:v>
                </c:pt>
                <c:pt idx="62">
                  <c:v>24.07734</c:v>
                </c:pt>
                <c:pt idx="63">
                  <c:v>22.057500000000001</c:v>
                </c:pt>
                <c:pt idx="64">
                  <c:v>22.987549999999999</c:v>
                </c:pt>
                <c:pt idx="65">
                  <c:v>23</c:v>
                </c:pt>
              </c:numCache>
              <c:extLst/>
            </c:numRef>
          </c:val>
          <c:smooth val="0"/>
          <c:extLst>
            <c:ext xmlns:c16="http://schemas.microsoft.com/office/drawing/2014/chart" uri="{C3380CC4-5D6E-409C-BE32-E72D297353CC}">
              <c16:uniqueId val="{00000000-CB45-45D6-ABDC-65B1CC7C3E39}"/>
            </c:ext>
          </c:extLst>
        </c:ser>
        <c:ser>
          <c:idx val="1"/>
          <c:order val="1"/>
          <c:spPr>
            <a:ln w="28575" cap="rnd">
              <a:solidFill>
                <a:srgbClr val="B00027"/>
              </a:solidFill>
              <a:round/>
            </a:ln>
            <a:effectLst/>
          </c:spPr>
          <c:marker>
            <c:symbol val="none"/>
          </c:marker>
          <c:cat>
            <c:numRef>
              <c:f>Annual!$A$2:$A$67</c:f>
              <c:numCache>
                <c:formatCode>yyyy\-mm\-dd</c:formatCode>
                <c:ptCount val="66"/>
                <c:pt idx="0">
                  <c:v>21916</c:v>
                </c:pt>
                <c:pt idx="1">
                  <c:v>22282</c:v>
                </c:pt>
                <c:pt idx="2">
                  <c:v>22647</c:v>
                </c:pt>
                <c:pt idx="3">
                  <c:v>23012</c:v>
                </c:pt>
                <c:pt idx="4">
                  <c:v>23377</c:v>
                </c:pt>
                <c:pt idx="5">
                  <c:v>23743</c:v>
                </c:pt>
                <c:pt idx="6">
                  <c:v>24108</c:v>
                </c:pt>
                <c:pt idx="7">
                  <c:v>24473</c:v>
                </c:pt>
                <c:pt idx="8">
                  <c:v>24838</c:v>
                </c:pt>
                <c:pt idx="9">
                  <c:v>25204</c:v>
                </c:pt>
                <c:pt idx="10">
                  <c:v>25569</c:v>
                </c:pt>
                <c:pt idx="11">
                  <c:v>25934</c:v>
                </c:pt>
                <c:pt idx="12">
                  <c:v>26299</c:v>
                </c:pt>
                <c:pt idx="13">
                  <c:v>26665</c:v>
                </c:pt>
                <c:pt idx="14">
                  <c:v>27030</c:v>
                </c:pt>
                <c:pt idx="15">
                  <c:v>27395</c:v>
                </c:pt>
                <c:pt idx="16">
                  <c:v>27760</c:v>
                </c:pt>
                <c:pt idx="17">
                  <c:v>28126</c:v>
                </c:pt>
                <c:pt idx="18">
                  <c:v>28491</c:v>
                </c:pt>
                <c:pt idx="19">
                  <c:v>28856</c:v>
                </c:pt>
                <c:pt idx="20">
                  <c:v>29221</c:v>
                </c:pt>
                <c:pt idx="21">
                  <c:v>29587</c:v>
                </c:pt>
                <c:pt idx="22">
                  <c:v>29952</c:v>
                </c:pt>
                <c:pt idx="23">
                  <c:v>30317</c:v>
                </c:pt>
                <c:pt idx="24">
                  <c:v>30682</c:v>
                </c:pt>
                <c:pt idx="25">
                  <c:v>31048</c:v>
                </c:pt>
                <c:pt idx="26">
                  <c:v>31413</c:v>
                </c:pt>
                <c:pt idx="27">
                  <c:v>31778</c:v>
                </c:pt>
                <c:pt idx="28">
                  <c:v>32143</c:v>
                </c:pt>
                <c:pt idx="29">
                  <c:v>32509</c:v>
                </c:pt>
                <c:pt idx="30">
                  <c:v>32874</c:v>
                </c:pt>
                <c:pt idx="31">
                  <c:v>33239</c:v>
                </c:pt>
                <c:pt idx="32">
                  <c:v>33604</c:v>
                </c:pt>
                <c:pt idx="33">
                  <c:v>33970</c:v>
                </c:pt>
                <c:pt idx="34">
                  <c:v>34335</c:v>
                </c:pt>
                <c:pt idx="35">
                  <c:v>34700</c:v>
                </c:pt>
                <c:pt idx="36">
                  <c:v>35065</c:v>
                </c:pt>
                <c:pt idx="37">
                  <c:v>35431</c:v>
                </c:pt>
                <c:pt idx="38">
                  <c:v>35796</c:v>
                </c:pt>
                <c:pt idx="39">
                  <c:v>36161</c:v>
                </c:pt>
                <c:pt idx="40">
                  <c:v>36526</c:v>
                </c:pt>
                <c:pt idx="41">
                  <c:v>36892</c:v>
                </c:pt>
                <c:pt idx="42">
                  <c:v>37257</c:v>
                </c:pt>
                <c:pt idx="43">
                  <c:v>37622</c:v>
                </c:pt>
                <c:pt idx="44">
                  <c:v>37987</c:v>
                </c:pt>
                <c:pt idx="45">
                  <c:v>38353</c:v>
                </c:pt>
                <c:pt idx="46">
                  <c:v>38718</c:v>
                </c:pt>
                <c:pt idx="47">
                  <c:v>39083</c:v>
                </c:pt>
                <c:pt idx="48">
                  <c:v>39448</c:v>
                </c:pt>
                <c:pt idx="49">
                  <c:v>39814</c:v>
                </c:pt>
                <c:pt idx="50">
                  <c:v>40179</c:v>
                </c:pt>
                <c:pt idx="51">
                  <c:v>40544</c:v>
                </c:pt>
                <c:pt idx="52">
                  <c:v>40909</c:v>
                </c:pt>
                <c:pt idx="53">
                  <c:v>41275</c:v>
                </c:pt>
                <c:pt idx="54">
                  <c:v>41640</c:v>
                </c:pt>
                <c:pt idx="55">
                  <c:v>42005</c:v>
                </c:pt>
                <c:pt idx="56">
                  <c:v>42370</c:v>
                </c:pt>
                <c:pt idx="57">
                  <c:v>42736</c:v>
                </c:pt>
                <c:pt idx="58">
                  <c:v>43101</c:v>
                </c:pt>
                <c:pt idx="59">
                  <c:v>43466</c:v>
                </c:pt>
                <c:pt idx="60">
                  <c:v>43831</c:v>
                </c:pt>
                <c:pt idx="61">
                  <c:v>44197</c:v>
                </c:pt>
                <c:pt idx="62">
                  <c:v>44562</c:v>
                </c:pt>
                <c:pt idx="63">
                  <c:v>44927</c:v>
                </c:pt>
                <c:pt idx="64">
                  <c:v>45292</c:v>
                </c:pt>
                <c:pt idx="65" formatCode="m/d/yyyy">
                  <c:v>45658</c:v>
                </c:pt>
              </c:numCache>
            </c:numRef>
          </c:cat>
          <c:val>
            <c:numRef>
              <c:f>Annual!$C$2:$C$67</c:f>
              <c:numCache>
                <c:formatCode>General</c:formatCode>
                <c:ptCount val="66"/>
                <c:pt idx="0">
                  <c:v>19.89359</c:v>
                </c:pt>
                <c:pt idx="1">
                  <c:v>19.89359</c:v>
                </c:pt>
                <c:pt idx="2">
                  <c:v>19.89359</c:v>
                </c:pt>
                <c:pt idx="3">
                  <c:v>19.89359</c:v>
                </c:pt>
                <c:pt idx="4">
                  <c:v>19.89359</c:v>
                </c:pt>
                <c:pt idx="5">
                  <c:v>19.89359</c:v>
                </c:pt>
                <c:pt idx="6">
                  <c:v>19.89359</c:v>
                </c:pt>
                <c:pt idx="7">
                  <c:v>19.89359</c:v>
                </c:pt>
                <c:pt idx="8">
                  <c:v>19.89359</c:v>
                </c:pt>
                <c:pt idx="9">
                  <c:v>19.89359</c:v>
                </c:pt>
                <c:pt idx="10">
                  <c:v>19.89359</c:v>
                </c:pt>
                <c:pt idx="11">
                  <c:v>19.89359</c:v>
                </c:pt>
                <c:pt idx="12">
                  <c:v>19.89359</c:v>
                </c:pt>
                <c:pt idx="13">
                  <c:v>19.89359</c:v>
                </c:pt>
                <c:pt idx="14">
                  <c:v>19.89359</c:v>
                </c:pt>
                <c:pt idx="15">
                  <c:v>19.89359</c:v>
                </c:pt>
                <c:pt idx="16">
                  <c:v>19.89359</c:v>
                </c:pt>
                <c:pt idx="17">
                  <c:v>19.89359</c:v>
                </c:pt>
                <c:pt idx="18">
                  <c:v>19.89359</c:v>
                </c:pt>
                <c:pt idx="19">
                  <c:v>19.89359</c:v>
                </c:pt>
                <c:pt idx="20">
                  <c:v>19.89359</c:v>
                </c:pt>
                <c:pt idx="21">
                  <c:v>19.89359</c:v>
                </c:pt>
                <c:pt idx="22">
                  <c:v>19.89359</c:v>
                </c:pt>
                <c:pt idx="23">
                  <c:v>19.89359</c:v>
                </c:pt>
                <c:pt idx="24">
                  <c:v>19.89359</c:v>
                </c:pt>
                <c:pt idx="25">
                  <c:v>19.89359</c:v>
                </c:pt>
                <c:pt idx="26">
                  <c:v>19.89359</c:v>
                </c:pt>
                <c:pt idx="27">
                  <c:v>19.89359</c:v>
                </c:pt>
                <c:pt idx="28">
                  <c:v>19.89359</c:v>
                </c:pt>
                <c:pt idx="29">
                  <c:v>19.89359</c:v>
                </c:pt>
                <c:pt idx="30">
                  <c:v>19.89359</c:v>
                </c:pt>
                <c:pt idx="31">
                  <c:v>19.89359</c:v>
                </c:pt>
                <c:pt idx="32">
                  <c:v>19.89359</c:v>
                </c:pt>
                <c:pt idx="33">
                  <c:v>19.89359</c:v>
                </c:pt>
                <c:pt idx="34">
                  <c:v>19.89359</c:v>
                </c:pt>
                <c:pt idx="35">
                  <c:v>19.89359</c:v>
                </c:pt>
                <c:pt idx="36">
                  <c:v>19.89359</c:v>
                </c:pt>
                <c:pt idx="37">
                  <c:v>19.89359</c:v>
                </c:pt>
                <c:pt idx="38">
                  <c:v>19.89359</c:v>
                </c:pt>
                <c:pt idx="39">
                  <c:v>19.89359</c:v>
                </c:pt>
                <c:pt idx="40">
                  <c:v>19.89359</c:v>
                </c:pt>
                <c:pt idx="41">
                  <c:v>19.89359</c:v>
                </c:pt>
                <c:pt idx="42">
                  <c:v>19.89359</c:v>
                </c:pt>
                <c:pt idx="43">
                  <c:v>19.89359</c:v>
                </c:pt>
                <c:pt idx="44">
                  <c:v>19.89359</c:v>
                </c:pt>
                <c:pt idx="45">
                  <c:v>19.89359</c:v>
                </c:pt>
                <c:pt idx="46">
                  <c:v>19.89359</c:v>
                </c:pt>
                <c:pt idx="47">
                  <c:v>19.89359</c:v>
                </c:pt>
                <c:pt idx="48">
                  <c:v>19.89359</c:v>
                </c:pt>
                <c:pt idx="49">
                  <c:v>19.89359</c:v>
                </c:pt>
                <c:pt idx="50">
                  <c:v>19.89359</c:v>
                </c:pt>
                <c:pt idx="51">
                  <c:v>19.89359</c:v>
                </c:pt>
                <c:pt idx="52">
                  <c:v>19.89359</c:v>
                </c:pt>
                <c:pt idx="53">
                  <c:v>19.89359</c:v>
                </c:pt>
                <c:pt idx="54">
                  <c:v>19.89359</c:v>
                </c:pt>
                <c:pt idx="55">
                  <c:v>19.89359</c:v>
                </c:pt>
                <c:pt idx="56">
                  <c:v>19.89359</c:v>
                </c:pt>
                <c:pt idx="57">
                  <c:v>19.89359</c:v>
                </c:pt>
                <c:pt idx="58">
                  <c:v>19.89359</c:v>
                </c:pt>
                <c:pt idx="59">
                  <c:v>19.89359</c:v>
                </c:pt>
                <c:pt idx="60">
                  <c:v>19.89359</c:v>
                </c:pt>
                <c:pt idx="61">
                  <c:v>19.89359</c:v>
                </c:pt>
                <c:pt idx="62">
                  <c:v>19.89359</c:v>
                </c:pt>
                <c:pt idx="63">
                  <c:v>19.89359</c:v>
                </c:pt>
                <c:pt idx="64">
                  <c:v>19.89359</c:v>
                </c:pt>
                <c:pt idx="65">
                  <c:v>19.89359</c:v>
                </c:pt>
              </c:numCache>
              <c:extLst/>
            </c:numRef>
          </c:val>
          <c:smooth val="0"/>
          <c:extLst>
            <c:ext xmlns:c16="http://schemas.microsoft.com/office/drawing/2014/chart" uri="{C3380CC4-5D6E-409C-BE32-E72D297353CC}">
              <c16:uniqueId val="{00000001-CB45-45D6-ABDC-65B1CC7C3E39}"/>
            </c:ext>
          </c:extLst>
        </c:ser>
        <c:dLbls>
          <c:showLegendKey val="0"/>
          <c:showVal val="0"/>
          <c:showCatName val="0"/>
          <c:showSerName val="0"/>
          <c:showPercent val="0"/>
          <c:showBubbleSize val="0"/>
        </c:dLbls>
        <c:smooth val="0"/>
        <c:axId val="1589659552"/>
        <c:axId val="1589655712"/>
      </c:lineChart>
      <c:dateAx>
        <c:axId val="1589659552"/>
        <c:scaling>
          <c:orientation val="minMax"/>
        </c:scaling>
        <c:delete val="0"/>
        <c:axPos val="b"/>
        <c:numFmt formatCode="yyyy" sourceLinked="0"/>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589655712"/>
        <c:crosses val="autoZero"/>
        <c:auto val="1"/>
        <c:lblOffset val="100"/>
        <c:baseTimeUnit val="years"/>
        <c:majorUnit val="15"/>
        <c:majorTimeUnit val="years"/>
      </c:dateAx>
      <c:valAx>
        <c:axId val="1589655712"/>
        <c:scaling>
          <c:orientation val="minMax"/>
          <c:max val="32"/>
          <c:min val="12"/>
        </c:scaling>
        <c:delete val="0"/>
        <c:axPos val="l"/>
        <c:numFmt formatCode="#,##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589659552"/>
        <c:crosses val="autoZero"/>
        <c:crossBetween val="between"/>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IBM Plex Sans"/>
                <a:ea typeface="IBM Plex Sans"/>
                <a:cs typeface="IBM Plex Sans"/>
              </a:defRPr>
            </a:pPr>
            <a:r>
              <a:rPr lang="en-US"/>
              <a:t>Number of Open Jobs vs. Unemployment Level</a:t>
            </a:r>
          </a:p>
        </c:rich>
      </c:tx>
      <c:overlay val="0"/>
      <c:spPr>
        <a:noFill/>
        <a:ln w="25400">
          <a:noFill/>
        </a:ln>
      </c:spPr>
    </c:title>
    <c:autoTitleDeleted val="0"/>
    <c:plotArea>
      <c:layout>
        <c:manualLayout>
          <c:layoutTarget val="inner"/>
          <c:xMode val="edge"/>
          <c:yMode val="edge"/>
          <c:x val="0.11691974993531604"/>
          <c:y val="7.7315574688161526E-2"/>
          <c:w val="0.85493311329132959"/>
          <c:h val="0.79129789820371621"/>
        </c:manualLayout>
      </c:layout>
      <c:lineChart>
        <c:grouping val="standard"/>
        <c:varyColors val="0"/>
        <c:ser>
          <c:idx val="0"/>
          <c:order val="0"/>
          <c:tx>
            <c:strRef>
              <c:f>'FRED Graph'!$B$12</c:f>
              <c:strCache>
                <c:ptCount val="1"/>
                <c:pt idx="0">
                  <c:v>Number of Unemployed Persons</c:v>
                </c:pt>
              </c:strCache>
            </c:strRef>
          </c:tx>
          <c:spPr>
            <a:ln w="22225" cap="rnd">
              <a:solidFill>
                <a:srgbClr val="009BAB"/>
              </a:solidFill>
              <a:round/>
            </a:ln>
            <a:effectLst/>
          </c:spPr>
          <c:marker>
            <c:symbol val="none"/>
          </c:marker>
          <c:cat>
            <c:numRef>
              <c:f>'FRED Graph'!$A$13:$A$311</c:f>
              <c:numCache>
                <c:formatCode>yyyy\-mm\-dd</c:formatCode>
                <c:ptCount val="299"/>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pt idx="197">
                  <c:v>42887</c:v>
                </c:pt>
                <c:pt idx="198">
                  <c:v>42917</c:v>
                </c:pt>
                <c:pt idx="199">
                  <c:v>42948</c:v>
                </c:pt>
                <c:pt idx="200">
                  <c:v>42979</c:v>
                </c:pt>
                <c:pt idx="201">
                  <c:v>43009</c:v>
                </c:pt>
                <c:pt idx="202">
                  <c:v>43040</c:v>
                </c:pt>
                <c:pt idx="203">
                  <c:v>43070</c:v>
                </c:pt>
                <c:pt idx="204">
                  <c:v>43101</c:v>
                </c:pt>
                <c:pt idx="205">
                  <c:v>43132</c:v>
                </c:pt>
                <c:pt idx="206">
                  <c:v>43160</c:v>
                </c:pt>
                <c:pt idx="207">
                  <c:v>43191</c:v>
                </c:pt>
                <c:pt idx="208">
                  <c:v>43221</c:v>
                </c:pt>
                <c:pt idx="209">
                  <c:v>43252</c:v>
                </c:pt>
                <c:pt idx="210">
                  <c:v>43282</c:v>
                </c:pt>
                <c:pt idx="211">
                  <c:v>43313</c:v>
                </c:pt>
                <c:pt idx="212">
                  <c:v>43344</c:v>
                </c:pt>
                <c:pt idx="213">
                  <c:v>43374</c:v>
                </c:pt>
                <c:pt idx="214">
                  <c:v>43405</c:v>
                </c:pt>
                <c:pt idx="215">
                  <c:v>43435</c:v>
                </c:pt>
                <c:pt idx="216">
                  <c:v>43466</c:v>
                </c:pt>
                <c:pt idx="217">
                  <c:v>43497</c:v>
                </c:pt>
                <c:pt idx="218">
                  <c:v>43525</c:v>
                </c:pt>
                <c:pt idx="219">
                  <c:v>43556</c:v>
                </c:pt>
                <c:pt idx="220">
                  <c:v>43586</c:v>
                </c:pt>
                <c:pt idx="221">
                  <c:v>43617</c:v>
                </c:pt>
                <c:pt idx="222">
                  <c:v>43647</c:v>
                </c:pt>
                <c:pt idx="223">
                  <c:v>43678</c:v>
                </c:pt>
                <c:pt idx="224">
                  <c:v>43709</c:v>
                </c:pt>
                <c:pt idx="225">
                  <c:v>43739</c:v>
                </c:pt>
                <c:pt idx="226">
                  <c:v>43770</c:v>
                </c:pt>
                <c:pt idx="227">
                  <c:v>43800</c:v>
                </c:pt>
                <c:pt idx="228">
                  <c:v>43831</c:v>
                </c:pt>
                <c:pt idx="229">
                  <c:v>43862</c:v>
                </c:pt>
                <c:pt idx="230">
                  <c:v>43891</c:v>
                </c:pt>
                <c:pt idx="231">
                  <c:v>43922</c:v>
                </c:pt>
                <c:pt idx="232">
                  <c:v>43952</c:v>
                </c:pt>
                <c:pt idx="233">
                  <c:v>43983</c:v>
                </c:pt>
                <c:pt idx="234">
                  <c:v>44013</c:v>
                </c:pt>
                <c:pt idx="235">
                  <c:v>44044</c:v>
                </c:pt>
                <c:pt idx="236">
                  <c:v>44075</c:v>
                </c:pt>
                <c:pt idx="237">
                  <c:v>44105</c:v>
                </c:pt>
                <c:pt idx="238">
                  <c:v>44136</c:v>
                </c:pt>
                <c:pt idx="239">
                  <c:v>44166</c:v>
                </c:pt>
                <c:pt idx="240">
                  <c:v>44197</c:v>
                </c:pt>
                <c:pt idx="241">
                  <c:v>44228</c:v>
                </c:pt>
                <c:pt idx="242">
                  <c:v>44256</c:v>
                </c:pt>
                <c:pt idx="243">
                  <c:v>44287</c:v>
                </c:pt>
                <c:pt idx="244">
                  <c:v>44317</c:v>
                </c:pt>
                <c:pt idx="245">
                  <c:v>44348</c:v>
                </c:pt>
                <c:pt idx="246">
                  <c:v>44378</c:v>
                </c:pt>
                <c:pt idx="247">
                  <c:v>44409</c:v>
                </c:pt>
                <c:pt idx="248">
                  <c:v>44440</c:v>
                </c:pt>
                <c:pt idx="249">
                  <c:v>44470</c:v>
                </c:pt>
                <c:pt idx="250">
                  <c:v>44501</c:v>
                </c:pt>
                <c:pt idx="251">
                  <c:v>44531</c:v>
                </c:pt>
                <c:pt idx="252">
                  <c:v>44562</c:v>
                </c:pt>
                <c:pt idx="253">
                  <c:v>44593</c:v>
                </c:pt>
                <c:pt idx="254">
                  <c:v>44621</c:v>
                </c:pt>
                <c:pt idx="255">
                  <c:v>44652</c:v>
                </c:pt>
                <c:pt idx="256">
                  <c:v>44682</c:v>
                </c:pt>
                <c:pt idx="257">
                  <c:v>44713</c:v>
                </c:pt>
                <c:pt idx="258">
                  <c:v>44743</c:v>
                </c:pt>
                <c:pt idx="259">
                  <c:v>44774</c:v>
                </c:pt>
                <c:pt idx="260">
                  <c:v>44805</c:v>
                </c:pt>
                <c:pt idx="261">
                  <c:v>44835</c:v>
                </c:pt>
                <c:pt idx="262">
                  <c:v>44866</c:v>
                </c:pt>
                <c:pt idx="263">
                  <c:v>44896</c:v>
                </c:pt>
                <c:pt idx="264">
                  <c:v>44927</c:v>
                </c:pt>
                <c:pt idx="265">
                  <c:v>44958</c:v>
                </c:pt>
                <c:pt idx="266">
                  <c:v>44986</c:v>
                </c:pt>
                <c:pt idx="267">
                  <c:v>45017</c:v>
                </c:pt>
                <c:pt idx="268">
                  <c:v>45047</c:v>
                </c:pt>
                <c:pt idx="269">
                  <c:v>45078</c:v>
                </c:pt>
                <c:pt idx="270">
                  <c:v>45108</c:v>
                </c:pt>
                <c:pt idx="271">
                  <c:v>45139</c:v>
                </c:pt>
                <c:pt idx="272">
                  <c:v>45170</c:v>
                </c:pt>
                <c:pt idx="273">
                  <c:v>45200</c:v>
                </c:pt>
                <c:pt idx="274">
                  <c:v>45231</c:v>
                </c:pt>
                <c:pt idx="275">
                  <c:v>45261</c:v>
                </c:pt>
                <c:pt idx="276">
                  <c:v>45292</c:v>
                </c:pt>
                <c:pt idx="277">
                  <c:v>45323</c:v>
                </c:pt>
                <c:pt idx="278">
                  <c:v>45352</c:v>
                </c:pt>
                <c:pt idx="279">
                  <c:v>45383</c:v>
                </c:pt>
                <c:pt idx="280">
                  <c:v>45413</c:v>
                </c:pt>
                <c:pt idx="281">
                  <c:v>45444</c:v>
                </c:pt>
                <c:pt idx="282">
                  <c:v>45474</c:v>
                </c:pt>
                <c:pt idx="283">
                  <c:v>45505</c:v>
                </c:pt>
                <c:pt idx="284">
                  <c:v>45536</c:v>
                </c:pt>
                <c:pt idx="285">
                  <c:v>45566</c:v>
                </c:pt>
                <c:pt idx="286">
                  <c:v>45597</c:v>
                </c:pt>
                <c:pt idx="287">
                  <c:v>45627</c:v>
                </c:pt>
                <c:pt idx="288">
                  <c:v>45658</c:v>
                </c:pt>
                <c:pt idx="289">
                  <c:v>45689</c:v>
                </c:pt>
                <c:pt idx="290">
                  <c:v>45717</c:v>
                </c:pt>
                <c:pt idx="291">
                  <c:v>45748</c:v>
                </c:pt>
                <c:pt idx="292">
                  <c:v>45778</c:v>
                </c:pt>
                <c:pt idx="293">
                  <c:v>45809</c:v>
                </c:pt>
                <c:pt idx="294">
                  <c:v>45839</c:v>
                </c:pt>
                <c:pt idx="295">
                  <c:v>45870</c:v>
                </c:pt>
                <c:pt idx="296">
                  <c:v>45901</c:v>
                </c:pt>
                <c:pt idx="297">
                  <c:v>45931</c:v>
                </c:pt>
                <c:pt idx="298">
                  <c:v>45962</c:v>
                </c:pt>
              </c:numCache>
            </c:numRef>
          </c:cat>
          <c:val>
            <c:numRef>
              <c:f>'FRED Graph'!$B$13:$B$311</c:f>
              <c:numCache>
                <c:formatCode>General</c:formatCode>
                <c:ptCount val="299"/>
                <c:pt idx="0">
                  <c:v>6023</c:v>
                </c:pt>
                <c:pt idx="1">
                  <c:v>6089</c:v>
                </c:pt>
                <c:pt idx="2">
                  <c:v>6141</c:v>
                </c:pt>
                <c:pt idx="3">
                  <c:v>6271</c:v>
                </c:pt>
                <c:pt idx="4">
                  <c:v>6226</c:v>
                </c:pt>
                <c:pt idx="5">
                  <c:v>6484</c:v>
                </c:pt>
                <c:pt idx="6">
                  <c:v>6583</c:v>
                </c:pt>
                <c:pt idx="7">
                  <c:v>7042</c:v>
                </c:pt>
                <c:pt idx="8">
                  <c:v>7142</c:v>
                </c:pt>
                <c:pt idx="9">
                  <c:v>7694</c:v>
                </c:pt>
                <c:pt idx="10">
                  <c:v>8003</c:v>
                </c:pt>
                <c:pt idx="11">
                  <c:v>8258</c:v>
                </c:pt>
                <c:pt idx="12">
                  <c:v>8182</c:v>
                </c:pt>
                <c:pt idx="13">
                  <c:v>8215</c:v>
                </c:pt>
                <c:pt idx="14">
                  <c:v>8304</c:v>
                </c:pt>
                <c:pt idx="15">
                  <c:v>8599</c:v>
                </c:pt>
                <c:pt idx="16">
                  <c:v>8399</c:v>
                </c:pt>
                <c:pt idx="17">
                  <c:v>8393</c:v>
                </c:pt>
                <c:pt idx="18">
                  <c:v>8390</c:v>
                </c:pt>
                <c:pt idx="19">
                  <c:v>8304</c:v>
                </c:pt>
                <c:pt idx="20">
                  <c:v>8251</c:v>
                </c:pt>
                <c:pt idx="21">
                  <c:v>8307</c:v>
                </c:pt>
                <c:pt idx="22">
                  <c:v>8520</c:v>
                </c:pt>
                <c:pt idx="23">
                  <c:v>8640</c:v>
                </c:pt>
                <c:pt idx="24">
                  <c:v>8520</c:v>
                </c:pt>
                <c:pt idx="25">
                  <c:v>8618</c:v>
                </c:pt>
                <c:pt idx="26">
                  <c:v>8588</c:v>
                </c:pt>
                <c:pt idx="27">
                  <c:v>8842</c:v>
                </c:pt>
                <c:pt idx="28">
                  <c:v>8957</c:v>
                </c:pt>
                <c:pt idx="29">
                  <c:v>9266</c:v>
                </c:pt>
                <c:pt idx="30">
                  <c:v>9011</c:v>
                </c:pt>
                <c:pt idx="31">
                  <c:v>8896</c:v>
                </c:pt>
                <c:pt idx="32">
                  <c:v>8921</c:v>
                </c:pt>
                <c:pt idx="33">
                  <c:v>8732</c:v>
                </c:pt>
                <c:pt idx="34">
                  <c:v>8576</c:v>
                </c:pt>
                <c:pt idx="35">
                  <c:v>8317</c:v>
                </c:pt>
                <c:pt idx="36">
                  <c:v>8370</c:v>
                </c:pt>
                <c:pt idx="37">
                  <c:v>8167</c:v>
                </c:pt>
                <c:pt idx="38">
                  <c:v>8491</c:v>
                </c:pt>
                <c:pt idx="39">
                  <c:v>8170</c:v>
                </c:pt>
                <c:pt idx="40">
                  <c:v>8212</c:v>
                </c:pt>
                <c:pt idx="41">
                  <c:v>8286</c:v>
                </c:pt>
                <c:pt idx="42">
                  <c:v>8136</c:v>
                </c:pt>
                <c:pt idx="43">
                  <c:v>7990</c:v>
                </c:pt>
                <c:pt idx="44">
                  <c:v>7927</c:v>
                </c:pt>
                <c:pt idx="45">
                  <c:v>8061</c:v>
                </c:pt>
                <c:pt idx="46">
                  <c:v>7932</c:v>
                </c:pt>
                <c:pt idx="47">
                  <c:v>7934</c:v>
                </c:pt>
                <c:pt idx="48">
                  <c:v>7784</c:v>
                </c:pt>
                <c:pt idx="49">
                  <c:v>7980</c:v>
                </c:pt>
                <c:pt idx="50">
                  <c:v>7737</c:v>
                </c:pt>
                <c:pt idx="51">
                  <c:v>7672</c:v>
                </c:pt>
                <c:pt idx="52">
                  <c:v>7651</c:v>
                </c:pt>
                <c:pt idx="53">
                  <c:v>7524</c:v>
                </c:pt>
                <c:pt idx="54">
                  <c:v>7406</c:v>
                </c:pt>
                <c:pt idx="55">
                  <c:v>7345</c:v>
                </c:pt>
                <c:pt idx="56">
                  <c:v>7553</c:v>
                </c:pt>
                <c:pt idx="57">
                  <c:v>7453</c:v>
                </c:pt>
                <c:pt idx="58">
                  <c:v>7566</c:v>
                </c:pt>
                <c:pt idx="59">
                  <c:v>7279</c:v>
                </c:pt>
                <c:pt idx="60">
                  <c:v>7064</c:v>
                </c:pt>
                <c:pt idx="61">
                  <c:v>7184</c:v>
                </c:pt>
                <c:pt idx="62">
                  <c:v>7072</c:v>
                </c:pt>
                <c:pt idx="63">
                  <c:v>7120</c:v>
                </c:pt>
                <c:pt idx="64">
                  <c:v>6980</c:v>
                </c:pt>
                <c:pt idx="65">
                  <c:v>7001</c:v>
                </c:pt>
                <c:pt idx="66">
                  <c:v>7175</c:v>
                </c:pt>
                <c:pt idx="67">
                  <c:v>7091</c:v>
                </c:pt>
                <c:pt idx="68">
                  <c:v>6847</c:v>
                </c:pt>
                <c:pt idx="69">
                  <c:v>6727</c:v>
                </c:pt>
                <c:pt idx="70">
                  <c:v>6872</c:v>
                </c:pt>
                <c:pt idx="71">
                  <c:v>6762</c:v>
                </c:pt>
                <c:pt idx="72">
                  <c:v>7116</c:v>
                </c:pt>
                <c:pt idx="73">
                  <c:v>6927</c:v>
                </c:pt>
                <c:pt idx="74">
                  <c:v>6731</c:v>
                </c:pt>
                <c:pt idx="75">
                  <c:v>6850</c:v>
                </c:pt>
                <c:pt idx="76">
                  <c:v>6766</c:v>
                </c:pt>
                <c:pt idx="77">
                  <c:v>6979</c:v>
                </c:pt>
                <c:pt idx="78">
                  <c:v>7149</c:v>
                </c:pt>
                <c:pt idx="79">
                  <c:v>7067</c:v>
                </c:pt>
                <c:pt idx="80">
                  <c:v>7170</c:v>
                </c:pt>
                <c:pt idx="81">
                  <c:v>7237</c:v>
                </c:pt>
                <c:pt idx="82">
                  <c:v>7240</c:v>
                </c:pt>
                <c:pt idx="83">
                  <c:v>7645</c:v>
                </c:pt>
                <c:pt idx="84">
                  <c:v>7685</c:v>
                </c:pt>
                <c:pt idx="85">
                  <c:v>7497</c:v>
                </c:pt>
                <c:pt idx="86">
                  <c:v>7822</c:v>
                </c:pt>
                <c:pt idx="87">
                  <c:v>7637</c:v>
                </c:pt>
                <c:pt idx="88">
                  <c:v>8395</c:v>
                </c:pt>
                <c:pt idx="89">
                  <c:v>8575</c:v>
                </c:pt>
                <c:pt idx="90">
                  <c:v>8937</c:v>
                </c:pt>
                <c:pt idx="91">
                  <c:v>9438</c:v>
                </c:pt>
                <c:pt idx="92">
                  <c:v>9494</c:v>
                </c:pt>
                <c:pt idx="93">
                  <c:v>10074</c:v>
                </c:pt>
                <c:pt idx="94">
                  <c:v>10538</c:v>
                </c:pt>
                <c:pt idx="95">
                  <c:v>11286</c:v>
                </c:pt>
                <c:pt idx="96">
                  <c:v>12058</c:v>
                </c:pt>
                <c:pt idx="97">
                  <c:v>12898</c:v>
                </c:pt>
                <c:pt idx="98">
                  <c:v>13426</c:v>
                </c:pt>
                <c:pt idx="99">
                  <c:v>13853</c:v>
                </c:pt>
                <c:pt idx="100">
                  <c:v>14499</c:v>
                </c:pt>
                <c:pt idx="101">
                  <c:v>14707</c:v>
                </c:pt>
                <c:pt idx="102">
                  <c:v>14601</c:v>
                </c:pt>
                <c:pt idx="103">
                  <c:v>14814</c:v>
                </c:pt>
                <c:pt idx="104">
                  <c:v>15009</c:v>
                </c:pt>
                <c:pt idx="105">
                  <c:v>15352</c:v>
                </c:pt>
                <c:pt idx="106">
                  <c:v>15219</c:v>
                </c:pt>
                <c:pt idx="107">
                  <c:v>15098</c:v>
                </c:pt>
                <c:pt idx="108">
                  <c:v>15046</c:v>
                </c:pt>
                <c:pt idx="109">
                  <c:v>15113</c:v>
                </c:pt>
                <c:pt idx="110">
                  <c:v>15202</c:v>
                </c:pt>
                <c:pt idx="111">
                  <c:v>15325</c:v>
                </c:pt>
                <c:pt idx="112">
                  <c:v>14849</c:v>
                </c:pt>
                <c:pt idx="113">
                  <c:v>14474</c:v>
                </c:pt>
                <c:pt idx="114">
                  <c:v>14512</c:v>
                </c:pt>
                <c:pt idx="115">
                  <c:v>14648</c:v>
                </c:pt>
                <c:pt idx="116">
                  <c:v>14579</c:v>
                </c:pt>
                <c:pt idx="117">
                  <c:v>14516</c:v>
                </c:pt>
                <c:pt idx="118">
                  <c:v>15081</c:v>
                </c:pt>
                <c:pt idx="119">
                  <c:v>14348</c:v>
                </c:pt>
                <c:pt idx="120">
                  <c:v>14013</c:v>
                </c:pt>
                <c:pt idx="121">
                  <c:v>13820</c:v>
                </c:pt>
                <c:pt idx="122">
                  <c:v>13737</c:v>
                </c:pt>
                <c:pt idx="123">
                  <c:v>13957</c:v>
                </c:pt>
                <c:pt idx="124">
                  <c:v>13855</c:v>
                </c:pt>
                <c:pt idx="125">
                  <c:v>13962</c:v>
                </c:pt>
                <c:pt idx="126">
                  <c:v>13763</c:v>
                </c:pt>
                <c:pt idx="127">
                  <c:v>13818</c:v>
                </c:pt>
                <c:pt idx="128">
                  <c:v>13948</c:v>
                </c:pt>
                <c:pt idx="129">
                  <c:v>13594</c:v>
                </c:pt>
                <c:pt idx="130">
                  <c:v>13302</c:v>
                </c:pt>
                <c:pt idx="131">
                  <c:v>13093</c:v>
                </c:pt>
                <c:pt idx="132">
                  <c:v>12797</c:v>
                </c:pt>
                <c:pt idx="133">
                  <c:v>12813</c:v>
                </c:pt>
                <c:pt idx="134">
                  <c:v>12713</c:v>
                </c:pt>
                <c:pt idx="135">
                  <c:v>12646</c:v>
                </c:pt>
                <c:pt idx="136">
                  <c:v>12660</c:v>
                </c:pt>
                <c:pt idx="137">
                  <c:v>12692</c:v>
                </c:pt>
                <c:pt idx="138">
                  <c:v>12656</c:v>
                </c:pt>
                <c:pt idx="139">
                  <c:v>12471</c:v>
                </c:pt>
                <c:pt idx="140">
                  <c:v>12115</c:v>
                </c:pt>
                <c:pt idx="141">
                  <c:v>12124</c:v>
                </c:pt>
                <c:pt idx="142">
                  <c:v>12005</c:v>
                </c:pt>
                <c:pt idx="143">
                  <c:v>12298</c:v>
                </c:pt>
                <c:pt idx="144">
                  <c:v>12471</c:v>
                </c:pt>
                <c:pt idx="145">
                  <c:v>11950</c:v>
                </c:pt>
                <c:pt idx="146">
                  <c:v>11689</c:v>
                </c:pt>
                <c:pt idx="147">
                  <c:v>11760</c:v>
                </c:pt>
                <c:pt idx="148">
                  <c:v>11654</c:v>
                </c:pt>
                <c:pt idx="149">
                  <c:v>11751</c:v>
                </c:pt>
                <c:pt idx="150">
                  <c:v>11335</c:v>
                </c:pt>
                <c:pt idx="151">
                  <c:v>11279</c:v>
                </c:pt>
                <c:pt idx="152">
                  <c:v>11270</c:v>
                </c:pt>
                <c:pt idx="153">
                  <c:v>11136</c:v>
                </c:pt>
                <c:pt idx="154">
                  <c:v>10787</c:v>
                </c:pt>
                <c:pt idx="155">
                  <c:v>10404</c:v>
                </c:pt>
                <c:pt idx="156">
                  <c:v>10202</c:v>
                </c:pt>
                <c:pt idx="157">
                  <c:v>10349</c:v>
                </c:pt>
                <c:pt idx="158">
                  <c:v>10380</c:v>
                </c:pt>
                <c:pt idx="159">
                  <c:v>9702</c:v>
                </c:pt>
                <c:pt idx="160">
                  <c:v>9859</c:v>
                </c:pt>
                <c:pt idx="161">
                  <c:v>9460</c:v>
                </c:pt>
                <c:pt idx="162">
                  <c:v>9608</c:v>
                </c:pt>
                <c:pt idx="163">
                  <c:v>9599</c:v>
                </c:pt>
                <c:pt idx="164">
                  <c:v>9262</c:v>
                </c:pt>
                <c:pt idx="165">
                  <c:v>8990</c:v>
                </c:pt>
                <c:pt idx="166">
                  <c:v>9090</c:v>
                </c:pt>
                <c:pt idx="167">
                  <c:v>8717</c:v>
                </c:pt>
                <c:pt idx="168">
                  <c:v>8885</c:v>
                </c:pt>
                <c:pt idx="169">
                  <c:v>8599</c:v>
                </c:pt>
                <c:pt idx="170">
                  <c:v>8515</c:v>
                </c:pt>
                <c:pt idx="171">
                  <c:v>8550</c:v>
                </c:pt>
                <c:pt idx="172">
                  <c:v>8834</c:v>
                </c:pt>
                <c:pt idx="173">
                  <c:v>8247</c:v>
                </c:pt>
                <c:pt idx="174">
                  <c:v>8167</c:v>
                </c:pt>
                <c:pt idx="175">
                  <c:v>7992</c:v>
                </c:pt>
                <c:pt idx="176">
                  <c:v>7907</c:v>
                </c:pt>
                <c:pt idx="177">
                  <c:v>7922</c:v>
                </c:pt>
                <c:pt idx="178">
                  <c:v>8000</c:v>
                </c:pt>
                <c:pt idx="179">
                  <c:v>7907</c:v>
                </c:pt>
                <c:pt idx="180">
                  <c:v>7627</c:v>
                </c:pt>
                <c:pt idx="181">
                  <c:v>7702</c:v>
                </c:pt>
                <c:pt idx="182">
                  <c:v>7961</c:v>
                </c:pt>
                <c:pt idx="183">
                  <c:v>8067</c:v>
                </c:pt>
                <c:pt idx="184">
                  <c:v>7652</c:v>
                </c:pt>
                <c:pt idx="185">
                  <c:v>7744</c:v>
                </c:pt>
                <c:pt idx="186">
                  <c:v>7641</c:v>
                </c:pt>
                <c:pt idx="187">
                  <c:v>7784</c:v>
                </c:pt>
                <c:pt idx="188">
                  <c:v>7953</c:v>
                </c:pt>
                <c:pt idx="189">
                  <c:v>7811</c:v>
                </c:pt>
                <c:pt idx="190">
                  <c:v>7553</c:v>
                </c:pt>
                <c:pt idx="191">
                  <c:v>7521</c:v>
                </c:pt>
                <c:pt idx="192">
                  <c:v>7468</c:v>
                </c:pt>
                <c:pt idx="193">
                  <c:v>7379</c:v>
                </c:pt>
                <c:pt idx="194">
                  <c:v>7073</c:v>
                </c:pt>
                <c:pt idx="195">
                  <c:v>7089</c:v>
                </c:pt>
                <c:pt idx="196">
                  <c:v>7000</c:v>
                </c:pt>
                <c:pt idx="197">
                  <c:v>6873</c:v>
                </c:pt>
                <c:pt idx="198">
                  <c:v>6892</c:v>
                </c:pt>
                <c:pt idx="199">
                  <c:v>7082</c:v>
                </c:pt>
                <c:pt idx="200">
                  <c:v>6854</c:v>
                </c:pt>
                <c:pt idx="201">
                  <c:v>6700</c:v>
                </c:pt>
                <c:pt idx="202">
                  <c:v>6774</c:v>
                </c:pt>
                <c:pt idx="203">
                  <c:v>6632</c:v>
                </c:pt>
                <c:pt idx="204">
                  <c:v>6489</c:v>
                </c:pt>
                <c:pt idx="205">
                  <c:v>6581</c:v>
                </c:pt>
                <c:pt idx="206">
                  <c:v>6472</c:v>
                </c:pt>
                <c:pt idx="207">
                  <c:v>6459</c:v>
                </c:pt>
                <c:pt idx="208">
                  <c:v>6196</c:v>
                </c:pt>
                <c:pt idx="209">
                  <c:v>6447</c:v>
                </c:pt>
                <c:pt idx="210">
                  <c:v>6195</c:v>
                </c:pt>
                <c:pt idx="211">
                  <c:v>6156</c:v>
                </c:pt>
                <c:pt idx="212">
                  <c:v>6073</c:v>
                </c:pt>
                <c:pt idx="213">
                  <c:v>6211</c:v>
                </c:pt>
                <c:pt idx="214">
                  <c:v>6115</c:v>
                </c:pt>
                <c:pt idx="215">
                  <c:v>6389</c:v>
                </c:pt>
                <c:pt idx="216">
                  <c:v>6475</c:v>
                </c:pt>
                <c:pt idx="217">
                  <c:v>6136</c:v>
                </c:pt>
                <c:pt idx="218">
                  <c:v>6202</c:v>
                </c:pt>
                <c:pt idx="219">
                  <c:v>5961</c:v>
                </c:pt>
                <c:pt idx="220">
                  <c:v>5930</c:v>
                </c:pt>
                <c:pt idx="221">
                  <c:v>5935</c:v>
                </c:pt>
                <c:pt idx="222">
                  <c:v>6061</c:v>
                </c:pt>
                <c:pt idx="223">
                  <c:v>5945</c:v>
                </c:pt>
                <c:pt idx="224">
                  <c:v>5753</c:v>
                </c:pt>
                <c:pt idx="225">
                  <c:v>5871</c:v>
                </c:pt>
                <c:pt idx="226">
                  <c:v>5868</c:v>
                </c:pt>
                <c:pt idx="227">
                  <c:v>5853</c:v>
                </c:pt>
                <c:pt idx="228">
                  <c:v>5869</c:v>
                </c:pt>
                <c:pt idx="229">
                  <c:v>5753</c:v>
                </c:pt>
                <c:pt idx="230">
                  <c:v>7206</c:v>
                </c:pt>
                <c:pt idx="231">
                  <c:v>23084</c:v>
                </c:pt>
                <c:pt idx="232">
                  <c:v>20929</c:v>
                </c:pt>
                <c:pt idx="233">
                  <c:v>17652</c:v>
                </c:pt>
                <c:pt idx="234">
                  <c:v>16352</c:v>
                </c:pt>
                <c:pt idx="235">
                  <c:v>13461</c:v>
                </c:pt>
                <c:pt idx="236">
                  <c:v>12554</c:v>
                </c:pt>
                <c:pt idx="237">
                  <c:v>11072</c:v>
                </c:pt>
                <c:pt idx="238">
                  <c:v>10694</c:v>
                </c:pt>
                <c:pt idx="239">
                  <c:v>10770</c:v>
                </c:pt>
                <c:pt idx="240">
                  <c:v>10236</c:v>
                </c:pt>
                <c:pt idx="241">
                  <c:v>9995</c:v>
                </c:pt>
                <c:pt idx="242">
                  <c:v>9756</c:v>
                </c:pt>
                <c:pt idx="243">
                  <c:v>9762</c:v>
                </c:pt>
                <c:pt idx="244">
                  <c:v>9266</c:v>
                </c:pt>
                <c:pt idx="245">
                  <c:v>9462</c:v>
                </c:pt>
                <c:pt idx="246">
                  <c:v>8731</c:v>
                </c:pt>
                <c:pt idx="247">
                  <c:v>8276</c:v>
                </c:pt>
                <c:pt idx="248">
                  <c:v>7652</c:v>
                </c:pt>
                <c:pt idx="249">
                  <c:v>7279</c:v>
                </c:pt>
                <c:pt idx="250">
                  <c:v>6751</c:v>
                </c:pt>
                <c:pt idx="251">
                  <c:v>6398</c:v>
                </c:pt>
                <c:pt idx="252">
                  <c:v>6512</c:v>
                </c:pt>
                <c:pt idx="253">
                  <c:v>6301</c:v>
                </c:pt>
                <c:pt idx="254">
                  <c:v>6014</c:v>
                </c:pt>
                <c:pt idx="255">
                  <c:v>6002</c:v>
                </c:pt>
                <c:pt idx="256">
                  <c:v>5983</c:v>
                </c:pt>
                <c:pt idx="257">
                  <c:v>5951</c:v>
                </c:pt>
                <c:pt idx="258">
                  <c:v>5768</c:v>
                </c:pt>
                <c:pt idx="259">
                  <c:v>5919</c:v>
                </c:pt>
                <c:pt idx="260">
                  <c:v>5792</c:v>
                </c:pt>
                <c:pt idx="261">
                  <c:v>5964</c:v>
                </c:pt>
                <c:pt idx="262">
                  <c:v>5943</c:v>
                </c:pt>
                <c:pt idx="263">
                  <c:v>5766</c:v>
                </c:pt>
                <c:pt idx="264">
                  <c:v>5747</c:v>
                </c:pt>
                <c:pt idx="265">
                  <c:v>5962</c:v>
                </c:pt>
                <c:pt idx="266">
                  <c:v>5839</c:v>
                </c:pt>
                <c:pt idx="267">
                  <c:v>5751</c:v>
                </c:pt>
                <c:pt idx="268">
                  <c:v>6089</c:v>
                </c:pt>
                <c:pt idx="269">
                  <c:v>5958</c:v>
                </c:pt>
                <c:pt idx="270">
                  <c:v>5920</c:v>
                </c:pt>
                <c:pt idx="271">
                  <c:v>6284</c:v>
                </c:pt>
                <c:pt idx="272">
                  <c:v>6326</c:v>
                </c:pt>
                <c:pt idx="273">
                  <c:v>6479</c:v>
                </c:pt>
                <c:pt idx="274">
                  <c:v>6254</c:v>
                </c:pt>
                <c:pt idx="275">
                  <c:v>6315</c:v>
                </c:pt>
                <c:pt idx="276">
                  <c:v>6149</c:v>
                </c:pt>
                <c:pt idx="277">
                  <c:v>6462</c:v>
                </c:pt>
                <c:pt idx="278">
                  <c:v>6497</c:v>
                </c:pt>
                <c:pt idx="279">
                  <c:v>6492</c:v>
                </c:pt>
                <c:pt idx="280">
                  <c:v>6635</c:v>
                </c:pt>
                <c:pt idx="281">
                  <c:v>6849</c:v>
                </c:pt>
                <c:pt idx="282">
                  <c:v>7097</c:v>
                </c:pt>
                <c:pt idx="283">
                  <c:v>7071</c:v>
                </c:pt>
                <c:pt idx="284">
                  <c:v>6901</c:v>
                </c:pt>
                <c:pt idx="285">
                  <c:v>6972</c:v>
                </c:pt>
                <c:pt idx="286">
                  <c:v>7121</c:v>
                </c:pt>
                <c:pt idx="287">
                  <c:v>6886</c:v>
                </c:pt>
                <c:pt idx="288">
                  <c:v>6849</c:v>
                </c:pt>
                <c:pt idx="289">
                  <c:v>7052</c:v>
                </c:pt>
                <c:pt idx="290">
                  <c:v>7083</c:v>
                </c:pt>
                <c:pt idx="291">
                  <c:v>7166</c:v>
                </c:pt>
                <c:pt idx="292">
                  <c:v>7237</c:v>
                </c:pt>
                <c:pt idx="293">
                  <c:v>7015</c:v>
                </c:pt>
                <c:pt idx="294">
                  <c:v>7236</c:v>
                </c:pt>
                <c:pt idx="295">
                  <c:v>7384</c:v>
                </c:pt>
                <c:pt idx="296">
                  <c:v>7603</c:v>
                </c:pt>
                <c:pt idx="298">
                  <c:v>7831</c:v>
                </c:pt>
              </c:numCache>
            </c:numRef>
          </c:val>
          <c:smooth val="0"/>
          <c:extLst>
            <c:ext xmlns:c16="http://schemas.microsoft.com/office/drawing/2014/chart" uri="{C3380CC4-5D6E-409C-BE32-E72D297353CC}">
              <c16:uniqueId val="{00000000-E322-432F-8A6E-0E5D1841869E}"/>
            </c:ext>
          </c:extLst>
        </c:ser>
        <c:ser>
          <c:idx val="1"/>
          <c:order val="1"/>
          <c:tx>
            <c:strRef>
              <c:f>'FRED Graph'!$C$12</c:f>
              <c:strCache>
                <c:ptCount val="1"/>
                <c:pt idx="0">
                  <c:v>Job Openings: Total Nonfarm</c:v>
                </c:pt>
              </c:strCache>
            </c:strRef>
          </c:tx>
          <c:spPr>
            <a:ln w="22225" cap="rnd">
              <a:solidFill>
                <a:srgbClr val="003E44"/>
              </a:solidFill>
              <a:round/>
            </a:ln>
            <a:effectLst/>
          </c:spPr>
          <c:marker>
            <c:symbol val="none"/>
          </c:marker>
          <c:cat>
            <c:numRef>
              <c:f>'FRED Graph'!$A$13:$A$311</c:f>
              <c:numCache>
                <c:formatCode>yyyy\-mm\-dd</c:formatCode>
                <c:ptCount val="299"/>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pt idx="197">
                  <c:v>42887</c:v>
                </c:pt>
                <c:pt idx="198">
                  <c:v>42917</c:v>
                </c:pt>
                <c:pt idx="199">
                  <c:v>42948</c:v>
                </c:pt>
                <c:pt idx="200">
                  <c:v>42979</c:v>
                </c:pt>
                <c:pt idx="201">
                  <c:v>43009</c:v>
                </c:pt>
                <c:pt idx="202">
                  <c:v>43040</c:v>
                </c:pt>
                <c:pt idx="203">
                  <c:v>43070</c:v>
                </c:pt>
                <c:pt idx="204">
                  <c:v>43101</c:v>
                </c:pt>
                <c:pt idx="205">
                  <c:v>43132</c:v>
                </c:pt>
                <c:pt idx="206">
                  <c:v>43160</c:v>
                </c:pt>
                <c:pt idx="207">
                  <c:v>43191</c:v>
                </c:pt>
                <c:pt idx="208">
                  <c:v>43221</c:v>
                </c:pt>
                <c:pt idx="209">
                  <c:v>43252</c:v>
                </c:pt>
                <c:pt idx="210">
                  <c:v>43282</c:v>
                </c:pt>
                <c:pt idx="211">
                  <c:v>43313</c:v>
                </c:pt>
                <c:pt idx="212">
                  <c:v>43344</c:v>
                </c:pt>
                <c:pt idx="213">
                  <c:v>43374</c:v>
                </c:pt>
                <c:pt idx="214">
                  <c:v>43405</c:v>
                </c:pt>
                <c:pt idx="215">
                  <c:v>43435</c:v>
                </c:pt>
                <c:pt idx="216">
                  <c:v>43466</c:v>
                </c:pt>
                <c:pt idx="217">
                  <c:v>43497</c:v>
                </c:pt>
                <c:pt idx="218">
                  <c:v>43525</c:v>
                </c:pt>
                <c:pt idx="219">
                  <c:v>43556</c:v>
                </c:pt>
                <c:pt idx="220">
                  <c:v>43586</c:v>
                </c:pt>
                <c:pt idx="221">
                  <c:v>43617</c:v>
                </c:pt>
                <c:pt idx="222">
                  <c:v>43647</c:v>
                </c:pt>
                <c:pt idx="223">
                  <c:v>43678</c:v>
                </c:pt>
                <c:pt idx="224">
                  <c:v>43709</c:v>
                </c:pt>
                <c:pt idx="225">
                  <c:v>43739</c:v>
                </c:pt>
                <c:pt idx="226">
                  <c:v>43770</c:v>
                </c:pt>
                <c:pt idx="227">
                  <c:v>43800</c:v>
                </c:pt>
                <c:pt idx="228">
                  <c:v>43831</c:v>
                </c:pt>
                <c:pt idx="229">
                  <c:v>43862</c:v>
                </c:pt>
                <c:pt idx="230">
                  <c:v>43891</c:v>
                </c:pt>
                <c:pt idx="231">
                  <c:v>43922</c:v>
                </c:pt>
                <c:pt idx="232">
                  <c:v>43952</c:v>
                </c:pt>
                <c:pt idx="233">
                  <c:v>43983</c:v>
                </c:pt>
                <c:pt idx="234">
                  <c:v>44013</c:v>
                </c:pt>
                <c:pt idx="235">
                  <c:v>44044</c:v>
                </c:pt>
                <c:pt idx="236">
                  <c:v>44075</c:v>
                </c:pt>
                <c:pt idx="237">
                  <c:v>44105</c:v>
                </c:pt>
                <c:pt idx="238">
                  <c:v>44136</c:v>
                </c:pt>
                <c:pt idx="239">
                  <c:v>44166</c:v>
                </c:pt>
                <c:pt idx="240">
                  <c:v>44197</c:v>
                </c:pt>
                <c:pt idx="241">
                  <c:v>44228</c:v>
                </c:pt>
                <c:pt idx="242">
                  <c:v>44256</c:v>
                </c:pt>
                <c:pt idx="243">
                  <c:v>44287</c:v>
                </c:pt>
                <c:pt idx="244">
                  <c:v>44317</c:v>
                </c:pt>
                <c:pt idx="245">
                  <c:v>44348</c:v>
                </c:pt>
                <c:pt idx="246">
                  <c:v>44378</c:v>
                </c:pt>
                <c:pt idx="247">
                  <c:v>44409</c:v>
                </c:pt>
                <c:pt idx="248">
                  <c:v>44440</c:v>
                </c:pt>
                <c:pt idx="249">
                  <c:v>44470</c:v>
                </c:pt>
                <c:pt idx="250">
                  <c:v>44501</c:v>
                </c:pt>
                <c:pt idx="251">
                  <c:v>44531</c:v>
                </c:pt>
                <c:pt idx="252">
                  <c:v>44562</c:v>
                </c:pt>
                <c:pt idx="253">
                  <c:v>44593</c:v>
                </c:pt>
                <c:pt idx="254">
                  <c:v>44621</c:v>
                </c:pt>
                <c:pt idx="255">
                  <c:v>44652</c:v>
                </c:pt>
                <c:pt idx="256">
                  <c:v>44682</c:v>
                </c:pt>
                <c:pt idx="257">
                  <c:v>44713</c:v>
                </c:pt>
                <c:pt idx="258">
                  <c:v>44743</c:v>
                </c:pt>
                <c:pt idx="259">
                  <c:v>44774</c:v>
                </c:pt>
                <c:pt idx="260">
                  <c:v>44805</c:v>
                </c:pt>
                <c:pt idx="261">
                  <c:v>44835</c:v>
                </c:pt>
                <c:pt idx="262">
                  <c:v>44866</c:v>
                </c:pt>
                <c:pt idx="263">
                  <c:v>44896</c:v>
                </c:pt>
                <c:pt idx="264">
                  <c:v>44927</c:v>
                </c:pt>
                <c:pt idx="265">
                  <c:v>44958</c:v>
                </c:pt>
                <c:pt idx="266">
                  <c:v>44986</c:v>
                </c:pt>
                <c:pt idx="267">
                  <c:v>45017</c:v>
                </c:pt>
                <c:pt idx="268">
                  <c:v>45047</c:v>
                </c:pt>
                <c:pt idx="269">
                  <c:v>45078</c:v>
                </c:pt>
                <c:pt idx="270">
                  <c:v>45108</c:v>
                </c:pt>
                <c:pt idx="271">
                  <c:v>45139</c:v>
                </c:pt>
                <c:pt idx="272">
                  <c:v>45170</c:v>
                </c:pt>
                <c:pt idx="273">
                  <c:v>45200</c:v>
                </c:pt>
                <c:pt idx="274">
                  <c:v>45231</c:v>
                </c:pt>
                <c:pt idx="275">
                  <c:v>45261</c:v>
                </c:pt>
                <c:pt idx="276">
                  <c:v>45292</c:v>
                </c:pt>
                <c:pt idx="277">
                  <c:v>45323</c:v>
                </c:pt>
                <c:pt idx="278">
                  <c:v>45352</c:v>
                </c:pt>
                <c:pt idx="279">
                  <c:v>45383</c:v>
                </c:pt>
                <c:pt idx="280">
                  <c:v>45413</c:v>
                </c:pt>
                <c:pt idx="281">
                  <c:v>45444</c:v>
                </c:pt>
                <c:pt idx="282">
                  <c:v>45474</c:v>
                </c:pt>
                <c:pt idx="283">
                  <c:v>45505</c:v>
                </c:pt>
                <c:pt idx="284">
                  <c:v>45536</c:v>
                </c:pt>
                <c:pt idx="285">
                  <c:v>45566</c:v>
                </c:pt>
                <c:pt idx="286">
                  <c:v>45597</c:v>
                </c:pt>
                <c:pt idx="287">
                  <c:v>45627</c:v>
                </c:pt>
                <c:pt idx="288">
                  <c:v>45658</c:v>
                </c:pt>
                <c:pt idx="289">
                  <c:v>45689</c:v>
                </c:pt>
                <c:pt idx="290">
                  <c:v>45717</c:v>
                </c:pt>
                <c:pt idx="291">
                  <c:v>45748</c:v>
                </c:pt>
                <c:pt idx="292">
                  <c:v>45778</c:v>
                </c:pt>
                <c:pt idx="293">
                  <c:v>45809</c:v>
                </c:pt>
                <c:pt idx="294">
                  <c:v>45839</c:v>
                </c:pt>
                <c:pt idx="295">
                  <c:v>45870</c:v>
                </c:pt>
                <c:pt idx="296">
                  <c:v>45901</c:v>
                </c:pt>
                <c:pt idx="297">
                  <c:v>45931</c:v>
                </c:pt>
                <c:pt idx="298">
                  <c:v>45962</c:v>
                </c:pt>
              </c:numCache>
            </c:numRef>
          </c:cat>
          <c:val>
            <c:numRef>
              <c:f>'FRED Graph'!$C$13:$C$311</c:f>
              <c:numCache>
                <c:formatCode>General</c:formatCode>
                <c:ptCount val="299"/>
                <c:pt idx="0">
                  <c:v>5234</c:v>
                </c:pt>
                <c:pt idx="1">
                  <c:v>5097</c:v>
                </c:pt>
                <c:pt idx="2">
                  <c:v>4762</c:v>
                </c:pt>
                <c:pt idx="3">
                  <c:v>4615</c:v>
                </c:pt>
                <c:pt idx="4">
                  <c:v>4425</c:v>
                </c:pt>
                <c:pt idx="5">
                  <c:v>4361</c:v>
                </c:pt>
                <c:pt idx="6">
                  <c:v>4447</c:v>
                </c:pt>
                <c:pt idx="7">
                  <c:v>4024</c:v>
                </c:pt>
                <c:pt idx="8">
                  <c:v>4071</c:v>
                </c:pt>
                <c:pt idx="9">
                  <c:v>3707</c:v>
                </c:pt>
                <c:pt idx="10">
                  <c:v>3775</c:v>
                </c:pt>
                <c:pt idx="11">
                  <c:v>3677</c:v>
                </c:pt>
                <c:pt idx="12">
                  <c:v>3699</c:v>
                </c:pt>
                <c:pt idx="13">
                  <c:v>3436</c:v>
                </c:pt>
                <c:pt idx="14">
                  <c:v>3612</c:v>
                </c:pt>
                <c:pt idx="15">
                  <c:v>3471</c:v>
                </c:pt>
                <c:pt idx="16">
                  <c:v>3457</c:v>
                </c:pt>
                <c:pt idx="17">
                  <c:v>3412</c:v>
                </c:pt>
                <c:pt idx="18">
                  <c:v>3367</c:v>
                </c:pt>
                <c:pt idx="19">
                  <c:v>3517</c:v>
                </c:pt>
                <c:pt idx="20">
                  <c:v>3301</c:v>
                </c:pt>
                <c:pt idx="21">
                  <c:v>3479</c:v>
                </c:pt>
                <c:pt idx="22">
                  <c:v>3514</c:v>
                </c:pt>
                <c:pt idx="23">
                  <c:v>3169</c:v>
                </c:pt>
                <c:pt idx="24">
                  <c:v>3441</c:v>
                </c:pt>
                <c:pt idx="25">
                  <c:v>3229</c:v>
                </c:pt>
                <c:pt idx="26">
                  <c:v>3099</c:v>
                </c:pt>
                <c:pt idx="27">
                  <c:v>3108</c:v>
                </c:pt>
                <c:pt idx="28">
                  <c:v>3289</c:v>
                </c:pt>
                <c:pt idx="29">
                  <c:v>3390</c:v>
                </c:pt>
                <c:pt idx="30">
                  <c:v>2981</c:v>
                </c:pt>
                <c:pt idx="31">
                  <c:v>3190</c:v>
                </c:pt>
                <c:pt idx="32">
                  <c:v>3091</c:v>
                </c:pt>
                <c:pt idx="33">
                  <c:v>3305</c:v>
                </c:pt>
                <c:pt idx="34">
                  <c:v>3324</c:v>
                </c:pt>
                <c:pt idx="35">
                  <c:v>3414</c:v>
                </c:pt>
                <c:pt idx="36">
                  <c:v>3424</c:v>
                </c:pt>
                <c:pt idx="37">
                  <c:v>3532</c:v>
                </c:pt>
                <c:pt idx="38">
                  <c:v>3525</c:v>
                </c:pt>
                <c:pt idx="39">
                  <c:v>3511</c:v>
                </c:pt>
                <c:pt idx="40">
                  <c:v>3710</c:v>
                </c:pt>
                <c:pt idx="41">
                  <c:v>3337</c:v>
                </c:pt>
                <c:pt idx="42">
                  <c:v>3814</c:v>
                </c:pt>
                <c:pt idx="43">
                  <c:v>3541</c:v>
                </c:pt>
                <c:pt idx="44">
                  <c:v>3821</c:v>
                </c:pt>
                <c:pt idx="45">
                  <c:v>3943</c:v>
                </c:pt>
                <c:pt idx="46">
                  <c:v>3472</c:v>
                </c:pt>
                <c:pt idx="47">
                  <c:v>4074</c:v>
                </c:pt>
                <c:pt idx="48">
                  <c:v>3804</c:v>
                </c:pt>
                <c:pt idx="49">
                  <c:v>3965</c:v>
                </c:pt>
                <c:pt idx="50">
                  <c:v>4044</c:v>
                </c:pt>
                <c:pt idx="51">
                  <c:v>4159</c:v>
                </c:pt>
                <c:pt idx="52">
                  <c:v>3797</c:v>
                </c:pt>
                <c:pt idx="53">
                  <c:v>4062</c:v>
                </c:pt>
                <c:pt idx="54">
                  <c:v>4256</c:v>
                </c:pt>
                <c:pt idx="55">
                  <c:v>4142</c:v>
                </c:pt>
                <c:pt idx="56">
                  <c:v>4352</c:v>
                </c:pt>
                <c:pt idx="57">
                  <c:v>4184</c:v>
                </c:pt>
                <c:pt idx="58">
                  <c:v>4248</c:v>
                </c:pt>
                <c:pt idx="59">
                  <c:v>4282</c:v>
                </c:pt>
                <c:pt idx="60">
                  <c:v>4397</c:v>
                </c:pt>
                <c:pt idx="61">
                  <c:v>4325</c:v>
                </c:pt>
                <c:pt idx="62">
                  <c:v>4732</c:v>
                </c:pt>
                <c:pt idx="63">
                  <c:v>4790</c:v>
                </c:pt>
                <c:pt idx="64">
                  <c:v>4463</c:v>
                </c:pt>
                <c:pt idx="65">
                  <c:v>4614</c:v>
                </c:pt>
                <c:pt idx="66">
                  <c:v>4394</c:v>
                </c:pt>
                <c:pt idx="67">
                  <c:v>4710</c:v>
                </c:pt>
                <c:pt idx="68">
                  <c:v>4737</c:v>
                </c:pt>
                <c:pt idx="69">
                  <c:v>4591</c:v>
                </c:pt>
                <c:pt idx="70">
                  <c:v>4645</c:v>
                </c:pt>
                <c:pt idx="71">
                  <c:v>4620</c:v>
                </c:pt>
                <c:pt idx="72">
                  <c:v>4763</c:v>
                </c:pt>
                <c:pt idx="73">
                  <c:v>4699</c:v>
                </c:pt>
                <c:pt idx="74">
                  <c:v>4962</c:v>
                </c:pt>
                <c:pt idx="75">
                  <c:v>4689</c:v>
                </c:pt>
                <c:pt idx="76">
                  <c:v>4657</c:v>
                </c:pt>
                <c:pt idx="77">
                  <c:v>4859</c:v>
                </c:pt>
                <c:pt idx="78">
                  <c:v>4598</c:v>
                </c:pt>
                <c:pt idx="79">
                  <c:v>4546</c:v>
                </c:pt>
                <c:pt idx="80">
                  <c:v>4652</c:v>
                </c:pt>
                <c:pt idx="81">
                  <c:v>4636</c:v>
                </c:pt>
                <c:pt idx="82">
                  <c:v>4646</c:v>
                </c:pt>
                <c:pt idx="83">
                  <c:v>4545</c:v>
                </c:pt>
                <c:pt idx="84">
                  <c:v>4624</c:v>
                </c:pt>
                <c:pt idx="85">
                  <c:v>4279</c:v>
                </c:pt>
                <c:pt idx="86">
                  <c:v>4225</c:v>
                </c:pt>
                <c:pt idx="87">
                  <c:v>4035</c:v>
                </c:pt>
                <c:pt idx="88">
                  <c:v>4194</c:v>
                </c:pt>
                <c:pt idx="89">
                  <c:v>3830</c:v>
                </c:pt>
                <c:pt idx="90">
                  <c:v>3749</c:v>
                </c:pt>
                <c:pt idx="91">
                  <c:v>3674</c:v>
                </c:pt>
                <c:pt idx="92">
                  <c:v>3222</c:v>
                </c:pt>
                <c:pt idx="93">
                  <c:v>3377</c:v>
                </c:pt>
                <c:pt idx="94">
                  <c:v>3231</c:v>
                </c:pt>
                <c:pt idx="95">
                  <c:v>3146</c:v>
                </c:pt>
                <c:pt idx="96">
                  <c:v>2738</c:v>
                </c:pt>
                <c:pt idx="97">
                  <c:v>2864</c:v>
                </c:pt>
                <c:pt idx="98">
                  <c:v>2534</c:v>
                </c:pt>
                <c:pt idx="99">
                  <c:v>2295</c:v>
                </c:pt>
                <c:pt idx="100">
                  <c:v>2549</c:v>
                </c:pt>
                <c:pt idx="101">
                  <c:v>2503</c:v>
                </c:pt>
                <c:pt idx="102">
                  <c:v>2232</c:v>
                </c:pt>
                <c:pt idx="103">
                  <c:v>2338</c:v>
                </c:pt>
                <c:pt idx="104">
                  <c:v>2487</c:v>
                </c:pt>
                <c:pt idx="105">
                  <c:v>2406</c:v>
                </c:pt>
                <c:pt idx="106">
                  <c:v>2503</c:v>
                </c:pt>
                <c:pt idx="107">
                  <c:v>2568</c:v>
                </c:pt>
                <c:pt idx="108">
                  <c:v>2837</c:v>
                </c:pt>
                <c:pt idx="109">
                  <c:v>2666</c:v>
                </c:pt>
                <c:pt idx="110">
                  <c:v>2679</c:v>
                </c:pt>
                <c:pt idx="111">
                  <c:v>3153</c:v>
                </c:pt>
                <c:pt idx="112">
                  <c:v>2988</c:v>
                </c:pt>
                <c:pt idx="113">
                  <c:v>2801</c:v>
                </c:pt>
                <c:pt idx="114">
                  <c:v>3082</c:v>
                </c:pt>
                <c:pt idx="115">
                  <c:v>2999</c:v>
                </c:pt>
                <c:pt idx="116">
                  <c:v>2918</c:v>
                </c:pt>
                <c:pt idx="117">
                  <c:v>3235</c:v>
                </c:pt>
                <c:pt idx="118">
                  <c:v>3211</c:v>
                </c:pt>
                <c:pt idx="119">
                  <c:v>3058</c:v>
                </c:pt>
                <c:pt idx="120">
                  <c:v>3104</c:v>
                </c:pt>
                <c:pt idx="121">
                  <c:v>3226</c:v>
                </c:pt>
                <c:pt idx="122">
                  <c:v>3261</c:v>
                </c:pt>
                <c:pt idx="123">
                  <c:v>3259</c:v>
                </c:pt>
                <c:pt idx="124">
                  <c:v>3179</c:v>
                </c:pt>
                <c:pt idx="125">
                  <c:v>3455</c:v>
                </c:pt>
                <c:pt idx="126">
                  <c:v>3623</c:v>
                </c:pt>
                <c:pt idx="127">
                  <c:v>3329</c:v>
                </c:pt>
                <c:pt idx="128">
                  <c:v>3774</c:v>
                </c:pt>
                <c:pt idx="129">
                  <c:v>3619</c:v>
                </c:pt>
                <c:pt idx="130">
                  <c:v>3565</c:v>
                </c:pt>
                <c:pt idx="131">
                  <c:v>3768</c:v>
                </c:pt>
                <c:pt idx="132">
                  <c:v>3909</c:v>
                </c:pt>
                <c:pt idx="133">
                  <c:v>3616</c:v>
                </c:pt>
                <c:pt idx="134">
                  <c:v>3979</c:v>
                </c:pt>
                <c:pt idx="135">
                  <c:v>3793</c:v>
                </c:pt>
                <c:pt idx="136">
                  <c:v>3835</c:v>
                </c:pt>
                <c:pt idx="137">
                  <c:v>3911</c:v>
                </c:pt>
                <c:pt idx="138">
                  <c:v>3735</c:v>
                </c:pt>
                <c:pt idx="139">
                  <c:v>3809</c:v>
                </c:pt>
                <c:pt idx="140">
                  <c:v>3882</c:v>
                </c:pt>
                <c:pt idx="141">
                  <c:v>3775</c:v>
                </c:pt>
                <c:pt idx="142">
                  <c:v>3878</c:v>
                </c:pt>
                <c:pt idx="143">
                  <c:v>3970</c:v>
                </c:pt>
                <c:pt idx="144">
                  <c:v>3923</c:v>
                </c:pt>
                <c:pt idx="145">
                  <c:v>4004</c:v>
                </c:pt>
                <c:pt idx="146">
                  <c:v>4076</c:v>
                </c:pt>
                <c:pt idx="147">
                  <c:v>3988</c:v>
                </c:pt>
                <c:pt idx="148">
                  <c:v>4145</c:v>
                </c:pt>
                <c:pt idx="149">
                  <c:v>4150</c:v>
                </c:pt>
                <c:pt idx="150">
                  <c:v>3885</c:v>
                </c:pt>
                <c:pt idx="151">
                  <c:v>4085</c:v>
                </c:pt>
                <c:pt idx="152">
                  <c:v>4128</c:v>
                </c:pt>
                <c:pt idx="153">
                  <c:v>4222</c:v>
                </c:pt>
                <c:pt idx="154">
                  <c:v>4119</c:v>
                </c:pt>
                <c:pt idx="155">
                  <c:v>4121</c:v>
                </c:pt>
                <c:pt idx="156">
                  <c:v>4127</c:v>
                </c:pt>
                <c:pt idx="157">
                  <c:v>4373</c:v>
                </c:pt>
                <c:pt idx="158">
                  <c:v>4388</c:v>
                </c:pt>
                <c:pt idx="159">
                  <c:v>4566</c:v>
                </c:pt>
                <c:pt idx="160">
                  <c:v>4747</c:v>
                </c:pt>
                <c:pt idx="161">
                  <c:v>4982</c:v>
                </c:pt>
                <c:pt idx="162">
                  <c:v>4846</c:v>
                </c:pt>
                <c:pt idx="163">
                  <c:v>5349</c:v>
                </c:pt>
                <c:pt idx="164">
                  <c:v>4914</c:v>
                </c:pt>
                <c:pt idx="165">
                  <c:v>5012</c:v>
                </c:pt>
                <c:pt idx="166">
                  <c:v>4843</c:v>
                </c:pt>
                <c:pt idx="167">
                  <c:v>5130</c:v>
                </c:pt>
                <c:pt idx="168">
                  <c:v>5344</c:v>
                </c:pt>
                <c:pt idx="169">
                  <c:v>5466</c:v>
                </c:pt>
                <c:pt idx="170">
                  <c:v>5210</c:v>
                </c:pt>
                <c:pt idx="171">
                  <c:v>5598</c:v>
                </c:pt>
                <c:pt idx="172">
                  <c:v>5563</c:v>
                </c:pt>
                <c:pt idx="173">
                  <c:v>5248</c:v>
                </c:pt>
                <c:pt idx="174">
                  <c:v>6056</c:v>
                </c:pt>
                <c:pt idx="175">
                  <c:v>5467</c:v>
                </c:pt>
                <c:pt idx="176">
                  <c:v>5488</c:v>
                </c:pt>
                <c:pt idx="177">
                  <c:v>5773</c:v>
                </c:pt>
                <c:pt idx="178">
                  <c:v>5708</c:v>
                </c:pt>
                <c:pt idx="179">
                  <c:v>5845</c:v>
                </c:pt>
                <c:pt idx="180">
                  <c:v>6012</c:v>
                </c:pt>
                <c:pt idx="181">
                  <c:v>5770</c:v>
                </c:pt>
                <c:pt idx="182">
                  <c:v>6129</c:v>
                </c:pt>
                <c:pt idx="183">
                  <c:v>5803</c:v>
                </c:pt>
                <c:pt idx="184">
                  <c:v>5777</c:v>
                </c:pt>
                <c:pt idx="185">
                  <c:v>5742</c:v>
                </c:pt>
                <c:pt idx="186">
                  <c:v>5962</c:v>
                </c:pt>
                <c:pt idx="187">
                  <c:v>5677</c:v>
                </c:pt>
                <c:pt idx="188">
                  <c:v>5868</c:v>
                </c:pt>
                <c:pt idx="189">
                  <c:v>5591</c:v>
                </c:pt>
                <c:pt idx="190">
                  <c:v>5971</c:v>
                </c:pt>
                <c:pt idx="191">
                  <c:v>5964</c:v>
                </c:pt>
                <c:pt idx="192">
                  <c:v>5617</c:v>
                </c:pt>
                <c:pt idx="193">
                  <c:v>5923</c:v>
                </c:pt>
                <c:pt idx="194">
                  <c:v>5811</c:v>
                </c:pt>
                <c:pt idx="195">
                  <c:v>6091</c:v>
                </c:pt>
                <c:pt idx="196">
                  <c:v>5826</c:v>
                </c:pt>
                <c:pt idx="197">
                  <c:v>6305</c:v>
                </c:pt>
                <c:pt idx="198">
                  <c:v>6238</c:v>
                </c:pt>
                <c:pt idx="199">
                  <c:v>6276</c:v>
                </c:pt>
                <c:pt idx="200">
                  <c:v>6320</c:v>
                </c:pt>
                <c:pt idx="201">
                  <c:v>6408</c:v>
                </c:pt>
                <c:pt idx="202">
                  <c:v>6271</c:v>
                </c:pt>
                <c:pt idx="203">
                  <c:v>6336</c:v>
                </c:pt>
                <c:pt idx="204">
                  <c:v>6621</c:v>
                </c:pt>
                <c:pt idx="205">
                  <c:v>6552</c:v>
                </c:pt>
                <c:pt idx="206">
                  <c:v>6818</c:v>
                </c:pt>
                <c:pt idx="207">
                  <c:v>6877</c:v>
                </c:pt>
                <c:pt idx="208">
                  <c:v>7016</c:v>
                </c:pt>
                <c:pt idx="209">
                  <c:v>7230</c:v>
                </c:pt>
                <c:pt idx="210">
                  <c:v>7190</c:v>
                </c:pt>
                <c:pt idx="211">
                  <c:v>7208</c:v>
                </c:pt>
                <c:pt idx="212">
                  <c:v>7411</c:v>
                </c:pt>
                <c:pt idx="213">
                  <c:v>7304</c:v>
                </c:pt>
                <c:pt idx="214">
                  <c:v>7594</c:v>
                </c:pt>
                <c:pt idx="215">
                  <c:v>7489</c:v>
                </c:pt>
                <c:pt idx="216">
                  <c:v>7502</c:v>
                </c:pt>
                <c:pt idx="217">
                  <c:v>7066</c:v>
                </c:pt>
                <c:pt idx="218">
                  <c:v>7317</c:v>
                </c:pt>
                <c:pt idx="219">
                  <c:v>7272</c:v>
                </c:pt>
                <c:pt idx="220">
                  <c:v>7275</c:v>
                </c:pt>
                <c:pt idx="221">
                  <c:v>7194</c:v>
                </c:pt>
                <c:pt idx="222">
                  <c:v>7042</c:v>
                </c:pt>
                <c:pt idx="223">
                  <c:v>7178</c:v>
                </c:pt>
                <c:pt idx="224">
                  <c:v>7124</c:v>
                </c:pt>
                <c:pt idx="225">
                  <c:v>7289</c:v>
                </c:pt>
                <c:pt idx="226">
                  <c:v>6888</c:v>
                </c:pt>
                <c:pt idx="227">
                  <c:v>6699</c:v>
                </c:pt>
                <c:pt idx="228">
                  <c:v>7124</c:v>
                </c:pt>
                <c:pt idx="229">
                  <c:v>6966</c:v>
                </c:pt>
                <c:pt idx="230">
                  <c:v>5894</c:v>
                </c:pt>
                <c:pt idx="231">
                  <c:v>4606</c:v>
                </c:pt>
                <c:pt idx="232">
                  <c:v>5612</c:v>
                </c:pt>
                <c:pt idx="233">
                  <c:v>6129</c:v>
                </c:pt>
                <c:pt idx="234">
                  <c:v>6530</c:v>
                </c:pt>
                <c:pt idx="235">
                  <c:v>6429</c:v>
                </c:pt>
                <c:pt idx="236">
                  <c:v>6511</c:v>
                </c:pt>
                <c:pt idx="237">
                  <c:v>6798</c:v>
                </c:pt>
                <c:pt idx="238">
                  <c:v>6820</c:v>
                </c:pt>
                <c:pt idx="239">
                  <c:v>6773</c:v>
                </c:pt>
                <c:pt idx="240">
                  <c:v>7204</c:v>
                </c:pt>
                <c:pt idx="241">
                  <c:v>7752</c:v>
                </c:pt>
                <c:pt idx="242">
                  <c:v>8470</c:v>
                </c:pt>
                <c:pt idx="243">
                  <c:v>9356</c:v>
                </c:pt>
                <c:pt idx="244">
                  <c:v>9905</c:v>
                </c:pt>
                <c:pt idx="245">
                  <c:v>10298</c:v>
                </c:pt>
                <c:pt idx="246">
                  <c:v>11049</c:v>
                </c:pt>
                <c:pt idx="247">
                  <c:v>10956</c:v>
                </c:pt>
                <c:pt idx="248">
                  <c:v>10879</c:v>
                </c:pt>
                <c:pt idx="249">
                  <c:v>11341</c:v>
                </c:pt>
                <c:pt idx="250">
                  <c:v>11119</c:v>
                </c:pt>
                <c:pt idx="251">
                  <c:v>11417</c:v>
                </c:pt>
                <c:pt idx="252">
                  <c:v>11238</c:v>
                </c:pt>
                <c:pt idx="253">
                  <c:v>11661</c:v>
                </c:pt>
                <c:pt idx="254">
                  <c:v>12134</c:v>
                </c:pt>
                <c:pt idx="255">
                  <c:v>11881</c:v>
                </c:pt>
                <c:pt idx="256">
                  <c:v>11483</c:v>
                </c:pt>
                <c:pt idx="257">
                  <c:v>11256</c:v>
                </c:pt>
                <c:pt idx="258">
                  <c:v>11610</c:v>
                </c:pt>
                <c:pt idx="259">
                  <c:v>10148</c:v>
                </c:pt>
                <c:pt idx="260">
                  <c:v>10812</c:v>
                </c:pt>
                <c:pt idx="261">
                  <c:v>10488</c:v>
                </c:pt>
                <c:pt idx="262">
                  <c:v>10619</c:v>
                </c:pt>
                <c:pt idx="263">
                  <c:v>10876</c:v>
                </c:pt>
                <c:pt idx="264">
                  <c:v>10393</c:v>
                </c:pt>
                <c:pt idx="265">
                  <c:v>9846</c:v>
                </c:pt>
                <c:pt idx="266">
                  <c:v>9572</c:v>
                </c:pt>
                <c:pt idx="267">
                  <c:v>9992</c:v>
                </c:pt>
                <c:pt idx="268">
                  <c:v>9310</c:v>
                </c:pt>
                <c:pt idx="269">
                  <c:v>9191</c:v>
                </c:pt>
                <c:pt idx="270">
                  <c:v>8606</c:v>
                </c:pt>
                <c:pt idx="271">
                  <c:v>9287</c:v>
                </c:pt>
                <c:pt idx="272">
                  <c:v>9279</c:v>
                </c:pt>
                <c:pt idx="273">
                  <c:v>8550</c:v>
                </c:pt>
                <c:pt idx="274">
                  <c:v>8663</c:v>
                </c:pt>
                <c:pt idx="275">
                  <c:v>8585</c:v>
                </c:pt>
                <c:pt idx="276">
                  <c:v>8468</c:v>
                </c:pt>
                <c:pt idx="277">
                  <c:v>8445</c:v>
                </c:pt>
                <c:pt idx="278">
                  <c:v>8093</c:v>
                </c:pt>
                <c:pt idx="279">
                  <c:v>7619</c:v>
                </c:pt>
                <c:pt idx="280">
                  <c:v>7901</c:v>
                </c:pt>
                <c:pt idx="281">
                  <c:v>7412</c:v>
                </c:pt>
                <c:pt idx="282">
                  <c:v>7504</c:v>
                </c:pt>
                <c:pt idx="283">
                  <c:v>7649</c:v>
                </c:pt>
                <c:pt idx="284">
                  <c:v>7103</c:v>
                </c:pt>
                <c:pt idx="285">
                  <c:v>7615</c:v>
                </c:pt>
                <c:pt idx="286">
                  <c:v>8031</c:v>
                </c:pt>
                <c:pt idx="287">
                  <c:v>7508</c:v>
                </c:pt>
                <c:pt idx="288">
                  <c:v>7762</c:v>
                </c:pt>
                <c:pt idx="289">
                  <c:v>7480</c:v>
                </c:pt>
                <c:pt idx="290">
                  <c:v>7200</c:v>
                </c:pt>
                <c:pt idx="291">
                  <c:v>7395</c:v>
                </c:pt>
                <c:pt idx="292">
                  <c:v>7712</c:v>
                </c:pt>
                <c:pt idx="293">
                  <c:v>7357</c:v>
                </c:pt>
                <c:pt idx="294">
                  <c:v>7208</c:v>
                </c:pt>
                <c:pt idx="295">
                  <c:v>7227</c:v>
                </c:pt>
                <c:pt idx="296">
                  <c:v>7658</c:v>
                </c:pt>
                <c:pt idx="297">
                  <c:v>7670</c:v>
                </c:pt>
              </c:numCache>
            </c:numRef>
          </c:val>
          <c:smooth val="0"/>
          <c:extLst>
            <c:ext xmlns:c16="http://schemas.microsoft.com/office/drawing/2014/chart" uri="{C3380CC4-5D6E-409C-BE32-E72D297353CC}">
              <c16:uniqueId val="{00000001-E322-432F-8A6E-0E5D1841869E}"/>
            </c:ext>
          </c:extLst>
        </c:ser>
        <c:dLbls>
          <c:showLegendKey val="0"/>
          <c:showVal val="0"/>
          <c:showCatName val="0"/>
          <c:showSerName val="0"/>
          <c:showPercent val="0"/>
          <c:showBubbleSize val="0"/>
        </c:dLbls>
        <c:smooth val="0"/>
        <c:axId val="1875504255"/>
        <c:axId val="1"/>
      </c:lineChart>
      <c:dateAx>
        <c:axId val="1875504255"/>
        <c:scaling>
          <c:orientation val="minMax"/>
        </c:scaling>
        <c:delete val="0"/>
        <c:axPos val="b"/>
        <c:numFmt formatCode="yyyy" sourceLinked="0"/>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
        <c:crosses val="autoZero"/>
        <c:auto val="1"/>
        <c:lblOffset val="100"/>
        <c:baseTimeUnit val="months"/>
        <c:majorUnit val="1"/>
        <c:majorTimeUnit val="years"/>
      </c:dateAx>
      <c:valAx>
        <c:axId val="1"/>
        <c:scaling>
          <c:orientation val="minMax"/>
        </c:scaling>
        <c:delete val="0"/>
        <c:axPos val="l"/>
        <c:title>
          <c:tx>
            <c:rich>
              <a:bodyPr/>
              <a:lstStyle/>
              <a:p>
                <a:pPr>
                  <a:defRPr sz="900" b="0" i="0" u="none" strike="noStrike" baseline="0">
                    <a:solidFill>
                      <a:srgbClr val="000000"/>
                    </a:solidFill>
                    <a:latin typeface="Roboto"/>
                    <a:ea typeface="Roboto"/>
                    <a:cs typeface="Roboto"/>
                  </a:defRPr>
                </a:pPr>
                <a:r>
                  <a:rPr lang="en-US"/>
                  <a:t>Thousands</a:t>
                </a:r>
              </a:p>
            </c:rich>
          </c:tx>
          <c:overlay val="0"/>
          <c:spPr>
            <a:noFill/>
            <a:ln w="25400">
              <a:noFill/>
            </a:ln>
          </c:spPr>
        </c:title>
        <c:numFmt formatCode="#,##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875504255"/>
        <c:crosses val="autoZero"/>
        <c:crossBetween val="between"/>
      </c:valAx>
      <c:spPr>
        <a:noFill/>
        <a:ln w="25400">
          <a:noFill/>
        </a:ln>
      </c:spPr>
    </c:plotArea>
    <c:legend>
      <c:legendPos val="r"/>
      <c:layout>
        <c:manualLayout>
          <c:xMode val="edge"/>
          <c:yMode val="edge"/>
          <c:x val="0"/>
          <c:y val="0.94147366107737784"/>
          <c:w val="0.99887904449556997"/>
          <c:h val="4.8558496577502108E-2"/>
        </c:manualLayout>
      </c:layout>
      <c:overlay val="0"/>
      <c:spPr>
        <a:noFill/>
        <a:ln w="25400">
          <a:noFill/>
        </a:ln>
      </c:spPr>
      <c:txPr>
        <a:bodyPr rot="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00" b="0" i="0" u="none" strike="noStrike" baseline="0">
          <a:solidFill>
            <a:srgbClr val="000000"/>
          </a:solidFill>
          <a:latin typeface="Aptos Narrow"/>
          <a:ea typeface="Aptos Narrow"/>
          <a:cs typeface="Aptos Narrow"/>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r>
              <a:rPr lang="en-US" b="1" dirty="0">
                <a:solidFill>
                  <a:sysClr val="windowText" lastClr="000000"/>
                </a:solidFill>
                <a:latin typeface="IBM Plex Sans" panose="020B0503050203000203" pitchFamily="34" charset="0"/>
              </a:rPr>
              <a:t>U.S.</a:t>
            </a:r>
            <a:r>
              <a:rPr lang="en-US" b="1" baseline="0" dirty="0">
                <a:solidFill>
                  <a:sysClr val="windowText" lastClr="000000"/>
                </a:solidFill>
                <a:latin typeface="IBM Plex Sans" panose="020B0503050203000203" pitchFamily="34" charset="0"/>
              </a:rPr>
              <a:t> Deficit and Net Interest Outlays</a:t>
            </a:r>
            <a:endParaRPr lang="en-US" b="1" dirty="0">
              <a:solidFill>
                <a:sysClr val="windowText" lastClr="000000"/>
              </a:solidFill>
              <a:latin typeface="IBM Plex Sans" panose="020B0503050203000203" pitchFamily="34" charset="0"/>
            </a:endParaRPr>
          </a:p>
        </c:rich>
      </c:tx>
      <c:layout>
        <c:manualLayout>
          <c:xMode val="edge"/>
          <c:yMode val="edge"/>
          <c:x val="0.2728453339012592"/>
          <c:y val="3.44449281199442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endParaRPr lang="en-US"/>
        </a:p>
      </c:txPr>
    </c:title>
    <c:autoTitleDeleted val="0"/>
    <c:plotArea>
      <c:layout/>
      <c:barChart>
        <c:barDir val="col"/>
        <c:grouping val="stacked"/>
        <c:varyColors val="0"/>
        <c:ser>
          <c:idx val="1"/>
          <c:order val="1"/>
          <c:tx>
            <c:strRef>
              <c:f>'Figure 1-1'!$C$8</c:f>
              <c:strCache>
                <c:ptCount val="1"/>
                <c:pt idx="0">
                  <c:v>Net Interest Outlays</c:v>
                </c:pt>
              </c:strCache>
            </c:strRef>
          </c:tx>
          <c:spPr>
            <a:solidFill>
              <a:srgbClr val="005D66"/>
            </a:solidFill>
            <a:ln w="25400">
              <a:solidFill>
                <a:srgbClr val="005D66"/>
              </a:solidFill>
            </a:ln>
            <a:effectLst/>
          </c:spPr>
          <c:invertIfNegative val="0"/>
          <c:cat>
            <c:numRef>
              <c:f>'Figure 1-1'!$A$9:$A$90</c:f>
              <c:numCache>
                <c:formatCode>General</c:formatCode>
                <c:ptCount val="8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pt idx="42">
                  <c:v>2016</c:v>
                </c:pt>
                <c:pt idx="43">
                  <c:v>2017</c:v>
                </c:pt>
                <c:pt idx="44">
                  <c:v>2018</c:v>
                </c:pt>
                <c:pt idx="45">
                  <c:v>2019</c:v>
                </c:pt>
                <c:pt idx="46">
                  <c:v>2020</c:v>
                </c:pt>
                <c:pt idx="47">
                  <c:v>2021</c:v>
                </c:pt>
                <c:pt idx="48">
                  <c:v>2022</c:v>
                </c:pt>
                <c:pt idx="49">
                  <c:v>2023</c:v>
                </c:pt>
                <c:pt idx="50">
                  <c:v>2024</c:v>
                </c:pt>
                <c:pt idx="51">
                  <c:v>2025</c:v>
                </c:pt>
                <c:pt idx="52">
                  <c:v>2026</c:v>
                </c:pt>
                <c:pt idx="53">
                  <c:v>2027</c:v>
                </c:pt>
                <c:pt idx="54">
                  <c:v>2028</c:v>
                </c:pt>
                <c:pt idx="55">
                  <c:v>2029</c:v>
                </c:pt>
                <c:pt idx="56">
                  <c:v>2030</c:v>
                </c:pt>
                <c:pt idx="57">
                  <c:v>2031</c:v>
                </c:pt>
                <c:pt idx="58">
                  <c:v>2032</c:v>
                </c:pt>
                <c:pt idx="59">
                  <c:v>2033</c:v>
                </c:pt>
                <c:pt idx="60">
                  <c:v>2034</c:v>
                </c:pt>
                <c:pt idx="61">
                  <c:v>2035</c:v>
                </c:pt>
                <c:pt idx="62">
                  <c:v>2036</c:v>
                </c:pt>
                <c:pt idx="63">
                  <c:v>2037</c:v>
                </c:pt>
                <c:pt idx="64">
                  <c:v>2038</c:v>
                </c:pt>
                <c:pt idx="65">
                  <c:v>2039</c:v>
                </c:pt>
                <c:pt idx="66">
                  <c:v>2040</c:v>
                </c:pt>
                <c:pt idx="67">
                  <c:v>2041</c:v>
                </c:pt>
                <c:pt idx="68">
                  <c:v>2042</c:v>
                </c:pt>
                <c:pt idx="69">
                  <c:v>2043</c:v>
                </c:pt>
                <c:pt idx="70">
                  <c:v>2044</c:v>
                </c:pt>
                <c:pt idx="71">
                  <c:v>2045</c:v>
                </c:pt>
                <c:pt idx="72">
                  <c:v>2046</c:v>
                </c:pt>
                <c:pt idx="73">
                  <c:v>2047</c:v>
                </c:pt>
                <c:pt idx="74">
                  <c:v>2048</c:v>
                </c:pt>
                <c:pt idx="75">
                  <c:v>2049</c:v>
                </c:pt>
                <c:pt idx="76">
                  <c:v>2050</c:v>
                </c:pt>
                <c:pt idx="77">
                  <c:v>2051</c:v>
                </c:pt>
                <c:pt idx="78">
                  <c:v>2052</c:v>
                </c:pt>
                <c:pt idx="79">
                  <c:v>2053</c:v>
                </c:pt>
                <c:pt idx="80">
                  <c:v>2054</c:v>
                </c:pt>
                <c:pt idx="81">
                  <c:v>2055</c:v>
                </c:pt>
              </c:numCache>
            </c:numRef>
          </c:cat>
          <c:val>
            <c:numRef>
              <c:f>'Figure 1-1'!$C$9:$C$90</c:f>
              <c:numCache>
                <c:formatCode>0.0</c:formatCode>
                <c:ptCount val="82"/>
                <c:pt idx="0">
                  <c:v>1.446</c:v>
                </c:pt>
                <c:pt idx="1">
                  <c:v>1.446</c:v>
                </c:pt>
                <c:pt idx="2">
                  <c:v>1.496</c:v>
                </c:pt>
                <c:pt idx="3">
                  <c:v>1.4770000000000001</c:v>
                </c:pt>
                <c:pt idx="4">
                  <c:v>1.56</c:v>
                </c:pt>
                <c:pt idx="5">
                  <c:v>1.6619999999999999</c:v>
                </c:pt>
                <c:pt idx="6">
                  <c:v>1.8819999999999999</c:v>
                </c:pt>
                <c:pt idx="7">
                  <c:v>2.1949999999999998</c:v>
                </c:pt>
                <c:pt idx="8">
                  <c:v>2.5659999999999998</c:v>
                </c:pt>
                <c:pt idx="9">
                  <c:v>2.54</c:v>
                </c:pt>
                <c:pt idx="10">
                  <c:v>2.8130000000000002</c:v>
                </c:pt>
                <c:pt idx="11">
                  <c:v>3.036</c:v>
                </c:pt>
                <c:pt idx="12">
                  <c:v>3.0049999999999999</c:v>
                </c:pt>
                <c:pt idx="13">
                  <c:v>2.907</c:v>
                </c:pt>
                <c:pt idx="14">
                  <c:v>2.9540000000000002</c:v>
                </c:pt>
                <c:pt idx="15">
                  <c:v>3.0419999999999998</c:v>
                </c:pt>
                <c:pt idx="16">
                  <c:v>3.125</c:v>
                </c:pt>
                <c:pt idx="17">
                  <c:v>3.1909999999999998</c:v>
                </c:pt>
                <c:pt idx="18">
                  <c:v>3.1070000000000002</c:v>
                </c:pt>
                <c:pt idx="19">
                  <c:v>2.9329999999999998</c:v>
                </c:pt>
                <c:pt idx="20">
                  <c:v>2.8279999999999998</c:v>
                </c:pt>
                <c:pt idx="21">
                  <c:v>3.07</c:v>
                </c:pt>
                <c:pt idx="22">
                  <c:v>3.032</c:v>
                </c:pt>
                <c:pt idx="23">
                  <c:v>2.887</c:v>
                </c:pt>
                <c:pt idx="24">
                  <c:v>2.7</c:v>
                </c:pt>
                <c:pt idx="25">
                  <c:v>2.4239999999999999</c:v>
                </c:pt>
                <c:pt idx="26">
                  <c:v>2.2040000000000002</c:v>
                </c:pt>
                <c:pt idx="27">
                  <c:v>1.9590000000000001</c:v>
                </c:pt>
                <c:pt idx="28">
                  <c:v>1.579</c:v>
                </c:pt>
                <c:pt idx="29">
                  <c:v>1.357</c:v>
                </c:pt>
                <c:pt idx="30">
                  <c:v>1.3320000000000001</c:v>
                </c:pt>
                <c:pt idx="31">
                  <c:v>1.4330000000000001</c:v>
                </c:pt>
                <c:pt idx="32">
                  <c:v>1.6619999999999999</c:v>
                </c:pt>
                <c:pt idx="33">
                  <c:v>1.657</c:v>
                </c:pt>
                <c:pt idx="34">
                  <c:v>1.708</c:v>
                </c:pt>
                <c:pt idx="35">
                  <c:v>1.292</c:v>
                </c:pt>
                <c:pt idx="36">
                  <c:v>1.3180000000000001</c:v>
                </c:pt>
                <c:pt idx="37">
                  <c:v>1.4870000000000001</c:v>
                </c:pt>
                <c:pt idx="38">
                  <c:v>1.3680000000000001</c:v>
                </c:pt>
                <c:pt idx="39">
                  <c:v>1.3240000000000001</c:v>
                </c:pt>
                <c:pt idx="40">
                  <c:v>1.3140000000000001</c:v>
                </c:pt>
                <c:pt idx="41">
                  <c:v>1.2290000000000001</c:v>
                </c:pt>
                <c:pt idx="42">
                  <c:v>1.288</c:v>
                </c:pt>
                <c:pt idx="43">
                  <c:v>1.355</c:v>
                </c:pt>
                <c:pt idx="44">
                  <c:v>1.59</c:v>
                </c:pt>
                <c:pt idx="45">
                  <c:v>1.7629999999999999</c:v>
                </c:pt>
                <c:pt idx="46">
                  <c:v>1.623</c:v>
                </c:pt>
                <c:pt idx="47">
                  <c:v>1.536</c:v>
                </c:pt>
                <c:pt idx="48">
                  <c:v>1.881</c:v>
                </c:pt>
                <c:pt idx="49">
                  <c:v>2.444</c:v>
                </c:pt>
                <c:pt idx="50" formatCode="General">
                  <c:v>3.1</c:v>
                </c:pt>
                <c:pt idx="51" formatCode="General">
                  <c:v>3.2</c:v>
                </c:pt>
                <c:pt idx="52" formatCode="General">
                  <c:v>3.2</c:v>
                </c:pt>
                <c:pt idx="53" formatCode="General">
                  <c:v>3.3</c:v>
                </c:pt>
                <c:pt idx="54" formatCode="General">
                  <c:v>3.4</c:v>
                </c:pt>
                <c:pt idx="55" formatCode="General">
                  <c:v>3.6</c:v>
                </c:pt>
                <c:pt idx="56" formatCode="General">
                  <c:v>3.6</c:v>
                </c:pt>
                <c:pt idx="57" formatCode="General">
                  <c:v>3.7</c:v>
                </c:pt>
                <c:pt idx="58" formatCode="General">
                  <c:v>3.9</c:v>
                </c:pt>
                <c:pt idx="59" formatCode="General">
                  <c:v>3.9</c:v>
                </c:pt>
                <c:pt idx="60" formatCode="General">
                  <c:v>4</c:v>
                </c:pt>
                <c:pt idx="61" formatCode="General">
                  <c:v>4.0999999999999996</c:v>
                </c:pt>
                <c:pt idx="62" formatCode="General">
                  <c:v>4.0999999999999996</c:v>
                </c:pt>
                <c:pt idx="63" formatCode="General">
                  <c:v>4.0999999999999996</c:v>
                </c:pt>
                <c:pt idx="64" formatCode="General">
                  <c:v>4.2</c:v>
                </c:pt>
                <c:pt idx="65" formatCode="General">
                  <c:v>4.2</c:v>
                </c:pt>
                <c:pt idx="66" formatCode="General">
                  <c:v>4.3</c:v>
                </c:pt>
                <c:pt idx="67" formatCode="General">
                  <c:v>4.3</c:v>
                </c:pt>
                <c:pt idx="68" formatCode="General">
                  <c:v>4.4000000000000004</c:v>
                </c:pt>
                <c:pt idx="69" formatCode="General">
                  <c:v>4.5</c:v>
                </c:pt>
                <c:pt idx="70" formatCode="General">
                  <c:v>4.5</c:v>
                </c:pt>
                <c:pt idx="71" formatCode="General">
                  <c:v>4.5999999999999996</c:v>
                </c:pt>
                <c:pt idx="72" formatCode="General">
                  <c:v>4.7</c:v>
                </c:pt>
                <c:pt idx="73" formatCode="General">
                  <c:v>4.8</c:v>
                </c:pt>
                <c:pt idx="74" formatCode="General">
                  <c:v>4.8</c:v>
                </c:pt>
                <c:pt idx="75" formatCode="General">
                  <c:v>4.9000000000000004</c:v>
                </c:pt>
                <c:pt idx="76" formatCode="General">
                  <c:v>5</c:v>
                </c:pt>
                <c:pt idx="77" formatCode="General">
                  <c:v>5.0999999999999996</c:v>
                </c:pt>
                <c:pt idx="78" formatCode="General">
                  <c:v>5.2</c:v>
                </c:pt>
                <c:pt idx="79" formatCode="General">
                  <c:v>5.3</c:v>
                </c:pt>
                <c:pt idx="80" formatCode="General">
                  <c:v>5.3</c:v>
                </c:pt>
                <c:pt idx="81" formatCode="General">
                  <c:v>5.4</c:v>
                </c:pt>
              </c:numCache>
            </c:numRef>
          </c:val>
          <c:extLst>
            <c:ext xmlns:c16="http://schemas.microsoft.com/office/drawing/2014/chart" uri="{C3380CC4-5D6E-409C-BE32-E72D297353CC}">
              <c16:uniqueId val="{00000000-017A-4E3D-8967-16730C41CDE5}"/>
            </c:ext>
          </c:extLst>
        </c:ser>
        <c:ser>
          <c:idx val="2"/>
          <c:order val="2"/>
          <c:tx>
            <c:strRef>
              <c:f>'Figure 1-1'!$D$8</c:f>
              <c:strCache>
                <c:ptCount val="1"/>
                <c:pt idx="0">
                  <c:v>Primary Deficit</c:v>
                </c:pt>
              </c:strCache>
            </c:strRef>
          </c:tx>
          <c:spPr>
            <a:solidFill>
              <a:srgbClr val="40B4C0"/>
            </a:solidFill>
            <a:ln w="25400">
              <a:solidFill>
                <a:srgbClr val="40B4C0"/>
              </a:solidFill>
            </a:ln>
            <a:effectLst/>
          </c:spPr>
          <c:invertIfNegative val="0"/>
          <c:cat>
            <c:numRef>
              <c:f>'Figure 1-1'!$A$9:$A$90</c:f>
              <c:numCache>
                <c:formatCode>General</c:formatCode>
                <c:ptCount val="8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pt idx="42">
                  <c:v>2016</c:v>
                </c:pt>
                <c:pt idx="43">
                  <c:v>2017</c:v>
                </c:pt>
                <c:pt idx="44">
                  <c:v>2018</c:v>
                </c:pt>
                <c:pt idx="45">
                  <c:v>2019</c:v>
                </c:pt>
                <c:pt idx="46">
                  <c:v>2020</c:v>
                </c:pt>
                <c:pt idx="47">
                  <c:v>2021</c:v>
                </c:pt>
                <c:pt idx="48">
                  <c:v>2022</c:v>
                </c:pt>
                <c:pt idx="49">
                  <c:v>2023</c:v>
                </c:pt>
                <c:pt idx="50">
                  <c:v>2024</c:v>
                </c:pt>
                <c:pt idx="51">
                  <c:v>2025</c:v>
                </c:pt>
                <c:pt idx="52">
                  <c:v>2026</c:v>
                </c:pt>
                <c:pt idx="53">
                  <c:v>2027</c:v>
                </c:pt>
                <c:pt idx="54">
                  <c:v>2028</c:v>
                </c:pt>
                <c:pt idx="55">
                  <c:v>2029</c:v>
                </c:pt>
                <c:pt idx="56">
                  <c:v>2030</c:v>
                </c:pt>
                <c:pt idx="57">
                  <c:v>2031</c:v>
                </c:pt>
                <c:pt idx="58">
                  <c:v>2032</c:v>
                </c:pt>
                <c:pt idx="59">
                  <c:v>2033</c:v>
                </c:pt>
                <c:pt idx="60">
                  <c:v>2034</c:v>
                </c:pt>
                <c:pt idx="61">
                  <c:v>2035</c:v>
                </c:pt>
                <c:pt idx="62">
                  <c:v>2036</c:v>
                </c:pt>
                <c:pt idx="63">
                  <c:v>2037</c:v>
                </c:pt>
                <c:pt idx="64">
                  <c:v>2038</c:v>
                </c:pt>
                <c:pt idx="65">
                  <c:v>2039</c:v>
                </c:pt>
                <c:pt idx="66">
                  <c:v>2040</c:v>
                </c:pt>
                <c:pt idx="67">
                  <c:v>2041</c:v>
                </c:pt>
                <c:pt idx="68">
                  <c:v>2042</c:v>
                </c:pt>
                <c:pt idx="69">
                  <c:v>2043</c:v>
                </c:pt>
                <c:pt idx="70">
                  <c:v>2044</c:v>
                </c:pt>
                <c:pt idx="71">
                  <c:v>2045</c:v>
                </c:pt>
                <c:pt idx="72">
                  <c:v>2046</c:v>
                </c:pt>
                <c:pt idx="73">
                  <c:v>2047</c:v>
                </c:pt>
                <c:pt idx="74">
                  <c:v>2048</c:v>
                </c:pt>
                <c:pt idx="75">
                  <c:v>2049</c:v>
                </c:pt>
                <c:pt idx="76">
                  <c:v>2050</c:v>
                </c:pt>
                <c:pt idx="77">
                  <c:v>2051</c:v>
                </c:pt>
                <c:pt idx="78">
                  <c:v>2052</c:v>
                </c:pt>
                <c:pt idx="79">
                  <c:v>2053</c:v>
                </c:pt>
                <c:pt idx="80">
                  <c:v>2054</c:v>
                </c:pt>
                <c:pt idx="81">
                  <c:v>2055</c:v>
                </c:pt>
              </c:numCache>
            </c:numRef>
          </c:cat>
          <c:val>
            <c:numRef>
              <c:f>'Figure 1-1'!$D$9:$D$90</c:f>
              <c:numCache>
                <c:formatCode>0.0</c:formatCode>
                <c:ptCount val="82"/>
                <c:pt idx="0">
                  <c:v>-1.0329999999999999</c:v>
                </c:pt>
                <c:pt idx="1">
                  <c:v>1.867</c:v>
                </c:pt>
                <c:pt idx="2">
                  <c:v>2.6320000000000001</c:v>
                </c:pt>
                <c:pt idx="3">
                  <c:v>1.1240000000000001</c:v>
                </c:pt>
                <c:pt idx="4">
                  <c:v>1.0349999999999999</c:v>
                </c:pt>
                <c:pt idx="5">
                  <c:v>-2.8000000000000001E-2</c:v>
                </c:pt>
                <c:pt idx="6">
                  <c:v>0.76300000000000001</c:v>
                </c:pt>
                <c:pt idx="7">
                  <c:v>0.32600000000000001</c:v>
                </c:pt>
                <c:pt idx="8">
                  <c:v>1.296</c:v>
                </c:pt>
                <c:pt idx="9">
                  <c:v>3.2850000000000001</c:v>
                </c:pt>
                <c:pt idx="10">
                  <c:v>1.927</c:v>
                </c:pt>
                <c:pt idx="11">
                  <c:v>1.9419999999999999</c:v>
                </c:pt>
                <c:pt idx="12">
                  <c:v>1.883</c:v>
                </c:pt>
                <c:pt idx="13">
                  <c:v>0.23300000000000001</c:v>
                </c:pt>
                <c:pt idx="14">
                  <c:v>2.1000000000000001E-2</c:v>
                </c:pt>
                <c:pt idx="15">
                  <c:v>-0.29899999999999999</c:v>
                </c:pt>
                <c:pt idx="16">
                  <c:v>0.66600000000000004</c:v>
                </c:pt>
                <c:pt idx="17">
                  <c:v>1.2270000000000001</c:v>
                </c:pt>
                <c:pt idx="18">
                  <c:v>1.4179999999999999</c:v>
                </c:pt>
                <c:pt idx="19">
                  <c:v>0.83199999999999996</c:v>
                </c:pt>
                <c:pt idx="20">
                  <c:v>-8.1000000000000003E-2</c:v>
                </c:pt>
                <c:pt idx="21">
                  <c:v>-0.91600000000000004</c:v>
                </c:pt>
                <c:pt idx="22">
                  <c:v>-1.591</c:v>
                </c:pt>
                <c:pt idx="23">
                  <c:v>-2.6280000000000001</c:v>
                </c:pt>
                <c:pt idx="24">
                  <c:v>-3.4750000000000001</c:v>
                </c:pt>
                <c:pt idx="25">
                  <c:v>-3.7490000000000001</c:v>
                </c:pt>
                <c:pt idx="26">
                  <c:v>-4.609</c:v>
                </c:pt>
                <c:pt idx="27">
                  <c:v>-3.14</c:v>
                </c:pt>
                <c:pt idx="28">
                  <c:v>-9.1999999999999998E-2</c:v>
                </c:pt>
                <c:pt idx="29">
                  <c:v>1.9910000000000001</c:v>
                </c:pt>
                <c:pt idx="30">
                  <c:v>2.0990000000000002</c:v>
                </c:pt>
                <c:pt idx="31">
                  <c:v>0.94099999999999995</c:v>
                </c:pt>
                <c:pt idx="32">
                  <c:v>0.216</c:v>
                </c:pt>
                <c:pt idx="33">
                  <c:v>-0.495</c:v>
                </c:pt>
                <c:pt idx="34">
                  <c:v>1.391</c:v>
                </c:pt>
                <c:pt idx="35">
                  <c:v>8.4730000000000008</c:v>
                </c:pt>
                <c:pt idx="36">
                  <c:v>7.3780000000000001</c:v>
                </c:pt>
                <c:pt idx="37">
                  <c:v>6.7130000000000001</c:v>
                </c:pt>
                <c:pt idx="38">
                  <c:v>5.5090000000000003</c:v>
                </c:pt>
                <c:pt idx="39">
                  <c:v>2.75</c:v>
                </c:pt>
                <c:pt idx="40">
                  <c:v>1.468</c:v>
                </c:pt>
                <c:pt idx="41">
                  <c:v>1.204</c:v>
                </c:pt>
                <c:pt idx="42">
                  <c:v>1.629</c:v>
                </c:pt>
                <c:pt idx="43">
                  <c:v>2.0640000000000001</c:v>
                </c:pt>
                <c:pt idx="44">
                  <c:v>2.4380000000000002</c:v>
                </c:pt>
                <c:pt idx="45">
                  <c:v>2.86</c:v>
                </c:pt>
                <c:pt idx="46">
                  <c:v>13.089</c:v>
                </c:pt>
                <c:pt idx="47">
                  <c:v>10.564</c:v>
                </c:pt>
                <c:pt idx="48">
                  <c:v>3.3039999999999998</c:v>
                </c:pt>
                <c:pt idx="49">
                  <c:v>3.7989999999999999</c:v>
                </c:pt>
                <c:pt idx="50" formatCode="General">
                  <c:v>3.3</c:v>
                </c:pt>
                <c:pt idx="51" formatCode="General">
                  <c:v>3</c:v>
                </c:pt>
                <c:pt idx="52" formatCode="General">
                  <c:v>2.2000000000000002</c:v>
                </c:pt>
                <c:pt idx="53" formatCode="General">
                  <c:v>1.9</c:v>
                </c:pt>
                <c:pt idx="54" formatCode="General">
                  <c:v>1.9</c:v>
                </c:pt>
                <c:pt idx="55" formatCode="General">
                  <c:v>2.2999999999999998</c:v>
                </c:pt>
                <c:pt idx="56" formatCode="General">
                  <c:v>2.2000000000000002</c:v>
                </c:pt>
                <c:pt idx="57" formatCode="General">
                  <c:v>2.2000000000000002</c:v>
                </c:pt>
                <c:pt idx="58" formatCode="General">
                  <c:v>2.2000000000000002</c:v>
                </c:pt>
                <c:pt idx="59" formatCode="General">
                  <c:v>2.2000000000000002</c:v>
                </c:pt>
                <c:pt idx="60" formatCode="General">
                  <c:v>2.1</c:v>
                </c:pt>
                <c:pt idx="61" formatCode="General">
                  <c:v>2.1</c:v>
                </c:pt>
                <c:pt idx="62" formatCode="General">
                  <c:v>2</c:v>
                </c:pt>
                <c:pt idx="63" formatCode="General">
                  <c:v>1.9</c:v>
                </c:pt>
                <c:pt idx="64" formatCode="General">
                  <c:v>1.9</c:v>
                </c:pt>
                <c:pt idx="65" formatCode="General">
                  <c:v>1.9</c:v>
                </c:pt>
                <c:pt idx="66" formatCode="General">
                  <c:v>1.8</c:v>
                </c:pt>
                <c:pt idx="67" formatCode="General">
                  <c:v>1.8</c:v>
                </c:pt>
                <c:pt idx="68" formatCode="General">
                  <c:v>1.8</c:v>
                </c:pt>
                <c:pt idx="69" formatCode="General">
                  <c:v>1.8</c:v>
                </c:pt>
                <c:pt idx="70" formatCode="General">
                  <c:v>1.8</c:v>
                </c:pt>
                <c:pt idx="71" formatCode="General">
                  <c:v>1.8</c:v>
                </c:pt>
                <c:pt idx="72" formatCode="General">
                  <c:v>1.8</c:v>
                </c:pt>
                <c:pt idx="73" formatCode="General">
                  <c:v>1.8</c:v>
                </c:pt>
                <c:pt idx="74" formatCode="General">
                  <c:v>1.8</c:v>
                </c:pt>
                <c:pt idx="75" formatCode="General">
                  <c:v>1.8</c:v>
                </c:pt>
                <c:pt idx="76" formatCode="General">
                  <c:v>1.8</c:v>
                </c:pt>
                <c:pt idx="77" formatCode="General">
                  <c:v>1.8</c:v>
                </c:pt>
                <c:pt idx="78" formatCode="General">
                  <c:v>1.9</c:v>
                </c:pt>
                <c:pt idx="79" formatCode="General">
                  <c:v>1.8</c:v>
                </c:pt>
                <c:pt idx="80" formatCode="General">
                  <c:v>1.9</c:v>
                </c:pt>
                <c:pt idx="81" formatCode="General">
                  <c:v>1.9</c:v>
                </c:pt>
              </c:numCache>
            </c:numRef>
          </c:val>
          <c:extLst>
            <c:ext xmlns:c16="http://schemas.microsoft.com/office/drawing/2014/chart" uri="{C3380CC4-5D6E-409C-BE32-E72D297353CC}">
              <c16:uniqueId val="{00000001-017A-4E3D-8967-16730C41CDE5}"/>
            </c:ext>
          </c:extLst>
        </c:ser>
        <c:dLbls>
          <c:showLegendKey val="0"/>
          <c:showVal val="0"/>
          <c:showCatName val="0"/>
          <c:showSerName val="0"/>
          <c:showPercent val="0"/>
          <c:showBubbleSize val="0"/>
        </c:dLbls>
        <c:gapWidth val="219"/>
        <c:overlap val="100"/>
        <c:axId val="1451976192"/>
        <c:axId val="1451969472"/>
      </c:barChart>
      <c:lineChart>
        <c:grouping val="standard"/>
        <c:varyColors val="0"/>
        <c:ser>
          <c:idx val="0"/>
          <c:order val="0"/>
          <c:tx>
            <c:strRef>
              <c:f>'Figure 1-1'!$B$8</c:f>
              <c:strCache>
                <c:ptCount val="1"/>
                <c:pt idx="0">
                  <c:v>Total Deficit</c:v>
                </c:pt>
              </c:strCache>
            </c:strRef>
          </c:tx>
          <c:spPr>
            <a:ln w="22225" cap="rnd">
              <a:solidFill>
                <a:srgbClr val="B00027"/>
              </a:solidFill>
              <a:round/>
            </a:ln>
            <a:effectLst/>
          </c:spPr>
          <c:marker>
            <c:symbol val="none"/>
          </c:marker>
          <c:cat>
            <c:numRef>
              <c:f>'Figure 1-1'!$A$9:$A$90</c:f>
              <c:numCache>
                <c:formatCode>General</c:formatCode>
                <c:ptCount val="8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pt idx="42">
                  <c:v>2016</c:v>
                </c:pt>
                <c:pt idx="43">
                  <c:v>2017</c:v>
                </c:pt>
                <c:pt idx="44">
                  <c:v>2018</c:v>
                </c:pt>
                <c:pt idx="45">
                  <c:v>2019</c:v>
                </c:pt>
                <c:pt idx="46">
                  <c:v>2020</c:v>
                </c:pt>
                <c:pt idx="47">
                  <c:v>2021</c:v>
                </c:pt>
                <c:pt idx="48">
                  <c:v>2022</c:v>
                </c:pt>
                <c:pt idx="49">
                  <c:v>2023</c:v>
                </c:pt>
                <c:pt idx="50">
                  <c:v>2024</c:v>
                </c:pt>
                <c:pt idx="51">
                  <c:v>2025</c:v>
                </c:pt>
                <c:pt idx="52">
                  <c:v>2026</c:v>
                </c:pt>
                <c:pt idx="53">
                  <c:v>2027</c:v>
                </c:pt>
                <c:pt idx="54">
                  <c:v>2028</c:v>
                </c:pt>
                <c:pt idx="55">
                  <c:v>2029</c:v>
                </c:pt>
                <c:pt idx="56">
                  <c:v>2030</c:v>
                </c:pt>
                <c:pt idx="57">
                  <c:v>2031</c:v>
                </c:pt>
                <c:pt idx="58">
                  <c:v>2032</c:v>
                </c:pt>
                <c:pt idx="59">
                  <c:v>2033</c:v>
                </c:pt>
                <c:pt idx="60">
                  <c:v>2034</c:v>
                </c:pt>
                <c:pt idx="61">
                  <c:v>2035</c:v>
                </c:pt>
                <c:pt idx="62">
                  <c:v>2036</c:v>
                </c:pt>
                <c:pt idx="63">
                  <c:v>2037</c:v>
                </c:pt>
                <c:pt idx="64">
                  <c:v>2038</c:v>
                </c:pt>
                <c:pt idx="65">
                  <c:v>2039</c:v>
                </c:pt>
                <c:pt idx="66">
                  <c:v>2040</c:v>
                </c:pt>
                <c:pt idx="67">
                  <c:v>2041</c:v>
                </c:pt>
                <c:pt idx="68">
                  <c:v>2042</c:v>
                </c:pt>
                <c:pt idx="69">
                  <c:v>2043</c:v>
                </c:pt>
                <c:pt idx="70">
                  <c:v>2044</c:v>
                </c:pt>
                <c:pt idx="71">
                  <c:v>2045</c:v>
                </c:pt>
                <c:pt idx="72">
                  <c:v>2046</c:v>
                </c:pt>
                <c:pt idx="73">
                  <c:v>2047</c:v>
                </c:pt>
                <c:pt idx="74">
                  <c:v>2048</c:v>
                </c:pt>
                <c:pt idx="75">
                  <c:v>2049</c:v>
                </c:pt>
                <c:pt idx="76">
                  <c:v>2050</c:v>
                </c:pt>
                <c:pt idx="77">
                  <c:v>2051</c:v>
                </c:pt>
                <c:pt idx="78">
                  <c:v>2052</c:v>
                </c:pt>
                <c:pt idx="79">
                  <c:v>2053</c:v>
                </c:pt>
                <c:pt idx="80">
                  <c:v>2054</c:v>
                </c:pt>
                <c:pt idx="81">
                  <c:v>2055</c:v>
                </c:pt>
              </c:numCache>
            </c:numRef>
          </c:cat>
          <c:val>
            <c:numRef>
              <c:f>'Figure 1-1'!$B$9:$B$90</c:f>
              <c:numCache>
                <c:formatCode>0.0</c:formatCode>
                <c:ptCount val="82"/>
                <c:pt idx="0">
                  <c:v>0.41399999999999998</c:v>
                </c:pt>
                <c:pt idx="1">
                  <c:v>3.3130000000000002</c:v>
                </c:pt>
                <c:pt idx="2">
                  <c:v>4.1280000000000001</c:v>
                </c:pt>
                <c:pt idx="3">
                  <c:v>2.601</c:v>
                </c:pt>
                <c:pt idx="4">
                  <c:v>2.5950000000000002</c:v>
                </c:pt>
                <c:pt idx="5">
                  <c:v>1.6339999999999999</c:v>
                </c:pt>
                <c:pt idx="6">
                  <c:v>2.6440000000000001</c:v>
                </c:pt>
                <c:pt idx="7">
                  <c:v>2.52</c:v>
                </c:pt>
                <c:pt idx="8">
                  <c:v>3.8620000000000001</c:v>
                </c:pt>
                <c:pt idx="9">
                  <c:v>5.8250000000000002</c:v>
                </c:pt>
                <c:pt idx="10">
                  <c:v>4.7409999999999997</c:v>
                </c:pt>
                <c:pt idx="11">
                  <c:v>4.9779999999999998</c:v>
                </c:pt>
                <c:pt idx="12">
                  <c:v>4.8879999999999999</c:v>
                </c:pt>
                <c:pt idx="13">
                  <c:v>3.141</c:v>
                </c:pt>
                <c:pt idx="14">
                  <c:v>2.9750000000000001</c:v>
                </c:pt>
                <c:pt idx="15">
                  <c:v>2.7429999999999999</c:v>
                </c:pt>
                <c:pt idx="16">
                  <c:v>3.7909999999999999</c:v>
                </c:pt>
                <c:pt idx="17">
                  <c:v>4.4189999999999996</c:v>
                </c:pt>
                <c:pt idx="18">
                  <c:v>4.5250000000000004</c:v>
                </c:pt>
                <c:pt idx="19">
                  <c:v>3.7639999999999998</c:v>
                </c:pt>
                <c:pt idx="20">
                  <c:v>2.7469999999999999</c:v>
                </c:pt>
                <c:pt idx="21">
                  <c:v>2.1539999999999999</c:v>
                </c:pt>
                <c:pt idx="22">
                  <c:v>1.4410000000000001</c:v>
                </c:pt>
                <c:pt idx="23">
                  <c:v>0.25900000000000001</c:v>
                </c:pt>
                <c:pt idx="24">
                  <c:v>-0.77600000000000002</c:v>
                </c:pt>
                <c:pt idx="25">
                  <c:v>-1.325</c:v>
                </c:pt>
                <c:pt idx="26">
                  <c:v>-2.4049999999999998</c:v>
                </c:pt>
                <c:pt idx="27">
                  <c:v>-1.1819999999999999</c:v>
                </c:pt>
                <c:pt idx="28">
                  <c:v>1.486</c:v>
                </c:pt>
                <c:pt idx="29">
                  <c:v>3.3479999999999999</c:v>
                </c:pt>
                <c:pt idx="30">
                  <c:v>3.431</c:v>
                </c:pt>
                <c:pt idx="31">
                  <c:v>2.3740000000000001</c:v>
                </c:pt>
                <c:pt idx="32">
                  <c:v>1.8779999999999999</c:v>
                </c:pt>
                <c:pt idx="33">
                  <c:v>1.163</c:v>
                </c:pt>
                <c:pt idx="34">
                  <c:v>3.0990000000000002</c:v>
                </c:pt>
                <c:pt idx="35">
                  <c:v>9.7650000000000006</c:v>
                </c:pt>
                <c:pt idx="36">
                  <c:v>8.6959999999999997</c:v>
                </c:pt>
                <c:pt idx="37">
                  <c:v>8.1999999999999993</c:v>
                </c:pt>
                <c:pt idx="38">
                  <c:v>6.8769999999999998</c:v>
                </c:pt>
                <c:pt idx="39">
                  <c:v>4.0730000000000004</c:v>
                </c:pt>
                <c:pt idx="40">
                  <c:v>2.782</c:v>
                </c:pt>
                <c:pt idx="41">
                  <c:v>2.4329999999999998</c:v>
                </c:pt>
                <c:pt idx="42">
                  <c:v>2.9169999999999998</c:v>
                </c:pt>
                <c:pt idx="43">
                  <c:v>3.419</c:v>
                </c:pt>
                <c:pt idx="44">
                  <c:v>4.0279999999999996</c:v>
                </c:pt>
                <c:pt idx="45">
                  <c:v>4.6230000000000002</c:v>
                </c:pt>
                <c:pt idx="46">
                  <c:v>14.712</c:v>
                </c:pt>
                <c:pt idx="47">
                  <c:v>12.1</c:v>
                </c:pt>
                <c:pt idx="48">
                  <c:v>5.1849999999999996</c:v>
                </c:pt>
                <c:pt idx="49">
                  <c:v>6.2439999999999998</c:v>
                </c:pt>
                <c:pt idx="50" formatCode="General">
                  <c:v>6.4</c:v>
                </c:pt>
                <c:pt idx="51" formatCode="General">
                  <c:v>6.2</c:v>
                </c:pt>
                <c:pt idx="52" formatCode="General">
                  <c:v>5.5</c:v>
                </c:pt>
                <c:pt idx="53" formatCode="General">
                  <c:v>5.2</c:v>
                </c:pt>
                <c:pt idx="54" formatCode="General">
                  <c:v>5.3</c:v>
                </c:pt>
                <c:pt idx="55" formatCode="General">
                  <c:v>5.9</c:v>
                </c:pt>
                <c:pt idx="56" formatCode="General">
                  <c:v>5.9</c:v>
                </c:pt>
                <c:pt idx="57" formatCode="General">
                  <c:v>5.9</c:v>
                </c:pt>
                <c:pt idx="58" formatCode="General">
                  <c:v>6</c:v>
                </c:pt>
                <c:pt idx="59" formatCode="General">
                  <c:v>6.1</c:v>
                </c:pt>
                <c:pt idx="60" formatCode="General">
                  <c:v>6.1</c:v>
                </c:pt>
                <c:pt idx="61" formatCode="General">
                  <c:v>6.1</c:v>
                </c:pt>
                <c:pt idx="62" formatCode="General">
                  <c:v>6.1</c:v>
                </c:pt>
                <c:pt idx="63" formatCode="General">
                  <c:v>6.1</c:v>
                </c:pt>
                <c:pt idx="64" formatCode="General">
                  <c:v>6.1</c:v>
                </c:pt>
                <c:pt idx="65" formatCode="General">
                  <c:v>6.1</c:v>
                </c:pt>
                <c:pt idx="66" formatCode="General">
                  <c:v>6.1</c:v>
                </c:pt>
                <c:pt idx="67" formatCode="General">
                  <c:v>6.1</c:v>
                </c:pt>
                <c:pt idx="68" formatCode="General">
                  <c:v>6.2</c:v>
                </c:pt>
                <c:pt idx="69" formatCode="General">
                  <c:v>6.3</c:v>
                </c:pt>
                <c:pt idx="70" formatCode="General">
                  <c:v>6.4</c:v>
                </c:pt>
                <c:pt idx="71" formatCode="General">
                  <c:v>6.4</c:v>
                </c:pt>
                <c:pt idx="72" formatCode="General">
                  <c:v>6.5</c:v>
                </c:pt>
                <c:pt idx="73" formatCode="General">
                  <c:v>6.6</c:v>
                </c:pt>
                <c:pt idx="74" formatCode="General">
                  <c:v>6.7</c:v>
                </c:pt>
                <c:pt idx="75" formatCode="General">
                  <c:v>6.7</c:v>
                </c:pt>
                <c:pt idx="76" formatCode="General">
                  <c:v>6.8</c:v>
                </c:pt>
                <c:pt idx="77" formatCode="General">
                  <c:v>6.9</c:v>
                </c:pt>
                <c:pt idx="78" formatCode="General">
                  <c:v>7</c:v>
                </c:pt>
                <c:pt idx="79" formatCode="General">
                  <c:v>7.1</c:v>
                </c:pt>
                <c:pt idx="80" formatCode="General">
                  <c:v>7.2</c:v>
                </c:pt>
                <c:pt idx="81" formatCode="General">
                  <c:v>7.3</c:v>
                </c:pt>
              </c:numCache>
            </c:numRef>
          </c:val>
          <c:smooth val="0"/>
          <c:extLst>
            <c:ext xmlns:c16="http://schemas.microsoft.com/office/drawing/2014/chart" uri="{C3380CC4-5D6E-409C-BE32-E72D297353CC}">
              <c16:uniqueId val="{00000002-017A-4E3D-8967-16730C41CDE5}"/>
            </c:ext>
          </c:extLst>
        </c:ser>
        <c:dLbls>
          <c:showLegendKey val="0"/>
          <c:showVal val="0"/>
          <c:showCatName val="0"/>
          <c:showSerName val="0"/>
          <c:showPercent val="0"/>
          <c:showBubbleSize val="0"/>
        </c:dLbls>
        <c:marker val="1"/>
        <c:smooth val="0"/>
        <c:axId val="1451976192"/>
        <c:axId val="1451969472"/>
      </c:lineChart>
      <c:dateAx>
        <c:axId val="14519761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451969472"/>
        <c:crosses val="autoZero"/>
        <c:auto val="0"/>
        <c:lblOffset val="100"/>
        <c:baseTimeUnit val="days"/>
        <c:majorUnit val="4"/>
        <c:majorTimeUnit val="days"/>
      </c:dateAx>
      <c:valAx>
        <c:axId val="1451969472"/>
        <c:scaling>
          <c:orientation val="minMax"/>
          <c:max val="15"/>
          <c:min val="-5"/>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r>
                  <a:rPr lang="en-US" sz="900">
                    <a:solidFill>
                      <a:sysClr val="windowText" lastClr="000000"/>
                    </a:solidFill>
                    <a:latin typeface="Roboto" panose="02000000000000000000" pitchFamily="2" charset="0"/>
                    <a:ea typeface="Roboto" panose="02000000000000000000" pitchFamily="2" charset="0"/>
                  </a:rPr>
                  <a:t>Percentage</a:t>
                </a:r>
                <a:r>
                  <a:rPr lang="en-US" sz="900" baseline="0">
                    <a:solidFill>
                      <a:sysClr val="windowText" lastClr="000000"/>
                    </a:solidFill>
                    <a:latin typeface="Roboto" panose="02000000000000000000" pitchFamily="2" charset="0"/>
                    <a:ea typeface="Roboto" panose="02000000000000000000" pitchFamily="2" charset="0"/>
                  </a:rPr>
                  <a:t> of GDP</a:t>
                </a:r>
                <a:endParaRPr lang="en-US" sz="900">
                  <a:solidFill>
                    <a:sysClr val="windowText" lastClr="000000"/>
                  </a:solidFill>
                  <a:latin typeface="Roboto" panose="02000000000000000000" pitchFamily="2" charset="0"/>
                  <a:ea typeface="Roboto" panose="02000000000000000000" pitchFamily="2" charset="0"/>
                </a:endParaRP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title>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451976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r>
              <a:rPr lang="en-US" b="1">
                <a:solidFill>
                  <a:sysClr val="windowText" lastClr="000000"/>
                </a:solidFill>
                <a:latin typeface="IBM Plex Sans" panose="020B0503050203000203" pitchFamily="34" charset="0"/>
              </a:rPr>
              <a:t>Federal Debt if Total</a:t>
            </a:r>
            <a:r>
              <a:rPr lang="en-US" b="1" baseline="0">
                <a:solidFill>
                  <a:sysClr val="windowText" lastClr="000000"/>
                </a:solidFill>
                <a:latin typeface="IBM Plex Sans" panose="020B0503050203000203" pitchFamily="34" charset="0"/>
              </a:rPr>
              <a:t> Factor</a:t>
            </a:r>
          </a:p>
          <a:p>
            <a:pPr>
              <a:defRPr b="1">
                <a:solidFill>
                  <a:sysClr val="windowText" lastClr="000000"/>
                </a:solidFill>
                <a:latin typeface="IBM Plex Sans" panose="020B0503050203000203" pitchFamily="34" charset="0"/>
              </a:defRPr>
            </a:pPr>
            <a:r>
              <a:rPr lang="en-US" b="1" baseline="0">
                <a:solidFill>
                  <a:sysClr val="windowText" lastClr="000000"/>
                </a:solidFill>
                <a:latin typeface="IBM Plex Sans" panose="020B0503050203000203" pitchFamily="34" charset="0"/>
              </a:rPr>
              <a:t>Productivity Growth Differed</a:t>
            </a:r>
            <a:endParaRPr lang="en-US" b="1">
              <a:solidFill>
                <a:sysClr val="windowText" lastClr="000000"/>
              </a:solidFill>
              <a:latin typeface="IBM Plex Sans" panose="020B0503050203000203"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endParaRPr lang="en-US"/>
        </a:p>
      </c:txPr>
    </c:title>
    <c:autoTitleDeleted val="0"/>
    <c:plotArea>
      <c:layout/>
      <c:lineChart>
        <c:grouping val="standard"/>
        <c:varyColors val="0"/>
        <c:ser>
          <c:idx val="1"/>
          <c:order val="1"/>
          <c:tx>
            <c:strRef>
              <c:f>'Figure 1'!$B$9</c:f>
              <c:strCache>
                <c:ptCount val="1"/>
                <c:pt idx="0">
                  <c:v>Extended baseline</c:v>
                </c:pt>
              </c:strCache>
            </c:strRef>
          </c:tx>
          <c:spPr>
            <a:ln w="28575" cap="rnd">
              <a:solidFill>
                <a:srgbClr val="B00027"/>
              </a:solidFill>
              <a:prstDash val="solid"/>
              <a:round/>
            </a:ln>
            <a:effectLst/>
          </c:spPr>
          <c:marker>
            <c:symbol val="none"/>
          </c:marker>
          <c:cat>
            <c:numRef>
              <c:f>'Figure 1'!$A$10:$A$40</c:f>
              <c:numCache>
                <c:formatCode>General</c:formatCode>
                <c:ptCount val="3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numCache>
            </c:numRef>
          </c:cat>
          <c:val>
            <c:numRef>
              <c:f>'Figure 1'!$B$10:$B$40</c:f>
              <c:numCache>
                <c:formatCode>0.0</c:formatCode>
                <c:ptCount val="31"/>
                <c:pt idx="0">
                  <c:v>99.891000000000005</c:v>
                </c:pt>
                <c:pt idx="1">
                  <c:v>101.73</c:v>
                </c:pt>
                <c:pt idx="2">
                  <c:v>103.379</c:v>
                </c:pt>
                <c:pt idx="3">
                  <c:v>105.443</c:v>
                </c:pt>
                <c:pt idx="4">
                  <c:v>107.23399999999999</c:v>
                </c:pt>
                <c:pt idx="5">
                  <c:v>109.223</c:v>
                </c:pt>
                <c:pt idx="6">
                  <c:v>111.122</c:v>
                </c:pt>
                <c:pt idx="7">
                  <c:v>113.051</c:v>
                </c:pt>
                <c:pt idx="8">
                  <c:v>115.26</c:v>
                </c:pt>
                <c:pt idx="9">
                  <c:v>117.07899999999999</c:v>
                </c:pt>
                <c:pt idx="10">
                  <c:v>118.491</c:v>
                </c:pt>
                <c:pt idx="11">
                  <c:v>120.256</c:v>
                </c:pt>
                <c:pt idx="12">
                  <c:v>121.971</c:v>
                </c:pt>
                <c:pt idx="13">
                  <c:v>123.69199999999999</c:v>
                </c:pt>
                <c:pt idx="14">
                  <c:v>125.40600000000001</c:v>
                </c:pt>
                <c:pt idx="15">
                  <c:v>127.07899999999999</c:v>
                </c:pt>
                <c:pt idx="16">
                  <c:v>128.755</c:v>
                </c:pt>
                <c:pt idx="17">
                  <c:v>130.52099999999999</c:v>
                </c:pt>
                <c:pt idx="18">
                  <c:v>132.29499999999999</c:v>
                </c:pt>
                <c:pt idx="19">
                  <c:v>134.10499999999999</c:v>
                </c:pt>
                <c:pt idx="20">
                  <c:v>135.941</c:v>
                </c:pt>
                <c:pt idx="21">
                  <c:v>137.809</c:v>
                </c:pt>
                <c:pt idx="22">
                  <c:v>139.715</c:v>
                </c:pt>
                <c:pt idx="23">
                  <c:v>141.65199999999999</c:v>
                </c:pt>
                <c:pt idx="24">
                  <c:v>143.63300000000001</c:v>
                </c:pt>
                <c:pt idx="25">
                  <c:v>145.64699999999999</c:v>
                </c:pt>
                <c:pt idx="26">
                  <c:v>147.721</c:v>
                </c:pt>
                <c:pt idx="27">
                  <c:v>149.857</c:v>
                </c:pt>
                <c:pt idx="28">
                  <c:v>151.97999999999999</c:v>
                </c:pt>
                <c:pt idx="29">
                  <c:v>154.14400000000001</c:v>
                </c:pt>
                <c:pt idx="30">
                  <c:v>156.327</c:v>
                </c:pt>
              </c:numCache>
            </c:numRef>
          </c:val>
          <c:smooth val="0"/>
          <c:extLst>
            <c:ext xmlns:c16="http://schemas.microsoft.com/office/drawing/2014/chart" uri="{C3380CC4-5D6E-409C-BE32-E72D297353CC}">
              <c16:uniqueId val="{00000000-5782-46C0-ACE8-E72F8CCCDCDC}"/>
            </c:ext>
          </c:extLst>
        </c:ser>
        <c:ser>
          <c:idx val="2"/>
          <c:order val="2"/>
          <c:tx>
            <c:strRef>
              <c:f>'Figure 1'!$C$9</c:f>
              <c:strCache>
                <c:ptCount val="1"/>
                <c:pt idx="0">
                  <c:v>Faster growth</c:v>
                </c:pt>
              </c:strCache>
            </c:strRef>
          </c:tx>
          <c:spPr>
            <a:ln w="28575" cap="rnd">
              <a:solidFill>
                <a:srgbClr val="009BAB"/>
              </a:solidFill>
              <a:round/>
            </a:ln>
            <a:effectLst/>
          </c:spPr>
          <c:marker>
            <c:symbol val="none"/>
          </c:marker>
          <c:cat>
            <c:numRef>
              <c:f>'Figure 1'!$A$10:$A$40</c:f>
              <c:numCache>
                <c:formatCode>General</c:formatCode>
                <c:ptCount val="3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numCache>
            </c:numRef>
          </c:cat>
          <c:val>
            <c:numRef>
              <c:f>'Figure 1'!$C$10:$C$40</c:f>
              <c:numCache>
                <c:formatCode>0.0</c:formatCode>
                <c:ptCount val="31"/>
                <c:pt idx="0">
                  <c:v>99.491</c:v>
                </c:pt>
                <c:pt idx="1">
                  <c:v>100.854</c:v>
                </c:pt>
                <c:pt idx="2">
                  <c:v>101.95099999999999</c:v>
                </c:pt>
                <c:pt idx="3">
                  <c:v>103.392</c:v>
                </c:pt>
                <c:pt idx="4">
                  <c:v>104.5</c:v>
                </c:pt>
                <c:pt idx="5">
                  <c:v>105.733</c:v>
                </c:pt>
                <c:pt idx="6">
                  <c:v>106.813</c:v>
                </c:pt>
                <c:pt idx="7">
                  <c:v>107.85299999999999</c:v>
                </c:pt>
                <c:pt idx="8">
                  <c:v>109.096</c:v>
                </c:pt>
                <c:pt idx="9">
                  <c:v>109.89100000000001</c:v>
                </c:pt>
                <c:pt idx="10">
                  <c:v>110.226</c:v>
                </c:pt>
                <c:pt idx="11">
                  <c:v>110.855</c:v>
                </c:pt>
                <c:pt idx="12">
                  <c:v>111.38</c:v>
                </c:pt>
                <c:pt idx="13">
                  <c:v>111.85299999999999</c:v>
                </c:pt>
                <c:pt idx="14">
                  <c:v>112.262</c:v>
                </c:pt>
                <c:pt idx="15">
                  <c:v>112.57299999999999</c:v>
                </c:pt>
                <c:pt idx="16">
                  <c:v>112.825</c:v>
                </c:pt>
                <c:pt idx="17">
                  <c:v>113.1</c:v>
                </c:pt>
                <c:pt idx="18">
                  <c:v>113.318</c:v>
                </c:pt>
                <c:pt idx="19">
                  <c:v>113.50700000000001</c:v>
                </c:pt>
                <c:pt idx="20">
                  <c:v>113.655</c:v>
                </c:pt>
                <c:pt idx="21">
                  <c:v>113.76600000000001</c:v>
                </c:pt>
                <c:pt idx="22">
                  <c:v>113.84399999999999</c:v>
                </c:pt>
                <c:pt idx="23">
                  <c:v>113.879</c:v>
                </c:pt>
                <c:pt idx="24">
                  <c:v>113.884</c:v>
                </c:pt>
                <c:pt idx="25">
                  <c:v>113.84399999999999</c:v>
                </c:pt>
                <c:pt idx="26">
                  <c:v>113.782</c:v>
                </c:pt>
                <c:pt idx="27">
                  <c:v>113.699</c:v>
                </c:pt>
                <c:pt idx="28">
                  <c:v>113.52500000000001</c:v>
                </c:pt>
                <c:pt idx="29">
                  <c:v>113.30800000000001</c:v>
                </c:pt>
                <c:pt idx="30">
                  <c:v>113.03100000000001</c:v>
                </c:pt>
              </c:numCache>
            </c:numRef>
          </c:val>
          <c:smooth val="0"/>
          <c:extLst>
            <c:ext xmlns:c16="http://schemas.microsoft.com/office/drawing/2014/chart" uri="{C3380CC4-5D6E-409C-BE32-E72D297353CC}">
              <c16:uniqueId val="{00000001-5782-46C0-ACE8-E72F8CCCDCDC}"/>
            </c:ext>
          </c:extLst>
        </c:ser>
        <c:ser>
          <c:idx val="3"/>
          <c:order val="3"/>
          <c:tx>
            <c:strRef>
              <c:f>'Figure 1'!$D$9</c:f>
              <c:strCache>
                <c:ptCount val="1"/>
                <c:pt idx="0">
                  <c:v>Slower growth</c:v>
                </c:pt>
              </c:strCache>
            </c:strRef>
          </c:tx>
          <c:spPr>
            <a:ln w="28575" cap="rnd">
              <a:solidFill>
                <a:srgbClr val="003E44"/>
              </a:solidFill>
              <a:round/>
            </a:ln>
            <a:effectLst/>
          </c:spPr>
          <c:marker>
            <c:symbol val="none"/>
          </c:marker>
          <c:cat>
            <c:numRef>
              <c:f>'Figure 1'!$A$10:$A$40</c:f>
              <c:numCache>
                <c:formatCode>General</c:formatCode>
                <c:ptCount val="3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numCache>
            </c:numRef>
          </c:cat>
          <c:val>
            <c:numRef>
              <c:f>'Figure 1'!$D$10:$D$40</c:f>
              <c:numCache>
                <c:formatCode>0.0</c:formatCode>
                <c:ptCount val="31"/>
                <c:pt idx="0">
                  <c:v>100.29300000000001</c:v>
                </c:pt>
                <c:pt idx="1">
                  <c:v>102.61499999999999</c:v>
                </c:pt>
                <c:pt idx="2">
                  <c:v>104.825</c:v>
                </c:pt>
                <c:pt idx="3">
                  <c:v>107.529</c:v>
                </c:pt>
                <c:pt idx="4">
                  <c:v>110.026</c:v>
                </c:pt>
                <c:pt idx="5">
                  <c:v>112.797</c:v>
                </c:pt>
                <c:pt idx="6">
                  <c:v>115.55200000000001</c:v>
                </c:pt>
                <c:pt idx="7">
                  <c:v>118.411</c:v>
                </c:pt>
                <c:pt idx="8">
                  <c:v>121.63800000000001</c:v>
                </c:pt>
                <c:pt idx="9">
                  <c:v>124.539</c:v>
                </c:pt>
                <c:pt idx="10">
                  <c:v>127.095</c:v>
                </c:pt>
                <c:pt idx="11">
                  <c:v>130.06899999999999</c:v>
                </c:pt>
                <c:pt idx="12">
                  <c:v>133.05500000000001</c:v>
                </c:pt>
                <c:pt idx="13">
                  <c:v>136.11099999999999</c:v>
                </c:pt>
                <c:pt idx="14">
                  <c:v>139.227</c:v>
                </c:pt>
                <c:pt idx="15">
                  <c:v>142.36699999999999</c:v>
                </c:pt>
                <c:pt idx="16">
                  <c:v>145.578</c:v>
                </c:pt>
                <c:pt idx="17">
                  <c:v>148.95400000000001</c:v>
                </c:pt>
                <c:pt idx="18">
                  <c:v>152.41200000000001</c:v>
                </c:pt>
                <c:pt idx="19">
                  <c:v>155.98099999999999</c:v>
                </c:pt>
                <c:pt idx="20">
                  <c:v>159.65100000000001</c:v>
                </c:pt>
                <c:pt idx="21">
                  <c:v>163.43199999999999</c:v>
                </c:pt>
                <c:pt idx="22">
                  <c:v>167.33199999999999</c:v>
                </c:pt>
                <c:pt idx="23">
                  <c:v>171.34800000000001</c:v>
                </c:pt>
                <c:pt idx="24">
                  <c:v>175.49199999999999</c:v>
                </c:pt>
                <c:pt idx="25">
                  <c:v>179.75899999999999</c:v>
                </c:pt>
                <c:pt idx="26">
                  <c:v>184.18199999999999</c:v>
                </c:pt>
                <c:pt idx="27">
                  <c:v>188.76400000000001</c:v>
                </c:pt>
                <c:pt idx="28">
                  <c:v>193.42599999999999</c:v>
                </c:pt>
                <c:pt idx="29">
                  <c:v>198.22800000000001</c:v>
                </c:pt>
                <c:pt idx="30">
                  <c:v>203.149</c:v>
                </c:pt>
              </c:numCache>
            </c:numRef>
          </c:val>
          <c:smooth val="0"/>
          <c:extLst>
            <c:ext xmlns:c16="http://schemas.microsoft.com/office/drawing/2014/chart" uri="{C3380CC4-5D6E-409C-BE32-E72D297353CC}">
              <c16:uniqueId val="{00000002-5782-46C0-ACE8-E72F8CCCDCDC}"/>
            </c:ext>
          </c:extLst>
        </c:ser>
        <c:dLbls>
          <c:showLegendKey val="0"/>
          <c:showVal val="0"/>
          <c:showCatName val="0"/>
          <c:showSerName val="0"/>
          <c:showPercent val="0"/>
          <c:showBubbleSize val="0"/>
        </c:dLbls>
        <c:smooth val="0"/>
        <c:axId val="1149715551"/>
        <c:axId val="1149719871"/>
        <c:extLst>
          <c:ext xmlns:c15="http://schemas.microsoft.com/office/drawing/2012/chart" uri="{02D57815-91ED-43cb-92C2-25804820EDAC}">
            <c15:filteredLineSeries>
              <c15:ser>
                <c:idx val="0"/>
                <c:order val="0"/>
                <c:tx>
                  <c:strRef>
                    <c:extLst>
                      <c:ext uri="{02D57815-91ED-43cb-92C2-25804820EDAC}">
                        <c15:formulaRef>
                          <c15:sqref>'Figure 1'!$A$9</c15:sqref>
                        </c15:formulaRef>
                      </c:ext>
                    </c:extLst>
                    <c:strCache>
                      <c:ptCount val="1"/>
                      <c:pt idx="0">
                        <c:v>Fiscal year</c:v>
                      </c:pt>
                    </c:strCache>
                  </c:strRef>
                </c:tx>
                <c:spPr>
                  <a:ln w="28575" cap="rnd">
                    <a:solidFill>
                      <a:schemeClr val="accent1"/>
                    </a:solidFill>
                    <a:round/>
                  </a:ln>
                  <a:effectLst/>
                </c:spPr>
                <c:marker>
                  <c:symbol val="none"/>
                </c:marker>
                <c:cat>
                  <c:numRef>
                    <c:extLst>
                      <c:ext uri="{02D57815-91ED-43cb-92C2-25804820EDAC}">
                        <c15:formulaRef>
                          <c15:sqref>'Figure 1'!$A$10:$A$40</c15:sqref>
                        </c15:formulaRef>
                      </c:ext>
                    </c:extLst>
                    <c:numCache>
                      <c:formatCode>General</c:formatCode>
                      <c:ptCount val="3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numCache>
                  </c:numRef>
                </c:cat>
                <c:val>
                  <c:numRef>
                    <c:extLst>
                      <c:ext uri="{02D57815-91ED-43cb-92C2-25804820EDAC}">
                        <c15:formulaRef>
                          <c15:sqref>'Figure 1'!$A$10:$A$40</c15:sqref>
                        </c15:formulaRef>
                      </c:ext>
                    </c:extLst>
                    <c:numCache>
                      <c:formatCode>General</c:formatCode>
                      <c:ptCount val="3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numCache>
                  </c:numRef>
                </c:val>
                <c:smooth val="0"/>
                <c:extLst>
                  <c:ext xmlns:c16="http://schemas.microsoft.com/office/drawing/2014/chart" uri="{C3380CC4-5D6E-409C-BE32-E72D297353CC}">
                    <c16:uniqueId val="{00000003-5782-46C0-ACE8-E72F8CCCDCDC}"/>
                  </c:ext>
                </c:extLst>
              </c15:ser>
            </c15:filteredLineSeries>
          </c:ext>
        </c:extLst>
      </c:lineChart>
      <c:dateAx>
        <c:axId val="1149715551"/>
        <c:scaling>
          <c:orientation val="minMax"/>
        </c:scaling>
        <c:delete val="0"/>
        <c:axPos val="b"/>
        <c:numFmt formatCode="General" sourceLinked="1"/>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149719871"/>
        <c:crosses val="autoZero"/>
        <c:auto val="0"/>
        <c:lblOffset val="100"/>
        <c:baseTimeUnit val="days"/>
      </c:dateAx>
      <c:valAx>
        <c:axId val="1149719871"/>
        <c:scaling>
          <c:orientation val="minMax"/>
          <c:min val="100"/>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r>
                  <a:rPr lang="en-US" sz="900" dirty="0">
                    <a:solidFill>
                      <a:schemeClr val="tx1"/>
                    </a:solidFill>
                  </a:rPr>
                  <a:t>Percentage of GDP</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title>
        <c:numFmt formatCode="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149715551"/>
        <c:crosses val="autoZero"/>
        <c:crossBetween val="between"/>
        <c:majorUnit val="2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solidFill>
                  <a:schemeClr val="tx1"/>
                </a:solidFill>
                <a:latin typeface="+mj-lt"/>
                <a:ea typeface="Roboto" panose="02000000000000000000" pitchFamily="2" charset="0"/>
              </a:defRPr>
            </a:pPr>
            <a:r>
              <a:rPr lang="en-US" sz="1400" b="1" dirty="0">
                <a:solidFill>
                  <a:schemeClr val="tx1"/>
                </a:solidFill>
                <a:latin typeface="+mj-lt"/>
                <a:ea typeface="Roboto" panose="02000000000000000000" pitchFamily="2" charset="0"/>
              </a:rPr>
              <a:t>U.S. Treasury Yield Curve</a:t>
            </a:r>
          </a:p>
        </c:rich>
      </c:tx>
      <c:overlay val="1"/>
    </c:title>
    <c:autoTitleDeleted val="0"/>
    <c:plotArea>
      <c:layout>
        <c:manualLayout>
          <c:layoutTarget val="inner"/>
          <c:xMode val="edge"/>
          <c:yMode val="edge"/>
          <c:x val="5.6818226855966852E-2"/>
          <c:y val="6.7567567567567571E-2"/>
          <c:w val="0.93506567625819514"/>
          <c:h val="0.78576267111037101"/>
        </c:manualLayout>
      </c:layout>
      <c:lineChart>
        <c:grouping val="standard"/>
        <c:varyColors val="0"/>
        <c:ser>
          <c:idx val="0"/>
          <c:order val="0"/>
          <c:tx>
            <c:strRef>
              <c:f>'Monthly Market Snapshot'!$AJ$112</c:f>
              <c:strCache>
                <c:ptCount val="1"/>
                <c:pt idx="0">
                  <c:v>Current</c:v>
                </c:pt>
              </c:strCache>
            </c:strRef>
          </c:tx>
          <c:spPr>
            <a:ln w="22225">
              <a:solidFill>
                <a:srgbClr val="B00027"/>
              </a:solidFill>
            </a:ln>
          </c:spPr>
          <c:marker>
            <c:symbol val="none"/>
          </c:marker>
          <c:cat>
            <c:strRef>
              <c:f>'Monthly Market Snapshot'!$AH$114:$AH$119</c:f>
              <c:strCache>
                <c:ptCount val="6"/>
                <c:pt idx="0">
                  <c:v>3 Mo</c:v>
                </c:pt>
                <c:pt idx="1">
                  <c:v>2 Yr</c:v>
                </c:pt>
                <c:pt idx="2">
                  <c:v>5 Yr</c:v>
                </c:pt>
                <c:pt idx="3">
                  <c:v>7 Yr</c:v>
                </c:pt>
                <c:pt idx="4">
                  <c:v>10 Yr</c:v>
                </c:pt>
                <c:pt idx="5">
                  <c:v>30 Yr</c:v>
                </c:pt>
              </c:strCache>
            </c:strRef>
          </c:cat>
          <c:val>
            <c:numRef>
              <c:f>'Monthly Market Snapshot'!$AJ$114:$AJ$119</c:f>
              <c:numCache>
                <c:formatCode>0.00%</c:formatCode>
                <c:ptCount val="6"/>
                <c:pt idx="0">
                  <c:v>3.6263999999999998E-2</c:v>
                </c:pt>
                <c:pt idx="1">
                  <c:v>3.4729999999999997E-2</c:v>
                </c:pt>
                <c:pt idx="2">
                  <c:v>3.7252E-2</c:v>
                </c:pt>
                <c:pt idx="3">
                  <c:v>3.9393999999999998E-2</c:v>
                </c:pt>
                <c:pt idx="4">
                  <c:v>4.1669999999999999E-2</c:v>
                </c:pt>
                <c:pt idx="5">
                  <c:v>4.8436000000000007E-2</c:v>
                </c:pt>
              </c:numCache>
            </c:numRef>
          </c:val>
          <c:smooth val="0"/>
          <c:extLst>
            <c:ext xmlns:c16="http://schemas.microsoft.com/office/drawing/2014/chart" uri="{C3380CC4-5D6E-409C-BE32-E72D297353CC}">
              <c16:uniqueId val="{00000000-EF19-4657-8CDE-F3678F528300}"/>
            </c:ext>
          </c:extLst>
        </c:ser>
        <c:ser>
          <c:idx val="3"/>
          <c:order val="1"/>
          <c:tx>
            <c:strRef>
              <c:f>'Monthly Market Snapshot'!$AQ$112</c:f>
              <c:strCache>
                <c:ptCount val="1"/>
                <c:pt idx="0">
                  <c:v>1 Year Ago</c:v>
                </c:pt>
              </c:strCache>
            </c:strRef>
          </c:tx>
          <c:spPr>
            <a:ln w="22225">
              <a:solidFill>
                <a:srgbClr val="009BAB"/>
              </a:solidFill>
            </a:ln>
          </c:spPr>
          <c:marker>
            <c:symbol val="none"/>
          </c:marker>
          <c:val>
            <c:numRef>
              <c:f>'Monthly Market Snapshot'!$AQ$114:$AQ$119</c:f>
              <c:numCache>
                <c:formatCode>0.00%</c:formatCode>
                <c:ptCount val="6"/>
                <c:pt idx="0">
                  <c:v>4.3144000000000002E-2</c:v>
                </c:pt>
                <c:pt idx="1">
                  <c:v>4.2416000000000002E-2</c:v>
                </c:pt>
                <c:pt idx="2">
                  <c:v>4.3819999999999998E-2</c:v>
                </c:pt>
                <c:pt idx="3">
                  <c:v>4.4789000000000002E-2</c:v>
                </c:pt>
                <c:pt idx="4">
                  <c:v>4.5690000000000001E-2</c:v>
                </c:pt>
                <c:pt idx="5">
                  <c:v>4.7812E-2</c:v>
                </c:pt>
              </c:numCache>
            </c:numRef>
          </c:val>
          <c:smooth val="0"/>
          <c:extLst>
            <c:ext xmlns:c16="http://schemas.microsoft.com/office/drawing/2014/chart" uri="{C3380CC4-5D6E-409C-BE32-E72D297353CC}">
              <c16:uniqueId val="{00000001-EF19-4657-8CDE-F3678F528300}"/>
            </c:ext>
          </c:extLst>
        </c:ser>
        <c:dLbls>
          <c:showLegendKey val="0"/>
          <c:showVal val="0"/>
          <c:showCatName val="0"/>
          <c:showSerName val="0"/>
          <c:showPercent val="0"/>
          <c:showBubbleSize val="0"/>
        </c:dLbls>
        <c:smooth val="0"/>
        <c:axId val="849634408"/>
        <c:axId val="849634800"/>
      </c:lineChart>
      <c:catAx>
        <c:axId val="849634408"/>
        <c:scaling>
          <c:orientation val="minMax"/>
        </c:scaling>
        <c:delete val="0"/>
        <c:axPos val="b"/>
        <c:numFmt formatCode="mmm\-yy" sourceLinked="0"/>
        <c:majorTickMark val="none"/>
        <c:minorTickMark val="in"/>
        <c:tickLblPos val="low"/>
        <c:spPr>
          <a:ln w="12700">
            <a:solidFill>
              <a:schemeClr val="tx1"/>
            </a:solidFill>
            <a:prstDash val="solid"/>
          </a:ln>
        </c:spPr>
        <c:txPr>
          <a:bodyPr rot="0" vert="horz"/>
          <a:lstStyle/>
          <a:p>
            <a:pPr>
              <a:defRPr sz="900">
                <a:solidFill>
                  <a:schemeClr val="tx1"/>
                </a:solidFill>
                <a:latin typeface="Roboto" panose="02000000000000000000" pitchFamily="2" charset="0"/>
                <a:ea typeface="Roboto" panose="02000000000000000000" pitchFamily="2" charset="0"/>
              </a:defRPr>
            </a:pPr>
            <a:endParaRPr lang="en-US"/>
          </a:p>
        </c:txPr>
        <c:crossAx val="849634800"/>
        <c:crosses val="autoZero"/>
        <c:auto val="1"/>
        <c:lblAlgn val="ctr"/>
        <c:lblOffset val="100"/>
        <c:tickLblSkip val="1"/>
        <c:tickMarkSkip val="1"/>
        <c:noMultiLvlLbl val="0"/>
      </c:catAx>
      <c:valAx>
        <c:axId val="849634800"/>
        <c:scaling>
          <c:orientation val="minMax"/>
          <c:min val="3.2500000000000008E-2"/>
        </c:scaling>
        <c:delete val="0"/>
        <c:axPos val="l"/>
        <c:majorGridlines>
          <c:spPr>
            <a:ln w="3175">
              <a:solidFill>
                <a:srgbClr val="FFFFFF"/>
              </a:solidFill>
              <a:prstDash val="sysDash"/>
            </a:ln>
          </c:spPr>
        </c:majorGridlines>
        <c:numFmt formatCode="0.00%" sourceLinked="0"/>
        <c:majorTickMark val="in"/>
        <c:minorTickMark val="none"/>
        <c:tickLblPos val="nextTo"/>
        <c:spPr>
          <a:ln w="12700">
            <a:solidFill>
              <a:schemeClr val="tx1"/>
            </a:solidFill>
            <a:prstDash val="solid"/>
          </a:ln>
        </c:spPr>
        <c:txPr>
          <a:bodyPr rot="0" vert="horz"/>
          <a:lstStyle/>
          <a:p>
            <a:pPr>
              <a:defRPr sz="900">
                <a:solidFill>
                  <a:schemeClr val="tx1"/>
                </a:solidFill>
                <a:latin typeface="Roboto" panose="02000000000000000000" pitchFamily="2" charset="0"/>
                <a:ea typeface="Roboto" panose="02000000000000000000" pitchFamily="2" charset="0"/>
              </a:defRPr>
            </a:pPr>
            <a:endParaRPr lang="en-US"/>
          </a:p>
        </c:txPr>
        <c:crossAx val="849634408"/>
        <c:crosses val="autoZero"/>
        <c:crossBetween val="between"/>
        <c:majorUnit val="2.5000000000000005E-3"/>
      </c:valAx>
    </c:plotArea>
    <c:legend>
      <c:legendPos val="b"/>
      <c:overlay val="0"/>
      <c:txPr>
        <a:bodyPr/>
        <a:lstStyle/>
        <a:p>
          <a:pPr>
            <a:defRPr sz="900">
              <a:solidFill>
                <a:schemeClr val="tx1"/>
              </a:solidFill>
              <a:latin typeface="Roboto" panose="02000000000000000000" pitchFamily="2" charset="0"/>
              <a:ea typeface="Roboto" panose="02000000000000000000" pitchFamily="2" charset="0"/>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Arial" pitchFamily="34" charset="0"/>
          <a:ea typeface="Calibri"/>
          <a:cs typeface="Arial"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IBM Plex Sans"/>
                <a:ea typeface="IBM Plex Sans"/>
                <a:cs typeface="IBM Plex Sans"/>
              </a:defRPr>
            </a:pPr>
            <a:r>
              <a:rPr lang="en-US"/>
              <a:t>High Yield Bond Credit Spreads</a:t>
            </a:r>
          </a:p>
        </c:rich>
      </c:tx>
      <c:overlay val="0"/>
      <c:spPr>
        <a:noFill/>
        <a:ln w="25400">
          <a:noFill/>
        </a:ln>
      </c:spPr>
    </c:title>
    <c:autoTitleDeleted val="0"/>
    <c:plotArea>
      <c:layout>
        <c:manualLayout>
          <c:layoutTarget val="inner"/>
          <c:xMode val="edge"/>
          <c:yMode val="edge"/>
          <c:x val="3.074219965250545E-2"/>
          <c:y val="8.7790301197851653E-2"/>
          <c:w val="0.91121880359942642"/>
          <c:h val="0.80073244770248753"/>
        </c:manualLayout>
      </c:layout>
      <c:barChart>
        <c:barDir val="col"/>
        <c:grouping val="clustered"/>
        <c:varyColors val="0"/>
        <c:ser>
          <c:idx val="1"/>
          <c:order val="1"/>
          <c:tx>
            <c:strRef>
              <c:f>'FRED Graph'!$C$12</c:f>
              <c:strCache>
                <c:ptCount val="1"/>
                <c:pt idx="0">
                  <c:v>Recession</c:v>
                </c:pt>
              </c:strCache>
            </c:strRef>
          </c:tx>
          <c:spPr>
            <a:solidFill>
              <a:schemeClr val="bg1">
                <a:lumMod val="85000"/>
              </a:schemeClr>
            </a:solidFill>
            <a:ln w="22225">
              <a:solidFill>
                <a:schemeClr val="bg1">
                  <a:lumMod val="85000"/>
                </a:schemeClr>
              </a:solidFill>
            </a:ln>
            <a:effectLst/>
          </c:spPr>
          <c:invertIfNegative val="0"/>
          <c:cat>
            <c:numRef>
              <c:f>'FRED Graph'!$A$13:$A$377</c:f>
              <c:numCache>
                <c:formatCode>yyyy\-mm\-dd</c:formatCode>
                <c:ptCount val="313"/>
                <c:pt idx="0">
                  <c:v>43833</c:v>
                </c:pt>
                <c:pt idx="1">
                  <c:v>43840</c:v>
                </c:pt>
                <c:pt idx="2">
                  <c:v>43847</c:v>
                </c:pt>
                <c:pt idx="3">
                  <c:v>43854</c:v>
                </c:pt>
                <c:pt idx="4">
                  <c:v>43861</c:v>
                </c:pt>
                <c:pt idx="5">
                  <c:v>43868</c:v>
                </c:pt>
                <c:pt idx="6">
                  <c:v>43875</c:v>
                </c:pt>
                <c:pt idx="7">
                  <c:v>43882</c:v>
                </c:pt>
                <c:pt idx="8">
                  <c:v>43889</c:v>
                </c:pt>
                <c:pt idx="9">
                  <c:v>43896</c:v>
                </c:pt>
                <c:pt idx="10">
                  <c:v>43903</c:v>
                </c:pt>
                <c:pt idx="11">
                  <c:v>43910</c:v>
                </c:pt>
                <c:pt idx="12">
                  <c:v>43917</c:v>
                </c:pt>
                <c:pt idx="13">
                  <c:v>43924</c:v>
                </c:pt>
                <c:pt idx="14">
                  <c:v>43931</c:v>
                </c:pt>
                <c:pt idx="15">
                  <c:v>43938</c:v>
                </c:pt>
                <c:pt idx="16">
                  <c:v>43945</c:v>
                </c:pt>
                <c:pt idx="17">
                  <c:v>43952</c:v>
                </c:pt>
                <c:pt idx="18">
                  <c:v>43959</c:v>
                </c:pt>
                <c:pt idx="19">
                  <c:v>43966</c:v>
                </c:pt>
                <c:pt idx="20">
                  <c:v>43973</c:v>
                </c:pt>
                <c:pt idx="21">
                  <c:v>43980</c:v>
                </c:pt>
                <c:pt idx="22">
                  <c:v>43987</c:v>
                </c:pt>
                <c:pt idx="23">
                  <c:v>43994</c:v>
                </c:pt>
                <c:pt idx="24">
                  <c:v>44001</c:v>
                </c:pt>
                <c:pt idx="25">
                  <c:v>44008</c:v>
                </c:pt>
                <c:pt idx="26">
                  <c:v>44015</c:v>
                </c:pt>
                <c:pt idx="27">
                  <c:v>44022</c:v>
                </c:pt>
                <c:pt idx="28">
                  <c:v>44029</c:v>
                </c:pt>
                <c:pt idx="29">
                  <c:v>44036</c:v>
                </c:pt>
                <c:pt idx="30">
                  <c:v>44043</c:v>
                </c:pt>
                <c:pt idx="31">
                  <c:v>44050</c:v>
                </c:pt>
                <c:pt idx="32">
                  <c:v>44057</c:v>
                </c:pt>
                <c:pt idx="33">
                  <c:v>44064</c:v>
                </c:pt>
                <c:pt idx="34">
                  <c:v>44071</c:v>
                </c:pt>
                <c:pt idx="35">
                  <c:v>44078</c:v>
                </c:pt>
                <c:pt idx="36">
                  <c:v>44085</c:v>
                </c:pt>
                <c:pt idx="37">
                  <c:v>44092</c:v>
                </c:pt>
                <c:pt idx="38">
                  <c:v>44099</c:v>
                </c:pt>
                <c:pt idx="39">
                  <c:v>44106</c:v>
                </c:pt>
                <c:pt idx="40">
                  <c:v>44113</c:v>
                </c:pt>
                <c:pt idx="41">
                  <c:v>44120</c:v>
                </c:pt>
                <c:pt idx="42">
                  <c:v>44127</c:v>
                </c:pt>
                <c:pt idx="43">
                  <c:v>44134</c:v>
                </c:pt>
                <c:pt idx="44">
                  <c:v>44141</c:v>
                </c:pt>
                <c:pt idx="45">
                  <c:v>44148</c:v>
                </c:pt>
                <c:pt idx="46">
                  <c:v>44155</c:v>
                </c:pt>
                <c:pt idx="47">
                  <c:v>44162</c:v>
                </c:pt>
                <c:pt idx="48">
                  <c:v>44169</c:v>
                </c:pt>
                <c:pt idx="49">
                  <c:v>44176</c:v>
                </c:pt>
                <c:pt idx="50">
                  <c:v>44183</c:v>
                </c:pt>
                <c:pt idx="51">
                  <c:v>44190</c:v>
                </c:pt>
                <c:pt idx="52">
                  <c:v>44197</c:v>
                </c:pt>
                <c:pt idx="53">
                  <c:v>44204</c:v>
                </c:pt>
                <c:pt idx="54">
                  <c:v>44211</c:v>
                </c:pt>
                <c:pt idx="55">
                  <c:v>44218</c:v>
                </c:pt>
                <c:pt idx="56">
                  <c:v>44225</c:v>
                </c:pt>
                <c:pt idx="57">
                  <c:v>44232</c:v>
                </c:pt>
                <c:pt idx="58">
                  <c:v>44239</c:v>
                </c:pt>
                <c:pt idx="59">
                  <c:v>44246</c:v>
                </c:pt>
                <c:pt idx="60">
                  <c:v>44253</c:v>
                </c:pt>
                <c:pt idx="61">
                  <c:v>44260</c:v>
                </c:pt>
                <c:pt idx="62">
                  <c:v>44267</c:v>
                </c:pt>
                <c:pt idx="63">
                  <c:v>44274</c:v>
                </c:pt>
                <c:pt idx="64">
                  <c:v>44281</c:v>
                </c:pt>
                <c:pt idx="65">
                  <c:v>44288</c:v>
                </c:pt>
                <c:pt idx="66">
                  <c:v>44295</c:v>
                </c:pt>
                <c:pt idx="67">
                  <c:v>44302</c:v>
                </c:pt>
                <c:pt idx="68">
                  <c:v>44309</c:v>
                </c:pt>
                <c:pt idx="69">
                  <c:v>44316</c:v>
                </c:pt>
                <c:pt idx="70">
                  <c:v>44323</c:v>
                </c:pt>
                <c:pt idx="71">
                  <c:v>44330</c:v>
                </c:pt>
                <c:pt idx="72">
                  <c:v>44337</c:v>
                </c:pt>
                <c:pt idx="73">
                  <c:v>44344</c:v>
                </c:pt>
                <c:pt idx="74">
                  <c:v>44351</c:v>
                </c:pt>
                <c:pt idx="75">
                  <c:v>44358</c:v>
                </c:pt>
                <c:pt idx="76">
                  <c:v>44365</c:v>
                </c:pt>
                <c:pt idx="77">
                  <c:v>44372</c:v>
                </c:pt>
                <c:pt idx="78">
                  <c:v>44379</c:v>
                </c:pt>
                <c:pt idx="79">
                  <c:v>44386</c:v>
                </c:pt>
                <c:pt idx="80">
                  <c:v>44393</c:v>
                </c:pt>
                <c:pt idx="81">
                  <c:v>44400</c:v>
                </c:pt>
                <c:pt idx="82">
                  <c:v>44407</c:v>
                </c:pt>
                <c:pt idx="83">
                  <c:v>44414</c:v>
                </c:pt>
                <c:pt idx="84">
                  <c:v>44421</c:v>
                </c:pt>
                <c:pt idx="85">
                  <c:v>44428</c:v>
                </c:pt>
                <c:pt idx="86">
                  <c:v>44435</c:v>
                </c:pt>
                <c:pt idx="87">
                  <c:v>44442</c:v>
                </c:pt>
                <c:pt idx="88">
                  <c:v>44449</c:v>
                </c:pt>
                <c:pt idx="89">
                  <c:v>44456</c:v>
                </c:pt>
                <c:pt idx="90">
                  <c:v>44463</c:v>
                </c:pt>
                <c:pt idx="91">
                  <c:v>44470</c:v>
                </c:pt>
                <c:pt idx="92">
                  <c:v>44477</c:v>
                </c:pt>
                <c:pt idx="93">
                  <c:v>44484</c:v>
                </c:pt>
                <c:pt idx="94">
                  <c:v>44491</c:v>
                </c:pt>
                <c:pt idx="95">
                  <c:v>44498</c:v>
                </c:pt>
                <c:pt idx="96">
                  <c:v>44505</c:v>
                </c:pt>
                <c:pt idx="97">
                  <c:v>44512</c:v>
                </c:pt>
                <c:pt idx="98">
                  <c:v>44519</c:v>
                </c:pt>
                <c:pt idx="99">
                  <c:v>44526</c:v>
                </c:pt>
                <c:pt idx="100">
                  <c:v>44533</c:v>
                </c:pt>
                <c:pt idx="101">
                  <c:v>44540</c:v>
                </c:pt>
                <c:pt idx="102">
                  <c:v>44547</c:v>
                </c:pt>
                <c:pt idx="103">
                  <c:v>44554</c:v>
                </c:pt>
                <c:pt idx="104">
                  <c:v>44561</c:v>
                </c:pt>
                <c:pt idx="105">
                  <c:v>44568</c:v>
                </c:pt>
                <c:pt idx="106">
                  <c:v>44575</c:v>
                </c:pt>
                <c:pt idx="107">
                  <c:v>44582</c:v>
                </c:pt>
                <c:pt idx="108">
                  <c:v>44589</c:v>
                </c:pt>
                <c:pt idx="109">
                  <c:v>44596</c:v>
                </c:pt>
                <c:pt idx="110">
                  <c:v>44603</c:v>
                </c:pt>
                <c:pt idx="111">
                  <c:v>44610</c:v>
                </c:pt>
                <c:pt idx="112">
                  <c:v>44617</c:v>
                </c:pt>
                <c:pt idx="113">
                  <c:v>44624</c:v>
                </c:pt>
                <c:pt idx="114">
                  <c:v>44631</c:v>
                </c:pt>
                <c:pt idx="115">
                  <c:v>44638</c:v>
                </c:pt>
                <c:pt idx="116">
                  <c:v>44645</c:v>
                </c:pt>
                <c:pt idx="117">
                  <c:v>44652</c:v>
                </c:pt>
                <c:pt idx="118">
                  <c:v>44659</c:v>
                </c:pt>
                <c:pt idx="119">
                  <c:v>44666</c:v>
                </c:pt>
                <c:pt idx="120">
                  <c:v>44673</c:v>
                </c:pt>
                <c:pt idx="121">
                  <c:v>44680</c:v>
                </c:pt>
                <c:pt idx="122">
                  <c:v>44687</c:v>
                </c:pt>
                <c:pt idx="123">
                  <c:v>44694</c:v>
                </c:pt>
                <c:pt idx="124">
                  <c:v>44701</c:v>
                </c:pt>
                <c:pt idx="125">
                  <c:v>44708</c:v>
                </c:pt>
                <c:pt idx="126">
                  <c:v>44715</c:v>
                </c:pt>
                <c:pt idx="127">
                  <c:v>44722</c:v>
                </c:pt>
                <c:pt idx="128">
                  <c:v>44729</c:v>
                </c:pt>
                <c:pt idx="129">
                  <c:v>44736</c:v>
                </c:pt>
                <c:pt idx="130">
                  <c:v>44743</c:v>
                </c:pt>
                <c:pt idx="131">
                  <c:v>44750</c:v>
                </c:pt>
                <c:pt idx="132">
                  <c:v>44757</c:v>
                </c:pt>
                <c:pt idx="133">
                  <c:v>44764</c:v>
                </c:pt>
                <c:pt idx="134">
                  <c:v>44771</c:v>
                </c:pt>
                <c:pt idx="135">
                  <c:v>44778</c:v>
                </c:pt>
                <c:pt idx="136">
                  <c:v>44785</c:v>
                </c:pt>
                <c:pt idx="137">
                  <c:v>44792</c:v>
                </c:pt>
                <c:pt idx="138">
                  <c:v>44799</c:v>
                </c:pt>
                <c:pt idx="139">
                  <c:v>44806</c:v>
                </c:pt>
                <c:pt idx="140">
                  <c:v>44813</c:v>
                </c:pt>
                <c:pt idx="141">
                  <c:v>44820</c:v>
                </c:pt>
                <c:pt idx="142">
                  <c:v>44827</c:v>
                </c:pt>
                <c:pt idx="143">
                  <c:v>44834</c:v>
                </c:pt>
                <c:pt idx="144">
                  <c:v>44841</c:v>
                </c:pt>
                <c:pt idx="145">
                  <c:v>44848</c:v>
                </c:pt>
                <c:pt idx="146">
                  <c:v>44855</c:v>
                </c:pt>
                <c:pt idx="147">
                  <c:v>44862</c:v>
                </c:pt>
                <c:pt idx="148">
                  <c:v>44869</c:v>
                </c:pt>
                <c:pt idx="149">
                  <c:v>44876</c:v>
                </c:pt>
                <c:pt idx="150">
                  <c:v>44883</c:v>
                </c:pt>
                <c:pt idx="151">
                  <c:v>44890</c:v>
                </c:pt>
                <c:pt idx="152">
                  <c:v>44897</c:v>
                </c:pt>
                <c:pt idx="153">
                  <c:v>44904</c:v>
                </c:pt>
                <c:pt idx="154">
                  <c:v>44911</c:v>
                </c:pt>
                <c:pt idx="155">
                  <c:v>44918</c:v>
                </c:pt>
                <c:pt idx="156">
                  <c:v>44925</c:v>
                </c:pt>
                <c:pt idx="157">
                  <c:v>44932</c:v>
                </c:pt>
                <c:pt idx="158">
                  <c:v>44939</c:v>
                </c:pt>
                <c:pt idx="159">
                  <c:v>44946</c:v>
                </c:pt>
                <c:pt idx="160">
                  <c:v>44953</c:v>
                </c:pt>
                <c:pt idx="161">
                  <c:v>44960</c:v>
                </c:pt>
                <c:pt idx="162">
                  <c:v>44967</c:v>
                </c:pt>
                <c:pt idx="163">
                  <c:v>44974</c:v>
                </c:pt>
                <c:pt idx="164">
                  <c:v>44981</c:v>
                </c:pt>
                <c:pt idx="165">
                  <c:v>44988</c:v>
                </c:pt>
                <c:pt idx="166">
                  <c:v>44995</c:v>
                </c:pt>
                <c:pt idx="167">
                  <c:v>45002</c:v>
                </c:pt>
                <c:pt idx="168">
                  <c:v>45009</c:v>
                </c:pt>
                <c:pt idx="169">
                  <c:v>45016</c:v>
                </c:pt>
                <c:pt idx="170">
                  <c:v>45023</c:v>
                </c:pt>
                <c:pt idx="171">
                  <c:v>45030</c:v>
                </c:pt>
                <c:pt idx="172">
                  <c:v>45037</c:v>
                </c:pt>
                <c:pt idx="173">
                  <c:v>45044</c:v>
                </c:pt>
                <c:pt idx="174">
                  <c:v>45051</c:v>
                </c:pt>
                <c:pt idx="175">
                  <c:v>45058</c:v>
                </c:pt>
                <c:pt idx="176">
                  <c:v>45065</c:v>
                </c:pt>
                <c:pt idx="177">
                  <c:v>45072</c:v>
                </c:pt>
                <c:pt idx="178">
                  <c:v>45079</c:v>
                </c:pt>
                <c:pt idx="179">
                  <c:v>45086</c:v>
                </c:pt>
                <c:pt idx="180">
                  <c:v>45093</c:v>
                </c:pt>
                <c:pt idx="181">
                  <c:v>45100</c:v>
                </c:pt>
                <c:pt idx="182">
                  <c:v>45107</c:v>
                </c:pt>
                <c:pt idx="183">
                  <c:v>45114</c:v>
                </c:pt>
                <c:pt idx="184">
                  <c:v>45121</c:v>
                </c:pt>
                <c:pt idx="185">
                  <c:v>45128</c:v>
                </c:pt>
                <c:pt idx="186">
                  <c:v>45135</c:v>
                </c:pt>
                <c:pt idx="187">
                  <c:v>45142</c:v>
                </c:pt>
                <c:pt idx="188">
                  <c:v>45149</c:v>
                </c:pt>
                <c:pt idx="189">
                  <c:v>45156</c:v>
                </c:pt>
                <c:pt idx="190">
                  <c:v>45163</c:v>
                </c:pt>
                <c:pt idx="191">
                  <c:v>45170</c:v>
                </c:pt>
                <c:pt idx="192">
                  <c:v>45177</c:v>
                </c:pt>
                <c:pt idx="193">
                  <c:v>45184</c:v>
                </c:pt>
                <c:pt idx="194">
                  <c:v>45191</c:v>
                </c:pt>
                <c:pt idx="195">
                  <c:v>45198</c:v>
                </c:pt>
                <c:pt idx="196">
                  <c:v>45205</c:v>
                </c:pt>
                <c:pt idx="197">
                  <c:v>45212</c:v>
                </c:pt>
                <c:pt idx="198">
                  <c:v>45219</c:v>
                </c:pt>
                <c:pt idx="199">
                  <c:v>45226</c:v>
                </c:pt>
                <c:pt idx="200">
                  <c:v>45233</c:v>
                </c:pt>
                <c:pt idx="201">
                  <c:v>45240</c:v>
                </c:pt>
                <c:pt idx="202">
                  <c:v>45247</c:v>
                </c:pt>
                <c:pt idx="203">
                  <c:v>45254</c:v>
                </c:pt>
                <c:pt idx="204">
                  <c:v>45261</c:v>
                </c:pt>
                <c:pt idx="205">
                  <c:v>45268</c:v>
                </c:pt>
                <c:pt idx="206">
                  <c:v>45275</c:v>
                </c:pt>
                <c:pt idx="207">
                  <c:v>45282</c:v>
                </c:pt>
                <c:pt idx="208">
                  <c:v>45289</c:v>
                </c:pt>
                <c:pt idx="209">
                  <c:v>45296</c:v>
                </c:pt>
                <c:pt idx="210">
                  <c:v>45303</c:v>
                </c:pt>
                <c:pt idx="211">
                  <c:v>45310</c:v>
                </c:pt>
                <c:pt idx="212">
                  <c:v>45317</c:v>
                </c:pt>
                <c:pt idx="213">
                  <c:v>45324</c:v>
                </c:pt>
                <c:pt idx="214">
                  <c:v>45331</c:v>
                </c:pt>
                <c:pt idx="215">
                  <c:v>45338</c:v>
                </c:pt>
                <c:pt idx="216">
                  <c:v>45345</c:v>
                </c:pt>
                <c:pt idx="217">
                  <c:v>45352</c:v>
                </c:pt>
                <c:pt idx="218">
                  <c:v>45359</c:v>
                </c:pt>
                <c:pt idx="219">
                  <c:v>45366</c:v>
                </c:pt>
                <c:pt idx="220">
                  <c:v>45373</c:v>
                </c:pt>
                <c:pt idx="221">
                  <c:v>45380</c:v>
                </c:pt>
                <c:pt idx="222">
                  <c:v>45387</c:v>
                </c:pt>
                <c:pt idx="223">
                  <c:v>45394</c:v>
                </c:pt>
                <c:pt idx="224">
                  <c:v>45401</c:v>
                </c:pt>
                <c:pt idx="225">
                  <c:v>45408</c:v>
                </c:pt>
                <c:pt idx="226">
                  <c:v>45415</c:v>
                </c:pt>
                <c:pt idx="227">
                  <c:v>45422</c:v>
                </c:pt>
                <c:pt idx="228">
                  <c:v>45429</c:v>
                </c:pt>
                <c:pt idx="229">
                  <c:v>45436</c:v>
                </c:pt>
                <c:pt idx="230">
                  <c:v>45443</c:v>
                </c:pt>
                <c:pt idx="231">
                  <c:v>45450</c:v>
                </c:pt>
                <c:pt idx="232">
                  <c:v>45457</c:v>
                </c:pt>
                <c:pt idx="233">
                  <c:v>45464</c:v>
                </c:pt>
                <c:pt idx="234">
                  <c:v>45471</c:v>
                </c:pt>
                <c:pt idx="235">
                  <c:v>45478</c:v>
                </c:pt>
                <c:pt idx="236">
                  <c:v>45485</c:v>
                </c:pt>
                <c:pt idx="237">
                  <c:v>45492</c:v>
                </c:pt>
                <c:pt idx="238">
                  <c:v>45499</c:v>
                </c:pt>
                <c:pt idx="239">
                  <c:v>45506</c:v>
                </c:pt>
                <c:pt idx="240">
                  <c:v>45513</c:v>
                </c:pt>
                <c:pt idx="241">
                  <c:v>45520</c:v>
                </c:pt>
                <c:pt idx="242">
                  <c:v>45527</c:v>
                </c:pt>
                <c:pt idx="243">
                  <c:v>45534</c:v>
                </c:pt>
                <c:pt idx="244">
                  <c:v>45541</c:v>
                </c:pt>
                <c:pt idx="245">
                  <c:v>45548</c:v>
                </c:pt>
                <c:pt idx="246">
                  <c:v>45555</c:v>
                </c:pt>
                <c:pt idx="247">
                  <c:v>45562</c:v>
                </c:pt>
                <c:pt idx="248">
                  <c:v>45569</c:v>
                </c:pt>
                <c:pt idx="249">
                  <c:v>45576</c:v>
                </c:pt>
                <c:pt idx="250">
                  <c:v>45583</c:v>
                </c:pt>
                <c:pt idx="251">
                  <c:v>45590</c:v>
                </c:pt>
                <c:pt idx="252">
                  <c:v>45597</c:v>
                </c:pt>
                <c:pt idx="253">
                  <c:v>45604</c:v>
                </c:pt>
                <c:pt idx="254">
                  <c:v>45611</c:v>
                </c:pt>
                <c:pt idx="255">
                  <c:v>45618</c:v>
                </c:pt>
                <c:pt idx="256">
                  <c:v>45625</c:v>
                </c:pt>
                <c:pt idx="257">
                  <c:v>45632</c:v>
                </c:pt>
                <c:pt idx="258">
                  <c:v>45639</c:v>
                </c:pt>
                <c:pt idx="259">
                  <c:v>45646</c:v>
                </c:pt>
                <c:pt idx="260">
                  <c:v>45653</c:v>
                </c:pt>
                <c:pt idx="261">
                  <c:v>45660</c:v>
                </c:pt>
                <c:pt idx="262">
                  <c:v>45667</c:v>
                </c:pt>
                <c:pt idx="263">
                  <c:v>45674</c:v>
                </c:pt>
                <c:pt idx="264">
                  <c:v>45681</c:v>
                </c:pt>
                <c:pt idx="265">
                  <c:v>45688</c:v>
                </c:pt>
                <c:pt idx="266">
                  <c:v>45695</c:v>
                </c:pt>
                <c:pt idx="267">
                  <c:v>45702</c:v>
                </c:pt>
                <c:pt idx="268">
                  <c:v>45709</c:v>
                </c:pt>
                <c:pt idx="269">
                  <c:v>45716</c:v>
                </c:pt>
                <c:pt idx="270">
                  <c:v>45723</c:v>
                </c:pt>
                <c:pt idx="271">
                  <c:v>45730</c:v>
                </c:pt>
                <c:pt idx="272">
                  <c:v>45737</c:v>
                </c:pt>
                <c:pt idx="273">
                  <c:v>45744</c:v>
                </c:pt>
                <c:pt idx="274">
                  <c:v>45751</c:v>
                </c:pt>
                <c:pt idx="275">
                  <c:v>45758</c:v>
                </c:pt>
                <c:pt idx="276">
                  <c:v>45765</c:v>
                </c:pt>
                <c:pt idx="277">
                  <c:v>45772</c:v>
                </c:pt>
                <c:pt idx="278">
                  <c:v>45779</c:v>
                </c:pt>
                <c:pt idx="279">
                  <c:v>45786</c:v>
                </c:pt>
                <c:pt idx="280">
                  <c:v>45793</c:v>
                </c:pt>
                <c:pt idx="281">
                  <c:v>45800</c:v>
                </c:pt>
                <c:pt idx="282">
                  <c:v>45807</c:v>
                </c:pt>
                <c:pt idx="283">
                  <c:v>45814</c:v>
                </c:pt>
                <c:pt idx="284">
                  <c:v>45821</c:v>
                </c:pt>
                <c:pt idx="285">
                  <c:v>45828</c:v>
                </c:pt>
                <c:pt idx="286">
                  <c:v>45835</c:v>
                </c:pt>
                <c:pt idx="287">
                  <c:v>45842</c:v>
                </c:pt>
                <c:pt idx="288">
                  <c:v>45849</c:v>
                </c:pt>
                <c:pt idx="289">
                  <c:v>45856</c:v>
                </c:pt>
                <c:pt idx="290">
                  <c:v>45863</c:v>
                </c:pt>
                <c:pt idx="291">
                  <c:v>45870</c:v>
                </c:pt>
                <c:pt idx="292">
                  <c:v>45877</c:v>
                </c:pt>
                <c:pt idx="293">
                  <c:v>45884</c:v>
                </c:pt>
                <c:pt idx="294">
                  <c:v>45891</c:v>
                </c:pt>
                <c:pt idx="295">
                  <c:v>45898</c:v>
                </c:pt>
                <c:pt idx="296">
                  <c:v>45905</c:v>
                </c:pt>
                <c:pt idx="297">
                  <c:v>45912</c:v>
                </c:pt>
                <c:pt idx="298">
                  <c:v>45919</c:v>
                </c:pt>
                <c:pt idx="299">
                  <c:v>45926</c:v>
                </c:pt>
                <c:pt idx="300">
                  <c:v>45933</c:v>
                </c:pt>
                <c:pt idx="301">
                  <c:v>45940</c:v>
                </c:pt>
                <c:pt idx="302">
                  <c:v>45947</c:v>
                </c:pt>
                <c:pt idx="303">
                  <c:v>45954</c:v>
                </c:pt>
                <c:pt idx="304">
                  <c:v>45961</c:v>
                </c:pt>
                <c:pt idx="305">
                  <c:v>45968</c:v>
                </c:pt>
                <c:pt idx="306">
                  <c:v>45975</c:v>
                </c:pt>
                <c:pt idx="307">
                  <c:v>45982</c:v>
                </c:pt>
                <c:pt idx="308">
                  <c:v>45989</c:v>
                </c:pt>
                <c:pt idx="309">
                  <c:v>45996</c:v>
                </c:pt>
                <c:pt idx="310">
                  <c:v>46003</c:v>
                </c:pt>
                <c:pt idx="311">
                  <c:v>46010</c:v>
                </c:pt>
                <c:pt idx="312">
                  <c:v>46017</c:v>
                </c:pt>
              </c:numCache>
            </c:numRef>
          </c:cat>
          <c:val>
            <c:numRef>
              <c:f>'FRED Graph'!$C$13:$C$377</c:f>
              <c:numCache>
                <c:formatCode>0</c:formatCode>
                <c:ptCount val="313"/>
                <c:pt idx="0">
                  <c:v>0</c:v>
                </c:pt>
                <c:pt idx="1">
                  <c:v>0</c:v>
                </c:pt>
                <c:pt idx="2">
                  <c:v>0</c:v>
                </c:pt>
                <c:pt idx="3">
                  <c:v>0</c:v>
                </c:pt>
                <c:pt idx="4">
                  <c:v>0</c:v>
                </c:pt>
                <c:pt idx="5">
                  <c:v>0</c:v>
                </c:pt>
                <c:pt idx="6">
                  <c:v>0</c:v>
                </c:pt>
                <c:pt idx="7">
                  <c:v>1</c:v>
                </c:pt>
                <c:pt idx="8">
                  <c:v>1</c:v>
                </c:pt>
                <c:pt idx="9">
                  <c:v>1</c:v>
                </c:pt>
                <c:pt idx="10">
                  <c:v>1</c:v>
                </c:pt>
                <c:pt idx="11">
                  <c:v>1</c:v>
                </c:pt>
                <c:pt idx="12">
                  <c:v>1</c:v>
                </c:pt>
                <c:pt idx="13">
                  <c:v>1</c:v>
                </c:pt>
                <c:pt idx="14">
                  <c:v>1</c:v>
                </c:pt>
                <c:pt idx="15">
                  <c:v>0.7142857142857143</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numCache>
            </c:numRef>
          </c:val>
          <c:extLst>
            <c:ext xmlns:c16="http://schemas.microsoft.com/office/drawing/2014/chart" uri="{C3380CC4-5D6E-409C-BE32-E72D297353CC}">
              <c16:uniqueId val="{00000000-DCFD-4FAD-8503-4F89B3D79456}"/>
            </c:ext>
          </c:extLst>
        </c:ser>
        <c:dLbls>
          <c:showLegendKey val="0"/>
          <c:showVal val="0"/>
          <c:showCatName val="0"/>
          <c:showSerName val="0"/>
          <c:showPercent val="0"/>
          <c:showBubbleSize val="0"/>
        </c:dLbls>
        <c:gapWidth val="219"/>
        <c:axId val="3"/>
        <c:axId val="4"/>
      </c:barChart>
      <c:lineChart>
        <c:grouping val="standard"/>
        <c:varyColors val="0"/>
        <c:ser>
          <c:idx val="0"/>
          <c:order val="0"/>
          <c:tx>
            <c:strRef>
              <c:f>'FRED Graph'!$B$12</c:f>
              <c:strCache>
                <c:ptCount val="1"/>
                <c:pt idx="0">
                  <c:v>ICE BofA US High Yield Index Option-Adjusted Spread</c:v>
                </c:pt>
              </c:strCache>
            </c:strRef>
          </c:tx>
          <c:spPr>
            <a:ln w="28575" cap="rnd">
              <a:solidFill>
                <a:srgbClr val="009BAB"/>
              </a:solidFill>
              <a:round/>
            </a:ln>
            <a:effectLst/>
          </c:spPr>
          <c:marker>
            <c:symbol val="none"/>
          </c:marker>
          <c:cat>
            <c:numRef>
              <c:f>'FRED Graph'!$A$13:$A$377</c:f>
              <c:numCache>
                <c:formatCode>yyyy\-mm\-dd</c:formatCode>
                <c:ptCount val="313"/>
                <c:pt idx="0">
                  <c:v>43833</c:v>
                </c:pt>
                <c:pt idx="1">
                  <c:v>43840</c:v>
                </c:pt>
                <c:pt idx="2">
                  <c:v>43847</c:v>
                </c:pt>
                <c:pt idx="3">
                  <c:v>43854</c:v>
                </c:pt>
                <c:pt idx="4">
                  <c:v>43861</c:v>
                </c:pt>
                <c:pt idx="5">
                  <c:v>43868</c:v>
                </c:pt>
                <c:pt idx="6">
                  <c:v>43875</c:v>
                </c:pt>
                <c:pt idx="7">
                  <c:v>43882</c:v>
                </c:pt>
                <c:pt idx="8">
                  <c:v>43889</c:v>
                </c:pt>
                <c:pt idx="9">
                  <c:v>43896</c:v>
                </c:pt>
                <c:pt idx="10">
                  <c:v>43903</c:v>
                </c:pt>
                <c:pt idx="11">
                  <c:v>43910</c:v>
                </c:pt>
                <c:pt idx="12">
                  <c:v>43917</c:v>
                </c:pt>
                <c:pt idx="13">
                  <c:v>43924</c:v>
                </c:pt>
                <c:pt idx="14">
                  <c:v>43931</c:v>
                </c:pt>
                <c:pt idx="15">
                  <c:v>43938</c:v>
                </c:pt>
                <c:pt idx="16">
                  <c:v>43945</c:v>
                </c:pt>
                <c:pt idx="17">
                  <c:v>43952</c:v>
                </c:pt>
                <c:pt idx="18">
                  <c:v>43959</c:v>
                </c:pt>
                <c:pt idx="19">
                  <c:v>43966</c:v>
                </c:pt>
                <c:pt idx="20">
                  <c:v>43973</c:v>
                </c:pt>
                <c:pt idx="21">
                  <c:v>43980</c:v>
                </c:pt>
                <c:pt idx="22">
                  <c:v>43987</c:v>
                </c:pt>
                <c:pt idx="23">
                  <c:v>43994</c:v>
                </c:pt>
                <c:pt idx="24">
                  <c:v>44001</c:v>
                </c:pt>
                <c:pt idx="25">
                  <c:v>44008</c:v>
                </c:pt>
                <c:pt idx="26">
                  <c:v>44015</c:v>
                </c:pt>
                <c:pt idx="27">
                  <c:v>44022</c:v>
                </c:pt>
                <c:pt idx="28">
                  <c:v>44029</c:v>
                </c:pt>
                <c:pt idx="29">
                  <c:v>44036</c:v>
                </c:pt>
                <c:pt idx="30">
                  <c:v>44043</c:v>
                </c:pt>
                <c:pt idx="31">
                  <c:v>44050</c:v>
                </c:pt>
                <c:pt idx="32">
                  <c:v>44057</c:v>
                </c:pt>
                <c:pt idx="33">
                  <c:v>44064</c:v>
                </c:pt>
                <c:pt idx="34">
                  <c:v>44071</c:v>
                </c:pt>
                <c:pt idx="35">
                  <c:v>44078</c:v>
                </c:pt>
                <c:pt idx="36">
                  <c:v>44085</c:v>
                </c:pt>
                <c:pt idx="37">
                  <c:v>44092</c:v>
                </c:pt>
                <c:pt idx="38">
                  <c:v>44099</c:v>
                </c:pt>
                <c:pt idx="39">
                  <c:v>44106</c:v>
                </c:pt>
                <c:pt idx="40">
                  <c:v>44113</c:v>
                </c:pt>
                <c:pt idx="41">
                  <c:v>44120</c:v>
                </c:pt>
                <c:pt idx="42">
                  <c:v>44127</c:v>
                </c:pt>
                <c:pt idx="43">
                  <c:v>44134</c:v>
                </c:pt>
                <c:pt idx="44">
                  <c:v>44141</c:v>
                </c:pt>
                <c:pt idx="45">
                  <c:v>44148</c:v>
                </c:pt>
                <c:pt idx="46">
                  <c:v>44155</c:v>
                </c:pt>
                <c:pt idx="47">
                  <c:v>44162</c:v>
                </c:pt>
                <c:pt idx="48">
                  <c:v>44169</c:v>
                </c:pt>
                <c:pt idx="49">
                  <c:v>44176</c:v>
                </c:pt>
                <c:pt idx="50">
                  <c:v>44183</c:v>
                </c:pt>
                <c:pt idx="51">
                  <c:v>44190</c:v>
                </c:pt>
                <c:pt idx="52">
                  <c:v>44197</c:v>
                </c:pt>
                <c:pt idx="53">
                  <c:v>44204</c:v>
                </c:pt>
                <c:pt idx="54">
                  <c:v>44211</c:v>
                </c:pt>
                <c:pt idx="55">
                  <c:v>44218</c:v>
                </c:pt>
                <c:pt idx="56">
                  <c:v>44225</c:v>
                </c:pt>
                <c:pt idx="57">
                  <c:v>44232</c:v>
                </c:pt>
                <c:pt idx="58">
                  <c:v>44239</c:v>
                </c:pt>
                <c:pt idx="59">
                  <c:v>44246</c:v>
                </c:pt>
                <c:pt idx="60">
                  <c:v>44253</c:v>
                </c:pt>
                <c:pt idx="61">
                  <c:v>44260</c:v>
                </c:pt>
                <c:pt idx="62">
                  <c:v>44267</c:v>
                </c:pt>
                <c:pt idx="63">
                  <c:v>44274</c:v>
                </c:pt>
                <c:pt idx="64">
                  <c:v>44281</c:v>
                </c:pt>
                <c:pt idx="65">
                  <c:v>44288</c:v>
                </c:pt>
                <c:pt idx="66">
                  <c:v>44295</c:v>
                </c:pt>
                <c:pt idx="67">
                  <c:v>44302</c:v>
                </c:pt>
                <c:pt idx="68">
                  <c:v>44309</c:v>
                </c:pt>
                <c:pt idx="69">
                  <c:v>44316</c:v>
                </c:pt>
                <c:pt idx="70">
                  <c:v>44323</c:v>
                </c:pt>
                <c:pt idx="71">
                  <c:v>44330</c:v>
                </c:pt>
                <c:pt idx="72">
                  <c:v>44337</c:v>
                </c:pt>
                <c:pt idx="73">
                  <c:v>44344</c:v>
                </c:pt>
                <c:pt idx="74">
                  <c:v>44351</c:v>
                </c:pt>
                <c:pt idx="75">
                  <c:v>44358</c:v>
                </c:pt>
                <c:pt idx="76">
                  <c:v>44365</c:v>
                </c:pt>
                <c:pt idx="77">
                  <c:v>44372</c:v>
                </c:pt>
                <c:pt idx="78">
                  <c:v>44379</c:v>
                </c:pt>
                <c:pt idx="79">
                  <c:v>44386</c:v>
                </c:pt>
                <c:pt idx="80">
                  <c:v>44393</c:v>
                </c:pt>
                <c:pt idx="81">
                  <c:v>44400</c:v>
                </c:pt>
                <c:pt idx="82">
                  <c:v>44407</c:v>
                </c:pt>
                <c:pt idx="83">
                  <c:v>44414</c:v>
                </c:pt>
                <c:pt idx="84">
                  <c:v>44421</c:v>
                </c:pt>
                <c:pt idx="85">
                  <c:v>44428</c:v>
                </c:pt>
                <c:pt idx="86">
                  <c:v>44435</c:v>
                </c:pt>
                <c:pt idx="87">
                  <c:v>44442</c:v>
                </c:pt>
                <c:pt idx="88">
                  <c:v>44449</c:v>
                </c:pt>
                <c:pt idx="89">
                  <c:v>44456</c:v>
                </c:pt>
                <c:pt idx="90">
                  <c:v>44463</c:v>
                </c:pt>
                <c:pt idx="91">
                  <c:v>44470</c:v>
                </c:pt>
                <c:pt idx="92">
                  <c:v>44477</c:v>
                </c:pt>
                <c:pt idx="93">
                  <c:v>44484</c:v>
                </c:pt>
                <c:pt idx="94">
                  <c:v>44491</c:v>
                </c:pt>
                <c:pt idx="95">
                  <c:v>44498</c:v>
                </c:pt>
                <c:pt idx="96">
                  <c:v>44505</c:v>
                </c:pt>
                <c:pt idx="97">
                  <c:v>44512</c:v>
                </c:pt>
                <c:pt idx="98">
                  <c:v>44519</c:v>
                </c:pt>
                <c:pt idx="99">
                  <c:v>44526</c:v>
                </c:pt>
                <c:pt idx="100">
                  <c:v>44533</c:v>
                </c:pt>
                <c:pt idx="101">
                  <c:v>44540</c:v>
                </c:pt>
                <c:pt idx="102">
                  <c:v>44547</c:v>
                </c:pt>
                <c:pt idx="103">
                  <c:v>44554</c:v>
                </c:pt>
                <c:pt idx="104">
                  <c:v>44561</c:v>
                </c:pt>
                <c:pt idx="105">
                  <c:v>44568</c:v>
                </c:pt>
                <c:pt idx="106">
                  <c:v>44575</c:v>
                </c:pt>
                <c:pt idx="107">
                  <c:v>44582</c:v>
                </c:pt>
                <c:pt idx="108">
                  <c:v>44589</c:v>
                </c:pt>
                <c:pt idx="109">
                  <c:v>44596</c:v>
                </c:pt>
                <c:pt idx="110">
                  <c:v>44603</c:v>
                </c:pt>
                <c:pt idx="111">
                  <c:v>44610</c:v>
                </c:pt>
                <c:pt idx="112">
                  <c:v>44617</c:v>
                </c:pt>
                <c:pt idx="113">
                  <c:v>44624</c:v>
                </c:pt>
                <c:pt idx="114">
                  <c:v>44631</c:v>
                </c:pt>
                <c:pt idx="115">
                  <c:v>44638</c:v>
                </c:pt>
                <c:pt idx="116">
                  <c:v>44645</c:v>
                </c:pt>
                <c:pt idx="117">
                  <c:v>44652</c:v>
                </c:pt>
                <c:pt idx="118">
                  <c:v>44659</c:v>
                </c:pt>
                <c:pt idx="119">
                  <c:v>44666</c:v>
                </c:pt>
                <c:pt idx="120">
                  <c:v>44673</c:v>
                </c:pt>
                <c:pt idx="121">
                  <c:v>44680</c:v>
                </c:pt>
                <c:pt idx="122">
                  <c:v>44687</c:v>
                </c:pt>
                <c:pt idx="123">
                  <c:v>44694</c:v>
                </c:pt>
                <c:pt idx="124">
                  <c:v>44701</c:v>
                </c:pt>
                <c:pt idx="125">
                  <c:v>44708</c:v>
                </c:pt>
                <c:pt idx="126">
                  <c:v>44715</c:v>
                </c:pt>
                <c:pt idx="127">
                  <c:v>44722</c:v>
                </c:pt>
                <c:pt idx="128">
                  <c:v>44729</c:v>
                </c:pt>
                <c:pt idx="129">
                  <c:v>44736</c:v>
                </c:pt>
                <c:pt idx="130">
                  <c:v>44743</c:v>
                </c:pt>
                <c:pt idx="131">
                  <c:v>44750</c:v>
                </c:pt>
                <c:pt idx="132">
                  <c:v>44757</c:v>
                </c:pt>
                <c:pt idx="133">
                  <c:v>44764</c:v>
                </c:pt>
                <c:pt idx="134">
                  <c:v>44771</c:v>
                </c:pt>
                <c:pt idx="135">
                  <c:v>44778</c:v>
                </c:pt>
                <c:pt idx="136">
                  <c:v>44785</c:v>
                </c:pt>
                <c:pt idx="137">
                  <c:v>44792</c:v>
                </c:pt>
                <c:pt idx="138">
                  <c:v>44799</c:v>
                </c:pt>
                <c:pt idx="139">
                  <c:v>44806</c:v>
                </c:pt>
                <c:pt idx="140">
                  <c:v>44813</c:v>
                </c:pt>
                <c:pt idx="141">
                  <c:v>44820</c:v>
                </c:pt>
                <c:pt idx="142">
                  <c:v>44827</c:v>
                </c:pt>
                <c:pt idx="143">
                  <c:v>44834</c:v>
                </c:pt>
                <c:pt idx="144">
                  <c:v>44841</c:v>
                </c:pt>
                <c:pt idx="145">
                  <c:v>44848</c:v>
                </c:pt>
                <c:pt idx="146">
                  <c:v>44855</c:v>
                </c:pt>
                <c:pt idx="147">
                  <c:v>44862</c:v>
                </c:pt>
                <c:pt idx="148">
                  <c:v>44869</c:v>
                </c:pt>
                <c:pt idx="149">
                  <c:v>44876</c:v>
                </c:pt>
                <c:pt idx="150">
                  <c:v>44883</c:v>
                </c:pt>
                <c:pt idx="151">
                  <c:v>44890</c:v>
                </c:pt>
                <c:pt idx="152">
                  <c:v>44897</c:v>
                </c:pt>
                <c:pt idx="153">
                  <c:v>44904</c:v>
                </c:pt>
                <c:pt idx="154">
                  <c:v>44911</c:v>
                </c:pt>
                <c:pt idx="155">
                  <c:v>44918</c:v>
                </c:pt>
                <c:pt idx="156">
                  <c:v>44925</c:v>
                </c:pt>
                <c:pt idx="157">
                  <c:v>44932</c:v>
                </c:pt>
                <c:pt idx="158">
                  <c:v>44939</c:v>
                </c:pt>
                <c:pt idx="159">
                  <c:v>44946</c:v>
                </c:pt>
                <c:pt idx="160">
                  <c:v>44953</c:v>
                </c:pt>
                <c:pt idx="161">
                  <c:v>44960</c:v>
                </c:pt>
                <c:pt idx="162">
                  <c:v>44967</c:v>
                </c:pt>
                <c:pt idx="163">
                  <c:v>44974</c:v>
                </c:pt>
                <c:pt idx="164">
                  <c:v>44981</c:v>
                </c:pt>
                <c:pt idx="165">
                  <c:v>44988</c:v>
                </c:pt>
                <c:pt idx="166">
                  <c:v>44995</c:v>
                </c:pt>
                <c:pt idx="167">
                  <c:v>45002</c:v>
                </c:pt>
                <c:pt idx="168">
                  <c:v>45009</c:v>
                </c:pt>
                <c:pt idx="169">
                  <c:v>45016</c:v>
                </c:pt>
                <c:pt idx="170">
                  <c:v>45023</c:v>
                </c:pt>
                <c:pt idx="171">
                  <c:v>45030</c:v>
                </c:pt>
                <c:pt idx="172">
                  <c:v>45037</c:v>
                </c:pt>
                <c:pt idx="173">
                  <c:v>45044</c:v>
                </c:pt>
                <c:pt idx="174">
                  <c:v>45051</c:v>
                </c:pt>
                <c:pt idx="175">
                  <c:v>45058</c:v>
                </c:pt>
                <c:pt idx="176">
                  <c:v>45065</c:v>
                </c:pt>
                <c:pt idx="177">
                  <c:v>45072</c:v>
                </c:pt>
                <c:pt idx="178">
                  <c:v>45079</c:v>
                </c:pt>
                <c:pt idx="179">
                  <c:v>45086</c:v>
                </c:pt>
                <c:pt idx="180">
                  <c:v>45093</c:v>
                </c:pt>
                <c:pt idx="181">
                  <c:v>45100</c:v>
                </c:pt>
                <c:pt idx="182">
                  <c:v>45107</c:v>
                </c:pt>
                <c:pt idx="183">
                  <c:v>45114</c:v>
                </c:pt>
                <c:pt idx="184">
                  <c:v>45121</c:v>
                </c:pt>
                <c:pt idx="185">
                  <c:v>45128</c:v>
                </c:pt>
                <c:pt idx="186">
                  <c:v>45135</c:v>
                </c:pt>
                <c:pt idx="187">
                  <c:v>45142</c:v>
                </c:pt>
                <c:pt idx="188">
                  <c:v>45149</c:v>
                </c:pt>
                <c:pt idx="189">
                  <c:v>45156</c:v>
                </c:pt>
                <c:pt idx="190">
                  <c:v>45163</c:v>
                </c:pt>
                <c:pt idx="191">
                  <c:v>45170</c:v>
                </c:pt>
                <c:pt idx="192">
                  <c:v>45177</c:v>
                </c:pt>
                <c:pt idx="193">
                  <c:v>45184</c:v>
                </c:pt>
                <c:pt idx="194">
                  <c:v>45191</c:v>
                </c:pt>
                <c:pt idx="195">
                  <c:v>45198</c:v>
                </c:pt>
                <c:pt idx="196">
                  <c:v>45205</c:v>
                </c:pt>
                <c:pt idx="197">
                  <c:v>45212</c:v>
                </c:pt>
                <c:pt idx="198">
                  <c:v>45219</c:v>
                </c:pt>
                <c:pt idx="199">
                  <c:v>45226</c:v>
                </c:pt>
                <c:pt idx="200">
                  <c:v>45233</c:v>
                </c:pt>
                <c:pt idx="201">
                  <c:v>45240</c:v>
                </c:pt>
                <c:pt idx="202">
                  <c:v>45247</c:v>
                </c:pt>
                <c:pt idx="203">
                  <c:v>45254</c:v>
                </c:pt>
                <c:pt idx="204">
                  <c:v>45261</c:v>
                </c:pt>
                <c:pt idx="205">
                  <c:v>45268</c:v>
                </c:pt>
                <c:pt idx="206">
                  <c:v>45275</c:v>
                </c:pt>
                <c:pt idx="207">
                  <c:v>45282</c:v>
                </c:pt>
                <c:pt idx="208">
                  <c:v>45289</c:v>
                </c:pt>
                <c:pt idx="209">
                  <c:v>45296</c:v>
                </c:pt>
                <c:pt idx="210">
                  <c:v>45303</c:v>
                </c:pt>
                <c:pt idx="211">
                  <c:v>45310</c:v>
                </c:pt>
                <c:pt idx="212">
                  <c:v>45317</c:v>
                </c:pt>
                <c:pt idx="213">
                  <c:v>45324</c:v>
                </c:pt>
                <c:pt idx="214">
                  <c:v>45331</c:v>
                </c:pt>
                <c:pt idx="215">
                  <c:v>45338</c:v>
                </c:pt>
                <c:pt idx="216">
                  <c:v>45345</c:v>
                </c:pt>
                <c:pt idx="217">
                  <c:v>45352</c:v>
                </c:pt>
                <c:pt idx="218">
                  <c:v>45359</c:v>
                </c:pt>
                <c:pt idx="219">
                  <c:v>45366</c:v>
                </c:pt>
                <c:pt idx="220">
                  <c:v>45373</c:v>
                </c:pt>
                <c:pt idx="221">
                  <c:v>45380</c:v>
                </c:pt>
                <c:pt idx="222">
                  <c:v>45387</c:v>
                </c:pt>
                <c:pt idx="223">
                  <c:v>45394</c:v>
                </c:pt>
                <c:pt idx="224">
                  <c:v>45401</c:v>
                </c:pt>
                <c:pt idx="225">
                  <c:v>45408</c:v>
                </c:pt>
                <c:pt idx="226">
                  <c:v>45415</c:v>
                </c:pt>
                <c:pt idx="227">
                  <c:v>45422</c:v>
                </c:pt>
                <c:pt idx="228">
                  <c:v>45429</c:v>
                </c:pt>
                <c:pt idx="229">
                  <c:v>45436</c:v>
                </c:pt>
                <c:pt idx="230">
                  <c:v>45443</c:v>
                </c:pt>
                <c:pt idx="231">
                  <c:v>45450</c:v>
                </c:pt>
                <c:pt idx="232">
                  <c:v>45457</c:v>
                </c:pt>
                <c:pt idx="233">
                  <c:v>45464</c:v>
                </c:pt>
                <c:pt idx="234">
                  <c:v>45471</c:v>
                </c:pt>
                <c:pt idx="235">
                  <c:v>45478</c:v>
                </c:pt>
                <c:pt idx="236">
                  <c:v>45485</c:v>
                </c:pt>
                <c:pt idx="237">
                  <c:v>45492</c:v>
                </c:pt>
                <c:pt idx="238">
                  <c:v>45499</c:v>
                </c:pt>
                <c:pt idx="239">
                  <c:v>45506</c:v>
                </c:pt>
                <c:pt idx="240">
                  <c:v>45513</c:v>
                </c:pt>
                <c:pt idx="241">
                  <c:v>45520</c:v>
                </c:pt>
                <c:pt idx="242">
                  <c:v>45527</c:v>
                </c:pt>
                <c:pt idx="243">
                  <c:v>45534</c:v>
                </c:pt>
                <c:pt idx="244">
                  <c:v>45541</c:v>
                </c:pt>
                <c:pt idx="245">
                  <c:v>45548</c:v>
                </c:pt>
                <c:pt idx="246">
                  <c:v>45555</c:v>
                </c:pt>
                <c:pt idx="247">
                  <c:v>45562</c:v>
                </c:pt>
                <c:pt idx="248">
                  <c:v>45569</c:v>
                </c:pt>
                <c:pt idx="249">
                  <c:v>45576</c:v>
                </c:pt>
                <c:pt idx="250">
                  <c:v>45583</c:v>
                </c:pt>
                <c:pt idx="251">
                  <c:v>45590</c:v>
                </c:pt>
                <c:pt idx="252">
                  <c:v>45597</c:v>
                </c:pt>
                <c:pt idx="253">
                  <c:v>45604</c:v>
                </c:pt>
                <c:pt idx="254">
                  <c:v>45611</c:v>
                </c:pt>
                <c:pt idx="255">
                  <c:v>45618</c:v>
                </c:pt>
                <c:pt idx="256">
                  <c:v>45625</c:v>
                </c:pt>
                <c:pt idx="257">
                  <c:v>45632</c:v>
                </c:pt>
                <c:pt idx="258">
                  <c:v>45639</c:v>
                </c:pt>
                <c:pt idx="259">
                  <c:v>45646</c:v>
                </c:pt>
                <c:pt idx="260">
                  <c:v>45653</c:v>
                </c:pt>
                <c:pt idx="261">
                  <c:v>45660</c:v>
                </c:pt>
                <c:pt idx="262">
                  <c:v>45667</c:v>
                </c:pt>
                <c:pt idx="263">
                  <c:v>45674</c:v>
                </c:pt>
                <c:pt idx="264">
                  <c:v>45681</c:v>
                </c:pt>
                <c:pt idx="265">
                  <c:v>45688</c:v>
                </c:pt>
                <c:pt idx="266">
                  <c:v>45695</c:v>
                </c:pt>
                <c:pt idx="267">
                  <c:v>45702</c:v>
                </c:pt>
                <c:pt idx="268">
                  <c:v>45709</c:v>
                </c:pt>
                <c:pt idx="269">
                  <c:v>45716</c:v>
                </c:pt>
                <c:pt idx="270">
                  <c:v>45723</c:v>
                </c:pt>
                <c:pt idx="271">
                  <c:v>45730</c:v>
                </c:pt>
                <c:pt idx="272">
                  <c:v>45737</c:v>
                </c:pt>
                <c:pt idx="273">
                  <c:v>45744</c:v>
                </c:pt>
                <c:pt idx="274">
                  <c:v>45751</c:v>
                </c:pt>
                <c:pt idx="275">
                  <c:v>45758</c:v>
                </c:pt>
                <c:pt idx="276">
                  <c:v>45765</c:v>
                </c:pt>
                <c:pt idx="277">
                  <c:v>45772</c:v>
                </c:pt>
                <c:pt idx="278">
                  <c:v>45779</c:v>
                </c:pt>
                <c:pt idx="279">
                  <c:v>45786</c:v>
                </c:pt>
                <c:pt idx="280">
                  <c:v>45793</c:v>
                </c:pt>
                <c:pt idx="281">
                  <c:v>45800</c:v>
                </c:pt>
                <c:pt idx="282">
                  <c:v>45807</c:v>
                </c:pt>
                <c:pt idx="283">
                  <c:v>45814</c:v>
                </c:pt>
                <c:pt idx="284">
                  <c:v>45821</c:v>
                </c:pt>
                <c:pt idx="285">
                  <c:v>45828</c:v>
                </c:pt>
                <c:pt idx="286">
                  <c:v>45835</c:v>
                </c:pt>
                <c:pt idx="287">
                  <c:v>45842</c:v>
                </c:pt>
                <c:pt idx="288">
                  <c:v>45849</c:v>
                </c:pt>
                <c:pt idx="289">
                  <c:v>45856</c:v>
                </c:pt>
                <c:pt idx="290">
                  <c:v>45863</c:v>
                </c:pt>
                <c:pt idx="291">
                  <c:v>45870</c:v>
                </c:pt>
                <c:pt idx="292">
                  <c:v>45877</c:v>
                </c:pt>
                <c:pt idx="293">
                  <c:v>45884</c:v>
                </c:pt>
                <c:pt idx="294">
                  <c:v>45891</c:v>
                </c:pt>
                <c:pt idx="295">
                  <c:v>45898</c:v>
                </c:pt>
                <c:pt idx="296">
                  <c:v>45905</c:v>
                </c:pt>
                <c:pt idx="297">
                  <c:v>45912</c:v>
                </c:pt>
                <c:pt idx="298">
                  <c:v>45919</c:v>
                </c:pt>
                <c:pt idx="299">
                  <c:v>45926</c:v>
                </c:pt>
                <c:pt idx="300">
                  <c:v>45933</c:v>
                </c:pt>
                <c:pt idx="301">
                  <c:v>45940</c:v>
                </c:pt>
                <c:pt idx="302">
                  <c:v>45947</c:v>
                </c:pt>
                <c:pt idx="303">
                  <c:v>45954</c:v>
                </c:pt>
                <c:pt idx="304">
                  <c:v>45961</c:v>
                </c:pt>
                <c:pt idx="305">
                  <c:v>45968</c:v>
                </c:pt>
                <c:pt idx="306">
                  <c:v>45975</c:v>
                </c:pt>
                <c:pt idx="307">
                  <c:v>45982</c:v>
                </c:pt>
                <c:pt idx="308">
                  <c:v>45989</c:v>
                </c:pt>
                <c:pt idx="309">
                  <c:v>45996</c:v>
                </c:pt>
                <c:pt idx="310">
                  <c:v>46003</c:v>
                </c:pt>
                <c:pt idx="311">
                  <c:v>46010</c:v>
                </c:pt>
                <c:pt idx="312">
                  <c:v>46017</c:v>
                </c:pt>
              </c:numCache>
            </c:numRef>
          </c:cat>
          <c:val>
            <c:numRef>
              <c:f>'FRED Graph'!$B$13:$B$377</c:f>
              <c:numCache>
                <c:formatCode>0.00</c:formatCode>
                <c:ptCount val="313"/>
                <c:pt idx="0">
                  <c:v>3.5924999999999998</c:v>
                </c:pt>
                <c:pt idx="1">
                  <c:v>3.516</c:v>
                </c:pt>
                <c:pt idx="2">
                  <c:v>3.4359999999999999</c:v>
                </c:pt>
                <c:pt idx="3">
                  <c:v>3.52</c:v>
                </c:pt>
                <c:pt idx="4">
                  <c:v>3.94</c:v>
                </c:pt>
                <c:pt idx="5">
                  <c:v>3.8039999999999998</c:v>
                </c:pt>
                <c:pt idx="6">
                  <c:v>3.6240000000000001</c:v>
                </c:pt>
                <c:pt idx="7">
                  <c:v>3.6040000000000001</c:v>
                </c:pt>
                <c:pt idx="8">
                  <c:v>4.4279999999999999</c:v>
                </c:pt>
                <c:pt idx="9">
                  <c:v>5.0516666666666667</c:v>
                </c:pt>
                <c:pt idx="10">
                  <c:v>6.88</c:v>
                </c:pt>
                <c:pt idx="11">
                  <c:v>9.1479999999999997</c:v>
                </c:pt>
                <c:pt idx="12">
                  <c:v>9.9619999999999997</c:v>
                </c:pt>
                <c:pt idx="13">
                  <c:v>9.06</c:v>
                </c:pt>
                <c:pt idx="14">
                  <c:v>8.7274999999999991</c:v>
                </c:pt>
                <c:pt idx="15">
                  <c:v>7.516</c:v>
                </c:pt>
                <c:pt idx="16">
                  <c:v>7.8339999999999996</c:v>
                </c:pt>
                <c:pt idx="17">
                  <c:v>7.8460000000000001</c:v>
                </c:pt>
                <c:pt idx="18">
                  <c:v>7.6219999999999999</c:v>
                </c:pt>
                <c:pt idx="19">
                  <c:v>7.6180000000000003</c:v>
                </c:pt>
                <c:pt idx="20">
                  <c:v>7.2119999999999997</c:v>
                </c:pt>
                <c:pt idx="21">
                  <c:v>6.7640000000000002</c:v>
                </c:pt>
                <c:pt idx="22">
                  <c:v>6.0466666666666669</c:v>
                </c:pt>
                <c:pt idx="23">
                  <c:v>5.9720000000000004</c:v>
                </c:pt>
                <c:pt idx="24">
                  <c:v>5.9820000000000002</c:v>
                </c:pt>
                <c:pt idx="25">
                  <c:v>6.1980000000000004</c:v>
                </c:pt>
                <c:pt idx="26">
                  <c:v>6.3259999999999996</c:v>
                </c:pt>
                <c:pt idx="27">
                  <c:v>6.0819999999999999</c:v>
                </c:pt>
                <c:pt idx="28">
                  <c:v>5.87</c:v>
                </c:pt>
                <c:pt idx="29">
                  <c:v>5.34</c:v>
                </c:pt>
                <c:pt idx="30">
                  <c:v>5.1920000000000002</c:v>
                </c:pt>
                <c:pt idx="31">
                  <c:v>5.0739999999999998</c:v>
                </c:pt>
                <c:pt idx="32">
                  <c:v>5.1280000000000001</c:v>
                </c:pt>
                <c:pt idx="33">
                  <c:v>5.266</c:v>
                </c:pt>
                <c:pt idx="34">
                  <c:v>5.048</c:v>
                </c:pt>
                <c:pt idx="35">
                  <c:v>5.0179999999999998</c:v>
                </c:pt>
                <c:pt idx="36">
                  <c:v>5.1820000000000004</c:v>
                </c:pt>
                <c:pt idx="37">
                  <c:v>5.1379999999999999</c:v>
                </c:pt>
                <c:pt idx="38">
                  <c:v>5.524</c:v>
                </c:pt>
                <c:pt idx="39">
                  <c:v>5.4340000000000002</c:v>
                </c:pt>
                <c:pt idx="40">
                  <c:v>5.03</c:v>
                </c:pt>
                <c:pt idx="41">
                  <c:v>4.9279999999999999</c:v>
                </c:pt>
                <c:pt idx="42">
                  <c:v>4.8940000000000001</c:v>
                </c:pt>
                <c:pt idx="43">
                  <c:v>5.1760000000000002</c:v>
                </c:pt>
                <c:pt idx="44">
                  <c:v>4.9483333333333333</c:v>
                </c:pt>
                <c:pt idx="45">
                  <c:v>4.4420000000000002</c:v>
                </c:pt>
                <c:pt idx="46">
                  <c:v>4.4740000000000002</c:v>
                </c:pt>
                <c:pt idx="47">
                  <c:v>4.3499999999999996</c:v>
                </c:pt>
                <c:pt idx="48">
                  <c:v>4.1680000000000001</c:v>
                </c:pt>
                <c:pt idx="49">
                  <c:v>4.0620000000000003</c:v>
                </c:pt>
                <c:pt idx="50">
                  <c:v>4.0540000000000003</c:v>
                </c:pt>
                <c:pt idx="51">
                  <c:v>4.1050000000000004</c:v>
                </c:pt>
                <c:pt idx="52">
                  <c:v>3.8675000000000002</c:v>
                </c:pt>
                <c:pt idx="53">
                  <c:v>3.8380000000000001</c:v>
                </c:pt>
                <c:pt idx="54">
                  <c:v>3.7919999999999998</c:v>
                </c:pt>
                <c:pt idx="55">
                  <c:v>3.702</c:v>
                </c:pt>
                <c:pt idx="56">
                  <c:v>3.778</c:v>
                </c:pt>
                <c:pt idx="57">
                  <c:v>3.72</c:v>
                </c:pt>
                <c:pt idx="58">
                  <c:v>3.508</c:v>
                </c:pt>
                <c:pt idx="59">
                  <c:v>3.4380000000000002</c:v>
                </c:pt>
                <c:pt idx="60">
                  <c:v>3.4540000000000002</c:v>
                </c:pt>
                <c:pt idx="61">
                  <c:v>3.5483333333333333</c:v>
                </c:pt>
                <c:pt idx="62">
                  <c:v>3.5779999999999998</c:v>
                </c:pt>
                <c:pt idx="63">
                  <c:v>3.6160000000000001</c:v>
                </c:pt>
                <c:pt idx="64">
                  <c:v>3.5339999999999998</c:v>
                </c:pt>
                <c:pt idx="65">
                  <c:v>3.39</c:v>
                </c:pt>
                <c:pt idx="66">
                  <c:v>3.234</c:v>
                </c:pt>
                <c:pt idx="67">
                  <c:v>3.2559999999999998</c:v>
                </c:pt>
                <c:pt idx="68">
                  <c:v>3.3140000000000001</c:v>
                </c:pt>
                <c:pt idx="69">
                  <c:v>3.2559999999999998</c:v>
                </c:pt>
                <c:pt idx="70">
                  <c:v>3.29</c:v>
                </c:pt>
                <c:pt idx="71">
                  <c:v>3.3359999999999999</c:v>
                </c:pt>
                <c:pt idx="72">
                  <c:v>3.3780000000000001</c:v>
                </c:pt>
                <c:pt idx="73">
                  <c:v>3.33</c:v>
                </c:pt>
                <c:pt idx="74">
                  <c:v>3.3079999999999998</c:v>
                </c:pt>
                <c:pt idx="75">
                  <c:v>3.238</c:v>
                </c:pt>
                <c:pt idx="76">
                  <c:v>3.1579999999999999</c:v>
                </c:pt>
                <c:pt idx="77">
                  <c:v>3.1080000000000001</c:v>
                </c:pt>
                <c:pt idx="78">
                  <c:v>3.036</c:v>
                </c:pt>
                <c:pt idx="79">
                  <c:v>3.0680000000000001</c:v>
                </c:pt>
                <c:pt idx="80">
                  <c:v>3.1019999999999999</c:v>
                </c:pt>
                <c:pt idx="81">
                  <c:v>3.3039999999999998</c:v>
                </c:pt>
                <c:pt idx="82">
                  <c:v>3.246</c:v>
                </c:pt>
                <c:pt idx="83">
                  <c:v>3.3683333333333332</c:v>
                </c:pt>
                <c:pt idx="84">
                  <c:v>3.3460000000000001</c:v>
                </c:pt>
                <c:pt idx="85">
                  <c:v>3.3780000000000001</c:v>
                </c:pt>
                <c:pt idx="86">
                  <c:v>3.238</c:v>
                </c:pt>
                <c:pt idx="87">
                  <c:v>3.1720000000000002</c:v>
                </c:pt>
                <c:pt idx="88">
                  <c:v>3.1419999999999999</c:v>
                </c:pt>
                <c:pt idx="89">
                  <c:v>3.0760000000000001</c:v>
                </c:pt>
                <c:pt idx="90">
                  <c:v>3.1139999999999999</c:v>
                </c:pt>
                <c:pt idx="91">
                  <c:v>3.1259999999999999</c:v>
                </c:pt>
                <c:pt idx="92">
                  <c:v>3.2120000000000002</c:v>
                </c:pt>
                <c:pt idx="93">
                  <c:v>3.206</c:v>
                </c:pt>
                <c:pt idx="94">
                  <c:v>3.0739999999999998</c:v>
                </c:pt>
                <c:pt idx="95">
                  <c:v>3.0939999999999999</c:v>
                </c:pt>
                <c:pt idx="96">
                  <c:v>3.1683333333333334</c:v>
                </c:pt>
                <c:pt idx="97">
                  <c:v>3.0640000000000001</c:v>
                </c:pt>
                <c:pt idx="98">
                  <c:v>3.1640000000000001</c:v>
                </c:pt>
                <c:pt idx="99">
                  <c:v>3.3479999999999999</c:v>
                </c:pt>
                <c:pt idx="100">
                  <c:v>3.5760000000000001</c:v>
                </c:pt>
                <c:pt idx="101">
                  <c:v>3.2639999999999998</c:v>
                </c:pt>
                <c:pt idx="102">
                  <c:v>3.3380000000000001</c:v>
                </c:pt>
                <c:pt idx="103">
                  <c:v>3.2475000000000001</c:v>
                </c:pt>
                <c:pt idx="104">
                  <c:v>3.05</c:v>
                </c:pt>
                <c:pt idx="105">
                  <c:v>3.1120000000000001</c:v>
                </c:pt>
                <c:pt idx="106">
                  <c:v>3.1339999999999999</c:v>
                </c:pt>
                <c:pt idx="107">
                  <c:v>3.1419999999999999</c:v>
                </c:pt>
                <c:pt idx="108">
                  <c:v>3.43</c:v>
                </c:pt>
                <c:pt idx="109">
                  <c:v>3.532</c:v>
                </c:pt>
                <c:pt idx="110">
                  <c:v>3.5419999999999998</c:v>
                </c:pt>
                <c:pt idx="111">
                  <c:v>3.722</c:v>
                </c:pt>
                <c:pt idx="112">
                  <c:v>3.76</c:v>
                </c:pt>
                <c:pt idx="113">
                  <c:v>3.7959999999999998</c:v>
                </c:pt>
                <c:pt idx="114">
                  <c:v>4.0060000000000002</c:v>
                </c:pt>
                <c:pt idx="115">
                  <c:v>3.99</c:v>
                </c:pt>
                <c:pt idx="116">
                  <c:v>3.6539999999999999</c:v>
                </c:pt>
                <c:pt idx="117">
                  <c:v>3.4159999999999999</c:v>
                </c:pt>
                <c:pt idx="118">
                  <c:v>3.4380000000000002</c:v>
                </c:pt>
                <c:pt idx="119">
                  <c:v>3.7324999999999999</c:v>
                </c:pt>
                <c:pt idx="120">
                  <c:v>3.5859999999999999</c:v>
                </c:pt>
                <c:pt idx="121">
                  <c:v>3.8559999999999999</c:v>
                </c:pt>
                <c:pt idx="122">
                  <c:v>4.05</c:v>
                </c:pt>
                <c:pt idx="123">
                  <c:v>4.5880000000000001</c:v>
                </c:pt>
                <c:pt idx="124">
                  <c:v>4.7960000000000003</c:v>
                </c:pt>
                <c:pt idx="125">
                  <c:v>4.6139999999999999</c:v>
                </c:pt>
                <c:pt idx="126">
                  <c:v>4.18</c:v>
                </c:pt>
                <c:pt idx="127">
                  <c:v>4.3600000000000003</c:v>
                </c:pt>
                <c:pt idx="128">
                  <c:v>4.9820000000000002</c:v>
                </c:pt>
                <c:pt idx="129">
                  <c:v>5.2160000000000002</c:v>
                </c:pt>
                <c:pt idx="130">
                  <c:v>5.556</c:v>
                </c:pt>
                <c:pt idx="131">
                  <c:v>5.7160000000000002</c:v>
                </c:pt>
                <c:pt idx="132">
                  <c:v>5.452</c:v>
                </c:pt>
                <c:pt idx="133">
                  <c:v>5.04</c:v>
                </c:pt>
                <c:pt idx="134">
                  <c:v>4.9660000000000002</c:v>
                </c:pt>
                <c:pt idx="135">
                  <c:v>4.628333333333333</c:v>
                </c:pt>
                <c:pt idx="136">
                  <c:v>4.3319999999999999</c:v>
                </c:pt>
                <c:pt idx="137">
                  <c:v>4.3280000000000003</c:v>
                </c:pt>
                <c:pt idx="138">
                  <c:v>4.6319999999999997</c:v>
                </c:pt>
                <c:pt idx="139">
                  <c:v>4.97</c:v>
                </c:pt>
                <c:pt idx="140">
                  <c:v>4.8780000000000001</c:v>
                </c:pt>
                <c:pt idx="141">
                  <c:v>4.7380000000000004</c:v>
                </c:pt>
                <c:pt idx="142">
                  <c:v>4.9320000000000004</c:v>
                </c:pt>
                <c:pt idx="143">
                  <c:v>5.36</c:v>
                </c:pt>
                <c:pt idx="144">
                  <c:v>5.1219999999999999</c:v>
                </c:pt>
                <c:pt idx="145">
                  <c:v>5.1980000000000004</c:v>
                </c:pt>
                <c:pt idx="146">
                  <c:v>4.968</c:v>
                </c:pt>
                <c:pt idx="147">
                  <c:v>4.7779999999999996</c:v>
                </c:pt>
                <c:pt idx="148">
                  <c:v>4.6879999999999997</c:v>
                </c:pt>
                <c:pt idx="149">
                  <c:v>4.82</c:v>
                </c:pt>
                <c:pt idx="150">
                  <c:v>4.6840000000000002</c:v>
                </c:pt>
                <c:pt idx="151">
                  <c:v>4.55</c:v>
                </c:pt>
                <c:pt idx="152">
                  <c:v>4.5579999999999998</c:v>
                </c:pt>
                <c:pt idx="153">
                  <c:v>4.5380000000000003</c:v>
                </c:pt>
                <c:pt idx="154">
                  <c:v>4.4640000000000004</c:v>
                </c:pt>
                <c:pt idx="155">
                  <c:v>4.6219999999999999</c:v>
                </c:pt>
                <c:pt idx="156">
                  <c:v>4.7300000000000004</c:v>
                </c:pt>
                <c:pt idx="157">
                  <c:v>4.6360000000000001</c:v>
                </c:pt>
                <c:pt idx="158">
                  <c:v>4.3</c:v>
                </c:pt>
                <c:pt idx="159">
                  <c:v>4.274</c:v>
                </c:pt>
                <c:pt idx="160">
                  <c:v>4.2839999999999998</c:v>
                </c:pt>
                <c:pt idx="161">
                  <c:v>4.1520000000000001</c:v>
                </c:pt>
                <c:pt idx="162">
                  <c:v>4.0679999999999996</c:v>
                </c:pt>
                <c:pt idx="163">
                  <c:v>4.2359999999999998</c:v>
                </c:pt>
                <c:pt idx="164">
                  <c:v>4.3719999999999999</c:v>
                </c:pt>
                <c:pt idx="165">
                  <c:v>4.1660000000000004</c:v>
                </c:pt>
                <c:pt idx="166">
                  <c:v>4.1840000000000002</c:v>
                </c:pt>
                <c:pt idx="167">
                  <c:v>5.0140000000000002</c:v>
                </c:pt>
                <c:pt idx="168">
                  <c:v>5.0640000000000001</c:v>
                </c:pt>
                <c:pt idx="169">
                  <c:v>4.8380000000000001</c:v>
                </c:pt>
                <c:pt idx="170">
                  <c:v>4.7474999999999996</c:v>
                </c:pt>
                <c:pt idx="171">
                  <c:v>4.5739999999999998</c:v>
                </c:pt>
                <c:pt idx="172">
                  <c:v>4.4379999999999997</c:v>
                </c:pt>
                <c:pt idx="173">
                  <c:v>4.5460000000000003</c:v>
                </c:pt>
                <c:pt idx="174">
                  <c:v>4.6983333333333333</c:v>
                </c:pt>
                <c:pt idx="175">
                  <c:v>4.7619999999999996</c:v>
                </c:pt>
                <c:pt idx="176">
                  <c:v>4.7240000000000002</c:v>
                </c:pt>
                <c:pt idx="177">
                  <c:v>4.5860000000000003</c:v>
                </c:pt>
                <c:pt idx="178">
                  <c:v>4.5659999999999998</c:v>
                </c:pt>
                <c:pt idx="179">
                  <c:v>4.3579999999999997</c:v>
                </c:pt>
                <c:pt idx="180">
                  <c:v>4.2119999999999997</c:v>
                </c:pt>
                <c:pt idx="181">
                  <c:v>4.2779999999999996</c:v>
                </c:pt>
                <c:pt idx="182">
                  <c:v>4.242</c:v>
                </c:pt>
                <c:pt idx="183">
                  <c:v>4.0339999999999998</c:v>
                </c:pt>
                <c:pt idx="184">
                  <c:v>4</c:v>
                </c:pt>
                <c:pt idx="185">
                  <c:v>3.91</c:v>
                </c:pt>
                <c:pt idx="186">
                  <c:v>3.8340000000000001</c:v>
                </c:pt>
                <c:pt idx="187">
                  <c:v>3.9119999999999999</c:v>
                </c:pt>
                <c:pt idx="188">
                  <c:v>3.9140000000000001</c:v>
                </c:pt>
                <c:pt idx="189">
                  <c:v>3.8839999999999999</c:v>
                </c:pt>
                <c:pt idx="190">
                  <c:v>3.9260000000000002</c:v>
                </c:pt>
                <c:pt idx="191">
                  <c:v>3.8380000000000001</c:v>
                </c:pt>
                <c:pt idx="192">
                  <c:v>3.85</c:v>
                </c:pt>
                <c:pt idx="193">
                  <c:v>3.8159999999999998</c:v>
                </c:pt>
                <c:pt idx="194">
                  <c:v>3.8460000000000001</c:v>
                </c:pt>
                <c:pt idx="195">
                  <c:v>4.032</c:v>
                </c:pt>
                <c:pt idx="196">
                  <c:v>4.246666666666667</c:v>
                </c:pt>
                <c:pt idx="197">
                  <c:v>4.28</c:v>
                </c:pt>
                <c:pt idx="198">
                  <c:v>4.3460000000000001</c:v>
                </c:pt>
                <c:pt idx="199">
                  <c:v>4.4640000000000004</c:v>
                </c:pt>
                <c:pt idx="200">
                  <c:v>4.3159999999999998</c:v>
                </c:pt>
                <c:pt idx="201">
                  <c:v>4.0460000000000003</c:v>
                </c:pt>
                <c:pt idx="202">
                  <c:v>3.97</c:v>
                </c:pt>
                <c:pt idx="203">
                  <c:v>3.9039999999999999</c:v>
                </c:pt>
                <c:pt idx="204">
                  <c:v>3.86</c:v>
                </c:pt>
                <c:pt idx="205">
                  <c:v>3.782</c:v>
                </c:pt>
                <c:pt idx="206">
                  <c:v>3.6640000000000001</c:v>
                </c:pt>
                <c:pt idx="207">
                  <c:v>3.44</c:v>
                </c:pt>
                <c:pt idx="208">
                  <c:v>3.3424999999999998</c:v>
                </c:pt>
                <c:pt idx="209">
                  <c:v>3.6019999999999999</c:v>
                </c:pt>
                <c:pt idx="210">
                  <c:v>3.5659999999999998</c:v>
                </c:pt>
                <c:pt idx="211">
                  <c:v>3.5720000000000001</c:v>
                </c:pt>
                <c:pt idx="212">
                  <c:v>3.456</c:v>
                </c:pt>
                <c:pt idx="213">
                  <c:v>3.49</c:v>
                </c:pt>
                <c:pt idx="214">
                  <c:v>3.4319999999999999</c:v>
                </c:pt>
                <c:pt idx="215">
                  <c:v>3.3559999999999999</c:v>
                </c:pt>
                <c:pt idx="216">
                  <c:v>3.3</c:v>
                </c:pt>
                <c:pt idx="217">
                  <c:v>3.282</c:v>
                </c:pt>
                <c:pt idx="218">
                  <c:v>3.274</c:v>
                </c:pt>
                <c:pt idx="219">
                  <c:v>3.1840000000000002</c:v>
                </c:pt>
                <c:pt idx="220">
                  <c:v>3.1</c:v>
                </c:pt>
                <c:pt idx="221">
                  <c:v>3.1324999999999998</c:v>
                </c:pt>
                <c:pt idx="222">
                  <c:v>3.1916666666666669</c:v>
                </c:pt>
                <c:pt idx="223">
                  <c:v>3.16</c:v>
                </c:pt>
                <c:pt idx="224">
                  <c:v>3.3639999999999999</c:v>
                </c:pt>
                <c:pt idx="225">
                  <c:v>3.2160000000000002</c:v>
                </c:pt>
                <c:pt idx="226">
                  <c:v>3.15</c:v>
                </c:pt>
                <c:pt idx="227">
                  <c:v>3.09</c:v>
                </c:pt>
                <c:pt idx="228">
                  <c:v>3.1160000000000001</c:v>
                </c:pt>
                <c:pt idx="229">
                  <c:v>3.0920000000000001</c:v>
                </c:pt>
                <c:pt idx="230">
                  <c:v>3.15</c:v>
                </c:pt>
                <c:pt idx="231">
                  <c:v>3.1880000000000002</c:v>
                </c:pt>
                <c:pt idx="232">
                  <c:v>3.1840000000000002</c:v>
                </c:pt>
                <c:pt idx="233">
                  <c:v>3.2360000000000002</c:v>
                </c:pt>
                <c:pt idx="234">
                  <c:v>3.19</c:v>
                </c:pt>
                <c:pt idx="235">
                  <c:v>3.2366666666666668</c:v>
                </c:pt>
                <c:pt idx="236">
                  <c:v>3.19</c:v>
                </c:pt>
                <c:pt idx="237">
                  <c:v>3.0960000000000001</c:v>
                </c:pt>
                <c:pt idx="238">
                  <c:v>3.07</c:v>
                </c:pt>
                <c:pt idx="239">
                  <c:v>3.33</c:v>
                </c:pt>
                <c:pt idx="240">
                  <c:v>3.6280000000000001</c:v>
                </c:pt>
                <c:pt idx="241">
                  <c:v>3.4239999999999999</c:v>
                </c:pt>
                <c:pt idx="242">
                  <c:v>3.226</c:v>
                </c:pt>
                <c:pt idx="243">
                  <c:v>3.1579999999999999</c:v>
                </c:pt>
                <c:pt idx="244">
                  <c:v>3.28</c:v>
                </c:pt>
                <c:pt idx="245">
                  <c:v>3.4039999999999999</c:v>
                </c:pt>
                <c:pt idx="246">
                  <c:v>3.206</c:v>
                </c:pt>
                <c:pt idx="247">
                  <c:v>3.1659999999999999</c:v>
                </c:pt>
                <c:pt idx="248">
                  <c:v>3.0179999999999998</c:v>
                </c:pt>
                <c:pt idx="249">
                  <c:v>2.97</c:v>
                </c:pt>
                <c:pt idx="250">
                  <c:v>2.9140000000000001</c:v>
                </c:pt>
                <c:pt idx="251">
                  <c:v>2.9140000000000001</c:v>
                </c:pt>
                <c:pt idx="252">
                  <c:v>2.8374999999999999</c:v>
                </c:pt>
                <c:pt idx="253">
                  <c:v>2.766</c:v>
                </c:pt>
                <c:pt idx="254">
                  <c:v>2.64</c:v>
                </c:pt>
                <c:pt idx="255">
                  <c:v>2.66</c:v>
                </c:pt>
                <c:pt idx="256">
                  <c:v>2.6840000000000002</c:v>
                </c:pt>
                <c:pt idx="257">
                  <c:v>2.68</c:v>
                </c:pt>
                <c:pt idx="258">
                  <c:v>2.66</c:v>
                </c:pt>
                <c:pt idx="259">
                  <c:v>2.79</c:v>
                </c:pt>
                <c:pt idx="260">
                  <c:v>2.85</c:v>
                </c:pt>
                <c:pt idx="261">
                  <c:v>2.89</c:v>
                </c:pt>
                <c:pt idx="262">
                  <c:v>2.8</c:v>
                </c:pt>
                <c:pt idx="263">
                  <c:v>2.75</c:v>
                </c:pt>
                <c:pt idx="264">
                  <c:v>2.61</c:v>
                </c:pt>
                <c:pt idx="265">
                  <c:v>2.67</c:v>
                </c:pt>
                <c:pt idx="266">
                  <c:v>2.69</c:v>
                </c:pt>
                <c:pt idx="267">
                  <c:v>2.65</c:v>
                </c:pt>
                <c:pt idx="268">
                  <c:v>2.67</c:v>
                </c:pt>
                <c:pt idx="269">
                  <c:v>2.82</c:v>
                </c:pt>
                <c:pt idx="270">
                  <c:v>2.95</c:v>
                </c:pt>
                <c:pt idx="271">
                  <c:v>3.25</c:v>
                </c:pt>
                <c:pt idx="272">
                  <c:v>3.2</c:v>
                </c:pt>
                <c:pt idx="273">
                  <c:v>3.21</c:v>
                </c:pt>
                <c:pt idx="274">
                  <c:v>3.79</c:v>
                </c:pt>
                <c:pt idx="275">
                  <c:v>4.45</c:v>
                </c:pt>
                <c:pt idx="276">
                  <c:v>4.0999999999999996</c:v>
                </c:pt>
                <c:pt idx="277">
                  <c:v>3.86</c:v>
                </c:pt>
                <c:pt idx="278">
                  <c:v>3.76</c:v>
                </c:pt>
                <c:pt idx="279">
                  <c:v>3.59</c:v>
                </c:pt>
                <c:pt idx="280">
                  <c:v>3.14</c:v>
                </c:pt>
                <c:pt idx="281">
                  <c:v>3.28</c:v>
                </c:pt>
                <c:pt idx="282">
                  <c:v>3.28</c:v>
                </c:pt>
                <c:pt idx="283">
                  <c:v>3.21</c:v>
                </c:pt>
                <c:pt idx="284">
                  <c:v>3.14</c:v>
                </c:pt>
                <c:pt idx="285">
                  <c:v>3.14</c:v>
                </c:pt>
                <c:pt idx="286">
                  <c:v>3.06</c:v>
                </c:pt>
                <c:pt idx="287">
                  <c:v>2.87</c:v>
                </c:pt>
                <c:pt idx="288">
                  <c:v>2.92</c:v>
                </c:pt>
                <c:pt idx="289">
                  <c:v>2.95</c:v>
                </c:pt>
                <c:pt idx="290">
                  <c:v>2.86</c:v>
                </c:pt>
                <c:pt idx="291">
                  <c:v>2.91</c:v>
                </c:pt>
                <c:pt idx="292">
                  <c:v>2.97</c:v>
                </c:pt>
                <c:pt idx="293">
                  <c:v>2.91</c:v>
                </c:pt>
                <c:pt idx="294">
                  <c:v>2.91</c:v>
                </c:pt>
                <c:pt idx="295">
                  <c:v>2.79</c:v>
                </c:pt>
                <c:pt idx="296">
                  <c:v>2.86</c:v>
                </c:pt>
                <c:pt idx="297">
                  <c:v>2.82</c:v>
                </c:pt>
                <c:pt idx="298">
                  <c:v>2.75</c:v>
                </c:pt>
                <c:pt idx="299">
                  <c:v>2.72</c:v>
                </c:pt>
                <c:pt idx="300">
                  <c:v>2.79</c:v>
                </c:pt>
                <c:pt idx="301">
                  <c:v>2.91</c:v>
                </c:pt>
                <c:pt idx="302">
                  <c:v>3.06</c:v>
                </c:pt>
                <c:pt idx="303">
                  <c:v>2.96</c:v>
                </c:pt>
                <c:pt idx="304">
                  <c:v>2.83</c:v>
                </c:pt>
                <c:pt idx="305">
                  <c:v>3.1</c:v>
                </c:pt>
                <c:pt idx="306">
                  <c:v>3.04</c:v>
                </c:pt>
                <c:pt idx="307">
                  <c:v>3.17</c:v>
                </c:pt>
                <c:pt idx="308">
                  <c:v>3.04</c:v>
                </c:pt>
                <c:pt idx="309">
                  <c:v>2.9</c:v>
                </c:pt>
                <c:pt idx="310">
                  <c:v>2.9</c:v>
                </c:pt>
                <c:pt idx="311">
                  <c:v>2.95</c:v>
                </c:pt>
                <c:pt idx="312">
                  <c:v>2.85</c:v>
                </c:pt>
              </c:numCache>
            </c:numRef>
          </c:val>
          <c:smooth val="0"/>
          <c:extLst>
            <c:ext xmlns:c16="http://schemas.microsoft.com/office/drawing/2014/chart" uri="{C3380CC4-5D6E-409C-BE32-E72D297353CC}">
              <c16:uniqueId val="{00000001-DCFD-4FAD-8503-4F89B3D79456}"/>
            </c:ext>
          </c:extLst>
        </c:ser>
        <c:dLbls>
          <c:showLegendKey val="0"/>
          <c:showVal val="0"/>
          <c:showCatName val="0"/>
          <c:showSerName val="0"/>
          <c:showPercent val="0"/>
          <c:showBubbleSize val="0"/>
        </c:dLbls>
        <c:marker val="1"/>
        <c:smooth val="0"/>
        <c:axId val="1289538064"/>
        <c:axId val="1"/>
      </c:lineChart>
      <c:dateAx>
        <c:axId val="1289538064"/>
        <c:scaling>
          <c:orientation val="minMax"/>
        </c:scaling>
        <c:delete val="0"/>
        <c:axPos val="b"/>
        <c:numFmt formatCode="yyyy" sourceLinked="0"/>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
        <c:crosses val="autoZero"/>
        <c:auto val="1"/>
        <c:lblOffset val="100"/>
        <c:baseTimeUnit val="days"/>
        <c:majorUnit val="1"/>
        <c:majorTimeUnit val="years"/>
      </c:dateAx>
      <c:valAx>
        <c:axId val="1"/>
        <c:scaling>
          <c:orientation val="minMax"/>
          <c:min val="0"/>
        </c:scaling>
        <c:delete val="0"/>
        <c:axPos val="l"/>
        <c:numFmt formatCode="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289538064"/>
        <c:crosses val="autoZero"/>
        <c:crossBetween val="between"/>
      </c:valAx>
      <c:dateAx>
        <c:axId val="3"/>
        <c:scaling>
          <c:orientation val="minMax"/>
        </c:scaling>
        <c:delete val="1"/>
        <c:axPos val="b"/>
        <c:numFmt formatCode="yyyy\-mm\-dd" sourceLinked="1"/>
        <c:majorTickMark val="out"/>
        <c:minorTickMark val="none"/>
        <c:tickLblPos val="nextTo"/>
        <c:crossAx val="4"/>
        <c:crosses val="autoZero"/>
        <c:auto val="1"/>
        <c:lblOffset val="100"/>
        <c:baseTimeUnit val="days"/>
      </c:dateAx>
      <c:valAx>
        <c:axId val="4"/>
        <c:scaling>
          <c:orientation val="minMax"/>
          <c:max val="1"/>
        </c:scaling>
        <c:delete val="0"/>
        <c:axPos val="r"/>
        <c:numFmt formatCode="0" sourceLinked="1"/>
        <c:majorTickMark val="out"/>
        <c:minorTickMark val="none"/>
        <c:tickLblPos val="none"/>
        <c:spPr>
          <a:ln w="12700">
            <a:noFill/>
          </a:ln>
        </c:spPr>
        <c:crossAx val="3"/>
        <c:crosses val="max"/>
        <c:crossBetween val="between"/>
      </c:valAx>
      <c:spPr>
        <a:noFill/>
        <a:ln w="25400">
          <a:noFill/>
        </a:ln>
      </c:spPr>
    </c:plotArea>
    <c:legend>
      <c:legendPos val="r"/>
      <c:legendEntry>
        <c:idx val="1"/>
        <c:delete val="1"/>
      </c:legendEntry>
      <c:layout>
        <c:manualLayout>
          <c:xMode val="edge"/>
          <c:yMode val="edge"/>
          <c:x val="2.7082330498178282E-2"/>
          <c:y val="0.94992416494987975"/>
          <c:w val="0.97291766950182168"/>
          <c:h val="5.0075835050120254E-2"/>
        </c:manualLayout>
      </c:layout>
      <c:overlay val="0"/>
      <c:spPr>
        <a:noFill/>
        <a:ln w="25400">
          <a:noFill/>
        </a:ln>
      </c:spPr>
      <c:txPr>
        <a:bodyPr rot="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00" b="0" i="0" u="none" strike="noStrike" baseline="0">
          <a:solidFill>
            <a:srgbClr val="000000"/>
          </a:solidFill>
          <a:latin typeface="Aptos Narrow"/>
          <a:ea typeface="Aptos Narrow"/>
          <a:cs typeface="Aptos Narrow"/>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r>
              <a:rPr lang="en-US" b="1">
                <a:solidFill>
                  <a:sysClr val="windowText" lastClr="000000"/>
                </a:solidFill>
                <a:latin typeface="IBM Plex Sans" panose="020B0503050203000203" pitchFamily="34" charset="0"/>
              </a:rPr>
              <a:t>Domestic and International Stock Markets</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SPX</c:v>
                </c:pt>
              </c:strCache>
            </c:strRef>
          </c:tx>
          <c:spPr>
            <a:ln w="28575" cap="rnd">
              <a:solidFill>
                <a:srgbClr val="B00027"/>
              </a:solidFill>
              <a:round/>
            </a:ln>
            <a:effectLst/>
          </c:spPr>
          <c:marker>
            <c:symbol val="none"/>
          </c:marker>
          <c:cat>
            <c:numRef>
              <c:f>Sheet1!$A$2:$A$252</c:f>
              <c:numCache>
                <c:formatCode>m/d/yyyy</c:formatCode>
                <c:ptCount val="251"/>
                <c:pt idx="0">
                  <c:v>45658</c:v>
                </c:pt>
                <c:pt idx="1">
                  <c:v>45659</c:v>
                </c:pt>
                <c:pt idx="2">
                  <c:v>45660</c:v>
                </c:pt>
                <c:pt idx="3">
                  <c:v>45663</c:v>
                </c:pt>
                <c:pt idx="4">
                  <c:v>45664</c:v>
                </c:pt>
                <c:pt idx="5">
                  <c:v>45665</c:v>
                </c:pt>
                <c:pt idx="6">
                  <c:v>45667</c:v>
                </c:pt>
                <c:pt idx="7">
                  <c:v>45670</c:v>
                </c:pt>
                <c:pt idx="8">
                  <c:v>45671</c:v>
                </c:pt>
                <c:pt idx="9">
                  <c:v>45672</c:v>
                </c:pt>
                <c:pt idx="10">
                  <c:v>45673</c:v>
                </c:pt>
                <c:pt idx="11">
                  <c:v>45674</c:v>
                </c:pt>
                <c:pt idx="12">
                  <c:v>45678</c:v>
                </c:pt>
                <c:pt idx="13">
                  <c:v>45679</c:v>
                </c:pt>
                <c:pt idx="14">
                  <c:v>45680</c:v>
                </c:pt>
                <c:pt idx="15">
                  <c:v>45681</c:v>
                </c:pt>
                <c:pt idx="16">
                  <c:v>45684</c:v>
                </c:pt>
                <c:pt idx="17">
                  <c:v>45685</c:v>
                </c:pt>
                <c:pt idx="18">
                  <c:v>45686</c:v>
                </c:pt>
                <c:pt idx="19">
                  <c:v>45687</c:v>
                </c:pt>
                <c:pt idx="20">
                  <c:v>45688</c:v>
                </c:pt>
                <c:pt idx="21">
                  <c:v>45691</c:v>
                </c:pt>
                <c:pt idx="22">
                  <c:v>45692</c:v>
                </c:pt>
                <c:pt idx="23">
                  <c:v>45693</c:v>
                </c:pt>
                <c:pt idx="24">
                  <c:v>45694</c:v>
                </c:pt>
                <c:pt idx="25">
                  <c:v>45695</c:v>
                </c:pt>
                <c:pt idx="26">
                  <c:v>45698</c:v>
                </c:pt>
                <c:pt idx="27">
                  <c:v>45699</c:v>
                </c:pt>
                <c:pt idx="28">
                  <c:v>45700</c:v>
                </c:pt>
                <c:pt idx="29">
                  <c:v>45701</c:v>
                </c:pt>
                <c:pt idx="30">
                  <c:v>45702</c:v>
                </c:pt>
                <c:pt idx="31">
                  <c:v>45706</c:v>
                </c:pt>
                <c:pt idx="32">
                  <c:v>45707</c:v>
                </c:pt>
                <c:pt idx="33">
                  <c:v>45708</c:v>
                </c:pt>
                <c:pt idx="34">
                  <c:v>45709</c:v>
                </c:pt>
                <c:pt idx="35">
                  <c:v>45712</c:v>
                </c:pt>
                <c:pt idx="36">
                  <c:v>45713</c:v>
                </c:pt>
                <c:pt idx="37">
                  <c:v>45714</c:v>
                </c:pt>
                <c:pt idx="38">
                  <c:v>45715</c:v>
                </c:pt>
                <c:pt idx="39">
                  <c:v>45716</c:v>
                </c:pt>
                <c:pt idx="40">
                  <c:v>45719</c:v>
                </c:pt>
                <c:pt idx="41">
                  <c:v>45720</c:v>
                </c:pt>
                <c:pt idx="42">
                  <c:v>45721</c:v>
                </c:pt>
                <c:pt idx="43">
                  <c:v>45722</c:v>
                </c:pt>
                <c:pt idx="44">
                  <c:v>45723</c:v>
                </c:pt>
                <c:pt idx="45">
                  <c:v>45726</c:v>
                </c:pt>
                <c:pt idx="46">
                  <c:v>45727</c:v>
                </c:pt>
                <c:pt idx="47">
                  <c:v>45728</c:v>
                </c:pt>
                <c:pt idx="48">
                  <c:v>45729</c:v>
                </c:pt>
                <c:pt idx="49">
                  <c:v>45730</c:v>
                </c:pt>
                <c:pt idx="50">
                  <c:v>45733</c:v>
                </c:pt>
                <c:pt idx="51">
                  <c:v>45734</c:v>
                </c:pt>
                <c:pt idx="52">
                  <c:v>45735</c:v>
                </c:pt>
                <c:pt idx="53">
                  <c:v>45736</c:v>
                </c:pt>
                <c:pt idx="54">
                  <c:v>45737</c:v>
                </c:pt>
                <c:pt idx="55">
                  <c:v>45740</c:v>
                </c:pt>
                <c:pt idx="56">
                  <c:v>45741</c:v>
                </c:pt>
                <c:pt idx="57">
                  <c:v>45742</c:v>
                </c:pt>
                <c:pt idx="58">
                  <c:v>45743</c:v>
                </c:pt>
                <c:pt idx="59">
                  <c:v>45744</c:v>
                </c:pt>
                <c:pt idx="60">
                  <c:v>45747</c:v>
                </c:pt>
                <c:pt idx="61">
                  <c:v>45748</c:v>
                </c:pt>
                <c:pt idx="62">
                  <c:v>45749</c:v>
                </c:pt>
                <c:pt idx="63">
                  <c:v>45750</c:v>
                </c:pt>
                <c:pt idx="64">
                  <c:v>45751</c:v>
                </c:pt>
                <c:pt idx="65">
                  <c:v>45754</c:v>
                </c:pt>
                <c:pt idx="66">
                  <c:v>45755</c:v>
                </c:pt>
                <c:pt idx="67">
                  <c:v>45756</c:v>
                </c:pt>
                <c:pt idx="68">
                  <c:v>45757</c:v>
                </c:pt>
                <c:pt idx="69">
                  <c:v>45758</c:v>
                </c:pt>
                <c:pt idx="70">
                  <c:v>45761</c:v>
                </c:pt>
                <c:pt idx="71">
                  <c:v>45762</c:v>
                </c:pt>
                <c:pt idx="72">
                  <c:v>45763</c:v>
                </c:pt>
                <c:pt idx="73">
                  <c:v>45764</c:v>
                </c:pt>
                <c:pt idx="74">
                  <c:v>45768</c:v>
                </c:pt>
                <c:pt idx="75">
                  <c:v>45769</c:v>
                </c:pt>
                <c:pt idx="76">
                  <c:v>45770</c:v>
                </c:pt>
                <c:pt idx="77">
                  <c:v>45771</c:v>
                </c:pt>
                <c:pt idx="78">
                  <c:v>45772</c:v>
                </c:pt>
                <c:pt idx="79">
                  <c:v>45775</c:v>
                </c:pt>
                <c:pt idx="80">
                  <c:v>45776</c:v>
                </c:pt>
                <c:pt idx="81">
                  <c:v>45777</c:v>
                </c:pt>
                <c:pt idx="82">
                  <c:v>45778</c:v>
                </c:pt>
                <c:pt idx="83">
                  <c:v>45779</c:v>
                </c:pt>
                <c:pt idx="84">
                  <c:v>45782</c:v>
                </c:pt>
                <c:pt idx="85">
                  <c:v>45783</c:v>
                </c:pt>
                <c:pt idx="86">
                  <c:v>45784</c:v>
                </c:pt>
                <c:pt idx="87">
                  <c:v>45785</c:v>
                </c:pt>
                <c:pt idx="88">
                  <c:v>45786</c:v>
                </c:pt>
                <c:pt idx="89">
                  <c:v>45789</c:v>
                </c:pt>
                <c:pt idx="90">
                  <c:v>45790</c:v>
                </c:pt>
                <c:pt idx="91">
                  <c:v>45791</c:v>
                </c:pt>
                <c:pt idx="92">
                  <c:v>45792</c:v>
                </c:pt>
                <c:pt idx="93">
                  <c:v>45793</c:v>
                </c:pt>
                <c:pt idx="94">
                  <c:v>45796</c:v>
                </c:pt>
                <c:pt idx="95">
                  <c:v>45797</c:v>
                </c:pt>
                <c:pt idx="96">
                  <c:v>45798</c:v>
                </c:pt>
                <c:pt idx="97">
                  <c:v>45799</c:v>
                </c:pt>
                <c:pt idx="98">
                  <c:v>45800</c:v>
                </c:pt>
                <c:pt idx="99">
                  <c:v>45804</c:v>
                </c:pt>
                <c:pt idx="100">
                  <c:v>45805</c:v>
                </c:pt>
                <c:pt idx="101">
                  <c:v>45806</c:v>
                </c:pt>
                <c:pt idx="102">
                  <c:v>45807</c:v>
                </c:pt>
                <c:pt idx="103">
                  <c:v>45810</c:v>
                </c:pt>
                <c:pt idx="104">
                  <c:v>45811</c:v>
                </c:pt>
                <c:pt idx="105">
                  <c:v>45812</c:v>
                </c:pt>
                <c:pt idx="106">
                  <c:v>45813</c:v>
                </c:pt>
                <c:pt idx="107">
                  <c:v>45814</c:v>
                </c:pt>
                <c:pt idx="108">
                  <c:v>45817</c:v>
                </c:pt>
                <c:pt idx="109">
                  <c:v>45818</c:v>
                </c:pt>
                <c:pt idx="110">
                  <c:v>45819</c:v>
                </c:pt>
                <c:pt idx="111">
                  <c:v>45820</c:v>
                </c:pt>
                <c:pt idx="112">
                  <c:v>45821</c:v>
                </c:pt>
                <c:pt idx="113">
                  <c:v>45824</c:v>
                </c:pt>
                <c:pt idx="114">
                  <c:v>45825</c:v>
                </c:pt>
                <c:pt idx="115">
                  <c:v>45826</c:v>
                </c:pt>
                <c:pt idx="116">
                  <c:v>45828</c:v>
                </c:pt>
                <c:pt idx="117">
                  <c:v>45831</c:v>
                </c:pt>
                <c:pt idx="118">
                  <c:v>45832</c:v>
                </c:pt>
                <c:pt idx="119">
                  <c:v>45833</c:v>
                </c:pt>
                <c:pt idx="120">
                  <c:v>45834</c:v>
                </c:pt>
                <c:pt idx="121">
                  <c:v>45835</c:v>
                </c:pt>
                <c:pt idx="122">
                  <c:v>45838</c:v>
                </c:pt>
                <c:pt idx="123">
                  <c:v>45839</c:v>
                </c:pt>
                <c:pt idx="124">
                  <c:v>45840</c:v>
                </c:pt>
                <c:pt idx="125">
                  <c:v>45841</c:v>
                </c:pt>
                <c:pt idx="126">
                  <c:v>45845</c:v>
                </c:pt>
                <c:pt idx="127">
                  <c:v>45846</c:v>
                </c:pt>
                <c:pt idx="128">
                  <c:v>45847</c:v>
                </c:pt>
                <c:pt idx="129">
                  <c:v>45848</c:v>
                </c:pt>
                <c:pt idx="130">
                  <c:v>45849</c:v>
                </c:pt>
                <c:pt idx="131">
                  <c:v>45852</c:v>
                </c:pt>
                <c:pt idx="132">
                  <c:v>45853</c:v>
                </c:pt>
                <c:pt idx="133">
                  <c:v>45854</c:v>
                </c:pt>
                <c:pt idx="134">
                  <c:v>45855</c:v>
                </c:pt>
                <c:pt idx="135">
                  <c:v>45856</c:v>
                </c:pt>
                <c:pt idx="136">
                  <c:v>45859</c:v>
                </c:pt>
                <c:pt idx="137">
                  <c:v>45860</c:v>
                </c:pt>
                <c:pt idx="138">
                  <c:v>45861</c:v>
                </c:pt>
                <c:pt idx="139">
                  <c:v>45862</c:v>
                </c:pt>
                <c:pt idx="140">
                  <c:v>45863</c:v>
                </c:pt>
                <c:pt idx="141">
                  <c:v>45866</c:v>
                </c:pt>
                <c:pt idx="142">
                  <c:v>45867</c:v>
                </c:pt>
                <c:pt idx="143">
                  <c:v>45868</c:v>
                </c:pt>
                <c:pt idx="144">
                  <c:v>45869</c:v>
                </c:pt>
                <c:pt idx="145">
                  <c:v>45870</c:v>
                </c:pt>
                <c:pt idx="146">
                  <c:v>45873</c:v>
                </c:pt>
                <c:pt idx="147">
                  <c:v>45874</c:v>
                </c:pt>
                <c:pt idx="148">
                  <c:v>45875</c:v>
                </c:pt>
                <c:pt idx="149">
                  <c:v>45876</c:v>
                </c:pt>
                <c:pt idx="150">
                  <c:v>45877</c:v>
                </c:pt>
                <c:pt idx="151">
                  <c:v>45880</c:v>
                </c:pt>
                <c:pt idx="152">
                  <c:v>45881</c:v>
                </c:pt>
                <c:pt idx="153">
                  <c:v>45882</c:v>
                </c:pt>
                <c:pt idx="154">
                  <c:v>45883</c:v>
                </c:pt>
                <c:pt idx="155">
                  <c:v>45884</c:v>
                </c:pt>
                <c:pt idx="156">
                  <c:v>45887</c:v>
                </c:pt>
                <c:pt idx="157">
                  <c:v>45888</c:v>
                </c:pt>
                <c:pt idx="158">
                  <c:v>45889</c:v>
                </c:pt>
                <c:pt idx="159">
                  <c:v>45890</c:v>
                </c:pt>
                <c:pt idx="160">
                  <c:v>45891</c:v>
                </c:pt>
                <c:pt idx="161">
                  <c:v>45894</c:v>
                </c:pt>
                <c:pt idx="162">
                  <c:v>45895</c:v>
                </c:pt>
                <c:pt idx="163">
                  <c:v>45896</c:v>
                </c:pt>
                <c:pt idx="164">
                  <c:v>45897</c:v>
                </c:pt>
                <c:pt idx="165">
                  <c:v>45898</c:v>
                </c:pt>
                <c:pt idx="166">
                  <c:v>45902</c:v>
                </c:pt>
                <c:pt idx="167">
                  <c:v>45903</c:v>
                </c:pt>
                <c:pt idx="168">
                  <c:v>45904</c:v>
                </c:pt>
                <c:pt idx="169">
                  <c:v>45905</c:v>
                </c:pt>
                <c:pt idx="170">
                  <c:v>45908</c:v>
                </c:pt>
                <c:pt idx="171">
                  <c:v>45909</c:v>
                </c:pt>
                <c:pt idx="172">
                  <c:v>45910</c:v>
                </c:pt>
                <c:pt idx="173">
                  <c:v>45911</c:v>
                </c:pt>
                <c:pt idx="174">
                  <c:v>45912</c:v>
                </c:pt>
                <c:pt idx="175">
                  <c:v>45915</c:v>
                </c:pt>
                <c:pt idx="176">
                  <c:v>45916</c:v>
                </c:pt>
                <c:pt idx="177">
                  <c:v>45917</c:v>
                </c:pt>
                <c:pt idx="178">
                  <c:v>45918</c:v>
                </c:pt>
                <c:pt idx="179">
                  <c:v>45919</c:v>
                </c:pt>
                <c:pt idx="180">
                  <c:v>45922</c:v>
                </c:pt>
                <c:pt idx="181">
                  <c:v>45923</c:v>
                </c:pt>
                <c:pt idx="182">
                  <c:v>45924</c:v>
                </c:pt>
                <c:pt idx="183">
                  <c:v>45925</c:v>
                </c:pt>
                <c:pt idx="184">
                  <c:v>45926</c:v>
                </c:pt>
                <c:pt idx="185">
                  <c:v>45929</c:v>
                </c:pt>
                <c:pt idx="186">
                  <c:v>45930</c:v>
                </c:pt>
                <c:pt idx="187">
                  <c:v>45931</c:v>
                </c:pt>
                <c:pt idx="188">
                  <c:v>45932</c:v>
                </c:pt>
                <c:pt idx="189">
                  <c:v>45933</c:v>
                </c:pt>
                <c:pt idx="190">
                  <c:v>45936</c:v>
                </c:pt>
                <c:pt idx="191">
                  <c:v>45937</c:v>
                </c:pt>
                <c:pt idx="192">
                  <c:v>45938</c:v>
                </c:pt>
                <c:pt idx="193">
                  <c:v>45939</c:v>
                </c:pt>
                <c:pt idx="194">
                  <c:v>45940</c:v>
                </c:pt>
                <c:pt idx="195">
                  <c:v>45943</c:v>
                </c:pt>
                <c:pt idx="196">
                  <c:v>45944</c:v>
                </c:pt>
                <c:pt idx="197">
                  <c:v>45945</c:v>
                </c:pt>
                <c:pt idx="198">
                  <c:v>45946</c:v>
                </c:pt>
                <c:pt idx="199">
                  <c:v>45947</c:v>
                </c:pt>
                <c:pt idx="200">
                  <c:v>45950</c:v>
                </c:pt>
                <c:pt idx="201">
                  <c:v>45951</c:v>
                </c:pt>
                <c:pt idx="202">
                  <c:v>45952</c:v>
                </c:pt>
                <c:pt idx="203">
                  <c:v>45953</c:v>
                </c:pt>
                <c:pt idx="204">
                  <c:v>45954</c:v>
                </c:pt>
                <c:pt idx="205">
                  <c:v>45957</c:v>
                </c:pt>
                <c:pt idx="206">
                  <c:v>45958</c:v>
                </c:pt>
                <c:pt idx="207">
                  <c:v>45959</c:v>
                </c:pt>
                <c:pt idx="208">
                  <c:v>45960</c:v>
                </c:pt>
                <c:pt idx="209">
                  <c:v>45961</c:v>
                </c:pt>
                <c:pt idx="210">
                  <c:v>45964</c:v>
                </c:pt>
                <c:pt idx="211">
                  <c:v>45965</c:v>
                </c:pt>
                <c:pt idx="212">
                  <c:v>45966</c:v>
                </c:pt>
                <c:pt idx="213">
                  <c:v>45967</c:v>
                </c:pt>
                <c:pt idx="214">
                  <c:v>45968</c:v>
                </c:pt>
                <c:pt idx="215">
                  <c:v>45971</c:v>
                </c:pt>
                <c:pt idx="216">
                  <c:v>45972</c:v>
                </c:pt>
                <c:pt idx="217">
                  <c:v>45973</c:v>
                </c:pt>
                <c:pt idx="218">
                  <c:v>45974</c:v>
                </c:pt>
                <c:pt idx="219">
                  <c:v>45975</c:v>
                </c:pt>
                <c:pt idx="220">
                  <c:v>45978</c:v>
                </c:pt>
                <c:pt idx="221">
                  <c:v>45979</c:v>
                </c:pt>
                <c:pt idx="222">
                  <c:v>45980</c:v>
                </c:pt>
                <c:pt idx="223">
                  <c:v>45981</c:v>
                </c:pt>
                <c:pt idx="224">
                  <c:v>45982</c:v>
                </c:pt>
                <c:pt idx="225">
                  <c:v>45985</c:v>
                </c:pt>
                <c:pt idx="226">
                  <c:v>45986</c:v>
                </c:pt>
                <c:pt idx="227">
                  <c:v>45987</c:v>
                </c:pt>
                <c:pt idx="228">
                  <c:v>45989</c:v>
                </c:pt>
                <c:pt idx="229">
                  <c:v>45992</c:v>
                </c:pt>
                <c:pt idx="230">
                  <c:v>45993</c:v>
                </c:pt>
                <c:pt idx="231">
                  <c:v>45994</c:v>
                </c:pt>
                <c:pt idx="232">
                  <c:v>45995</c:v>
                </c:pt>
                <c:pt idx="233">
                  <c:v>45996</c:v>
                </c:pt>
                <c:pt idx="234">
                  <c:v>45999</c:v>
                </c:pt>
                <c:pt idx="235">
                  <c:v>46000</c:v>
                </c:pt>
                <c:pt idx="236">
                  <c:v>46001</c:v>
                </c:pt>
                <c:pt idx="237">
                  <c:v>46002</c:v>
                </c:pt>
                <c:pt idx="238">
                  <c:v>46003</c:v>
                </c:pt>
                <c:pt idx="239">
                  <c:v>46006</c:v>
                </c:pt>
                <c:pt idx="240">
                  <c:v>46007</c:v>
                </c:pt>
                <c:pt idx="241">
                  <c:v>46008</c:v>
                </c:pt>
                <c:pt idx="242">
                  <c:v>46009</c:v>
                </c:pt>
                <c:pt idx="243">
                  <c:v>46010</c:v>
                </c:pt>
                <c:pt idx="244">
                  <c:v>46013</c:v>
                </c:pt>
                <c:pt idx="245">
                  <c:v>46014</c:v>
                </c:pt>
                <c:pt idx="246">
                  <c:v>46015</c:v>
                </c:pt>
                <c:pt idx="247">
                  <c:v>46017</c:v>
                </c:pt>
                <c:pt idx="248">
                  <c:v>46020</c:v>
                </c:pt>
                <c:pt idx="249">
                  <c:v>46021</c:v>
                </c:pt>
                <c:pt idx="250">
                  <c:v>46022</c:v>
                </c:pt>
              </c:numCache>
            </c:numRef>
          </c:cat>
          <c:val>
            <c:numRef>
              <c:f>Sheet1!$B$2:$B$252</c:f>
              <c:numCache>
                <c:formatCode>General</c:formatCode>
                <c:ptCount val="251"/>
                <c:pt idx="0">
                  <c:v>0</c:v>
                </c:pt>
                <c:pt idx="1">
                  <c:v>-2.1900000000000001E-3</c:v>
                </c:pt>
                <c:pt idx="2">
                  <c:v>1.0460000000000001E-2</c:v>
                </c:pt>
                <c:pt idx="3">
                  <c:v>1.6129999999999999E-2</c:v>
                </c:pt>
                <c:pt idx="4">
                  <c:v>4.8599999999999997E-3</c:v>
                </c:pt>
                <c:pt idx="5">
                  <c:v>6.45E-3</c:v>
                </c:pt>
                <c:pt idx="6">
                  <c:v>-8.9200000000000008E-3</c:v>
                </c:pt>
                <c:pt idx="7">
                  <c:v>-7.3499999999999998E-3</c:v>
                </c:pt>
                <c:pt idx="8">
                  <c:v>-6.2100000000000002E-3</c:v>
                </c:pt>
                <c:pt idx="9">
                  <c:v>1.208E-2</c:v>
                </c:pt>
                <c:pt idx="10">
                  <c:v>9.9699999999999997E-3</c:v>
                </c:pt>
                <c:pt idx="11">
                  <c:v>2.0080000000000001E-2</c:v>
                </c:pt>
                <c:pt idx="12">
                  <c:v>2.9049999999999999E-2</c:v>
                </c:pt>
                <c:pt idx="13">
                  <c:v>3.5380000000000002E-2</c:v>
                </c:pt>
                <c:pt idx="14">
                  <c:v>4.0899999999999999E-2</c:v>
                </c:pt>
                <c:pt idx="15">
                  <c:v>3.8019999999999998E-2</c:v>
                </c:pt>
                <c:pt idx="16">
                  <c:v>2.29E-2</c:v>
                </c:pt>
                <c:pt idx="17">
                  <c:v>3.2329999999999998E-2</c:v>
                </c:pt>
                <c:pt idx="18">
                  <c:v>2.75E-2</c:v>
                </c:pt>
                <c:pt idx="19">
                  <c:v>3.2939999999999997E-2</c:v>
                </c:pt>
                <c:pt idx="20">
                  <c:v>2.7789999999999999E-2</c:v>
                </c:pt>
                <c:pt idx="21">
                  <c:v>2.0029999999999999E-2</c:v>
                </c:pt>
                <c:pt idx="22">
                  <c:v>2.741E-2</c:v>
                </c:pt>
                <c:pt idx="23">
                  <c:v>3.1440000000000003E-2</c:v>
                </c:pt>
                <c:pt idx="24">
                  <c:v>3.5189999999999999E-2</c:v>
                </c:pt>
                <c:pt idx="25">
                  <c:v>2.546E-2</c:v>
                </c:pt>
                <c:pt idx="26">
                  <c:v>3.2500000000000001E-2</c:v>
                </c:pt>
                <c:pt idx="27">
                  <c:v>3.2870000000000003E-2</c:v>
                </c:pt>
                <c:pt idx="28">
                  <c:v>3.0169999999999999E-2</c:v>
                </c:pt>
                <c:pt idx="29">
                  <c:v>4.0919999999999998E-2</c:v>
                </c:pt>
                <c:pt idx="30">
                  <c:v>4.1090000000000002E-2</c:v>
                </c:pt>
                <c:pt idx="31">
                  <c:v>4.3790000000000003E-2</c:v>
                </c:pt>
                <c:pt idx="32">
                  <c:v>4.6289999999999998E-2</c:v>
                </c:pt>
                <c:pt idx="33">
                  <c:v>4.19E-2</c:v>
                </c:pt>
                <c:pt idx="34">
                  <c:v>2.4160000000000001E-2</c:v>
                </c:pt>
                <c:pt idx="35">
                  <c:v>1.9109999999999999E-2</c:v>
                </c:pt>
                <c:pt idx="36">
                  <c:v>1.435E-2</c:v>
                </c:pt>
                <c:pt idx="37">
                  <c:v>1.451E-2</c:v>
                </c:pt>
                <c:pt idx="38">
                  <c:v>-1.57E-3</c:v>
                </c:pt>
                <c:pt idx="39">
                  <c:v>1.438E-2</c:v>
                </c:pt>
                <c:pt idx="40">
                  <c:v>-3.3700000000000002E-3</c:v>
                </c:pt>
                <c:pt idx="41">
                  <c:v>-1.554E-2</c:v>
                </c:pt>
                <c:pt idx="42">
                  <c:v>-4.5300000000000002E-3</c:v>
                </c:pt>
                <c:pt idx="43">
                  <c:v>-2.2239999999999999E-2</c:v>
                </c:pt>
                <c:pt idx="44">
                  <c:v>-1.67E-2</c:v>
                </c:pt>
                <c:pt idx="45">
                  <c:v>-4.3049999999999998E-2</c:v>
                </c:pt>
                <c:pt idx="46">
                  <c:v>-5.0279999999999998E-2</c:v>
                </c:pt>
                <c:pt idx="47">
                  <c:v>-4.5620000000000001E-2</c:v>
                </c:pt>
                <c:pt idx="48">
                  <c:v>-5.8790000000000002E-2</c:v>
                </c:pt>
                <c:pt idx="49">
                  <c:v>-3.8589999999999999E-2</c:v>
                </c:pt>
                <c:pt idx="50">
                  <c:v>-3.2349999999999997E-2</c:v>
                </c:pt>
                <c:pt idx="51">
                  <c:v>-4.2619999999999998E-2</c:v>
                </c:pt>
                <c:pt idx="52">
                  <c:v>-3.2280000000000003E-2</c:v>
                </c:pt>
                <c:pt idx="53">
                  <c:v>-3.4270000000000002E-2</c:v>
                </c:pt>
                <c:pt idx="54">
                  <c:v>-3.3450000000000001E-2</c:v>
                </c:pt>
                <c:pt idx="55">
                  <c:v>-1.6389999999999998E-2</c:v>
                </c:pt>
                <c:pt idx="56">
                  <c:v>-1.4800000000000001E-2</c:v>
                </c:pt>
                <c:pt idx="57">
                  <c:v>-2.579E-2</c:v>
                </c:pt>
                <c:pt idx="58">
                  <c:v>-2.9010000000000001E-2</c:v>
                </c:pt>
                <c:pt idx="59">
                  <c:v>-4.8140000000000002E-2</c:v>
                </c:pt>
                <c:pt idx="60">
                  <c:v>-4.2770000000000002E-2</c:v>
                </c:pt>
                <c:pt idx="61">
                  <c:v>-3.9129999999999998E-2</c:v>
                </c:pt>
                <c:pt idx="62">
                  <c:v>-3.2640000000000002E-2</c:v>
                </c:pt>
                <c:pt idx="63">
                  <c:v>-7.9409999999999994E-2</c:v>
                </c:pt>
                <c:pt idx="64">
                  <c:v>-0.13428999999999999</c:v>
                </c:pt>
                <c:pt idx="65">
                  <c:v>-0.1363</c:v>
                </c:pt>
                <c:pt idx="66">
                  <c:v>-0.14985999999999999</c:v>
                </c:pt>
                <c:pt idx="67">
                  <c:v>-6.8949999999999997E-2</c:v>
                </c:pt>
                <c:pt idx="68">
                  <c:v>-0.10101</c:v>
                </c:pt>
                <c:pt idx="69">
                  <c:v>-8.4720000000000004E-2</c:v>
                </c:pt>
                <c:pt idx="70">
                  <c:v>-7.7450000000000005E-2</c:v>
                </c:pt>
                <c:pt idx="71">
                  <c:v>-7.8960000000000002E-2</c:v>
                </c:pt>
                <c:pt idx="72">
                  <c:v>-9.9570000000000006E-2</c:v>
                </c:pt>
                <c:pt idx="73">
                  <c:v>-9.8360000000000003E-2</c:v>
                </c:pt>
                <c:pt idx="74">
                  <c:v>-0.11953999999999999</c:v>
                </c:pt>
                <c:pt idx="75">
                  <c:v>-9.74E-2</c:v>
                </c:pt>
                <c:pt idx="76">
                  <c:v>-8.2339999999999997E-2</c:v>
                </c:pt>
                <c:pt idx="77">
                  <c:v>-6.3750000000000001E-2</c:v>
                </c:pt>
                <c:pt idx="78">
                  <c:v>-5.6849999999999998E-2</c:v>
                </c:pt>
                <c:pt idx="79">
                  <c:v>-5.6219999999999999E-2</c:v>
                </c:pt>
                <c:pt idx="80">
                  <c:v>-5.074E-2</c:v>
                </c:pt>
                <c:pt idx="81">
                  <c:v>-4.9259999999999998E-2</c:v>
                </c:pt>
                <c:pt idx="82">
                  <c:v>-4.326E-2</c:v>
                </c:pt>
                <c:pt idx="83">
                  <c:v>-2.9139999999999999E-2</c:v>
                </c:pt>
                <c:pt idx="84">
                  <c:v>-3.5290000000000002E-2</c:v>
                </c:pt>
                <c:pt idx="85">
                  <c:v>-4.2700000000000002E-2</c:v>
                </c:pt>
                <c:pt idx="86">
                  <c:v>-3.8530000000000002E-2</c:v>
                </c:pt>
                <c:pt idx="87">
                  <c:v>-3.295E-2</c:v>
                </c:pt>
                <c:pt idx="88">
                  <c:v>-3.347E-2</c:v>
                </c:pt>
                <c:pt idx="89">
                  <c:v>-1.89E-3</c:v>
                </c:pt>
                <c:pt idx="90">
                  <c:v>5.3699999999999998E-3</c:v>
                </c:pt>
                <c:pt idx="91">
                  <c:v>6.45E-3</c:v>
                </c:pt>
                <c:pt idx="92">
                  <c:v>1.086E-2</c:v>
                </c:pt>
                <c:pt idx="93">
                  <c:v>1.8069999999999999E-2</c:v>
                </c:pt>
                <c:pt idx="94">
                  <c:v>1.9109999999999999E-2</c:v>
                </c:pt>
                <c:pt idx="95">
                  <c:v>1.5180000000000001E-2</c:v>
                </c:pt>
                <c:pt idx="96">
                  <c:v>-1.17E-3</c:v>
                </c:pt>
                <c:pt idx="97">
                  <c:v>-1.5900000000000001E-3</c:v>
                </c:pt>
                <c:pt idx="98">
                  <c:v>-8.2299999999999995E-3</c:v>
                </c:pt>
                <c:pt idx="99">
                  <c:v>1.214E-2</c:v>
                </c:pt>
                <c:pt idx="100">
                  <c:v>6.5199999999999998E-3</c:v>
                </c:pt>
                <c:pt idx="101">
                  <c:v>1.057E-2</c:v>
                </c:pt>
                <c:pt idx="102">
                  <c:v>1.0580000000000001E-2</c:v>
                </c:pt>
                <c:pt idx="103">
                  <c:v>1.485E-2</c:v>
                </c:pt>
                <c:pt idx="104">
                  <c:v>2.0750000000000001E-2</c:v>
                </c:pt>
                <c:pt idx="105">
                  <c:v>2.087E-2</c:v>
                </c:pt>
                <c:pt idx="106">
                  <c:v>1.5559999999999999E-2</c:v>
                </c:pt>
                <c:pt idx="107">
                  <c:v>2.6120000000000001E-2</c:v>
                </c:pt>
                <c:pt idx="108">
                  <c:v>2.7150000000000001E-2</c:v>
                </c:pt>
                <c:pt idx="109">
                  <c:v>3.2820000000000002E-2</c:v>
                </c:pt>
                <c:pt idx="110">
                  <c:v>0.03</c:v>
                </c:pt>
                <c:pt idx="111">
                  <c:v>3.3950000000000001E-2</c:v>
                </c:pt>
                <c:pt idx="112">
                  <c:v>2.2440000000000002E-2</c:v>
                </c:pt>
                <c:pt idx="113">
                  <c:v>3.2210000000000003E-2</c:v>
                </c:pt>
                <c:pt idx="114">
                  <c:v>2.3619999999999999E-2</c:v>
                </c:pt>
                <c:pt idx="115">
                  <c:v>2.334E-2</c:v>
                </c:pt>
                <c:pt idx="116">
                  <c:v>2.1170000000000001E-2</c:v>
                </c:pt>
                <c:pt idx="117">
                  <c:v>3.099E-2</c:v>
                </c:pt>
                <c:pt idx="118">
                  <c:v>4.2479999999999997E-2</c:v>
                </c:pt>
                <c:pt idx="119">
                  <c:v>4.249E-2</c:v>
                </c:pt>
                <c:pt idx="120">
                  <c:v>5.0860000000000002E-2</c:v>
                </c:pt>
                <c:pt idx="121">
                  <c:v>5.6419999999999998E-2</c:v>
                </c:pt>
                <c:pt idx="122">
                  <c:v>6.1969999999999997E-2</c:v>
                </c:pt>
                <c:pt idx="123">
                  <c:v>6.08E-2</c:v>
                </c:pt>
                <c:pt idx="124">
                  <c:v>6.5860000000000002E-2</c:v>
                </c:pt>
                <c:pt idx="125">
                  <c:v>7.492E-2</c:v>
                </c:pt>
                <c:pt idx="126">
                  <c:v>6.6489999999999994E-2</c:v>
                </c:pt>
                <c:pt idx="127">
                  <c:v>6.5729999999999997E-2</c:v>
                </c:pt>
                <c:pt idx="128">
                  <c:v>7.2209999999999996E-2</c:v>
                </c:pt>
                <c:pt idx="129">
                  <c:v>7.5300000000000006E-2</c:v>
                </c:pt>
                <c:pt idx="130">
                  <c:v>7.1760000000000004E-2</c:v>
                </c:pt>
                <c:pt idx="131">
                  <c:v>7.3270000000000002E-2</c:v>
                </c:pt>
                <c:pt idx="132">
                  <c:v>6.9120000000000001E-2</c:v>
                </c:pt>
                <c:pt idx="133">
                  <c:v>7.2539999999999993E-2</c:v>
                </c:pt>
                <c:pt idx="134">
                  <c:v>7.8310000000000005E-2</c:v>
                </c:pt>
                <c:pt idx="135">
                  <c:v>7.8280000000000002E-2</c:v>
                </c:pt>
                <c:pt idx="136">
                  <c:v>7.9820000000000002E-2</c:v>
                </c:pt>
                <c:pt idx="137">
                  <c:v>8.0530000000000004E-2</c:v>
                </c:pt>
                <c:pt idx="138">
                  <c:v>8.8980000000000004E-2</c:v>
                </c:pt>
                <c:pt idx="139">
                  <c:v>8.9749999999999996E-2</c:v>
                </c:pt>
                <c:pt idx="140">
                  <c:v>9.4140000000000001E-2</c:v>
                </c:pt>
                <c:pt idx="141">
                  <c:v>9.4329999999999997E-2</c:v>
                </c:pt>
                <c:pt idx="142">
                  <c:v>9.11E-2</c:v>
                </c:pt>
                <c:pt idx="143">
                  <c:v>8.974E-2</c:v>
                </c:pt>
                <c:pt idx="144">
                  <c:v>8.5800000000000001E-2</c:v>
                </c:pt>
                <c:pt idx="145">
                  <c:v>6.8479999999999999E-2</c:v>
                </c:pt>
                <c:pt idx="146">
                  <c:v>8.4269999999999998E-2</c:v>
                </c:pt>
                <c:pt idx="147">
                  <c:v>7.9020000000000007E-2</c:v>
                </c:pt>
                <c:pt idx="148">
                  <c:v>8.6879999999999999E-2</c:v>
                </c:pt>
                <c:pt idx="149">
                  <c:v>8.6019999999999999E-2</c:v>
                </c:pt>
                <c:pt idx="150">
                  <c:v>9.4600000000000004E-2</c:v>
                </c:pt>
                <c:pt idx="151">
                  <c:v>9.196E-2</c:v>
                </c:pt>
                <c:pt idx="152">
                  <c:v>0.10438</c:v>
                </c:pt>
                <c:pt idx="153">
                  <c:v>0.10799</c:v>
                </c:pt>
                <c:pt idx="154">
                  <c:v>0.10836</c:v>
                </c:pt>
                <c:pt idx="155">
                  <c:v>0.10539999999999999</c:v>
                </c:pt>
                <c:pt idx="156">
                  <c:v>0.10538</c:v>
                </c:pt>
                <c:pt idx="157">
                  <c:v>9.8989999999999995E-2</c:v>
                </c:pt>
                <c:pt idx="158">
                  <c:v>9.6350000000000005E-2</c:v>
                </c:pt>
                <c:pt idx="159">
                  <c:v>9.2100000000000001E-2</c:v>
                </c:pt>
                <c:pt idx="160">
                  <c:v>0.10872999999999999</c:v>
                </c:pt>
                <c:pt idx="161">
                  <c:v>0.10402</c:v>
                </c:pt>
                <c:pt idx="162">
                  <c:v>0.10866000000000001</c:v>
                </c:pt>
                <c:pt idx="163">
                  <c:v>0.11131000000000001</c:v>
                </c:pt>
                <c:pt idx="164">
                  <c:v>0.11484999999999999</c:v>
                </c:pt>
                <c:pt idx="165">
                  <c:v>0.10781</c:v>
                </c:pt>
                <c:pt idx="166">
                  <c:v>0.10026</c:v>
                </c:pt>
                <c:pt idx="167">
                  <c:v>0.10589</c:v>
                </c:pt>
                <c:pt idx="168">
                  <c:v>0.11522</c:v>
                </c:pt>
                <c:pt idx="169">
                  <c:v>0.11185</c:v>
                </c:pt>
                <c:pt idx="170">
                  <c:v>0.11425</c:v>
                </c:pt>
                <c:pt idx="171">
                  <c:v>0.11728</c:v>
                </c:pt>
                <c:pt idx="172">
                  <c:v>0.12064</c:v>
                </c:pt>
                <c:pt idx="173">
                  <c:v>0.13016</c:v>
                </c:pt>
                <c:pt idx="174">
                  <c:v>0.12966</c:v>
                </c:pt>
                <c:pt idx="175">
                  <c:v>0.13522999999999999</c:v>
                </c:pt>
                <c:pt idx="176">
                  <c:v>0.13381000000000001</c:v>
                </c:pt>
                <c:pt idx="177">
                  <c:v>0.13272999999999999</c:v>
                </c:pt>
                <c:pt idx="178">
                  <c:v>0.13816999999999999</c:v>
                </c:pt>
                <c:pt idx="179">
                  <c:v>0.14374000000000001</c:v>
                </c:pt>
                <c:pt idx="180">
                  <c:v>0.14887</c:v>
                </c:pt>
                <c:pt idx="181">
                  <c:v>0.14255000000000001</c:v>
                </c:pt>
                <c:pt idx="182">
                  <c:v>0.13930999999999999</c:v>
                </c:pt>
                <c:pt idx="183">
                  <c:v>0.13361000000000001</c:v>
                </c:pt>
                <c:pt idx="184">
                  <c:v>0.14033000000000001</c:v>
                </c:pt>
                <c:pt idx="185">
                  <c:v>0.14335000000000001</c:v>
                </c:pt>
                <c:pt idx="186">
                  <c:v>0.14813999999999999</c:v>
                </c:pt>
                <c:pt idx="187">
                  <c:v>0.15210000000000001</c:v>
                </c:pt>
                <c:pt idx="188">
                  <c:v>0.15282999999999999</c:v>
                </c:pt>
                <c:pt idx="189">
                  <c:v>0.15301999999999999</c:v>
                </c:pt>
                <c:pt idx="190">
                  <c:v>0.15731000000000001</c:v>
                </c:pt>
                <c:pt idx="191">
                  <c:v>0.15290999999999999</c:v>
                </c:pt>
                <c:pt idx="192">
                  <c:v>0.15962999999999999</c:v>
                </c:pt>
                <c:pt idx="193">
                  <c:v>0.15647</c:v>
                </c:pt>
                <c:pt idx="194">
                  <c:v>0.12526999999999999</c:v>
                </c:pt>
                <c:pt idx="195">
                  <c:v>0.14282</c:v>
                </c:pt>
                <c:pt idx="196">
                  <c:v>0.14105000000000001</c:v>
                </c:pt>
                <c:pt idx="197">
                  <c:v>0.14573</c:v>
                </c:pt>
                <c:pt idx="198">
                  <c:v>0.13852</c:v>
                </c:pt>
                <c:pt idx="199">
                  <c:v>0.14454</c:v>
                </c:pt>
                <c:pt idx="200">
                  <c:v>0.15676999999999999</c:v>
                </c:pt>
                <c:pt idx="201">
                  <c:v>0.15681999999999999</c:v>
                </c:pt>
                <c:pt idx="202">
                  <c:v>0.15065999999999999</c:v>
                </c:pt>
                <c:pt idx="203">
                  <c:v>0.15737999999999999</c:v>
                </c:pt>
                <c:pt idx="204">
                  <c:v>0.16658000000000001</c:v>
                </c:pt>
                <c:pt idx="205">
                  <c:v>0.18092</c:v>
                </c:pt>
                <c:pt idx="206">
                  <c:v>0.18362999999999999</c:v>
                </c:pt>
                <c:pt idx="207">
                  <c:v>0.18359</c:v>
                </c:pt>
                <c:pt idx="208">
                  <c:v>0.17186999999999999</c:v>
                </c:pt>
                <c:pt idx="209">
                  <c:v>0.17502000000000001</c:v>
                </c:pt>
                <c:pt idx="210">
                  <c:v>0.17712</c:v>
                </c:pt>
                <c:pt idx="211">
                  <c:v>0.16331000000000001</c:v>
                </c:pt>
                <c:pt idx="212">
                  <c:v>0.16757</c:v>
                </c:pt>
                <c:pt idx="213">
                  <c:v>0.15453</c:v>
                </c:pt>
                <c:pt idx="214">
                  <c:v>0.15609999999999999</c:v>
                </c:pt>
                <c:pt idx="215">
                  <c:v>0.17405999999999999</c:v>
                </c:pt>
                <c:pt idx="216">
                  <c:v>0.17649000000000001</c:v>
                </c:pt>
                <c:pt idx="217">
                  <c:v>0.17727999999999999</c:v>
                </c:pt>
                <c:pt idx="218">
                  <c:v>0.15783</c:v>
                </c:pt>
                <c:pt idx="219">
                  <c:v>0.15748999999999999</c:v>
                </c:pt>
                <c:pt idx="220">
                  <c:v>0.14699999999999999</c:v>
                </c:pt>
                <c:pt idx="221">
                  <c:v>0.13761000000000001</c:v>
                </c:pt>
                <c:pt idx="222">
                  <c:v>0.14191999999999999</c:v>
                </c:pt>
                <c:pt idx="223">
                  <c:v>0.12429999999999999</c:v>
                </c:pt>
                <c:pt idx="224">
                  <c:v>0.13542999999999999</c:v>
                </c:pt>
                <c:pt idx="225">
                  <c:v>0.15301000000000001</c:v>
                </c:pt>
                <c:pt idx="226">
                  <c:v>0.16353000000000001</c:v>
                </c:pt>
                <c:pt idx="227">
                  <c:v>0.17158999999999999</c:v>
                </c:pt>
                <c:pt idx="228">
                  <c:v>0.1779</c:v>
                </c:pt>
                <c:pt idx="229">
                  <c:v>0.17177000000000001</c:v>
                </c:pt>
                <c:pt idx="230">
                  <c:v>0.17469000000000001</c:v>
                </c:pt>
                <c:pt idx="231">
                  <c:v>0.17823</c:v>
                </c:pt>
                <c:pt idx="232">
                  <c:v>0.17957999999999999</c:v>
                </c:pt>
                <c:pt idx="233">
                  <c:v>0.18204000000000001</c:v>
                </c:pt>
                <c:pt idx="234">
                  <c:v>0.17802999999999999</c:v>
                </c:pt>
                <c:pt idx="235">
                  <c:v>0.17701</c:v>
                </c:pt>
                <c:pt idx="236">
                  <c:v>0.185</c:v>
                </c:pt>
                <c:pt idx="237">
                  <c:v>0.18747</c:v>
                </c:pt>
                <c:pt idx="238">
                  <c:v>0.17488000000000001</c:v>
                </c:pt>
                <c:pt idx="239">
                  <c:v>0.17319999999999999</c:v>
                </c:pt>
                <c:pt idx="240">
                  <c:v>0.17044999999999999</c:v>
                </c:pt>
                <c:pt idx="241">
                  <c:v>0.15690000000000001</c:v>
                </c:pt>
                <c:pt idx="242">
                  <c:v>0.16608999999999999</c:v>
                </c:pt>
                <c:pt idx="243">
                  <c:v>0.17638999999999999</c:v>
                </c:pt>
                <c:pt idx="244">
                  <c:v>0.18403</c:v>
                </c:pt>
                <c:pt idx="245">
                  <c:v>0.18942000000000001</c:v>
                </c:pt>
                <c:pt idx="246">
                  <c:v>0.19325999999999999</c:v>
                </c:pt>
                <c:pt idx="247">
                  <c:v>0.19300999999999999</c:v>
                </c:pt>
                <c:pt idx="248">
                  <c:v>0.18887999999999999</c:v>
                </c:pt>
                <c:pt idx="249">
                  <c:v>0.18725</c:v>
                </c:pt>
                <c:pt idx="250">
                  <c:v>0.17860000000000001</c:v>
                </c:pt>
              </c:numCache>
            </c:numRef>
          </c:val>
          <c:smooth val="0"/>
          <c:extLst>
            <c:ext xmlns:c16="http://schemas.microsoft.com/office/drawing/2014/chart" uri="{C3380CC4-5D6E-409C-BE32-E72D297353CC}">
              <c16:uniqueId val="{00000000-802E-4DAF-9478-7968182B3F41}"/>
            </c:ext>
          </c:extLst>
        </c:ser>
        <c:ser>
          <c:idx val="1"/>
          <c:order val="1"/>
          <c:tx>
            <c:strRef>
              <c:f>Sheet1!$C$1</c:f>
              <c:strCache>
                <c:ptCount val="1"/>
                <c:pt idx="0">
                  <c:v>MSCI EAFE</c:v>
                </c:pt>
              </c:strCache>
            </c:strRef>
          </c:tx>
          <c:spPr>
            <a:ln w="28575" cap="rnd">
              <a:solidFill>
                <a:srgbClr val="8A659E"/>
              </a:solidFill>
              <a:round/>
            </a:ln>
            <a:effectLst/>
          </c:spPr>
          <c:marker>
            <c:symbol val="none"/>
          </c:marker>
          <c:cat>
            <c:numRef>
              <c:f>Sheet1!$A$2:$A$252</c:f>
              <c:numCache>
                <c:formatCode>m/d/yyyy</c:formatCode>
                <c:ptCount val="251"/>
                <c:pt idx="0">
                  <c:v>45658</c:v>
                </c:pt>
                <c:pt idx="1">
                  <c:v>45659</c:v>
                </c:pt>
                <c:pt idx="2">
                  <c:v>45660</c:v>
                </c:pt>
                <c:pt idx="3">
                  <c:v>45663</c:v>
                </c:pt>
                <c:pt idx="4">
                  <c:v>45664</c:v>
                </c:pt>
                <c:pt idx="5">
                  <c:v>45665</c:v>
                </c:pt>
                <c:pt idx="6">
                  <c:v>45667</c:v>
                </c:pt>
                <c:pt idx="7">
                  <c:v>45670</c:v>
                </c:pt>
                <c:pt idx="8">
                  <c:v>45671</c:v>
                </c:pt>
                <c:pt idx="9">
                  <c:v>45672</c:v>
                </c:pt>
                <c:pt idx="10">
                  <c:v>45673</c:v>
                </c:pt>
                <c:pt idx="11">
                  <c:v>45674</c:v>
                </c:pt>
                <c:pt idx="12">
                  <c:v>45678</c:v>
                </c:pt>
                <c:pt idx="13">
                  <c:v>45679</c:v>
                </c:pt>
                <c:pt idx="14">
                  <c:v>45680</c:v>
                </c:pt>
                <c:pt idx="15">
                  <c:v>45681</c:v>
                </c:pt>
                <c:pt idx="16">
                  <c:v>45684</c:v>
                </c:pt>
                <c:pt idx="17">
                  <c:v>45685</c:v>
                </c:pt>
                <c:pt idx="18">
                  <c:v>45686</c:v>
                </c:pt>
                <c:pt idx="19">
                  <c:v>45687</c:v>
                </c:pt>
                <c:pt idx="20">
                  <c:v>45688</c:v>
                </c:pt>
                <c:pt idx="21">
                  <c:v>45691</c:v>
                </c:pt>
                <c:pt idx="22">
                  <c:v>45692</c:v>
                </c:pt>
                <c:pt idx="23">
                  <c:v>45693</c:v>
                </c:pt>
                <c:pt idx="24">
                  <c:v>45694</c:v>
                </c:pt>
                <c:pt idx="25">
                  <c:v>45695</c:v>
                </c:pt>
                <c:pt idx="26">
                  <c:v>45698</c:v>
                </c:pt>
                <c:pt idx="27">
                  <c:v>45699</c:v>
                </c:pt>
                <c:pt idx="28">
                  <c:v>45700</c:v>
                </c:pt>
                <c:pt idx="29">
                  <c:v>45701</c:v>
                </c:pt>
                <c:pt idx="30">
                  <c:v>45702</c:v>
                </c:pt>
                <c:pt idx="31">
                  <c:v>45706</c:v>
                </c:pt>
                <c:pt idx="32">
                  <c:v>45707</c:v>
                </c:pt>
                <c:pt idx="33">
                  <c:v>45708</c:v>
                </c:pt>
                <c:pt idx="34">
                  <c:v>45709</c:v>
                </c:pt>
                <c:pt idx="35">
                  <c:v>45712</c:v>
                </c:pt>
                <c:pt idx="36">
                  <c:v>45713</c:v>
                </c:pt>
                <c:pt idx="37">
                  <c:v>45714</c:v>
                </c:pt>
                <c:pt idx="38">
                  <c:v>45715</c:v>
                </c:pt>
                <c:pt idx="39">
                  <c:v>45716</c:v>
                </c:pt>
                <c:pt idx="40">
                  <c:v>45719</c:v>
                </c:pt>
                <c:pt idx="41">
                  <c:v>45720</c:v>
                </c:pt>
                <c:pt idx="42">
                  <c:v>45721</c:v>
                </c:pt>
                <c:pt idx="43">
                  <c:v>45722</c:v>
                </c:pt>
                <c:pt idx="44">
                  <c:v>45723</c:v>
                </c:pt>
                <c:pt idx="45">
                  <c:v>45726</c:v>
                </c:pt>
                <c:pt idx="46">
                  <c:v>45727</c:v>
                </c:pt>
                <c:pt idx="47">
                  <c:v>45728</c:v>
                </c:pt>
                <c:pt idx="48">
                  <c:v>45729</c:v>
                </c:pt>
                <c:pt idx="49">
                  <c:v>45730</c:v>
                </c:pt>
                <c:pt idx="50">
                  <c:v>45733</c:v>
                </c:pt>
                <c:pt idx="51">
                  <c:v>45734</c:v>
                </c:pt>
                <c:pt idx="52">
                  <c:v>45735</c:v>
                </c:pt>
                <c:pt idx="53">
                  <c:v>45736</c:v>
                </c:pt>
                <c:pt idx="54">
                  <c:v>45737</c:v>
                </c:pt>
                <c:pt idx="55">
                  <c:v>45740</c:v>
                </c:pt>
                <c:pt idx="56">
                  <c:v>45741</c:v>
                </c:pt>
                <c:pt idx="57">
                  <c:v>45742</c:v>
                </c:pt>
                <c:pt idx="58">
                  <c:v>45743</c:v>
                </c:pt>
                <c:pt idx="59">
                  <c:v>45744</c:v>
                </c:pt>
                <c:pt idx="60">
                  <c:v>45747</c:v>
                </c:pt>
                <c:pt idx="61">
                  <c:v>45748</c:v>
                </c:pt>
                <c:pt idx="62">
                  <c:v>45749</c:v>
                </c:pt>
                <c:pt idx="63">
                  <c:v>45750</c:v>
                </c:pt>
                <c:pt idx="64">
                  <c:v>45751</c:v>
                </c:pt>
                <c:pt idx="65">
                  <c:v>45754</c:v>
                </c:pt>
                <c:pt idx="66">
                  <c:v>45755</c:v>
                </c:pt>
                <c:pt idx="67">
                  <c:v>45756</c:v>
                </c:pt>
                <c:pt idx="68">
                  <c:v>45757</c:v>
                </c:pt>
                <c:pt idx="69">
                  <c:v>45758</c:v>
                </c:pt>
                <c:pt idx="70">
                  <c:v>45761</c:v>
                </c:pt>
                <c:pt idx="71">
                  <c:v>45762</c:v>
                </c:pt>
                <c:pt idx="72">
                  <c:v>45763</c:v>
                </c:pt>
                <c:pt idx="73">
                  <c:v>45764</c:v>
                </c:pt>
                <c:pt idx="74">
                  <c:v>45768</c:v>
                </c:pt>
                <c:pt idx="75">
                  <c:v>45769</c:v>
                </c:pt>
                <c:pt idx="76">
                  <c:v>45770</c:v>
                </c:pt>
                <c:pt idx="77">
                  <c:v>45771</c:v>
                </c:pt>
                <c:pt idx="78">
                  <c:v>45772</c:v>
                </c:pt>
                <c:pt idx="79">
                  <c:v>45775</c:v>
                </c:pt>
                <c:pt idx="80">
                  <c:v>45776</c:v>
                </c:pt>
                <c:pt idx="81">
                  <c:v>45777</c:v>
                </c:pt>
                <c:pt idx="82">
                  <c:v>45778</c:v>
                </c:pt>
                <c:pt idx="83">
                  <c:v>45779</c:v>
                </c:pt>
                <c:pt idx="84">
                  <c:v>45782</c:v>
                </c:pt>
                <c:pt idx="85">
                  <c:v>45783</c:v>
                </c:pt>
                <c:pt idx="86">
                  <c:v>45784</c:v>
                </c:pt>
                <c:pt idx="87">
                  <c:v>45785</c:v>
                </c:pt>
                <c:pt idx="88">
                  <c:v>45786</c:v>
                </c:pt>
                <c:pt idx="89">
                  <c:v>45789</c:v>
                </c:pt>
                <c:pt idx="90">
                  <c:v>45790</c:v>
                </c:pt>
                <c:pt idx="91">
                  <c:v>45791</c:v>
                </c:pt>
                <c:pt idx="92">
                  <c:v>45792</c:v>
                </c:pt>
                <c:pt idx="93">
                  <c:v>45793</c:v>
                </c:pt>
                <c:pt idx="94">
                  <c:v>45796</c:v>
                </c:pt>
                <c:pt idx="95">
                  <c:v>45797</c:v>
                </c:pt>
                <c:pt idx="96">
                  <c:v>45798</c:v>
                </c:pt>
                <c:pt idx="97">
                  <c:v>45799</c:v>
                </c:pt>
                <c:pt idx="98">
                  <c:v>45800</c:v>
                </c:pt>
                <c:pt idx="99">
                  <c:v>45804</c:v>
                </c:pt>
                <c:pt idx="100">
                  <c:v>45805</c:v>
                </c:pt>
                <c:pt idx="101">
                  <c:v>45806</c:v>
                </c:pt>
                <c:pt idx="102">
                  <c:v>45807</c:v>
                </c:pt>
                <c:pt idx="103">
                  <c:v>45810</c:v>
                </c:pt>
                <c:pt idx="104">
                  <c:v>45811</c:v>
                </c:pt>
                <c:pt idx="105">
                  <c:v>45812</c:v>
                </c:pt>
                <c:pt idx="106">
                  <c:v>45813</c:v>
                </c:pt>
                <c:pt idx="107">
                  <c:v>45814</c:v>
                </c:pt>
                <c:pt idx="108">
                  <c:v>45817</c:v>
                </c:pt>
                <c:pt idx="109">
                  <c:v>45818</c:v>
                </c:pt>
                <c:pt idx="110">
                  <c:v>45819</c:v>
                </c:pt>
                <c:pt idx="111">
                  <c:v>45820</c:v>
                </c:pt>
                <c:pt idx="112">
                  <c:v>45821</c:v>
                </c:pt>
                <c:pt idx="113">
                  <c:v>45824</c:v>
                </c:pt>
                <c:pt idx="114">
                  <c:v>45825</c:v>
                </c:pt>
                <c:pt idx="115">
                  <c:v>45826</c:v>
                </c:pt>
                <c:pt idx="116">
                  <c:v>45828</c:v>
                </c:pt>
                <c:pt idx="117">
                  <c:v>45831</c:v>
                </c:pt>
                <c:pt idx="118">
                  <c:v>45832</c:v>
                </c:pt>
                <c:pt idx="119">
                  <c:v>45833</c:v>
                </c:pt>
                <c:pt idx="120">
                  <c:v>45834</c:v>
                </c:pt>
                <c:pt idx="121">
                  <c:v>45835</c:v>
                </c:pt>
                <c:pt idx="122">
                  <c:v>45838</c:v>
                </c:pt>
                <c:pt idx="123">
                  <c:v>45839</c:v>
                </c:pt>
                <c:pt idx="124">
                  <c:v>45840</c:v>
                </c:pt>
                <c:pt idx="125">
                  <c:v>45841</c:v>
                </c:pt>
                <c:pt idx="126">
                  <c:v>45845</c:v>
                </c:pt>
                <c:pt idx="127">
                  <c:v>45846</c:v>
                </c:pt>
                <c:pt idx="128">
                  <c:v>45847</c:v>
                </c:pt>
                <c:pt idx="129">
                  <c:v>45848</c:v>
                </c:pt>
                <c:pt idx="130">
                  <c:v>45849</c:v>
                </c:pt>
                <c:pt idx="131">
                  <c:v>45852</c:v>
                </c:pt>
                <c:pt idx="132">
                  <c:v>45853</c:v>
                </c:pt>
                <c:pt idx="133">
                  <c:v>45854</c:v>
                </c:pt>
                <c:pt idx="134">
                  <c:v>45855</c:v>
                </c:pt>
                <c:pt idx="135">
                  <c:v>45856</c:v>
                </c:pt>
                <c:pt idx="136">
                  <c:v>45859</c:v>
                </c:pt>
                <c:pt idx="137">
                  <c:v>45860</c:v>
                </c:pt>
                <c:pt idx="138">
                  <c:v>45861</c:v>
                </c:pt>
                <c:pt idx="139">
                  <c:v>45862</c:v>
                </c:pt>
                <c:pt idx="140">
                  <c:v>45863</c:v>
                </c:pt>
                <c:pt idx="141">
                  <c:v>45866</c:v>
                </c:pt>
                <c:pt idx="142">
                  <c:v>45867</c:v>
                </c:pt>
                <c:pt idx="143">
                  <c:v>45868</c:v>
                </c:pt>
                <c:pt idx="144">
                  <c:v>45869</c:v>
                </c:pt>
                <c:pt idx="145">
                  <c:v>45870</c:v>
                </c:pt>
                <c:pt idx="146">
                  <c:v>45873</c:v>
                </c:pt>
                <c:pt idx="147">
                  <c:v>45874</c:v>
                </c:pt>
                <c:pt idx="148">
                  <c:v>45875</c:v>
                </c:pt>
                <c:pt idx="149">
                  <c:v>45876</c:v>
                </c:pt>
                <c:pt idx="150">
                  <c:v>45877</c:v>
                </c:pt>
                <c:pt idx="151">
                  <c:v>45880</c:v>
                </c:pt>
                <c:pt idx="152">
                  <c:v>45881</c:v>
                </c:pt>
                <c:pt idx="153">
                  <c:v>45882</c:v>
                </c:pt>
                <c:pt idx="154">
                  <c:v>45883</c:v>
                </c:pt>
                <c:pt idx="155">
                  <c:v>45884</c:v>
                </c:pt>
                <c:pt idx="156">
                  <c:v>45887</c:v>
                </c:pt>
                <c:pt idx="157">
                  <c:v>45888</c:v>
                </c:pt>
                <c:pt idx="158">
                  <c:v>45889</c:v>
                </c:pt>
                <c:pt idx="159">
                  <c:v>45890</c:v>
                </c:pt>
                <c:pt idx="160">
                  <c:v>45891</c:v>
                </c:pt>
                <c:pt idx="161">
                  <c:v>45894</c:v>
                </c:pt>
                <c:pt idx="162">
                  <c:v>45895</c:v>
                </c:pt>
                <c:pt idx="163">
                  <c:v>45896</c:v>
                </c:pt>
                <c:pt idx="164">
                  <c:v>45897</c:v>
                </c:pt>
                <c:pt idx="165">
                  <c:v>45898</c:v>
                </c:pt>
                <c:pt idx="166">
                  <c:v>45902</c:v>
                </c:pt>
                <c:pt idx="167">
                  <c:v>45903</c:v>
                </c:pt>
                <c:pt idx="168">
                  <c:v>45904</c:v>
                </c:pt>
                <c:pt idx="169">
                  <c:v>45905</c:v>
                </c:pt>
                <c:pt idx="170">
                  <c:v>45908</c:v>
                </c:pt>
                <c:pt idx="171">
                  <c:v>45909</c:v>
                </c:pt>
                <c:pt idx="172">
                  <c:v>45910</c:v>
                </c:pt>
                <c:pt idx="173">
                  <c:v>45911</c:v>
                </c:pt>
                <c:pt idx="174">
                  <c:v>45912</c:v>
                </c:pt>
                <c:pt idx="175">
                  <c:v>45915</c:v>
                </c:pt>
                <c:pt idx="176">
                  <c:v>45916</c:v>
                </c:pt>
                <c:pt idx="177">
                  <c:v>45917</c:v>
                </c:pt>
                <c:pt idx="178">
                  <c:v>45918</c:v>
                </c:pt>
                <c:pt idx="179">
                  <c:v>45919</c:v>
                </c:pt>
                <c:pt idx="180">
                  <c:v>45922</c:v>
                </c:pt>
                <c:pt idx="181">
                  <c:v>45923</c:v>
                </c:pt>
                <c:pt idx="182">
                  <c:v>45924</c:v>
                </c:pt>
                <c:pt idx="183">
                  <c:v>45925</c:v>
                </c:pt>
                <c:pt idx="184">
                  <c:v>45926</c:v>
                </c:pt>
                <c:pt idx="185">
                  <c:v>45929</c:v>
                </c:pt>
                <c:pt idx="186">
                  <c:v>45930</c:v>
                </c:pt>
                <c:pt idx="187">
                  <c:v>45931</c:v>
                </c:pt>
                <c:pt idx="188">
                  <c:v>45932</c:v>
                </c:pt>
                <c:pt idx="189">
                  <c:v>45933</c:v>
                </c:pt>
                <c:pt idx="190">
                  <c:v>45936</c:v>
                </c:pt>
                <c:pt idx="191">
                  <c:v>45937</c:v>
                </c:pt>
                <c:pt idx="192">
                  <c:v>45938</c:v>
                </c:pt>
                <c:pt idx="193">
                  <c:v>45939</c:v>
                </c:pt>
                <c:pt idx="194">
                  <c:v>45940</c:v>
                </c:pt>
                <c:pt idx="195">
                  <c:v>45943</c:v>
                </c:pt>
                <c:pt idx="196">
                  <c:v>45944</c:v>
                </c:pt>
                <c:pt idx="197">
                  <c:v>45945</c:v>
                </c:pt>
                <c:pt idx="198">
                  <c:v>45946</c:v>
                </c:pt>
                <c:pt idx="199">
                  <c:v>45947</c:v>
                </c:pt>
                <c:pt idx="200">
                  <c:v>45950</c:v>
                </c:pt>
                <c:pt idx="201">
                  <c:v>45951</c:v>
                </c:pt>
                <c:pt idx="202">
                  <c:v>45952</c:v>
                </c:pt>
                <c:pt idx="203">
                  <c:v>45953</c:v>
                </c:pt>
                <c:pt idx="204">
                  <c:v>45954</c:v>
                </c:pt>
                <c:pt idx="205">
                  <c:v>45957</c:v>
                </c:pt>
                <c:pt idx="206">
                  <c:v>45958</c:v>
                </c:pt>
                <c:pt idx="207">
                  <c:v>45959</c:v>
                </c:pt>
                <c:pt idx="208">
                  <c:v>45960</c:v>
                </c:pt>
                <c:pt idx="209">
                  <c:v>45961</c:v>
                </c:pt>
                <c:pt idx="210">
                  <c:v>45964</c:v>
                </c:pt>
                <c:pt idx="211">
                  <c:v>45965</c:v>
                </c:pt>
                <c:pt idx="212">
                  <c:v>45966</c:v>
                </c:pt>
                <c:pt idx="213">
                  <c:v>45967</c:v>
                </c:pt>
                <c:pt idx="214">
                  <c:v>45968</c:v>
                </c:pt>
                <c:pt idx="215">
                  <c:v>45971</c:v>
                </c:pt>
                <c:pt idx="216">
                  <c:v>45972</c:v>
                </c:pt>
                <c:pt idx="217">
                  <c:v>45973</c:v>
                </c:pt>
                <c:pt idx="218">
                  <c:v>45974</c:v>
                </c:pt>
                <c:pt idx="219">
                  <c:v>45975</c:v>
                </c:pt>
                <c:pt idx="220">
                  <c:v>45978</c:v>
                </c:pt>
                <c:pt idx="221">
                  <c:v>45979</c:v>
                </c:pt>
                <c:pt idx="222">
                  <c:v>45980</c:v>
                </c:pt>
                <c:pt idx="223">
                  <c:v>45981</c:v>
                </c:pt>
                <c:pt idx="224">
                  <c:v>45982</c:v>
                </c:pt>
                <c:pt idx="225">
                  <c:v>45985</c:v>
                </c:pt>
                <c:pt idx="226">
                  <c:v>45986</c:v>
                </c:pt>
                <c:pt idx="227">
                  <c:v>45987</c:v>
                </c:pt>
                <c:pt idx="228">
                  <c:v>45989</c:v>
                </c:pt>
                <c:pt idx="229">
                  <c:v>45992</c:v>
                </c:pt>
                <c:pt idx="230">
                  <c:v>45993</c:v>
                </c:pt>
                <c:pt idx="231">
                  <c:v>45994</c:v>
                </c:pt>
                <c:pt idx="232">
                  <c:v>45995</c:v>
                </c:pt>
                <c:pt idx="233">
                  <c:v>45996</c:v>
                </c:pt>
                <c:pt idx="234">
                  <c:v>45999</c:v>
                </c:pt>
                <c:pt idx="235">
                  <c:v>46000</c:v>
                </c:pt>
                <c:pt idx="236">
                  <c:v>46001</c:v>
                </c:pt>
                <c:pt idx="237">
                  <c:v>46002</c:v>
                </c:pt>
                <c:pt idx="238">
                  <c:v>46003</c:v>
                </c:pt>
                <c:pt idx="239">
                  <c:v>46006</c:v>
                </c:pt>
                <c:pt idx="240">
                  <c:v>46007</c:v>
                </c:pt>
                <c:pt idx="241">
                  <c:v>46008</c:v>
                </c:pt>
                <c:pt idx="242">
                  <c:v>46009</c:v>
                </c:pt>
                <c:pt idx="243">
                  <c:v>46010</c:v>
                </c:pt>
                <c:pt idx="244">
                  <c:v>46013</c:v>
                </c:pt>
                <c:pt idx="245">
                  <c:v>46014</c:v>
                </c:pt>
                <c:pt idx="246">
                  <c:v>46015</c:v>
                </c:pt>
                <c:pt idx="247">
                  <c:v>46017</c:v>
                </c:pt>
                <c:pt idx="248">
                  <c:v>46020</c:v>
                </c:pt>
                <c:pt idx="249">
                  <c:v>46021</c:v>
                </c:pt>
                <c:pt idx="250">
                  <c:v>46022</c:v>
                </c:pt>
              </c:numCache>
            </c:numRef>
          </c:cat>
          <c:val>
            <c:numRef>
              <c:f>Sheet1!$C$2:$C$252</c:f>
              <c:numCache>
                <c:formatCode>General</c:formatCode>
                <c:ptCount val="251"/>
                <c:pt idx="0">
                  <c:v>0</c:v>
                </c:pt>
                <c:pt idx="1">
                  <c:v>-7.7999999999999999E-4</c:v>
                </c:pt>
                <c:pt idx="2">
                  <c:v>-2.96E-3</c:v>
                </c:pt>
                <c:pt idx="3">
                  <c:v>8.1700000000000002E-3</c:v>
                </c:pt>
                <c:pt idx="4">
                  <c:v>1.153E-2</c:v>
                </c:pt>
                <c:pt idx="5">
                  <c:v>4.3800000000000002E-3</c:v>
                </c:pt>
                <c:pt idx="6">
                  <c:v>-7.1500000000000001E-3</c:v>
                </c:pt>
                <c:pt idx="7">
                  <c:v>-1.495E-2</c:v>
                </c:pt>
                <c:pt idx="8">
                  <c:v>-1.1350000000000001E-2</c:v>
                </c:pt>
                <c:pt idx="9">
                  <c:v>1.09E-3</c:v>
                </c:pt>
                <c:pt idx="10">
                  <c:v>9.7099999999999999E-3</c:v>
                </c:pt>
                <c:pt idx="11">
                  <c:v>1.221E-2</c:v>
                </c:pt>
                <c:pt idx="12">
                  <c:v>2.7619999999999999E-2</c:v>
                </c:pt>
                <c:pt idx="13">
                  <c:v>3.2129999999999999E-2</c:v>
                </c:pt>
                <c:pt idx="14">
                  <c:v>3.4860000000000002E-2</c:v>
                </c:pt>
                <c:pt idx="15">
                  <c:v>4.4310000000000002E-2</c:v>
                </c:pt>
                <c:pt idx="16">
                  <c:v>4.4420000000000001E-2</c:v>
                </c:pt>
                <c:pt idx="17">
                  <c:v>3.9140000000000001E-2</c:v>
                </c:pt>
                <c:pt idx="18">
                  <c:v>4.5429999999999998E-2</c:v>
                </c:pt>
                <c:pt idx="19">
                  <c:v>5.4140000000000001E-2</c:v>
                </c:pt>
                <c:pt idx="20">
                  <c:v>5.2729999999999999E-2</c:v>
                </c:pt>
                <c:pt idx="21">
                  <c:v>3.313E-2</c:v>
                </c:pt>
                <c:pt idx="22">
                  <c:v>4.2659999999999997E-2</c:v>
                </c:pt>
                <c:pt idx="23">
                  <c:v>5.3859999999999998E-2</c:v>
                </c:pt>
                <c:pt idx="24">
                  <c:v>6.0589999999999998E-2</c:v>
                </c:pt>
                <c:pt idx="25">
                  <c:v>5.5210000000000002E-2</c:v>
                </c:pt>
                <c:pt idx="26">
                  <c:v>5.6640000000000003E-2</c:v>
                </c:pt>
                <c:pt idx="27">
                  <c:v>5.8200000000000002E-2</c:v>
                </c:pt>
                <c:pt idx="28">
                  <c:v>5.9580000000000001E-2</c:v>
                </c:pt>
                <c:pt idx="29">
                  <c:v>7.7439999999999995E-2</c:v>
                </c:pt>
                <c:pt idx="30">
                  <c:v>8.3309999999999995E-2</c:v>
                </c:pt>
                <c:pt idx="31">
                  <c:v>8.8590000000000002E-2</c:v>
                </c:pt>
                <c:pt idx="32">
                  <c:v>7.8579999999999997E-2</c:v>
                </c:pt>
                <c:pt idx="33">
                  <c:v>8.0079999999999998E-2</c:v>
                </c:pt>
                <c:pt idx="34">
                  <c:v>8.2040000000000002E-2</c:v>
                </c:pt>
                <c:pt idx="35">
                  <c:v>8.2949999999999996E-2</c:v>
                </c:pt>
                <c:pt idx="36">
                  <c:v>8.4180000000000005E-2</c:v>
                </c:pt>
                <c:pt idx="37">
                  <c:v>9.0959999999999999E-2</c:v>
                </c:pt>
                <c:pt idx="38">
                  <c:v>8.1820000000000004E-2</c:v>
                </c:pt>
                <c:pt idx="39">
                  <c:v>7.3260000000000006E-2</c:v>
                </c:pt>
                <c:pt idx="40">
                  <c:v>9.2600000000000002E-2</c:v>
                </c:pt>
                <c:pt idx="41">
                  <c:v>8.0799999999999997E-2</c:v>
                </c:pt>
                <c:pt idx="42">
                  <c:v>0.10443</c:v>
                </c:pt>
                <c:pt idx="43">
                  <c:v>0.11214</c:v>
                </c:pt>
                <c:pt idx="44">
                  <c:v>0.10672</c:v>
                </c:pt>
                <c:pt idx="45">
                  <c:v>9.4049999999999995E-2</c:v>
                </c:pt>
                <c:pt idx="46">
                  <c:v>8.3760000000000001E-2</c:v>
                </c:pt>
                <c:pt idx="47">
                  <c:v>8.9450000000000002E-2</c:v>
                </c:pt>
                <c:pt idx="48">
                  <c:v>8.455E-2</c:v>
                </c:pt>
                <c:pt idx="49">
                  <c:v>9.4589999999999994E-2</c:v>
                </c:pt>
                <c:pt idx="50">
                  <c:v>0.10865</c:v>
                </c:pt>
                <c:pt idx="51">
                  <c:v>0.11477999999999999</c:v>
                </c:pt>
                <c:pt idx="52">
                  <c:v>0.11276</c:v>
                </c:pt>
                <c:pt idx="53">
                  <c:v>0.10981</c:v>
                </c:pt>
                <c:pt idx="54">
                  <c:v>0.10328</c:v>
                </c:pt>
                <c:pt idx="55">
                  <c:v>9.7610000000000002E-2</c:v>
                </c:pt>
                <c:pt idx="56">
                  <c:v>0.10544000000000001</c:v>
                </c:pt>
                <c:pt idx="57">
                  <c:v>9.9379999999999996E-2</c:v>
                </c:pt>
                <c:pt idx="58">
                  <c:v>9.8019999999999996E-2</c:v>
                </c:pt>
                <c:pt idx="59">
                  <c:v>9.2700000000000005E-2</c:v>
                </c:pt>
                <c:pt idx="60">
                  <c:v>7.0269999999999999E-2</c:v>
                </c:pt>
                <c:pt idx="61">
                  <c:v>8.1089999999999995E-2</c:v>
                </c:pt>
                <c:pt idx="62">
                  <c:v>7.9850000000000004E-2</c:v>
                </c:pt>
                <c:pt idx="63">
                  <c:v>7.5819999999999999E-2</c:v>
                </c:pt>
                <c:pt idx="64">
                  <c:v>1.7440000000000001E-2</c:v>
                </c:pt>
                <c:pt idx="65">
                  <c:v>-4.4159999999999998E-2</c:v>
                </c:pt>
                <c:pt idx="66">
                  <c:v>-1.3259999999999999E-2</c:v>
                </c:pt>
                <c:pt idx="67">
                  <c:v>-3.3790000000000001E-2</c:v>
                </c:pt>
                <c:pt idx="68">
                  <c:v>2.3529999999999999E-2</c:v>
                </c:pt>
                <c:pt idx="69">
                  <c:v>2.5909999999999999E-2</c:v>
                </c:pt>
                <c:pt idx="70">
                  <c:v>5.1400000000000001E-2</c:v>
                </c:pt>
                <c:pt idx="71">
                  <c:v>6.5290000000000001E-2</c:v>
                </c:pt>
                <c:pt idx="72">
                  <c:v>6.6350000000000006E-2</c:v>
                </c:pt>
                <c:pt idx="73">
                  <c:v>6.8070000000000006E-2</c:v>
                </c:pt>
                <c:pt idx="74">
                  <c:v>7.8700000000000006E-2</c:v>
                </c:pt>
                <c:pt idx="75">
                  <c:v>8.1559999999999994E-2</c:v>
                </c:pt>
                <c:pt idx="76">
                  <c:v>9.0660000000000004E-2</c:v>
                </c:pt>
                <c:pt idx="77">
                  <c:v>9.7489999999999993E-2</c:v>
                </c:pt>
                <c:pt idx="78">
                  <c:v>0.10152</c:v>
                </c:pt>
                <c:pt idx="79">
                  <c:v>0.11056000000000001</c:v>
                </c:pt>
                <c:pt idx="80">
                  <c:v>0.11463</c:v>
                </c:pt>
                <c:pt idx="81">
                  <c:v>0.12033000000000001</c:v>
                </c:pt>
                <c:pt idx="82">
                  <c:v>0.11158999999999999</c:v>
                </c:pt>
                <c:pt idx="83">
                  <c:v>0.13658999999999999</c:v>
                </c:pt>
                <c:pt idx="84">
                  <c:v>0.13686000000000001</c:v>
                </c:pt>
                <c:pt idx="85">
                  <c:v>0.13729</c:v>
                </c:pt>
                <c:pt idx="86">
                  <c:v>0.13558999999999999</c:v>
                </c:pt>
                <c:pt idx="87">
                  <c:v>0.12923999999999999</c:v>
                </c:pt>
                <c:pt idx="88">
                  <c:v>0.13621</c:v>
                </c:pt>
                <c:pt idx="89">
                  <c:v>0.13036</c:v>
                </c:pt>
                <c:pt idx="90">
                  <c:v>0.14011000000000001</c:v>
                </c:pt>
                <c:pt idx="91">
                  <c:v>0.1444</c:v>
                </c:pt>
                <c:pt idx="92">
                  <c:v>0.14573</c:v>
                </c:pt>
                <c:pt idx="93">
                  <c:v>0.14729</c:v>
                </c:pt>
                <c:pt idx="94">
                  <c:v>0.15831000000000001</c:v>
                </c:pt>
                <c:pt idx="95">
                  <c:v>0.16614999999999999</c:v>
                </c:pt>
                <c:pt idx="96">
                  <c:v>0.17266000000000001</c:v>
                </c:pt>
                <c:pt idx="97">
                  <c:v>0.16039</c:v>
                </c:pt>
                <c:pt idx="98">
                  <c:v>0.16264000000000001</c:v>
                </c:pt>
                <c:pt idx="99">
                  <c:v>0.17373</c:v>
                </c:pt>
                <c:pt idx="100">
                  <c:v>0.16478000000000001</c:v>
                </c:pt>
                <c:pt idx="101">
                  <c:v>0.17265</c:v>
                </c:pt>
                <c:pt idx="102">
                  <c:v>0.17315</c:v>
                </c:pt>
                <c:pt idx="103">
                  <c:v>0.17899000000000001</c:v>
                </c:pt>
                <c:pt idx="104">
                  <c:v>0.17491000000000001</c:v>
                </c:pt>
                <c:pt idx="105">
                  <c:v>0.18551000000000001</c:v>
                </c:pt>
                <c:pt idx="106">
                  <c:v>0.18554000000000001</c:v>
                </c:pt>
                <c:pt idx="107">
                  <c:v>0.18173</c:v>
                </c:pt>
                <c:pt idx="108">
                  <c:v>0.1852</c:v>
                </c:pt>
                <c:pt idx="109">
                  <c:v>0.18640999999999999</c:v>
                </c:pt>
                <c:pt idx="110">
                  <c:v>0.18823999999999999</c:v>
                </c:pt>
                <c:pt idx="111">
                  <c:v>0.19322</c:v>
                </c:pt>
                <c:pt idx="112">
                  <c:v>0.17971000000000001</c:v>
                </c:pt>
                <c:pt idx="113">
                  <c:v>0.18912999999999999</c:v>
                </c:pt>
                <c:pt idx="114">
                  <c:v>0.17621000000000001</c:v>
                </c:pt>
                <c:pt idx="115">
                  <c:v>0.17471</c:v>
                </c:pt>
                <c:pt idx="116">
                  <c:v>0.16256999999999999</c:v>
                </c:pt>
                <c:pt idx="117">
                  <c:v>0.15945000000000001</c:v>
                </c:pt>
                <c:pt idx="118">
                  <c:v>0.18196000000000001</c:v>
                </c:pt>
                <c:pt idx="119">
                  <c:v>0.17469000000000001</c:v>
                </c:pt>
                <c:pt idx="120">
                  <c:v>0.18629000000000001</c:v>
                </c:pt>
                <c:pt idx="121">
                  <c:v>0.19869000000000001</c:v>
                </c:pt>
                <c:pt idx="122">
                  <c:v>0.19922999999999999</c:v>
                </c:pt>
                <c:pt idx="123">
                  <c:v>0.19943</c:v>
                </c:pt>
                <c:pt idx="124">
                  <c:v>0.19972999999999999</c:v>
                </c:pt>
                <c:pt idx="125">
                  <c:v>0.20089000000000001</c:v>
                </c:pt>
                <c:pt idx="126">
                  <c:v>0.1958</c:v>
                </c:pt>
                <c:pt idx="127">
                  <c:v>0.19420000000000001</c:v>
                </c:pt>
                <c:pt idx="128">
                  <c:v>0.20336000000000001</c:v>
                </c:pt>
                <c:pt idx="129">
                  <c:v>0.20452000000000001</c:v>
                </c:pt>
                <c:pt idx="130">
                  <c:v>0.19672000000000001</c:v>
                </c:pt>
                <c:pt idx="131">
                  <c:v>0.19447</c:v>
                </c:pt>
                <c:pt idx="132">
                  <c:v>0.18557000000000001</c:v>
                </c:pt>
                <c:pt idx="133">
                  <c:v>0.17881</c:v>
                </c:pt>
                <c:pt idx="134">
                  <c:v>0.18817999999999999</c:v>
                </c:pt>
                <c:pt idx="135">
                  <c:v>0.19324</c:v>
                </c:pt>
                <c:pt idx="136">
                  <c:v>0.19714000000000001</c:v>
                </c:pt>
                <c:pt idx="137">
                  <c:v>0.19775999999999999</c:v>
                </c:pt>
                <c:pt idx="138">
                  <c:v>0.21817</c:v>
                </c:pt>
                <c:pt idx="139">
                  <c:v>0.22689000000000001</c:v>
                </c:pt>
                <c:pt idx="140">
                  <c:v>0.21623999999999999</c:v>
                </c:pt>
                <c:pt idx="141">
                  <c:v>0.20585000000000001</c:v>
                </c:pt>
                <c:pt idx="142">
                  <c:v>0.19669</c:v>
                </c:pt>
                <c:pt idx="143">
                  <c:v>0.1933</c:v>
                </c:pt>
                <c:pt idx="144">
                  <c:v>0.18265999999999999</c:v>
                </c:pt>
                <c:pt idx="145">
                  <c:v>0.17821999999999999</c:v>
                </c:pt>
                <c:pt idx="146">
                  <c:v>0.18496000000000001</c:v>
                </c:pt>
                <c:pt idx="147">
                  <c:v>0.18837000000000001</c:v>
                </c:pt>
                <c:pt idx="148">
                  <c:v>0.19575999999999999</c:v>
                </c:pt>
                <c:pt idx="149">
                  <c:v>0.20527999999999999</c:v>
                </c:pt>
                <c:pt idx="150">
                  <c:v>0.21201</c:v>
                </c:pt>
                <c:pt idx="151">
                  <c:v>0.20721999999999999</c:v>
                </c:pt>
                <c:pt idx="152">
                  <c:v>0.21856</c:v>
                </c:pt>
                <c:pt idx="153">
                  <c:v>0.2329</c:v>
                </c:pt>
                <c:pt idx="154">
                  <c:v>0.23003000000000001</c:v>
                </c:pt>
                <c:pt idx="155">
                  <c:v>0.24071999999999999</c:v>
                </c:pt>
                <c:pt idx="156">
                  <c:v>0.23641999999999999</c:v>
                </c:pt>
                <c:pt idx="157">
                  <c:v>0.24129999999999999</c:v>
                </c:pt>
                <c:pt idx="158">
                  <c:v>0.24228</c:v>
                </c:pt>
                <c:pt idx="159">
                  <c:v>0.23583000000000001</c:v>
                </c:pt>
                <c:pt idx="160">
                  <c:v>0.25114999999999998</c:v>
                </c:pt>
                <c:pt idx="161">
                  <c:v>0.24510999999999999</c:v>
                </c:pt>
                <c:pt idx="162">
                  <c:v>0.23252</c:v>
                </c:pt>
                <c:pt idx="163">
                  <c:v>0.22803999999999999</c:v>
                </c:pt>
                <c:pt idx="164">
                  <c:v>0.23694000000000001</c:v>
                </c:pt>
                <c:pt idx="165">
                  <c:v>0.23319000000000001</c:v>
                </c:pt>
                <c:pt idx="166">
                  <c:v>0.2172</c:v>
                </c:pt>
                <c:pt idx="167">
                  <c:v>0.21762999999999999</c:v>
                </c:pt>
                <c:pt idx="168">
                  <c:v>0.22358</c:v>
                </c:pt>
                <c:pt idx="169">
                  <c:v>0.23633000000000001</c:v>
                </c:pt>
                <c:pt idx="170">
                  <c:v>0.24315999999999999</c:v>
                </c:pt>
                <c:pt idx="171">
                  <c:v>0.24249000000000001</c:v>
                </c:pt>
                <c:pt idx="172">
                  <c:v>0.24481</c:v>
                </c:pt>
                <c:pt idx="173">
                  <c:v>0.25030999999999998</c:v>
                </c:pt>
                <c:pt idx="174">
                  <c:v>0.25057000000000001</c:v>
                </c:pt>
                <c:pt idx="175">
                  <c:v>0.25622</c:v>
                </c:pt>
                <c:pt idx="176">
                  <c:v>0.25611</c:v>
                </c:pt>
                <c:pt idx="177">
                  <c:v>0.25359999999999999</c:v>
                </c:pt>
                <c:pt idx="178">
                  <c:v>0.25135999999999997</c:v>
                </c:pt>
                <c:pt idx="179">
                  <c:v>0.24837999999999999</c:v>
                </c:pt>
                <c:pt idx="180">
                  <c:v>0.24973999999999999</c:v>
                </c:pt>
                <c:pt idx="181">
                  <c:v>0.25362000000000001</c:v>
                </c:pt>
                <c:pt idx="182">
                  <c:v>0.24648</c:v>
                </c:pt>
                <c:pt idx="183">
                  <c:v>0.23580999999999999</c:v>
                </c:pt>
                <c:pt idx="184">
                  <c:v>0.24332000000000001</c:v>
                </c:pt>
                <c:pt idx="185">
                  <c:v>0.24890999999999999</c:v>
                </c:pt>
                <c:pt idx="186">
                  <c:v>0.25739000000000001</c:v>
                </c:pt>
                <c:pt idx="187">
                  <c:v>0.26469999999999999</c:v>
                </c:pt>
                <c:pt idx="188">
                  <c:v>0.26706999999999997</c:v>
                </c:pt>
                <c:pt idx="189">
                  <c:v>0.27737000000000001</c:v>
                </c:pt>
                <c:pt idx="190">
                  <c:v>0.28059000000000001</c:v>
                </c:pt>
                <c:pt idx="191">
                  <c:v>0.27289000000000002</c:v>
                </c:pt>
                <c:pt idx="192">
                  <c:v>0.27433000000000002</c:v>
                </c:pt>
                <c:pt idx="193">
                  <c:v>0.26895999999999998</c:v>
                </c:pt>
                <c:pt idx="194">
                  <c:v>0.25369000000000003</c:v>
                </c:pt>
                <c:pt idx="195">
                  <c:v>0.25433</c:v>
                </c:pt>
                <c:pt idx="196">
                  <c:v>0.24782999999999999</c:v>
                </c:pt>
                <c:pt idx="197">
                  <c:v>0.26112999999999997</c:v>
                </c:pt>
                <c:pt idx="198">
                  <c:v>0.27445000000000003</c:v>
                </c:pt>
                <c:pt idx="199">
                  <c:v>0.26225999999999999</c:v>
                </c:pt>
                <c:pt idx="200">
                  <c:v>0.27917999999999998</c:v>
                </c:pt>
                <c:pt idx="201">
                  <c:v>0.27557999999999999</c:v>
                </c:pt>
                <c:pt idx="202">
                  <c:v>0.27418999999999999</c:v>
                </c:pt>
                <c:pt idx="203">
                  <c:v>0.27462999999999999</c:v>
                </c:pt>
                <c:pt idx="204">
                  <c:v>0.27807999999999999</c:v>
                </c:pt>
                <c:pt idx="205">
                  <c:v>0.28717999999999999</c:v>
                </c:pt>
                <c:pt idx="206">
                  <c:v>0.28671999999999997</c:v>
                </c:pt>
                <c:pt idx="207">
                  <c:v>0.28682999999999997</c:v>
                </c:pt>
                <c:pt idx="208">
                  <c:v>0.27493000000000001</c:v>
                </c:pt>
                <c:pt idx="209">
                  <c:v>0.27231</c:v>
                </c:pt>
                <c:pt idx="210">
                  <c:v>0.27217999999999998</c:v>
                </c:pt>
                <c:pt idx="211">
                  <c:v>0.26474999999999999</c:v>
                </c:pt>
                <c:pt idx="212">
                  <c:v>0.26083000000000001</c:v>
                </c:pt>
                <c:pt idx="213">
                  <c:v>0.26685999999999999</c:v>
                </c:pt>
                <c:pt idx="214">
                  <c:v>0.26261000000000001</c:v>
                </c:pt>
                <c:pt idx="215">
                  <c:v>0.27367999999999998</c:v>
                </c:pt>
                <c:pt idx="216">
                  <c:v>0.28900999999999999</c:v>
                </c:pt>
                <c:pt idx="217">
                  <c:v>0.29799999999999999</c:v>
                </c:pt>
                <c:pt idx="218">
                  <c:v>0.29835</c:v>
                </c:pt>
                <c:pt idx="219">
                  <c:v>0.28355999999999998</c:v>
                </c:pt>
                <c:pt idx="220">
                  <c:v>0.27433000000000002</c:v>
                </c:pt>
                <c:pt idx="221">
                  <c:v>0.24723999999999999</c:v>
                </c:pt>
                <c:pt idx="222">
                  <c:v>0.24041999999999999</c:v>
                </c:pt>
                <c:pt idx="223">
                  <c:v>0.24557000000000001</c:v>
                </c:pt>
                <c:pt idx="224">
                  <c:v>0.23996999999999999</c:v>
                </c:pt>
                <c:pt idx="225">
                  <c:v>0.24496000000000001</c:v>
                </c:pt>
                <c:pt idx="226">
                  <c:v>0.25474999999999998</c:v>
                </c:pt>
                <c:pt idx="227">
                  <c:v>0.27293000000000001</c:v>
                </c:pt>
                <c:pt idx="228">
                  <c:v>0.28038999999999997</c:v>
                </c:pt>
                <c:pt idx="229">
                  <c:v>0.27838000000000002</c:v>
                </c:pt>
                <c:pt idx="230">
                  <c:v>0.27755000000000002</c:v>
                </c:pt>
                <c:pt idx="231">
                  <c:v>0.2838</c:v>
                </c:pt>
                <c:pt idx="232">
                  <c:v>0.29672999999999999</c:v>
                </c:pt>
                <c:pt idx="233">
                  <c:v>0.29025000000000001</c:v>
                </c:pt>
                <c:pt idx="234">
                  <c:v>0.28786</c:v>
                </c:pt>
                <c:pt idx="235">
                  <c:v>0.28560999999999998</c:v>
                </c:pt>
                <c:pt idx="236">
                  <c:v>0.28819</c:v>
                </c:pt>
                <c:pt idx="237">
                  <c:v>0.30163000000000001</c:v>
                </c:pt>
                <c:pt idx="238">
                  <c:v>0.30125000000000002</c:v>
                </c:pt>
                <c:pt idx="239">
                  <c:v>0.30984</c:v>
                </c:pt>
                <c:pt idx="240">
                  <c:v>0.30065999999999998</c:v>
                </c:pt>
                <c:pt idx="241">
                  <c:v>0.29749999999999999</c:v>
                </c:pt>
                <c:pt idx="242">
                  <c:v>0.30223</c:v>
                </c:pt>
                <c:pt idx="243">
                  <c:v>0.30384</c:v>
                </c:pt>
                <c:pt idx="244">
                  <c:v>0.31140000000000001</c:v>
                </c:pt>
                <c:pt idx="245">
                  <c:v>0.31961000000000001</c:v>
                </c:pt>
                <c:pt idx="246">
                  <c:v>0.31949</c:v>
                </c:pt>
                <c:pt idx="247">
                  <c:v>0.31946000000000002</c:v>
                </c:pt>
                <c:pt idx="248">
                  <c:v>0.31975999999999999</c:v>
                </c:pt>
                <c:pt idx="249">
                  <c:v>0.32230999999999999</c:v>
                </c:pt>
                <c:pt idx="250">
                  <c:v>0.31891999999999998</c:v>
                </c:pt>
              </c:numCache>
            </c:numRef>
          </c:val>
          <c:smooth val="0"/>
          <c:extLst>
            <c:ext xmlns:c16="http://schemas.microsoft.com/office/drawing/2014/chart" uri="{C3380CC4-5D6E-409C-BE32-E72D297353CC}">
              <c16:uniqueId val="{00000001-802E-4DAF-9478-7968182B3F41}"/>
            </c:ext>
          </c:extLst>
        </c:ser>
        <c:ser>
          <c:idx val="2"/>
          <c:order val="2"/>
          <c:tx>
            <c:strRef>
              <c:f>Sheet1!$D$1</c:f>
              <c:strCache>
                <c:ptCount val="1"/>
                <c:pt idx="0">
                  <c:v>MSCI EM</c:v>
                </c:pt>
              </c:strCache>
            </c:strRef>
          </c:tx>
          <c:spPr>
            <a:ln w="28575" cap="rnd">
              <a:solidFill>
                <a:srgbClr val="009BAB"/>
              </a:solidFill>
              <a:round/>
            </a:ln>
            <a:effectLst/>
          </c:spPr>
          <c:marker>
            <c:symbol val="none"/>
          </c:marker>
          <c:cat>
            <c:numRef>
              <c:f>Sheet1!$A$2:$A$252</c:f>
              <c:numCache>
                <c:formatCode>m/d/yyyy</c:formatCode>
                <c:ptCount val="251"/>
                <c:pt idx="0">
                  <c:v>45658</c:v>
                </c:pt>
                <c:pt idx="1">
                  <c:v>45659</c:v>
                </c:pt>
                <c:pt idx="2">
                  <c:v>45660</c:v>
                </c:pt>
                <c:pt idx="3">
                  <c:v>45663</c:v>
                </c:pt>
                <c:pt idx="4">
                  <c:v>45664</c:v>
                </c:pt>
                <c:pt idx="5">
                  <c:v>45665</c:v>
                </c:pt>
                <c:pt idx="6">
                  <c:v>45667</c:v>
                </c:pt>
                <c:pt idx="7">
                  <c:v>45670</c:v>
                </c:pt>
                <c:pt idx="8">
                  <c:v>45671</c:v>
                </c:pt>
                <c:pt idx="9">
                  <c:v>45672</c:v>
                </c:pt>
                <c:pt idx="10">
                  <c:v>45673</c:v>
                </c:pt>
                <c:pt idx="11">
                  <c:v>45674</c:v>
                </c:pt>
                <c:pt idx="12">
                  <c:v>45678</c:v>
                </c:pt>
                <c:pt idx="13">
                  <c:v>45679</c:v>
                </c:pt>
                <c:pt idx="14">
                  <c:v>45680</c:v>
                </c:pt>
                <c:pt idx="15">
                  <c:v>45681</c:v>
                </c:pt>
                <c:pt idx="16">
                  <c:v>45684</c:v>
                </c:pt>
                <c:pt idx="17">
                  <c:v>45685</c:v>
                </c:pt>
                <c:pt idx="18">
                  <c:v>45686</c:v>
                </c:pt>
                <c:pt idx="19">
                  <c:v>45687</c:v>
                </c:pt>
                <c:pt idx="20">
                  <c:v>45688</c:v>
                </c:pt>
                <c:pt idx="21">
                  <c:v>45691</c:v>
                </c:pt>
                <c:pt idx="22">
                  <c:v>45692</c:v>
                </c:pt>
                <c:pt idx="23">
                  <c:v>45693</c:v>
                </c:pt>
                <c:pt idx="24">
                  <c:v>45694</c:v>
                </c:pt>
                <c:pt idx="25">
                  <c:v>45695</c:v>
                </c:pt>
                <c:pt idx="26">
                  <c:v>45698</c:v>
                </c:pt>
                <c:pt idx="27">
                  <c:v>45699</c:v>
                </c:pt>
                <c:pt idx="28">
                  <c:v>45700</c:v>
                </c:pt>
                <c:pt idx="29">
                  <c:v>45701</c:v>
                </c:pt>
                <c:pt idx="30">
                  <c:v>45702</c:v>
                </c:pt>
                <c:pt idx="31">
                  <c:v>45706</c:v>
                </c:pt>
                <c:pt idx="32">
                  <c:v>45707</c:v>
                </c:pt>
                <c:pt idx="33">
                  <c:v>45708</c:v>
                </c:pt>
                <c:pt idx="34">
                  <c:v>45709</c:v>
                </c:pt>
                <c:pt idx="35">
                  <c:v>45712</c:v>
                </c:pt>
                <c:pt idx="36">
                  <c:v>45713</c:v>
                </c:pt>
                <c:pt idx="37">
                  <c:v>45714</c:v>
                </c:pt>
                <c:pt idx="38">
                  <c:v>45715</c:v>
                </c:pt>
                <c:pt idx="39">
                  <c:v>45716</c:v>
                </c:pt>
                <c:pt idx="40">
                  <c:v>45719</c:v>
                </c:pt>
                <c:pt idx="41">
                  <c:v>45720</c:v>
                </c:pt>
                <c:pt idx="42">
                  <c:v>45721</c:v>
                </c:pt>
                <c:pt idx="43">
                  <c:v>45722</c:v>
                </c:pt>
                <c:pt idx="44">
                  <c:v>45723</c:v>
                </c:pt>
                <c:pt idx="45">
                  <c:v>45726</c:v>
                </c:pt>
                <c:pt idx="46">
                  <c:v>45727</c:v>
                </c:pt>
                <c:pt idx="47">
                  <c:v>45728</c:v>
                </c:pt>
                <c:pt idx="48">
                  <c:v>45729</c:v>
                </c:pt>
                <c:pt idx="49">
                  <c:v>45730</c:v>
                </c:pt>
                <c:pt idx="50">
                  <c:v>45733</c:v>
                </c:pt>
                <c:pt idx="51">
                  <c:v>45734</c:v>
                </c:pt>
                <c:pt idx="52">
                  <c:v>45735</c:v>
                </c:pt>
                <c:pt idx="53">
                  <c:v>45736</c:v>
                </c:pt>
                <c:pt idx="54">
                  <c:v>45737</c:v>
                </c:pt>
                <c:pt idx="55">
                  <c:v>45740</c:v>
                </c:pt>
                <c:pt idx="56">
                  <c:v>45741</c:v>
                </c:pt>
                <c:pt idx="57">
                  <c:v>45742</c:v>
                </c:pt>
                <c:pt idx="58">
                  <c:v>45743</c:v>
                </c:pt>
                <c:pt idx="59">
                  <c:v>45744</c:v>
                </c:pt>
                <c:pt idx="60">
                  <c:v>45747</c:v>
                </c:pt>
                <c:pt idx="61">
                  <c:v>45748</c:v>
                </c:pt>
                <c:pt idx="62">
                  <c:v>45749</c:v>
                </c:pt>
                <c:pt idx="63">
                  <c:v>45750</c:v>
                </c:pt>
                <c:pt idx="64">
                  <c:v>45751</c:v>
                </c:pt>
                <c:pt idx="65">
                  <c:v>45754</c:v>
                </c:pt>
                <c:pt idx="66">
                  <c:v>45755</c:v>
                </c:pt>
                <c:pt idx="67">
                  <c:v>45756</c:v>
                </c:pt>
                <c:pt idx="68">
                  <c:v>45757</c:v>
                </c:pt>
                <c:pt idx="69">
                  <c:v>45758</c:v>
                </c:pt>
                <c:pt idx="70">
                  <c:v>45761</c:v>
                </c:pt>
                <c:pt idx="71">
                  <c:v>45762</c:v>
                </c:pt>
                <c:pt idx="72">
                  <c:v>45763</c:v>
                </c:pt>
                <c:pt idx="73">
                  <c:v>45764</c:v>
                </c:pt>
                <c:pt idx="74">
                  <c:v>45768</c:v>
                </c:pt>
                <c:pt idx="75">
                  <c:v>45769</c:v>
                </c:pt>
                <c:pt idx="76">
                  <c:v>45770</c:v>
                </c:pt>
                <c:pt idx="77">
                  <c:v>45771</c:v>
                </c:pt>
                <c:pt idx="78">
                  <c:v>45772</c:v>
                </c:pt>
                <c:pt idx="79">
                  <c:v>45775</c:v>
                </c:pt>
                <c:pt idx="80">
                  <c:v>45776</c:v>
                </c:pt>
                <c:pt idx="81">
                  <c:v>45777</c:v>
                </c:pt>
                <c:pt idx="82">
                  <c:v>45778</c:v>
                </c:pt>
                <c:pt idx="83">
                  <c:v>45779</c:v>
                </c:pt>
                <c:pt idx="84">
                  <c:v>45782</c:v>
                </c:pt>
                <c:pt idx="85">
                  <c:v>45783</c:v>
                </c:pt>
                <c:pt idx="86">
                  <c:v>45784</c:v>
                </c:pt>
                <c:pt idx="87">
                  <c:v>45785</c:v>
                </c:pt>
                <c:pt idx="88">
                  <c:v>45786</c:v>
                </c:pt>
                <c:pt idx="89">
                  <c:v>45789</c:v>
                </c:pt>
                <c:pt idx="90">
                  <c:v>45790</c:v>
                </c:pt>
                <c:pt idx="91">
                  <c:v>45791</c:v>
                </c:pt>
                <c:pt idx="92">
                  <c:v>45792</c:v>
                </c:pt>
                <c:pt idx="93">
                  <c:v>45793</c:v>
                </c:pt>
                <c:pt idx="94">
                  <c:v>45796</c:v>
                </c:pt>
                <c:pt idx="95">
                  <c:v>45797</c:v>
                </c:pt>
                <c:pt idx="96">
                  <c:v>45798</c:v>
                </c:pt>
                <c:pt idx="97">
                  <c:v>45799</c:v>
                </c:pt>
                <c:pt idx="98">
                  <c:v>45800</c:v>
                </c:pt>
                <c:pt idx="99">
                  <c:v>45804</c:v>
                </c:pt>
                <c:pt idx="100">
                  <c:v>45805</c:v>
                </c:pt>
                <c:pt idx="101">
                  <c:v>45806</c:v>
                </c:pt>
                <c:pt idx="102">
                  <c:v>45807</c:v>
                </c:pt>
                <c:pt idx="103">
                  <c:v>45810</c:v>
                </c:pt>
                <c:pt idx="104">
                  <c:v>45811</c:v>
                </c:pt>
                <c:pt idx="105">
                  <c:v>45812</c:v>
                </c:pt>
                <c:pt idx="106">
                  <c:v>45813</c:v>
                </c:pt>
                <c:pt idx="107">
                  <c:v>45814</c:v>
                </c:pt>
                <c:pt idx="108">
                  <c:v>45817</c:v>
                </c:pt>
                <c:pt idx="109">
                  <c:v>45818</c:v>
                </c:pt>
                <c:pt idx="110">
                  <c:v>45819</c:v>
                </c:pt>
                <c:pt idx="111">
                  <c:v>45820</c:v>
                </c:pt>
                <c:pt idx="112">
                  <c:v>45821</c:v>
                </c:pt>
                <c:pt idx="113">
                  <c:v>45824</c:v>
                </c:pt>
                <c:pt idx="114">
                  <c:v>45825</c:v>
                </c:pt>
                <c:pt idx="115">
                  <c:v>45826</c:v>
                </c:pt>
                <c:pt idx="116">
                  <c:v>45828</c:v>
                </c:pt>
                <c:pt idx="117">
                  <c:v>45831</c:v>
                </c:pt>
                <c:pt idx="118">
                  <c:v>45832</c:v>
                </c:pt>
                <c:pt idx="119">
                  <c:v>45833</c:v>
                </c:pt>
                <c:pt idx="120">
                  <c:v>45834</c:v>
                </c:pt>
                <c:pt idx="121">
                  <c:v>45835</c:v>
                </c:pt>
                <c:pt idx="122">
                  <c:v>45838</c:v>
                </c:pt>
                <c:pt idx="123">
                  <c:v>45839</c:v>
                </c:pt>
                <c:pt idx="124">
                  <c:v>45840</c:v>
                </c:pt>
                <c:pt idx="125">
                  <c:v>45841</c:v>
                </c:pt>
                <c:pt idx="126">
                  <c:v>45845</c:v>
                </c:pt>
                <c:pt idx="127">
                  <c:v>45846</c:v>
                </c:pt>
                <c:pt idx="128">
                  <c:v>45847</c:v>
                </c:pt>
                <c:pt idx="129">
                  <c:v>45848</c:v>
                </c:pt>
                <c:pt idx="130">
                  <c:v>45849</c:v>
                </c:pt>
                <c:pt idx="131">
                  <c:v>45852</c:v>
                </c:pt>
                <c:pt idx="132">
                  <c:v>45853</c:v>
                </c:pt>
                <c:pt idx="133">
                  <c:v>45854</c:v>
                </c:pt>
                <c:pt idx="134">
                  <c:v>45855</c:v>
                </c:pt>
                <c:pt idx="135">
                  <c:v>45856</c:v>
                </c:pt>
                <c:pt idx="136">
                  <c:v>45859</c:v>
                </c:pt>
                <c:pt idx="137">
                  <c:v>45860</c:v>
                </c:pt>
                <c:pt idx="138">
                  <c:v>45861</c:v>
                </c:pt>
                <c:pt idx="139">
                  <c:v>45862</c:v>
                </c:pt>
                <c:pt idx="140">
                  <c:v>45863</c:v>
                </c:pt>
                <c:pt idx="141">
                  <c:v>45866</c:v>
                </c:pt>
                <c:pt idx="142">
                  <c:v>45867</c:v>
                </c:pt>
                <c:pt idx="143">
                  <c:v>45868</c:v>
                </c:pt>
                <c:pt idx="144">
                  <c:v>45869</c:v>
                </c:pt>
                <c:pt idx="145">
                  <c:v>45870</c:v>
                </c:pt>
                <c:pt idx="146">
                  <c:v>45873</c:v>
                </c:pt>
                <c:pt idx="147">
                  <c:v>45874</c:v>
                </c:pt>
                <c:pt idx="148">
                  <c:v>45875</c:v>
                </c:pt>
                <c:pt idx="149">
                  <c:v>45876</c:v>
                </c:pt>
                <c:pt idx="150">
                  <c:v>45877</c:v>
                </c:pt>
                <c:pt idx="151">
                  <c:v>45880</c:v>
                </c:pt>
                <c:pt idx="152">
                  <c:v>45881</c:v>
                </c:pt>
                <c:pt idx="153">
                  <c:v>45882</c:v>
                </c:pt>
                <c:pt idx="154">
                  <c:v>45883</c:v>
                </c:pt>
                <c:pt idx="155">
                  <c:v>45884</c:v>
                </c:pt>
                <c:pt idx="156">
                  <c:v>45887</c:v>
                </c:pt>
                <c:pt idx="157">
                  <c:v>45888</c:v>
                </c:pt>
                <c:pt idx="158">
                  <c:v>45889</c:v>
                </c:pt>
                <c:pt idx="159">
                  <c:v>45890</c:v>
                </c:pt>
                <c:pt idx="160">
                  <c:v>45891</c:v>
                </c:pt>
                <c:pt idx="161">
                  <c:v>45894</c:v>
                </c:pt>
                <c:pt idx="162">
                  <c:v>45895</c:v>
                </c:pt>
                <c:pt idx="163">
                  <c:v>45896</c:v>
                </c:pt>
                <c:pt idx="164">
                  <c:v>45897</c:v>
                </c:pt>
                <c:pt idx="165">
                  <c:v>45898</c:v>
                </c:pt>
                <c:pt idx="166">
                  <c:v>45902</c:v>
                </c:pt>
                <c:pt idx="167">
                  <c:v>45903</c:v>
                </c:pt>
                <c:pt idx="168">
                  <c:v>45904</c:v>
                </c:pt>
                <c:pt idx="169">
                  <c:v>45905</c:v>
                </c:pt>
                <c:pt idx="170">
                  <c:v>45908</c:v>
                </c:pt>
                <c:pt idx="171">
                  <c:v>45909</c:v>
                </c:pt>
                <c:pt idx="172">
                  <c:v>45910</c:v>
                </c:pt>
                <c:pt idx="173">
                  <c:v>45911</c:v>
                </c:pt>
                <c:pt idx="174">
                  <c:v>45912</c:v>
                </c:pt>
                <c:pt idx="175">
                  <c:v>45915</c:v>
                </c:pt>
                <c:pt idx="176">
                  <c:v>45916</c:v>
                </c:pt>
                <c:pt idx="177">
                  <c:v>45917</c:v>
                </c:pt>
                <c:pt idx="178">
                  <c:v>45918</c:v>
                </c:pt>
                <c:pt idx="179">
                  <c:v>45919</c:v>
                </c:pt>
                <c:pt idx="180">
                  <c:v>45922</c:v>
                </c:pt>
                <c:pt idx="181">
                  <c:v>45923</c:v>
                </c:pt>
                <c:pt idx="182">
                  <c:v>45924</c:v>
                </c:pt>
                <c:pt idx="183">
                  <c:v>45925</c:v>
                </c:pt>
                <c:pt idx="184">
                  <c:v>45926</c:v>
                </c:pt>
                <c:pt idx="185">
                  <c:v>45929</c:v>
                </c:pt>
                <c:pt idx="186">
                  <c:v>45930</c:v>
                </c:pt>
                <c:pt idx="187">
                  <c:v>45931</c:v>
                </c:pt>
                <c:pt idx="188">
                  <c:v>45932</c:v>
                </c:pt>
                <c:pt idx="189">
                  <c:v>45933</c:v>
                </c:pt>
                <c:pt idx="190">
                  <c:v>45936</c:v>
                </c:pt>
                <c:pt idx="191">
                  <c:v>45937</c:v>
                </c:pt>
                <c:pt idx="192">
                  <c:v>45938</c:v>
                </c:pt>
                <c:pt idx="193">
                  <c:v>45939</c:v>
                </c:pt>
                <c:pt idx="194">
                  <c:v>45940</c:v>
                </c:pt>
                <c:pt idx="195">
                  <c:v>45943</c:v>
                </c:pt>
                <c:pt idx="196">
                  <c:v>45944</c:v>
                </c:pt>
                <c:pt idx="197">
                  <c:v>45945</c:v>
                </c:pt>
                <c:pt idx="198">
                  <c:v>45946</c:v>
                </c:pt>
                <c:pt idx="199">
                  <c:v>45947</c:v>
                </c:pt>
                <c:pt idx="200">
                  <c:v>45950</c:v>
                </c:pt>
                <c:pt idx="201">
                  <c:v>45951</c:v>
                </c:pt>
                <c:pt idx="202">
                  <c:v>45952</c:v>
                </c:pt>
                <c:pt idx="203">
                  <c:v>45953</c:v>
                </c:pt>
                <c:pt idx="204">
                  <c:v>45954</c:v>
                </c:pt>
                <c:pt idx="205">
                  <c:v>45957</c:v>
                </c:pt>
                <c:pt idx="206">
                  <c:v>45958</c:v>
                </c:pt>
                <c:pt idx="207">
                  <c:v>45959</c:v>
                </c:pt>
                <c:pt idx="208">
                  <c:v>45960</c:v>
                </c:pt>
                <c:pt idx="209">
                  <c:v>45961</c:v>
                </c:pt>
                <c:pt idx="210">
                  <c:v>45964</c:v>
                </c:pt>
                <c:pt idx="211">
                  <c:v>45965</c:v>
                </c:pt>
                <c:pt idx="212">
                  <c:v>45966</c:v>
                </c:pt>
                <c:pt idx="213">
                  <c:v>45967</c:v>
                </c:pt>
                <c:pt idx="214">
                  <c:v>45968</c:v>
                </c:pt>
                <c:pt idx="215">
                  <c:v>45971</c:v>
                </c:pt>
                <c:pt idx="216">
                  <c:v>45972</c:v>
                </c:pt>
                <c:pt idx="217">
                  <c:v>45973</c:v>
                </c:pt>
                <c:pt idx="218">
                  <c:v>45974</c:v>
                </c:pt>
                <c:pt idx="219">
                  <c:v>45975</c:v>
                </c:pt>
                <c:pt idx="220">
                  <c:v>45978</c:v>
                </c:pt>
                <c:pt idx="221">
                  <c:v>45979</c:v>
                </c:pt>
                <c:pt idx="222">
                  <c:v>45980</c:v>
                </c:pt>
                <c:pt idx="223">
                  <c:v>45981</c:v>
                </c:pt>
                <c:pt idx="224">
                  <c:v>45982</c:v>
                </c:pt>
                <c:pt idx="225">
                  <c:v>45985</c:v>
                </c:pt>
                <c:pt idx="226">
                  <c:v>45986</c:v>
                </c:pt>
                <c:pt idx="227">
                  <c:v>45987</c:v>
                </c:pt>
                <c:pt idx="228">
                  <c:v>45989</c:v>
                </c:pt>
                <c:pt idx="229">
                  <c:v>45992</c:v>
                </c:pt>
                <c:pt idx="230">
                  <c:v>45993</c:v>
                </c:pt>
                <c:pt idx="231">
                  <c:v>45994</c:v>
                </c:pt>
                <c:pt idx="232">
                  <c:v>45995</c:v>
                </c:pt>
                <c:pt idx="233">
                  <c:v>45996</c:v>
                </c:pt>
                <c:pt idx="234">
                  <c:v>45999</c:v>
                </c:pt>
                <c:pt idx="235">
                  <c:v>46000</c:v>
                </c:pt>
                <c:pt idx="236">
                  <c:v>46001</c:v>
                </c:pt>
                <c:pt idx="237">
                  <c:v>46002</c:v>
                </c:pt>
                <c:pt idx="238">
                  <c:v>46003</c:v>
                </c:pt>
                <c:pt idx="239">
                  <c:v>46006</c:v>
                </c:pt>
                <c:pt idx="240">
                  <c:v>46007</c:v>
                </c:pt>
                <c:pt idx="241">
                  <c:v>46008</c:v>
                </c:pt>
                <c:pt idx="242">
                  <c:v>46009</c:v>
                </c:pt>
                <c:pt idx="243">
                  <c:v>46010</c:v>
                </c:pt>
                <c:pt idx="244">
                  <c:v>46013</c:v>
                </c:pt>
                <c:pt idx="245">
                  <c:v>46014</c:v>
                </c:pt>
                <c:pt idx="246">
                  <c:v>46015</c:v>
                </c:pt>
                <c:pt idx="247">
                  <c:v>46017</c:v>
                </c:pt>
                <c:pt idx="248">
                  <c:v>46020</c:v>
                </c:pt>
                <c:pt idx="249">
                  <c:v>46021</c:v>
                </c:pt>
                <c:pt idx="250">
                  <c:v>46022</c:v>
                </c:pt>
              </c:numCache>
            </c:numRef>
          </c:cat>
          <c:val>
            <c:numRef>
              <c:f>Sheet1!$D$2:$D$252</c:f>
              <c:numCache>
                <c:formatCode>General</c:formatCode>
                <c:ptCount val="251"/>
                <c:pt idx="0">
                  <c:v>0</c:v>
                </c:pt>
                <c:pt idx="1">
                  <c:v>-3.3700000000000002E-3</c:v>
                </c:pt>
                <c:pt idx="2">
                  <c:v>-1.31E-3</c:v>
                </c:pt>
                <c:pt idx="3">
                  <c:v>3.9899999999999996E-3</c:v>
                </c:pt>
                <c:pt idx="4">
                  <c:v>5.1000000000000004E-3</c:v>
                </c:pt>
                <c:pt idx="5">
                  <c:v>-3.5200000000000001E-3</c:v>
                </c:pt>
                <c:pt idx="6">
                  <c:v>-1.6240000000000001E-2</c:v>
                </c:pt>
                <c:pt idx="7">
                  <c:v>-3.2829999999999998E-2</c:v>
                </c:pt>
                <c:pt idx="8">
                  <c:v>-1.9859999999999999E-2</c:v>
                </c:pt>
                <c:pt idx="9">
                  <c:v>-1.7270000000000001E-2</c:v>
                </c:pt>
                <c:pt idx="10">
                  <c:v>-7.1199999999999996E-3</c:v>
                </c:pt>
                <c:pt idx="11">
                  <c:v>-3.7799999999999999E-3</c:v>
                </c:pt>
                <c:pt idx="12">
                  <c:v>6.4599999999999996E-3</c:v>
                </c:pt>
                <c:pt idx="13">
                  <c:v>7.62E-3</c:v>
                </c:pt>
                <c:pt idx="14">
                  <c:v>6.7099999999999998E-3</c:v>
                </c:pt>
                <c:pt idx="15">
                  <c:v>1.482E-2</c:v>
                </c:pt>
                <c:pt idx="16">
                  <c:v>1.252E-2</c:v>
                </c:pt>
                <c:pt idx="17">
                  <c:v>1.4030000000000001E-2</c:v>
                </c:pt>
                <c:pt idx="18">
                  <c:v>1.7010000000000001E-2</c:v>
                </c:pt>
                <c:pt idx="19">
                  <c:v>2.0209999999999999E-2</c:v>
                </c:pt>
                <c:pt idx="20">
                  <c:v>1.804E-2</c:v>
                </c:pt>
                <c:pt idx="21">
                  <c:v>-2.5000000000000001E-4</c:v>
                </c:pt>
                <c:pt idx="22">
                  <c:v>1.7639999999999999E-2</c:v>
                </c:pt>
                <c:pt idx="23">
                  <c:v>2.0330000000000001E-2</c:v>
                </c:pt>
                <c:pt idx="24">
                  <c:v>2.6370000000000001E-2</c:v>
                </c:pt>
                <c:pt idx="25">
                  <c:v>3.2259999999999997E-2</c:v>
                </c:pt>
                <c:pt idx="26">
                  <c:v>3.2370000000000003E-2</c:v>
                </c:pt>
                <c:pt idx="27">
                  <c:v>2.8809999999999999E-2</c:v>
                </c:pt>
                <c:pt idx="28">
                  <c:v>3.4860000000000002E-2</c:v>
                </c:pt>
                <c:pt idx="29">
                  <c:v>3.6949999999999997E-2</c:v>
                </c:pt>
                <c:pt idx="30">
                  <c:v>4.8129999999999999E-2</c:v>
                </c:pt>
                <c:pt idx="31">
                  <c:v>6.1150000000000003E-2</c:v>
                </c:pt>
                <c:pt idx="32">
                  <c:v>5.9249999999999997E-2</c:v>
                </c:pt>
                <c:pt idx="33">
                  <c:v>5.5190000000000003E-2</c:v>
                </c:pt>
                <c:pt idx="34">
                  <c:v>6.9070000000000006E-2</c:v>
                </c:pt>
                <c:pt idx="35">
                  <c:v>5.8380000000000001E-2</c:v>
                </c:pt>
                <c:pt idx="36">
                  <c:v>4.598E-2</c:v>
                </c:pt>
                <c:pt idx="37">
                  <c:v>5.8169999999999999E-2</c:v>
                </c:pt>
                <c:pt idx="38">
                  <c:v>4.8079999999999998E-2</c:v>
                </c:pt>
                <c:pt idx="39">
                  <c:v>2.3130000000000001E-2</c:v>
                </c:pt>
                <c:pt idx="40">
                  <c:v>2.324E-2</c:v>
                </c:pt>
                <c:pt idx="41">
                  <c:v>1.917E-2</c:v>
                </c:pt>
                <c:pt idx="42">
                  <c:v>4.036E-2</c:v>
                </c:pt>
                <c:pt idx="43">
                  <c:v>5.5120000000000002E-2</c:v>
                </c:pt>
                <c:pt idx="44">
                  <c:v>5.2679999999999998E-2</c:v>
                </c:pt>
                <c:pt idx="45">
                  <c:v>3.8420000000000003E-2</c:v>
                </c:pt>
                <c:pt idx="46">
                  <c:v>3.4819999999999997E-2</c:v>
                </c:pt>
                <c:pt idx="47">
                  <c:v>3.6929999999999998E-2</c:v>
                </c:pt>
                <c:pt idx="48">
                  <c:v>3.2219999999999999E-2</c:v>
                </c:pt>
                <c:pt idx="49">
                  <c:v>4.4929999999999998E-2</c:v>
                </c:pt>
                <c:pt idx="50">
                  <c:v>5.6000000000000001E-2</c:v>
                </c:pt>
                <c:pt idx="51">
                  <c:v>6.9489999999999996E-2</c:v>
                </c:pt>
                <c:pt idx="52">
                  <c:v>6.7830000000000001E-2</c:v>
                </c:pt>
                <c:pt idx="53">
                  <c:v>6.5570000000000003E-2</c:v>
                </c:pt>
                <c:pt idx="54">
                  <c:v>5.7079999999999999E-2</c:v>
                </c:pt>
                <c:pt idx="55">
                  <c:v>6.1490000000000003E-2</c:v>
                </c:pt>
                <c:pt idx="56">
                  <c:v>5.5399999999999998E-2</c:v>
                </c:pt>
                <c:pt idx="57">
                  <c:v>5.7570000000000003E-2</c:v>
                </c:pt>
                <c:pt idx="58">
                  <c:v>5.6750000000000002E-2</c:v>
                </c:pt>
                <c:pt idx="59">
                  <c:v>4.7919999999999997E-2</c:v>
                </c:pt>
                <c:pt idx="60">
                  <c:v>2.988E-2</c:v>
                </c:pt>
                <c:pt idx="61">
                  <c:v>3.8600000000000002E-2</c:v>
                </c:pt>
                <c:pt idx="62">
                  <c:v>3.9739999999999998E-2</c:v>
                </c:pt>
                <c:pt idx="63">
                  <c:v>3.1690000000000003E-2</c:v>
                </c:pt>
                <c:pt idx="64">
                  <c:v>1.753E-2</c:v>
                </c:pt>
                <c:pt idx="65">
                  <c:v>-6.2770000000000006E-2</c:v>
                </c:pt>
                <c:pt idx="66">
                  <c:v>-6.164E-2</c:v>
                </c:pt>
                <c:pt idx="67">
                  <c:v>-6.9970000000000004E-2</c:v>
                </c:pt>
                <c:pt idx="68">
                  <c:v>-3.6799999999999999E-2</c:v>
                </c:pt>
                <c:pt idx="69">
                  <c:v>-2.1340000000000001E-2</c:v>
                </c:pt>
                <c:pt idx="70">
                  <c:v>-6.9699999999999996E-3</c:v>
                </c:pt>
                <c:pt idx="71">
                  <c:v>2.49E-3</c:v>
                </c:pt>
                <c:pt idx="72">
                  <c:v>-7.9000000000000008E-3</c:v>
                </c:pt>
                <c:pt idx="73">
                  <c:v>-2.5000000000000001E-4</c:v>
                </c:pt>
                <c:pt idx="74">
                  <c:v>4.3299999999999996E-3</c:v>
                </c:pt>
                <c:pt idx="75">
                  <c:v>6.2599999999999999E-3</c:v>
                </c:pt>
                <c:pt idx="76">
                  <c:v>2.7189999999999999E-2</c:v>
                </c:pt>
                <c:pt idx="77">
                  <c:v>2.4459999999999999E-2</c:v>
                </c:pt>
                <c:pt idx="78">
                  <c:v>2.835E-2</c:v>
                </c:pt>
                <c:pt idx="79">
                  <c:v>3.3500000000000002E-2</c:v>
                </c:pt>
                <c:pt idx="80">
                  <c:v>3.6729999999999999E-2</c:v>
                </c:pt>
                <c:pt idx="81">
                  <c:v>4.3700000000000003E-2</c:v>
                </c:pt>
                <c:pt idx="82">
                  <c:v>4.292E-2</c:v>
                </c:pt>
                <c:pt idx="83">
                  <c:v>6.3130000000000006E-2</c:v>
                </c:pt>
                <c:pt idx="84">
                  <c:v>6.9159999999999999E-2</c:v>
                </c:pt>
                <c:pt idx="85">
                  <c:v>6.7280000000000006E-2</c:v>
                </c:pt>
                <c:pt idx="86">
                  <c:v>6.7330000000000001E-2</c:v>
                </c:pt>
                <c:pt idx="87">
                  <c:v>6.3799999999999996E-2</c:v>
                </c:pt>
                <c:pt idx="88">
                  <c:v>6.8409999999999999E-2</c:v>
                </c:pt>
                <c:pt idx="89">
                  <c:v>9.0520000000000003E-2</c:v>
                </c:pt>
                <c:pt idx="90">
                  <c:v>8.5830000000000004E-2</c:v>
                </c:pt>
                <c:pt idx="91">
                  <c:v>0.10186000000000001</c:v>
                </c:pt>
                <c:pt idx="92">
                  <c:v>0.10199</c:v>
                </c:pt>
                <c:pt idx="93">
                  <c:v>0.10147</c:v>
                </c:pt>
                <c:pt idx="94">
                  <c:v>9.6189999999999998E-2</c:v>
                </c:pt>
                <c:pt idx="95">
                  <c:v>9.6960000000000005E-2</c:v>
                </c:pt>
                <c:pt idx="96">
                  <c:v>0.1038</c:v>
                </c:pt>
                <c:pt idx="97">
                  <c:v>9.5339999999999994E-2</c:v>
                </c:pt>
                <c:pt idx="98">
                  <c:v>0.10079</c:v>
                </c:pt>
                <c:pt idx="99">
                  <c:v>9.4439999999999996E-2</c:v>
                </c:pt>
                <c:pt idx="100">
                  <c:v>9.4359999999999999E-2</c:v>
                </c:pt>
                <c:pt idx="101">
                  <c:v>0.10043000000000001</c:v>
                </c:pt>
                <c:pt idx="102">
                  <c:v>8.8609999999999994E-2</c:v>
                </c:pt>
                <c:pt idx="103">
                  <c:v>8.5290000000000005E-2</c:v>
                </c:pt>
                <c:pt idx="104">
                  <c:v>8.9789999999999995E-2</c:v>
                </c:pt>
                <c:pt idx="105">
                  <c:v>0.10342</c:v>
                </c:pt>
                <c:pt idx="106">
                  <c:v>0.11311</c:v>
                </c:pt>
                <c:pt idx="107">
                  <c:v>0.11348</c:v>
                </c:pt>
                <c:pt idx="108">
                  <c:v>0.12379</c:v>
                </c:pt>
                <c:pt idx="109">
                  <c:v>0.13086</c:v>
                </c:pt>
                <c:pt idx="110">
                  <c:v>0.13902</c:v>
                </c:pt>
                <c:pt idx="111">
                  <c:v>0.1338</c:v>
                </c:pt>
                <c:pt idx="112">
                  <c:v>0.12197</c:v>
                </c:pt>
                <c:pt idx="113">
                  <c:v>0.12973999999999999</c:v>
                </c:pt>
                <c:pt idx="114">
                  <c:v>0.12883</c:v>
                </c:pt>
                <c:pt idx="115">
                  <c:v>0.12558</c:v>
                </c:pt>
                <c:pt idx="116">
                  <c:v>0.12250999999999999</c:v>
                </c:pt>
                <c:pt idx="117">
                  <c:v>0.11541999999999999</c:v>
                </c:pt>
                <c:pt idx="118">
                  <c:v>0.14357</c:v>
                </c:pt>
                <c:pt idx="119">
                  <c:v>0.15203</c:v>
                </c:pt>
                <c:pt idx="120">
                  <c:v>0.15831000000000001</c:v>
                </c:pt>
                <c:pt idx="121">
                  <c:v>0.16037000000000001</c:v>
                </c:pt>
                <c:pt idx="122">
                  <c:v>0.15537000000000001</c:v>
                </c:pt>
                <c:pt idx="123">
                  <c:v>0.16181000000000001</c:v>
                </c:pt>
                <c:pt idx="124">
                  <c:v>0.16335</c:v>
                </c:pt>
                <c:pt idx="125">
                  <c:v>0.1704</c:v>
                </c:pt>
                <c:pt idx="126">
                  <c:v>0.16042999999999999</c:v>
                </c:pt>
                <c:pt idx="127">
                  <c:v>0.16552</c:v>
                </c:pt>
                <c:pt idx="128">
                  <c:v>0.16239000000000001</c:v>
                </c:pt>
                <c:pt idx="129">
                  <c:v>0.16572000000000001</c:v>
                </c:pt>
                <c:pt idx="130">
                  <c:v>0.1638</c:v>
                </c:pt>
                <c:pt idx="131">
                  <c:v>0.16349</c:v>
                </c:pt>
                <c:pt idx="132">
                  <c:v>0.17477000000000001</c:v>
                </c:pt>
                <c:pt idx="133">
                  <c:v>0.17396</c:v>
                </c:pt>
                <c:pt idx="134">
                  <c:v>0.17574999999999999</c:v>
                </c:pt>
                <c:pt idx="135">
                  <c:v>0.18361</c:v>
                </c:pt>
                <c:pt idx="136">
                  <c:v>0.1875</c:v>
                </c:pt>
                <c:pt idx="137">
                  <c:v>0.18246999999999999</c:v>
                </c:pt>
                <c:pt idx="138">
                  <c:v>0.19869000000000001</c:v>
                </c:pt>
                <c:pt idx="139">
                  <c:v>0.20080000000000001</c:v>
                </c:pt>
                <c:pt idx="140">
                  <c:v>0.19189999999999999</c:v>
                </c:pt>
                <c:pt idx="141">
                  <c:v>0.18976999999999999</c:v>
                </c:pt>
                <c:pt idx="142">
                  <c:v>0.18683</c:v>
                </c:pt>
                <c:pt idx="143">
                  <c:v>0.18711</c:v>
                </c:pt>
                <c:pt idx="144">
                  <c:v>0.17856</c:v>
                </c:pt>
                <c:pt idx="145">
                  <c:v>0.16245999999999999</c:v>
                </c:pt>
                <c:pt idx="146">
                  <c:v>0.17305999999999999</c:v>
                </c:pt>
                <c:pt idx="147">
                  <c:v>0.18176</c:v>
                </c:pt>
                <c:pt idx="148">
                  <c:v>0.18021000000000001</c:v>
                </c:pt>
                <c:pt idx="149">
                  <c:v>0.19558</c:v>
                </c:pt>
                <c:pt idx="150">
                  <c:v>0.18947</c:v>
                </c:pt>
                <c:pt idx="151">
                  <c:v>0.19126000000000001</c:v>
                </c:pt>
                <c:pt idx="152">
                  <c:v>0.19303999999999999</c:v>
                </c:pt>
                <c:pt idx="153">
                  <c:v>0.21215000000000001</c:v>
                </c:pt>
                <c:pt idx="154">
                  <c:v>0.20754</c:v>
                </c:pt>
                <c:pt idx="155">
                  <c:v>0.20802000000000001</c:v>
                </c:pt>
                <c:pt idx="156">
                  <c:v>0.20873</c:v>
                </c:pt>
                <c:pt idx="157">
                  <c:v>0.20663000000000001</c:v>
                </c:pt>
                <c:pt idx="158">
                  <c:v>0.19652</c:v>
                </c:pt>
                <c:pt idx="159">
                  <c:v>0.19841</c:v>
                </c:pt>
                <c:pt idx="160">
                  <c:v>0.20315</c:v>
                </c:pt>
                <c:pt idx="161">
                  <c:v>0.22116</c:v>
                </c:pt>
                <c:pt idx="162">
                  <c:v>0.21052999999999999</c:v>
                </c:pt>
                <c:pt idx="163">
                  <c:v>0.20573</c:v>
                </c:pt>
                <c:pt idx="164">
                  <c:v>0.19839000000000001</c:v>
                </c:pt>
                <c:pt idx="165">
                  <c:v>0.19572999999999999</c:v>
                </c:pt>
                <c:pt idx="166">
                  <c:v>0.20246</c:v>
                </c:pt>
                <c:pt idx="167">
                  <c:v>0.20399999999999999</c:v>
                </c:pt>
                <c:pt idx="168">
                  <c:v>0.19894999999999999</c:v>
                </c:pt>
                <c:pt idx="169">
                  <c:v>0.21276</c:v>
                </c:pt>
                <c:pt idx="170">
                  <c:v>0.21864</c:v>
                </c:pt>
                <c:pt idx="171">
                  <c:v>0.23141</c:v>
                </c:pt>
                <c:pt idx="172">
                  <c:v>0.24337</c:v>
                </c:pt>
                <c:pt idx="173">
                  <c:v>0.24598999999999999</c:v>
                </c:pt>
                <c:pt idx="174">
                  <c:v>0.26090000000000002</c:v>
                </c:pt>
                <c:pt idx="175">
                  <c:v>0.26382</c:v>
                </c:pt>
                <c:pt idx="176">
                  <c:v>0.27496999999999999</c:v>
                </c:pt>
                <c:pt idx="177">
                  <c:v>0.28255000000000002</c:v>
                </c:pt>
                <c:pt idx="178">
                  <c:v>0.28067999999999999</c:v>
                </c:pt>
                <c:pt idx="179">
                  <c:v>0.27603</c:v>
                </c:pt>
                <c:pt idx="180">
                  <c:v>0.27873999999999999</c:v>
                </c:pt>
                <c:pt idx="181">
                  <c:v>0.28150999999999998</c:v>
                </c:pt>
                <c:pt idx="182">
                  <c:v>0.28677999999999998</c:v>
                </c:pt>
                <c:pt idx="183">
                  <c:v>0.27910000000000001</c:v>
                </c:pt>
                <c:pt idx="184">
                  <c:v>0.26177</c:v>
                </c:pt>
                <c:pt idx="185">
                  <c:v>0.27548</c:v>
                </c:pt>
                <c:pt idx="186">
                  <c:v>0.28160000000000002</c:v>
                </c:pt>
                <c:pt idx="187">
                  <c:v>0.28803000000000001</c:v>
                </c:pt>
                <c:pt idx="188">
                  <c:v>0.30230000000000001</c:v>
                </c:pt>
                <c:pt idx="189">
                  <c:v>0.30819000000000002</c:v>
                </c:pt>
                <c:pt idx="190">
                  <c:v>0.30663000000000001</c:v>
                </c:pt>
                <c:pt idx="191">
                  <c:v>0.30947000000000002</c:v>
                </c:pt>
                <c:pt idx="192">
                  <c:v>0.30658000000000002</c:v>
                </c:pt>
                <c:pt idx="193">
                  <c:v>0.31030999999999997</c:v>
                </c:pt>
                <c:pt idx="194">
                  <c:v>0.30058000000000001</c:v>
                </c:pt>
                <c:pt idx="195">
                  <c:v>0.28881000000000001</c:v>
                </c:pt>
                <c:pt idx="196">
                  <c:v>0.27518999999999999</c:v>
                </c:pt>
                <c:pt idx="197">
                  <c:v>0.30066999999999999</c:v>
                </c:pt>
                <c:pt idx="198">
                  <c:v>0.31339</c:v>
                </c:pt>
                <c:pt idx="199">
                  <c:v>0.2969</c:v>
                </c:pt>
                <c:pt idx="200">
                  <c:v>0.31756000000000001</c:v>
                </c:pt>
                <c:pt idx="201">
                  <c:v>0.31792999999999999</c:v>
                </c:pt>
                <c:pt idx="202">
                  <c:v>0.31456000000000001</c:v>
                </c:pt>
                <c:pt idx="203">
                  <c:v>0.31580000000000003</c:v>
                </c:pt>
                <c:pt idx="204">
                  <c:v>0.32346999999999998</c:v>
                </c:pt>
                <c:pt idx="205">
                  <c:v>0.34127000000000002</c:v>
                </c:pt>
                <c:pt idx="206">
                  <c:v>0.33624999999999999</c:v>
                </c:pt>
                <c:pt idx="207">
                  <c:v>0.34932999999999997</c:v>
                </c:pt>
                <c:pt idx="208">
                  <c:v>0.34488000000000002</c:v>
                </c:pt>
                <c:pt idx="209">
                  <c:v>0.33527000000000001</c:v>
                </c:pt>
                <c:pt idx="210">
                  <c:v>0.34381</c:v>
                </c:pt>
                <c:pt idx="211">
                  <c:v>0.32767000000000002</c:v>
                </c:pt>
                <c:pt idx="212">
                  <c:v>0.31775999999999999</c:v>
                </c:pt>
                <c:pt idx="213">
                  <c:v>0.32812999999999998</c:v>
                </c:pt>
                <c:pt idx="214">
                  <c:v>0.31669999999999998</c:v>
                </c:pt>
                <c:pt idx="215">
                  <c:v>0.33448</c:v>
                </c:pt>
                <c:pt idx="216">
                  <c:v>0.33688000000000001</c:v>
                </c:pt>
                <c:pt idx="217">
                  <c:v>0.34172999999999998</c:v>
                </c:pt>
                <c:pt idx="218">
                  <c:v>0.34375</c:v>
                </c:pt>
                <c:pt idx="219">
                  <c:v>0.32073000000000002</c:v>
                </c:pt>
                <c:pt idx="220">
                  <c:v>0.32296000000000002</c:v>
                </c:pt>
                <c:pt idx="221">
                  <c:v>0.29819000000000001</c:v>
                </c:pt>
                <c:pt idx="222">
                  <c:v>0.29681999999999997</c:v>
                </c:pt>
                <c:pt idx="223">
                  <c:v>0.30754999999999999</c:v>
                </c:pt>
                <c:pt idx="224">
                  <c:v>0.27173999999999998</c:v>
                </c:pt>
                <c:pt idx="225">
                  <c:v>0.27950000000000003</c:v>
                </c:pt>
                <c:pt idx="226">
                  <c:v>0.29071000000000002</c:v>
                </c:pt>
                <c:pt idx="227">
                  <c:v>0.30764000000000002</c:v>
                </c:pt>
                <c:pt idx="228">
                  <c:v>0.30342000000000002</c:v>
                </c:pt>
                <c:pt idx="229">
                  <c:v>0.30475000000000002</c:v>
                </c:pt>
                <c:pt idx="230">
                  <c:v>0.31025000000000003</c:v>
                </c:pt>
                <c:pt idx="231">
                  <c:v>0.30978</c:v>
                </c:pt>
                <c:pt idx="232">
                  <c:v>0.31365999999999999</c:v>
                </c:pt>
                <c:pt idx="233">
                  <c:v>0.32201999999999997</c:v>
                </c:pt>
                <c:pt idx="234">
                  <c:v>0.32327</c:v>
                </c:pt>
                <c:pt idx="235">
                  <c:v>0.31594</c:v>
                </c:pt>
                <c:pt idx="236">
                  <c:v>0.31979999999999997</c:v>
                </c:pt>
                <c:pt idx="237">
                  <c:v>0.31481999999999999</c:v>
                </c:pt>
                <c:pt idx="238">
                  <c:v>0.32780999999999999</c:v>
                </c:pt>
                <c:pt idx="239">
                  <c:v>0.31245000000000001</c:v>
                </c:pt>
                <c:pt idx="240">
                  <c:v>0.29225000000000001</c:v>
                </c:pt>
                <c:pt idx="241">
                  <c:v>0.29831000000000002</c:v>
                </c:pt>
                <c:pt idx="242">
                  <c:v>0.29763000000000001</c:v>
                </c:pt>
                <c:pt idx="243">
                  <c:v>0.30769000000000002</c:v>
                </c:pt>
                <c:pt idx="244">
                  <c:v>0.32242999999999999</c:v>
                </c:pt>
                <c:pt idx="245">
                  <c:v>0.32577</c:v>
                </c:pt>
                <c:pt idx="246">
                  <c:v>0.33049000000000001</c:v>
                </c:pt>
                <c:pt idx="247">
                  <c:v>0.33563999999999999</c:v>
                </c:pt>
                <c:pt idx="248">
                  <c:v>0.33973999999999999</c:v>
                </c:pt>
                <c:pt idx="249">
                  <c:v>0.3407</c:v>
                </c:pt>
                <c:pt idx="250">
                  <c:v>0.34248000000000001</c:v>
                </c:pt>
              </c:numCache>
            </c:numRef>
          </c:val>
          <c:smooth val="0"/>
          <c:extLst>
            <c:ext xmlns:c16="http://schemas.microsoft.com/office/drawing/2014/chart" uri="{C3380CC4-5D6E-409C-BE32-E72D297353CC}">
              <c16:uniqueId val="{00000002-802E-4DAF-9478-7968182B3F41}"/>
            </c:ext>
          </c:extLst>
        </c:ser>
        <c:dLbls>
          <c:showLegendKey val="0"/>
          <c:showVal val="0"/>
          <c:showCatName val="0"/>
          <c:showSerName val="0"/>
          <c:showPercent val="0"/>
          <c:showBubbleSize val="0"/>
        </c:dLbls>
        <c:smooth val="0"/>
        <c:axId val="1031325199"/>
        <c:axId val="1031333839"/>
      </c:lineChart>
      <c:dateAx>
        <c:axId val="1031325199"/>
        <c:scaling>
          <c:orientation val="minMax"/>
        </c:scaling>
        <c:delete val="0"/>
        <c:axPos val="b"/>
        <c:numFmt formatCode="[$-409]mmm\-yy;@" sourceLinked="0"/>
        <c:majorTickMark val="in"/>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031333839"/>
        <c:crosses val="autoZero"/>
        <c:auto val="0"/>
        <c:lblOffset val="100"/>
        <c:baseTimeUnit val="days"/>
        <c:majorUnit val="1"/>
        <c:majorTimeUnit val="months"/>
      </c:dateAx>
      <c:valAx>
        <c:axId val="1031333839"/>
        <c:scaling>
          <c:orientation val="minMax"/>
        </c:scaling>
        <c:delete val="0"/>
        <c:axPos val="l"/>
        <c:numFmt formatCode="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0313251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r>
              <a:rPr lang="en-US" b="1" dirty="0">
                <a:solidFill>
                  <a:sysClr val="windowText" lastClr="000000"/>
                </a:solidFill>
                <a:latin typeface="IBM Plex Sans" panose="020B0503050203000203" pitchFamily="34" charset="0"/>
              </a:rPr>
              <a:t>Magnificent 7 vs. Remaining</a:t>
            </a:r>
            <a:r>
              <a:rPr lang="en-US" b="1" baseline="0" dirty="0">
                <a:solidFill>
                  <a:sysClr val="windowText" lastClr="000000"/>
                </a:solidFill>
                <a:latin typeface="IBM Plex Sans" panose="020B0503050203000203" pitchFamily="34" charset="0"/>
              </a:rPr>
              <a:t> 493</a:t>
            </a:r>
          </a:p>
          <a:p>
            <a:pPr>
              <a:defRPr b="1">
                <a:solidFill>
                  <a:sysClr val="windowText" lastClr="000000"/>
                </a:solidFill>
                <a:latin typeface="IBM Plex Sans" panose="020B0503050203000203" pitchFamily="34" charset="0"/>
              </a:defRPr>
            </a:pPr>
            <a:r>
              <a:rPr lang="en-US" sz="1000" b="0" baseline="0" dirty="0">
                <a:solidFill>
                  <a:sysClr val="windowText" lastClr="000000"/>
                </a:solidFill>
                <a:latin typeface="IBM Plex Sans" panose="020B0503050203000203" pitchFamily="34" charset="0"/>
              </a:rPr>
              <a:t>Year-Over-Year Percet Change in EPS</a:t>
            </a:r>
            <a:endParaRPr lang="en-US" sz="1000" b="0" dirty="0">
              <a:solidFill>
                <a:sysClr val="windowText" lastClr="000000"/>
              </a:solidFill>
              <a:latin typeface="IBM Plex Sans" panose="020B0503050203000203"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endParaRPr lang="en-US"/>
        </a:p>
      </c:txPr>
    </c:title>
    <c:autoTitleDeleted val="0"/>
    <c:plotArea>
      <c:layout>
        <c:manualLayout>
          <c:layoutTarget val="inner"/>
          <c:xMode val="edge"/>
          <c:yMode val="edge"/>
          <c:x val="7.8196565740445256E-2"/>
          <c:y val="0.18731266354769649"/>
          <c:w val="0.89517166150616501"/>
          <c:h val="0.59980612163983826"/>
        </c:manualLayout>
      </c:layout>
      <c:barChart>
        <c:barDir val="col"/>
        <c:grouping val="clustered"/>
        <c:varyColors val="0"/>
        <c:ser>
          <c:idx val="0"/>
          <c:order val="0"/>
          <c:tx>
            <c:strRef>
              <c:f>Sheet1!$B$1</c:f>
              <c:strCache>
                <c:ptCount val="1"/>
                <c:pt idx="0">
                  <c:v>Mag 7</c:v>
                </c:pt>
              </c:strCache>
            </c:strRef>
          </c:tx>
          <c:spPr>
            <a:solidFill>
              <a:srgbClr val="009BA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9BAB"/>
                    </a:solidFill>
                    <a:latin typeface="Roboto" panose="02000000000000000000" pitchFamily="2" charset="0"/>
                    <a:ea typeface="Roboto" panose="02000000000000000000" pitchFamily="2"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Q4 2024</c:v>
                </c:pt>
                <c:pt idx="1">
                  <c:v>Q1 2025</c:v>
                </c:pt>
                <c:pt idx="2">
                  <c:v>Q2 2025</c:v>
                </c:pt>
                <c:pt idx="3">
                  <c:v>Q3 2025 est.</c:v>
                </c:pt>
                <c:pt idx="4">
                  <c:v>Q4 2025 est.</c:v>
                </c:pt>
                <c:pt idx="5">
                  <c:v>Q1 2026 est.</c:v>
                </c:pt>
                <c:pt idx="6">
                  <c:v>Q2 2026 est.</c:v>
                </c:pt>
                <c:pt idx="7">
                  <c:v>Q3 2026 est.</c:v>
                </c:pt>
                <c:pt idx="8">
                  <c:v>Q4 2026 est.</c:v>
                </c:pt>
              </c:strCache>
            </c:strRef>
          </c:cat>
          <c:val>
            <c:numRef>
              <c:f>Sheet1!$B$2:$B$10</c:f>
              <c:numCache>
                <c:formatCode>0.00%</c:formatCode>
                <c:ptCount val="9"/>
                <c:pt idx="0">
                  <c:v>0.33800000000000002</c:v>
                </c:pt>
                <c:pt idx="1">
                  <c:v>0.108</c:v>
                </c:pt>
                <c:pt idx="2">
                  <c:v>0.29299999999999998</c:v>
                </c:pt>
                <c:pt idx="3">
                  <c:v>0.28499999999999998</c:v>
                </c:pt>
                <c:pt idx="4">
                  <c:v>0.23</c:v>
                </c:pt>
                <c:pt idx="5">
                  <c:v>0.222</c:v>
                </c:pt>
                <c:pt idx="6">
                  <c:v>0.16400000000000001</c:v>
                </c:pt>
                <c:pt idx="7">
                  <c:v>0.105</c:v>
                </c:pt>
                <c:pt idx="8">
                  <c:v>0.03</c:v>
                </c:pt>
              </c:numCache>
            </c:numRef>
          </c:val>
          <c:extLst>
            <c:ext xmlns:c16="http://schemas.microsoft.com/office/drawing/2014/chart" uri="{C3380CC4-5D6E-409C-BE32-E72D297353CC}">
              <c16:uniqueId val="{00000000-AE29-42C5-AECC-6A175FFE0300}"/>
            </c:ext>
          </c:extLst>
        </c:ser>
        <c:ser>
          <c:idx val="1"/>
          <c:order val="1"/>
          <c:tx>
            <c:strRef>
              <c:f>Sheet1!$C$1</c:f>
              <c:strCache>
                <c:ptCount val="1"/>
                <c:pt idx="0">
                  <c:v>Remaining 493</c:v>
                </c:pt>
              </c:strCache>
            </c:strRef>
          </c:tx>
          <c:spPr>
            <a:solidFill>
              <a:srgbClr val="003E44"/>
            </a:solidFill>
            <a:ln>
              <a:noFill/>
            </a:ln>
            <a:effectLst/>
          </c:spPr>
          <c:invertIfNegative val="0"/>
          <c:dLbls>
            <c:dLbl>
              <c:idx val="6"/>
              <c:layout>
                <c:manualLayout>
                  <c:x val="9.6842810012326488E-3"/>
                  <c:y val="-5.03528665450797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29-42C5-AECC-6A175FFE030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3E44"/>
                    </a:solidFill>
                    <a:latin typeface="Roboto" panose="02000000000000000000" pitchFamily="2" charset="0"/>
                    <a:ea typeface="Roboto" panose="02000000000000000000" pitchFamily="2"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Q4 2024</c:v>
                </c:pt>
                <c:pt idx="1">
                  <c:v>Q1 2025</c:v>
                </c:pt>
                <c:pt idx="2">
                  <c:v>Q2 2025</c:v>
                </c:pt>
                <c:pt idx="3">
                  <c:v>Q3 2025 est.</c:v>
                </c:pt>
                <c:pt idx="4">
                  <c:v>Q4 2025 est.</c:v>
                </c:pt>
                <c:pt idx="5">
                  <c:v>Q1 2026 est.</c:v>
                </c:pt>
                <c:pt idx="6">
                  <c:v>Q2 2026 est.</c:v>
                </c:pt>
                <c:pt idx="7">
                  <c:v>Q3 2026 est.</c:v>
                </c:pt>
                <c:pt idx="8">
                  <c:v>Q4 2026 est.</c:v>
                </c:pt>
              </c:strCache>
            </c:strRef>
          </c:cat>
          <c:val>
            <c:numRef>
              <c:f>Sheet1!$C$2:$C$10</c:f>
              <c:numCache>
                <c:formatCode>0.00%</c:formatCode>
                <c:ptCount val="9"/>
                <c:pt idx="0">
                  <c:v>9.1999999999999998E-2</c:v>
                </c:pt>
                <c:pt idx="1">
                  <c:v>3.5999999999999997E-2</c:v>
                </c:pt>
                <c:pt idx="2">
                  <c:v>3.4000000000000002E-2</c:v>
                </c:pt>
                <c:pt idx="3">
                  <c:v>7.3999999999999996E-2</c:v>
                </c:pt>
                <c:pt idx="4">
                  <c:v>0.11</c:v>
                </c:pt>
                <c:pt idx="5">
                  <c:v>0.16</c:v>
                </c:pt>
                <c:pt idx="6">
                  <c:v>0.16800000000000001</c:v>
                </c:pt>
                <c:pt idx="7">
                  <c:v>0.13800000000000001</c:v>
                </c:pt>
                <c:pt idx="8">
                  <c:v>0.14099999999999999</c:v>
                </c:pt>
              </c:numCache>
            </c:numRef>
          </c:val>
          <c:extLst>
            <c:ext xmlns:c16="http://schemas.microsoft.com/office/drawing/2014/chart" uri="{C3380CC4-5D6E-409C-BE32-E72D297353CC}">
              <c16:uniqueId val="{00000002-AE29-42C5-AECC-6A175FFE0300}"/>
            </c:ext>
          </c:extLst>
        </c:ser>
        <c:dLbls>
          <c:dLblPos val="outEnd"/>
          <c:showLegendKey val="0"/>
          <c:showVal val="1"/>
          <c:showCatName val="0"/>
          <c:showSerName val="0"/>
          <c:showPercent val="0"/>
          <c:showBubbleSize val="0"/>
        </c:dLbls>
        <c:gapWidth val="219"/>
        <c:overlap val="-27"/>
        <c:axId val="1728554063"/>
        <c:axId val="1728555023"/>
      </c:barChart>
      <c:catAx>
        <c:axId val="1728554063"/>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728555023"/>
        <c:crosses val="autoZero"/>
        <c:auto val="1"/>
        <c:lblAlgn val="ctr"/>
        <c:lblOffset val="100"/>
        <c:noMultiLvlLbl val="0"/>
      </c:catAx>
      <c:valAx>
        <c:axId val="1728555023"/>
        <c:scaling>
          <c:orientation val="minMax"/>
        </c:scaling>
        <c:delete val="0"/>
        <c:axPos val="l"/>
        <c:numFmt formatCode="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728554063"/>
        <c:crosses val="autoZero"/>
        <c:crossBetween val="between"/>
      </c:valAx>
      <c:spPr>
        <a:noFill/>
        <a:ln>
          <a:noFill/>
        </a:ln>
        <a:effectLst/>
      </c:spPr>
    </c:plotArea>
    <c:legend>
      <c:legendPos val="b"/>
      <c:layout>
        <c:manualLayout>
          <c:xMode val="edge"/>
          <c:yMode val="edge"/>
          <c:x val="0.34385336015955431"/>
          <c:y val="0.91905028131554201"/>
          <c:w val="0.31229327968089149"/>
          <c:h val="8.0949718684458008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r>
              <a:rPr lang="en-US" b="1" dirty="0">
                <a:solidFill>
                  <a:sysClr val="windowText" lastClr="000000"/>
                </a:solidFill>
                <a:latin typeface="IBM Plex Sans" panose="020B0503050203000203" pitchFamily="34" charset="0"/>
              </a:rPr>
              <a:t>Quarterly EPS Growth</a:t>
            </a:r>
          </a:p>
          <a:p>
            <a:pPr>
              <a:defRPr b="1">
                <a:solidFill>
                  <a:sysClr val="windowText" lastClr="000000"/>
                </a:solidFill>
                <a:latin typeface="IBM Plex Sans" panose="020B0503050203000203" pitchFamily="34" charset="0"/>
              </a:defRPr>
            </a:pPr>
            <a:r>
              <a:rPr lang="en-US" sz="1000" b="0" dirty="0">
                <a:solidFill>
                  <a:sysClr val="windowText" lastClr="000000"/>
                </a:solidFill>
                <a:latin typeface="IBM Plex Sans" panose="020B0503050203000203" pitchFamily="34" charset="0"/>
              </a:rPr>
              <a:t>Large</a:t>
            </a:r>
            <a:r>
              <a:rPr lang="en-US" sz="1000" b="0" baseline="0" dirty="0">
                <a:solidFill>
                  <a:sysClr val="windowText" lastClr="000000"/>
                </a:solidFill>
                <a:latin typeface="IBM Plex Sans" panose="020B0503050203000203" pitchFamily="34" charset="0"/>
              </a:rPr>
              <a:t> Cap vs. Small Cap</a:t>
            </a:r>
            <a:endParaRPr lang="en-US" sz="1000" b="0" dirty="0">
              <a:solidFill>
                <a:sysClr val="windowText" lastClr="000000"/>
              </a:solidFill>
              <a:latin typeface="IBM Plex Sans" panose="020B0503050203000203"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endParaRPr lang="en-US"/>
        </a:p>
      </c:txPr>
    </c:title>
    <c:autoTitleDeleted val="0"/>
    <c:plotArea>
      <c:layout>
        <c:manualLayout>
          <c:layoutTarget val="inner"/>
          <c:xMode val="edge"/>
          <c:yMode val="edge"/>
          <c:x val="8.4164599225181269E-2"/>
          <c:y val="9.4640228799408199E-2"/>
          <c:w val="0.88920362802142894"/>
          <c:h val="0.629966567299589"/>
        </c:manualLayout>
      </c:layout>
      <c:barChart>
        <c:barDir val="col"/>
        <c:grouping val="clustered"/>
        <c:varyColors val="0"/>
        <c:ser>
          <c:idx val="0"/>
          <c:order val="0"/>
          <c:tx>
            <c:strRef>
              <c:f>Sheet2!$B$1</c:f>
              <c:strCache>
                <c:ptCount val="1"/>
                <c:pt idx="0">
                  <c:v>S&amp;P 500</c:v>
                </c:pt>
              </c:strCache>
            </c:strRef>
          </c:tx>
          <c:spPr>
            <a:solidFill>
              <a:srgbClr val="009BA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9BAB"/>
                    </a:solidFill>
                    <a:latin typeface="Roboto" panose="02000000000000000000" pitchFamily="2" charset="0"/>
                    <a:ea typeface="Roboto" panose="02000000000000000000" pitchFamily="2"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Sheet2!$A$2:$A$13</c:f>
              <c:strCache>
                <c:ptCount val="12"/>
                <c:pt idx="0">
                  <c:v>Q1 2024</c:v>
                </c:pt>
                <c:pt idx="1">
                  <c:v>Q2 2024</c:v>
                </c:pt>
                <c:pt idx="2">
                  <c:v>Q3 2024</c:v>
                </c:pt>
                <c:pt idx="3">
                  <c:v>Q4 2024</c:v>
                </c:pt>
                <c:pt idx="4">
                  <c:v>Q1 2025</c:v>
                </c:pt>
                <c:pt idx="5">
                  <c:v>Q2 2025</c:v>
                </c:pt>
                <c:pt idx="6">
                  <c:v>Q3 2025</c:v>
                </c:pt>
                <c:pt idx="7">
                  <c:v>Q4 2025 est.</c:v>
                </c:pt>
                <c:pt idx="8">
                  <c:v>Q1 2026 est.</c:v>
                </c:pt>
                <c:pt idx="9">
                  <c:v>Q2 2026 est.</c:v>
                </c:pt>
                <c:pt idx="10">
                  <c:v>Q3 2026 est.</c:v>
                </c:pt>
                <c:pt idx="11">
                  <c:v>Q4 2026 est.</c:v>
                </c:pt>
              </c:strCache>
            </c:strRef>
          </c:cat>
          <c:val>
            <c:numRef>
              <c:f>Sheet2!$B$2:$B$13</c:f>
              <c:numCache>
                <c:formatCode>0%</c:formatCode>
                <c:ptCount val="12"/>
                <c:pt idx="0">
                  <c:v>0.09</c:v>
                </c:pt>
                <c:pt idx="1">
                  <c:v>0.12</c:v>
                </c:pt>
                <c:pt idx="2">
                  <c:v>0.09</c:v>
                </c:pt>
                <c:pt idx="3">
                  <c:v>0.15</c:v>
                </c:pt>
                <c:pt idx="4">
                  <c:v>0.09</c:v>
                </c:pt>
                <c:pt idx="5">
                  <c:v>0.09</c:v>
                </c:pt>
                <c:pt idx="6">
                  <c:v>0.12</c:v>
                </c:pt>
                <c:pt idx="7" formatCode="0.00%">
                  <c:v>0.13700000000000001</c:v>
                </c:pt>
                <c:pt idx="8" formatCode="0.00%">
                  <c:v>0.187</c:v>
                </c:pt>
                <c:pt idx="9">
                  <c:v>0.19</c:v>
                </c:pt>
                <c:pt idx="10" formatCode="0.00%">
                  <c:v>0.17799999999999999</c:v>
                </c:pt>
                <c:pt idx="11" formatCode="0.00%">
                  <c:v>0.151</c:v>
                </c:pt>
              </c:numCache>
            </c:numRef>
          </c:val>
          <c:extLst>
            <c:ext xmlns:c16="http://schemas.microsoft.com/office/drawing/2014/chart" uri="{C3380CC4-5D6E-409C-BE32-E72D297353CC}">
              <c16:uniqueId val="{00000000-00F3-453B-8241-87F5039CB67B}"/>
            </c:ext>
          </c:extLst>
        </c:ser>
        <c:ser>
          <c:idx val="1"/>
          <c:order val="1"/>
          <c:tx>
            <c:strRef>
              <c:f>Sheet2!$C$1</c:f>
              <c:strCache>
                <c:ptCount val="1"/>
                <c:pt idx="0">
                  <c:v>S&amp;P 600</c:v>
                </c:pt>
              </c:strCache>
            </c:strRef>
          </c:tx>
          <c:spPr>
            <a:solidFill>
              <a:srgbClr val="003E4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3E44"/>
                    </a:solidFill>
                    <a:latin typeface="Roboto" panose="02000000000000000000" pitchFamily="2" charset="0"/>
                    <a:ea typeface="Roboto" panose="02000000000000000000" pitchFamily="2"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Sheet2!$A$2:$A$13</c:f>
              <c:strCache>
                <c:ptCount val="12"/>
                <c:pt idx="0">
                  <c:v>Q1 2024</c:v>
                </c:pt>
                <c:pt idx="1">
                  <c:v>Q2 2024</c:v>
                </c:pt>
                <c:pt idx="2">
                  <c:v>Q3 2024</c:v>
                </c:pt>
                <c:pt idx="3">
                  <c:v>Q4 2024</c:v>
                </c:pt>
                <c:pt idx="4">
                  <c:v>Q1 2025</c:v>
                </c:pt>
                <c:pt idx="5">
                  <c:v>Q2 2025</c:v>
                </c:pt>
                <c:pt idx="6">
                  <c:v>Q3 2025</c:v>
                </c:pt>
                <c:pt idx="7">
                  <c:v>Q4 2025 est.</c:v>
                </c:pt>
                <c:pt idx="8">
                  <c:v>Q1 2026 est.</c:v>
                </c:pt>
                <c:pt idx="9">
                  <c:v>Q2 2026 est.</c:v>
                </c:pt>
                <c:pt idx="10">
                  <c:v>Q3 2026 est.</c:v>
                </c:pt>
                <c:pt idx="11">
                  <c:v>Q4 2026 est.</c:v>
                </c:pt>
              </c:strCache>
            </c:strRef>
          </c:cat>
          <c:val>
            <c:numRef>
              <c:f>Sheet2!$C$2:$C$13</c:f>
              <c:numCache>
                <c:formatCode>0%</c:formatCode>
                <c:ptCount val="12"/>
                <c:pt idx="0">
                  <c:v>-0.08</c:v>
                </c:pt>
                <c:pt idx="1">
                  <c:v>-0.01</c:v>
                </c:pt>
                <c:pt idx="2">
                  <c:v>0.01</c:v>
                </c:pt>
                <c:pt idx="3">
                  <c:v>0.04</c:v>
                </c:pt>
                <c:pt idx="4">
                  <c:v>-0.04</c:v>
                </c:pt>
                <c:pt idx="5">
                  <c:v>-0.01</c:v>
                </c:pt>
                <c:pt idx="6">
                  <c:v>0.04</c:v>
                </c:pt>
                <c:pt idx="7" formatCode="0.00%">
                  <c:v>8.5999999999999993E-2</c:v>
                </c:pt>
                <c:pt idx="8" formatCode="0.00%">
                  <c:v>0.24399999999999999</c:v>
                </c:pt>
                <c:pt idx="9" formatCode="0.00%">
                  <c:v>0.317</c:v>
                </c:pt>
                <c:pt idx="10" formatCode="0.00%">
                  <c:v>0.27600000000000002</c:v>
                </c:pt>
                <c:pt idx="11" formatCode="0.00%">
                  <c:v>0.26500000000000001</c:v>
                </c:pt>
              </c:numCache>
            </c:numRef>
          </c:val>
          <c:extLst>
            <c:ext xmlns:c16="http://schemas.microsoft.com/office/drawing/2014/chart" uri="{C3380CC4-5D6E-409C-BE32-E72D297353CC}">
              <c16:uniqueId val="{00000001-00F3-453B-8241-87F5039CB67B}"/>
            </c:ext>
          </c:extLst>
        </c:ser>
        <c:dLbls>
          <c:dLblPos val="outEnd"/>
          <c:showLegendKey val="0"/>
          <c:showVal val="1"/>
          <c:showCatName val="0"/>
          <c:showSerName val="0"/>
          <c:showPercent val="0"/>
          <c:showBubbleSize val="0"/>
        </c:dLbls>
        <c:gapWidth val="219"/>
        <c:overlap val="-27"/>
        <c:axId val="394626895"/>
        <c:axId val="394624015"/>
      </c:barChart>
      <c:catAx>
        <c:axId val="394626895"/>
        <c:scaling>
          <c:orientation val="minMax"/>
        </c:scaling>
        <c:delete val="0"/>
        <c:axPos val="b"/>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394624015"/>
        <c:crosses val="autoZero"/>
        <c:auto val="1"/>
        <c:lblAlgn val="ctr"/>
        <c:lblOffset val="100"/>
        <c:noMultiLvlLbl val="0"/>
      </c:catAx>
      <c:valAx>
        <c:axId val="394624015"/>
        <c:scaling>
          <c:orientation val="minMax"/>
        </c:scaling>
        <c:delete val="0"/>
        <c:axPos val="l"/>
        <c:numFmt formatCode="0%" sourceLinked="1"/>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394626895"/>
        <c:crosses val="autoZero"/>
        <c:crossBetween val="between"/>
      </c:valAx>
      <c:spPr>
        <a:noFill/>
        <a:ln>
          <a:noFill/>
        </a:ln>
        <a:effectLst/>
      </c:spPr>
    </c:plotArea>
    <c:legend>
      <c:legendPos val="b"/>
      <c:layout>
        <c:manualLayout>
          <c:xMode val="edge"/>
          <c:yMode val="edge"/>
          <c:x val="0.36412038705097249"/>
          <c:y val="0.91445744045078114"/>
          <c:w val="0.26207494489682237"/>
          <c:h val="8.5542559549218813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mn-cs"/>
              </a:defRPr>
            </a:pPr>
            <a:r>
              <a:rPr lang="en-US" sz="1400" b="1" i="0" u="none" strike="noStrike" kern="1200" spc="0" baseline="0">
                <a:solidFill>
                  <a:sysClr val="windowText" lastClr="000000"/>
                </a:solidFill>
                <a:latin typeface="IBM Plex Sans" panose="020B0503050203000203" pitchFamily="34" charset="0"/>
                <a:ea typeface="Roboto" panose="02000000000000000000" pitchFamily="2" charset="0"/>
              </a:rPr>
              <a:t>Source of Returns</a:t>
            </a:r>
          </a:p>
          <a:p>
            <a:pPr>
              <a:defRPr/>
            </a:pPr>
            <a:r>
              <a:rPr lang="en-US" sz="1000" b="0" i="0" u="none" strike="noStrike" kern="1200" spc="0" baseline="0">
                <a:solidFill>
                  <a:sysClr val="windowText" lastClr="000000"/>
                </a:solidFill>
                <a:latin typeface="IBM Plex Sans" panose="020B0503050203000203" pitchFamily="34" charset="0"/>
                <a:ea typeface="Roboto" panose="02000000000000000000" pitchFamily="2" charset="0"/>
              </a:rPr>
              <a:t>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title>
    <c:autoTitleDeleted val="0"/>
    <c:plotArea>
      <c:layout>
        <c:manualLayout>
          <c:layoutTarget val="inner"/>
          <c:xMode val="edge"/>
          <c:yMode val="edge"/>
          <c:x val="6.0717614938173542E-2"/>
          <c:y val="8.3842317709672418E-2"/>
          <c:w val="0.92410060202573208"/>
          <c:h val="0.77323095503526351"/>
        </c:manualLayout>
      </c:layout>
      <c:barChart>
        <c:barDir val="col"/>
        <c:grouping val="stacked"/>
        <c:varyColors val="0"/>
        <c:ser>
          <c:idx val="0"/>
          <c:order val="0"/>
          <c:tx>
            <c:v>Dividend Yield</c:v>
          </c:tx>
          <c:spPr>
            <a:solidFill>
              <a:srgbClr val="6CEBFF"/>
            </a:solidFill>
            <a:ln>
              <a:noFill/>
            </a:ln>
            <a:effectLst/>
          </c:spPr>
          <c:invertIfNegative val="0"/>
          <c:cat>
            <c:strRef>
              <c:f>'AAC data sheet'!$B$2:$G$2</c:f>
              <c:strCache>
                <c:ptCount val="6"/>
                <c:pt idx="0">
                  <c:v>MSCI EAFE</c:v>
                </c:pt>
                <c:pt idx="1">
                  <c:v>MSCI EM</c:v>
                </c:pt>
                <c:pt idx="2">
                  <c:v>MSCI ACWI EX US</c:v>
                </c:pt>
                <c:pt idx="3">
                  <c:v>S&amp;P 500</c:v>
                </c:pt>
                <c:pt idx="4">
                  <c:v>S&amp;P 500 GROWTH</c:v>
                </c:pt>
                <c:pt idx="5">
                  <c:v>S&amp;P 500 VALUE</c:v>
                </c:pt>
              </c:strCache>
            </c:strRef>
          </c:cat>
          <c:val>
            <c:numRef>
              <c:f>'AAC data sheet'!$B$9:$G$9</c:f>
              <c:numCache>
                <c:formatCode>0.00%</c:formatCode>
                <c:ptCount val="6"/>
                <c:pt idx="0">
                  <c:v>2.8199999999999999E-2</c:v>
                </c:pt>
                <c:pt idx="1">
                  <c:v>2.3900000000000001E-2</c:v>
                </c:pt>
                <c:pt idx="2">
                  <c:v>2.6499999999999999E-2</c:v>
                </c:pt>
                <c:pt idx="3">
                  <c:v>1.18E-2</c:v>
                </c:pt>
                <c:pt idx="4">
                  <c:v>5.4999999999999997E-3</c:v>
                </c:pt>
                <c:pt idx="5">
                  <c:v>1.89E-2</c:v>
                </c:pt>
              </c:numCache>
            </c:numRef>
          </c:val>
          <c:extLst>
            <c:ext xmlns:c16="http://schemas.microsoft.com/office/drawing/2014/chart" uri="{C3380CC4-5D6E-409C-BE32-E72D297353CC}">
              <c16:uniqueId val="{00000000-8EB7-4BD0-9431-0960E6AB3A99}"/>
            </c:ext>
          </c:extLst>
        </c:ser>
        <c:ser>
          <c:idx val="1"/>
          <c:order val="1"/>
          <c:tx>
            <c:v>EPS Growth</c:v>
          </c:tx>
          <c:spPr>
            <a:solidFill>
              <a:srgbClr val="2E69E8"/>
            </a:solidFill>
            <a:ln>
              <a:noFill/>
            </a:ln>
            <a:effectLst/>
          </c:spPr>
          <c:invertIfNegative val="0"/>
          <c:cat>
            <c:strRef>
              <c:f>'AAC data sheet'!$B$2:$G$2</c:f>
              <c:strCache>
                <c:ptCount val="6"/>
                <c:pt idx="0">
                  <c:v>MSCI EAFE</c:v>
                </c:pt>
                <c:pt idx="1">
                  <c:v>MSCI EM</c:v>
                </c:pt>
                <c:pt idx="2">
                  <c:v>MSCI ACWI EX US</c:v>
                </c:pt>
                <c:pt idx="3">
                  <c:v>S&amp;P 500</c:v>
                </c:pt>
                <c:pt idx="4">
                  <c:v>S&amp;P 500 GROWTH</c:v>
                </c:pt>
                <c:pt idx="5">
                  <c:v>S&amp;P 500 VALUE</c:v>
                </c:pt>
              </c:strCache>
            </c:strRef>
          </c:cat>
          <c:val>
            <c:numRef>
              <c:f>'AAC data sheet'!$B$18:$G$18</c:f>
              <c:numCache>
                <c:formatCode>0.00%</c:formatCode>
                <c:ptCount val="6"/>
                <c:pt idx="0">
                  <c:v>9.2899999999999996E-2</c:v>
                </c:pt>
                <c:pt idx="1">
                  <c:v>0.1203</c:v>
                </c:pt>
                <c:pt idx="2">
                  <c:v>0.1079</c:v>
                </c:pt>
                <c:pt idx="3">
                  <c:v>0.1231</c:v>
                </c:pt>
                <c:pt idx="4">
                  <c:v>0.1754</c:v>
                </c:pt>
                <c:pt idx="5">
                  <c:v>8.2299999999999998E-2</c:v>
                </c:pt>
              </c:numCache>
            </c:numRef>
          </c:val>
          <c:extLst>
            <c:ext xmlns:c16="http://schemas.microsoft.com/office/drawing/2014/chart" uri="{C3380CC4-5D6E-409C-BE32-E72D297353CC}">
              <c16:uniqueId val="{00000001-8EB7-4BD0-9431-0960E6AB3A99}"/>
            </c:ext>
          </c:extLst>
        </c:ser>
        <c:ser>
          <c:idx val="2"/>
          <c:order val="2"/>
          <c:tx>
            <c:v>Currency Effects</c:v>
          </c:tx>
          <c:spPr>
            <a:solidFill>
              <a:srgbClr val="E5DAC1"/>
            </a:solidFill>
            <a:ln>
              <a:noFill/>
            </a:ln>
            <a:effectLst/>
          </c:spPr>
          <c:invertIfNegative val="0"/>
          <c:cat>
            <c:strRef>
              <c:f>'AAC data sheet'!$B$2:$G$2</c:f>
              <c:strCache>
                <c:ptCount val="6"/>
                <c:pt idx="0">
                  <c:v>MSCI EAFE</c:v>
                </c:pt>
                <c:pt idx="1">
                  <c:v>MSCI EM</c:v>
                </c:pt>
                <c:pt idx="2">
                  <c:v>MSCI ACWI EX US</c:v>
                </c:pt>
                <c:pt idx="3">
                  <c:v>S&amp;P 500</c:v>
                </c:pt>
                <c:pt idx="4">
                  <c:v>S&amp;P 500 GROWTH</c:v>
                </c:pt>
                <c:pt idx="5">
                  <c:v>S&amp;P 500 VALUE</c:v>
                </c:pt>
              </c:strCache>
            </c:strRef>
          </c:cat>
          <c:val>
            <c:numRef>
              <c:f>'AAC data sheet'!$B$32:$G$32</c:f>
              <c:numCache>
                <c:formatCode>0.0000%</c:formatCode>
                <c:ptCount val="6"/>
                <c:pt idx="0">
                  <c:v>8.1264000000000003E-2</c:v>
                </c:pt>
                <c:pt idx="1">
                  <c:v>2.0348000000000002E-2</c:v>
                </c:pt>
                <c:pt idx="2">
                  <c:v>5.7903000000000003E-2</c:v>
                </c:pt>
                <c:pt idx="3" formatCode="General">
                  <c:v>0</c:v>
                </c:pt>
                <c:pt idx="4" formatCode="General">
                  <c:v>0</c:v>
                </c:pt>
                <c:pt idx="5" formatCode="General">
                  <c:v>0</c:v>
                </c:pt>
              </c:numCache>
            </c:numRef>
          </c:val>
          <c:extLst>
            <c:ext xmlns:c16="http://schemas.microsoft.com/office/drawing/2014/chart" uri="{C3380CC4-5D6E-409C-BE32-E72D297353CC}">
              <c16:uniqueId val="{00000002-8EB7-4BD0-9431-0960E6AB3A99}"/>
            </c:ext>
          </c:extLst>
        </c:ser>
        <c:ser>
          <c:idx val="3"/>
          <c:order val="3"/>
          <c:tx>
            <c:v>Multiple Expansion</c:v>
          </c:tx>
          <c:spPr>
            <a:solidFill>
              <a:srgbClr val="009BAB"/>
            </a:solidFill>
            <a:ln>
              <a:noFill/>
            </a:ln>
            <a:effectLst/>
          </c:spPr>
          <c:invertIfNegative val="0"/>
          <c:cat>
            <c:strRef>
              <c:f>'AAC data sheet'!$B$2:$G$2</c:f>
              <c:strCache>
                <c:ptCount val="6"/>
                <c:pt idx="0">
                  <c:v>MSCI EAFE</c:v>
                </c:pt>
                <c:pt idx="1">
                  <c:v>MSCI EM</c:v>
                </c:pt>
                <c:pt idx="2">
                  <c:v>MSCI ACWI EX US</c:v>
                </c:pt>
                <c:pt idx="3">
                  <c:v>S&amp;P 500</c:v>
                </c:pt>
                <c:pt idx="4">
                  <c:v>S&amp;P 500 GROWTH</c:v>
                </c:pt>
                <c:pt idx="5">
                  <c:v>S&amp;P 500 VALUE</c:v>
                </c:pt>
              </c:strCache>
            </c:strRef>
          </c:cat>
          <c:val>
            <c:numRef>
              <c:f>'AAC data sheet'!$B$38:$G$38</c:f>
              <c:numCache>
                <c:formatCode>0.00%</c:formatCode>
                <c:ptCount val="6"/>
                <c:pt idx="0">
                  <c:v>0.10983599999999999</c:v>
                </c:pt>
                <c:pt idx="1">
                  <c:v>0.171152</c:v>
                </c:pt>
                <c:pt idx="2">
                  <c:v>0.13159699999999999</c:v>
                </c:pt>
                <c:pt idx="3">
                  <c:v>4.3700000000000003E-2</c:v>
                </c:pt>
                <c:pt idx="4">
                  <c:v>4.0899999999999992E-2</c:v>
                </c:pt>
                <c:pt idx="5">
                  <c:v>3.0699999999999991E-2</c:v>
                </c:pt>
              </c:numCache>
            </c:numRef>
          </c:val>
          <c:extLst>
            <c:ext xmlns:c16="http://schemas.microsoft.com/office/drawing/2014/chart" uri="{C3380CC4-5D6E-409C-BE32-E72D297353CC}">
              <c16:uniqueId val="{00000003-8EB7-4BD0-9431-0960E6AB3A99}"/>
            </c:ext>
          </c:extLst>
        </c:ser>
        <c:dLbls>
          <c:showLegendKey val="0"/>
          <c:showVal val="0"/>
          <c:showCatName val="0"/>
          <c:showSerName val="0"/>
          <c:showPercent val="0"/>
          <c:showBubbleSize val="0"/>
        </c:dLbls>
        <c:gapWidth val="219"/>
        <c:overlap val="100"/>
        <c:axId val="1176745904"/>
        <c:axId val="1176745120"/>
      </c:barChart>
      <c:scatterChart>
        <c:scatterStyle val="lineMarker"/>
        <c:varyColors val="0"/>
        <c:ser>
          <c:idx val="4"/>
          <c:order val="4"/>
          <c:tx>
            <c:v>Total Return</c:v>
          </c:tx>
          <c:spPr>
            <a:ln w="25400" cap="rnd">
              <a:noFill/>
              <a:round/>
            </a:ln>
            <a:effectLst/>
          </c:spPr>
          <c:marker>
            <c:symbol val="circle"/>
            <c:size val="5"/>
            <c:spPr>
              <a:solidFill>
                <a:schemeClr val="tx1"/>
              </a:solidFill>
              <a:ln w="9525">
                <a:noFill/>
              </a:ln>
              <a:effectLst/>
            </c:spPr>
          </c:marker>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yVal>
            <c:numRef>
              <c:f>'AAC data sheet'!$B$23:$G$23</c:f>
              <c:numCache>
                <c:formatCode>0.00%</c:formatCode>
                <c:ptCount val="6"/>
                <c:pt idx="0">
                  <c:v>0.31219999999999998</c:v>
                </c:pt>
                <c:pt idx="1">
                  <c:v>0.3357</c:v>
                </c:pt>
                <c:pt idx="2">
                  <c:v>0.32390000000000002</c:v>
                </c:pt>
                <c:pt idx="3">
                  <c:v>0.17860000000000001</c:v>
                </c:pt>
                <c:pt idx="4">
                  <c:v>0.2218</c:v>
                </c:pt>
                <c:pt idx="5">
                  <c:v>0.13189999999999999</c:v>
                </c:pt>
              </c:numCache>
            </c:numRef>
          </c:yVal>
          <c:smooth val="0"/>
          <c:extLst>
            <c:ext xmlns:c16="http://schemas.microsoft.com/office/drawing/2014/chart" uri="{C3380CC4-5D6E-409C-BE32-E72D297353CC}">
              <c16:uniqueId val="{00000004-8EB7-4BD0-9431-0960E6AB3A99}"/>
            </c:ext>
          </c:extLst>
        </c:ser>
        <c:dLbls>
          <c:showLegendKey val="0"/>
          <c:showVal val="0"/>
          <c:showCatName val="0"/>
          <c:showSerName val="0"/>
          <c:showPercent val="0"/>
          <c:showBubbleSize val="0"/>
        </c:dLbls>
        <c:axId val="1176745904"/>
        <c:axId val="1176745120"/>
      </c:scatterChart>
      <c:catAx>
        <c:axId val="1176745904"/>
        <c:scaling>
          <c:orientation val="minMax"/>
        </c:scaling>
        <c:delete val="0"/>
        <c:axPos val="b"/>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176745120"/>
        <c:crossesAt val="0"/>
        <c:auto val="1"/>
        <c:lblAlgn val="ctr"/>
        <c:lblOffset val="100"/>
        <c:noMultiLvlLbl val="0"/>
      </c:catAx>
      <c:valAx>
        <c:axId val="1176745120"/>
        <c:scaling>
          <c:orientation val="minMax"/>
        </c:scaling>
        <c:delete val="0"/>
        <c:axPos val="l"/>
        <c:numFmt formatCode="0.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176745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Roboto" panose="02000000000000000000" pitchFamily="2" charset="0"/>
          <a:ea typeface="Roboto" panose="02000000000000000000" pitchFamily="2" charset="0"/>
        </a:defRPr>
      </a:pPr>
      <a:endParaRPr lang="en-US"/>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Sheet1!$B$2</c:f>
          <c:strCache>
            <c:ptCount val="1"/>
            <c:pt idx="0">
              <c:v>Alternatives Spectrum Chart</c:v>
            </c:pt>
          </c:strCache>
        </c:strRef>
      </c:tx>
      <c:layout>
        <c:manualLayout>
          <c:xMode val="edge"/>
          <c:yMode val="edge"/>
          <c:x val="0.43821664760795531"/>
          <c:y val="1.762114537444934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barChart>
        <c:barDir val="bar"/>
        <c:grouping val="stacked"/>
        <c:varyColors val="0"/>
        <c:ser>
          <c:idx val="1"/>
          <c:order val="0"/>
          <c:tx>
            <c:strRef>
              <c:f>Sheet1!$D$3</c:f>
              <c:strCache>
                <c:ptCount val="1"/>
                <c:pt idx="0">
                  <c:v>Spectrum</c:v>
                </c:pt>
              </c:strCache>
            </c:strRef>
          </c:tx>
          <c:spPr>
            <a:gradFill flip="none" rotWithShape="1">
              <a:gsLst>
                <a:gs pos="0">
                  <a:schemeClr val="accent6"/>
                </a:gs>
                <a:gs pos="54000">
                  <a:srgbClr val="FFFF00"/>
                </a:gs>
                <a:gs pos="100000">
                  <a:srgbClr val="FF0000"/>
                </a:gs>
              </a:gsLst>
              <a:path path="circle">
                <a:fillToRect l="100000" t="100000"/>
              </a:path>
              <a:tileRect r="-100000" b="-100000"/>
            </a:gradFill>
            <a:ln>
              <a:noFill/>
            </a:ln>
            <a:effectLst/>
          </c:spPr>
          <c:invertIfNegative val="0"/>
          <c:cat>
            <c:strRef>
              <c:f>Sheet1!$B$4:$B$18</c:f>
              <c:strCache>
                <c:ptCount val="15"/>
                <c:pt idx="0">
                  <c:v>HF - Equity Hedged Diversified</c:v>
                </c:pt>
                <c:pt idx="1">
                  <c:v>HF - Equity Long/Short</c:v>
                </c:pt>
                <c:pt idx="2">
                  <c:v>HF - Event Driven</c:v>
                </c:pt>
                <c:pt idx="3">
                  <c:v>HF - Global Macro</c:v>
                </c:pt>
                <c:pt idx="4">
                  <c:v>HF - Relative Value Multi-Strat</c:v>
                </c:pt>
                <c:pt idx="5">
                  <c:v>Infrastructure</c:v>
                </c:pt>
                <c:pt idx="6">
                  <c:v>Private Energy</c:v>
                </c:pt>
                <c:pt idx="7">
                  <c:v>Private RE - Value-Add</c:v>
                </c:pt>
                <c:pt idx="8">
                  <c:v>Private RE - Opportunistic</c:v>
                </c:pt>
                <c:pt idx="9">
                  <c:v>Private RE - Core</c:v>
                </c:pt>
                <c:pt idx="10">
                  <c:v>Credit - Distressed</c:v>
                </c:pt>
                <c:pt idx="11">
                  <c:v>Private Credit - Direct Lending</c:v>
                </c:pt>
                <c:pt idx="12">
                  <c:v>PE - Venture</c:v>
                </c:pt>
                <c:pt idx="13">
                  <c:v>PE - Secondaries</c:v>
                </c:pt>
                <c:pt idx="14">
                  <c:v>PE - Buyout</c:v>
                </c:pt>
              </c:strCache>
            </c:strRef>
          </c:cat>
          <c:val>
            <c:numRef>
              <c:f>Sheet1!$D$4:$D$18</c:f>
              <c:numCache>
                <c:formatCode>General</c:formatCode>
                <c:ptCount val="15"/>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numCache>
            </c:numRef>
          </c:val>
          <c:extLst>
            <c:ext xmlns:c16="http://schemas.microsoft.com/office/drawing/2014/chart" uri="{C3380CC4-5D6E-409C-BE32-E72D297353CC}">
              <c16:uniqueId val="{00000000-76D7-4F1A-B722-A1847A40D97D}"/>
            </c:ext>
          </c:extLst>
        </c:ser>
        <c:dLbls>
          <c:showLegendKey val="0"/>
          <c:showVal val="0"/>
          <c:showCatName val="0"/>
          <c:showSerName val="0"/>
          <c:showPercent val="0"/>
          <c:showBubbleSize val="0"/>
        </c:dLbls>
        <c:gapWidth val="150"/>
        <c:overlap val="100"/>
        <c:axId val="1066557536"/>
        <c:axId val="1066557864"/>
      </c:barChart>
      <c:barChart>
        <c:barDir val="bar"/>
        <c:grouping val="stacked"/>
        <c:varyColors val="0"/>
        <c:ser>
          <c:idx val="2"/>
          <c:order val="1"/>
          <c:tx>
            <c:strRef>
              <c:f>Sheet1!$E$3</c:f>
              <c:strCache>
                <c:ptCount val="1"/>
                <c:pt idx="0">
                  <c:v>Slider Fill</c:v>
                </c:pt>
              </c:strCache>
            </c:strRef>
          </c:tx>
          <c:spPr>
            <a:noFill/>
            <a:ln>
              <a:noFill/>
            </a:ln>
            <a:effectLst/>
          </c:spPr>
          <c:invertIfNegative val="0"/>
          <c:cat>
            <c:strRef>
              <c:f>Sheet1!$B$4:$B$18</c:f>
              <c:strCache>
                <c:ptCount val="15"/>
                <c:pt idx="0">
                  <c:v>HF - Equity Hedged Diversified</c:v>
                </c:pt>
                <c:pt idx="1">
                  <c:v>HF - Equity Long/Short</c:v>
                </c:pt>
                <c:pt idx="2">
                  <c:v>HF - Event Driven</c:v>
                </c:pt>
                <c:pt idx="3">
                  <c:v>HF - Global Macro</c:v>
                </c:pt>
                <c:pt idx="4">
                  <c:v>HF - Relative Value Multi-Strat</c:v>
                </c:pt>
                <c:pt idx="5">
                  <c:v>Infrastructure</c:v>
                </c:pt>
                <c:pt idx="6">
                  <c:v>Private Energy</c:v>
                </c:pt>
                <c:pt idx="7">
                  <c:v>Private RE - Value-Add</c:v>
                </c:pt>
                <c:pt idx="8">
                  <c:v>Private RE - Opportunistic</c:v>
                </c:pt>
                <c:pt idx="9">
                  <c:v>Private RE - Core</c:v>
                </c:pt>
                <c:pt idx="10">
                  <c:v>Credit - Distressed</c:v>
                </c:pt>
                <c:pt idx="11">
                  <c:v>Private Credit - Direct Lending</c:v>
                </c:pt>
                <c:pt idx="12">
                  <c:v>PE - Venture</c:v>
                </c:pt>
                <c:pt idx="13">
                  <c:v>PE - Secondaries</c:v>
                </c:pt>
                <c:pt idx="14">
                  <c:v>PE - Buyout</c:v>
                </c:pt>
              </c:strCache>
            </c:strRef>
          </c:cat>
          <c:val>
            <c:numRef>
              <c:f>Sheet1!$E$4:$E$18</c:f>
              <c:numCache>
                <c:formatCode>General</c:formatCode>
                <c:ptCount val="15"/>
                <c:pt idx="0">
                  <c:v>3.7250000000000001</c:v>
                </c:pt>
                <c:pt idx="1">
                  <c:v>3.7250000000000001</c:v>
                </c:pt>
                <c:pt idx="2">
                  <c:v>3.9750000000000001</c:v>
                </c:pt>
                <c:pt idx="3">
                  <c:v>2.9750000000000001</c:v>
                </c:pt>
                <c:pt idx="4">
                  <c:v>3.4750000000000001</c:v>
                </c:pt>
                <c:pt idx="5">
                  <c:v>3.9750000000000001</c:v>
                </c:pt>
                <c:pt idx="6">
                  <c:v>3.4750000000000001</c:v>
                </c:pt>
                <c:pt idx="7">
                  <c:v>2.9750000000000001</c:v>
                </c:pt>
                <c:pt idx="8">
                  <c:v>2.4750000000000001</c:v>
                </c:pt>
                <c:pt idx="9">
                  <c:v>3.4750000000000001</c:v>
                </c:pt>
                <c:pt idx="10">
                  <c:v>3.2250000000000001</c:v>
                </c:pt>
                <c:pt idx="11">
                  <c:v>1.9750000000000001</c:v>
                </c:pt>
                <c:pt idx="12">
                  <c:v>3.3083333333333336</c:v>
                </c:pt>
                <c:pt idx="13">
                  <c:v>3.7250000000000001</c:v>
                </c:pt>
                <c:pt idx="14">
                  <c:v>3.4750000000000001</c:v>
                </c:pt>
              </c:numCache>
            </c:numRef>
          </c:val>
          <c:extLst>
            <c:ext xmlns:c16="http://schemas.microsoft.com/office/drawing/2014/chart" uri="{C3380CC4-5D6E-409C-BE32-E72D297353CC}">
              <c16:uniqueId val="{00000001-76D7-4F1A-B722-A1847A40D97D}"/>
            </c:ext>
          </c:extLst>
        </c:ser>
        <c:ser>
          <c:idx val="3"/>
          <c:order val="2"/>
          <c:tx>
            <c:strRef>
              <c:f>Sheet1!$F$3</c:f>
              <c:strCache>
                <c:ptCount val="1"/>
                <c:pt idx="0">
                  <c:v>Slider Size</c:v>
                </c:pt>
              </c:strCache>
            </c:strRef>
          </c:tx>
          <c:spPr>
            <a:solidFill>
              <a:schemeClr val="accent3">
                <a:lumMod val="75000"/>
              </a:schemeClr>
            </a:solidFill>
            <a:ln w="0">
              <a:solidFill>
                <a:schemeClr val="accent3">
                  <a:lumMod val="75000"/>
                </a:schemeClr>
              </a:solidFill>
            </a:ln>
            <a:effectLst/>
          </c:spPr>
          <c:invertIfNegative val="0"/>
          <c:cat>
            <c:strRef>
              <c:f>Sheet1!$B$4:$B$18</c:f>
              <c:strCache>
                <c:ptCount val="15"/>
                <c:pt idx="0">
                  <c:v>HF - Equity Hedged Diversified</c:v>
                </c:pt>
                <c:pt idx="1">
                  <c:v>HF - Equity Long/Short</c:v>
                </c:pt>
                <c:pt idx="2">
                  <c:v>HF - Event Driven</c:v>
                </c:pt>
                <c:pt idx="3">
                  <c:v>HF - Global Macro</c:v>
                </c:pt>
                <c:pt idx="4">
                  <c:v>HF - Relative Value Multi-Strat</c:v>
                </c:pt>
                <c:pt idx="5">
                  <c:v>Infrastructure</c:v>
                </c:pt>
                <c:pt idx="6">
                  <c:v>Private Energy</c:v>
                </c:pt>
                <c:pt idx="7">
                  <c:v>Private RE - Value-Add</c:v>
                </c:pt>
                <c:pt idx="8">
                  <c:v>Private RE - Opportunistic</c:v>
                </c:pt>
                <c:pt idx="9">
                  <c:v>Private RE - Core</c:v>
                </c:pt>
                <c:pt idx="10">
                  <c:v>Credit - Distressed</c:v>
                </c:pt>
                <c:pt idx="11">
                  <c:v>Private Credit - Direct Lending</c:v>
                </c:pt>
                <c:pt idx="12">
                  <c:v>PE - Venture</c:v>
                </c:pt>
                <c:pt idx="13">
                  <c:v>PE - Secondaries</c:v>
                </c:pt>
                <c:pt idx="14">
                  <c:v>PE - Buyout</c:v>
                </c:pt>
              </c:strCache>
            </c:strRef>
          </c:cat>
          <c:val>
            <c:numRef>
              <c:f>Sheet1!$F$4:$F$18</c:f>
              <c:numCache>
                <c:formatCode>General</c:formatCode>
                <c:ptCount val="15"/>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numCache>
            </c:numRef>
          </c:val>
          <c:extLst>
            <c:ext xmlns:c16="http://schemas.microsoft.com/office/drawing/2014/chart" uri="{C3380CC4-5D6E-409C-BE32-E72D297353CC}">
              <c16:uniqueId val="{00000002-76D7-4F1A-B722-A1847A40D97D}"/>
            </c:ext>
          </c:extLst>
        </c:ser>
        <c:dLbls>
          <c:showLegendKey val="0"/>
          <c:showVal val="0"/>
          <c:showCatName val="0"/>
          <c:showSerName val="0"/>
          <c:showPercent val="0"/>
          <c:showBubbleSize val="0"/>
        </c:dLbls>
        <c:gapWidth val="50"/>
        <c:overlap val="100"/>
        <c:axId val="1046020256"/>
        <c:axId val="1046023864"/>
      </c:barChart>
      <c:catAx>
        <c:axId val="1066557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66557864"/>
        <c:crosses val="autoZero"/>
        <c:auto val="1"/>
        <c:lblAlgn val="ctr"/>
        <c:lblOffset val="100"/>
        <c:noMultiLvlLbl val="0"/>
      </c:catAx>
      <c:valAx>
        <c:axId val="1066557864"/>
        <c:scaling>
          <c:orientation val="minMax"/>
          <c:max val="5"/>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66557536"/>
        <c:crosses val="autoZero"/>
        <c:crossBetween val="between"/>
        <c:majorUnit val="1"/>
      </c:valAx>
      <c:valAx>
        <c:axId val="1046023864"/>
        <c:scaling>
          <c:orientation val="minMax"/>
          <c:max val="5"/>
          <c:min val="1"/>
        </c:scaling>
        <c:delete val="1"/>
        <c:axPos val="t"/>
        <c:numFmt formatCode="General" sourceLinked="1"/>
        <c:majorTickMark val="out"/>
        <c:minorTickMark val="none"/>
        <c:tickLblPos val="nextTo"/>
        <c:crossAx val="1046020256"/>
        <c:crosses val="max"/>
        <c:crossBetween val="between"/>
        <c:majorUnit val="1"/>
      </c:valAx>
      <c:catAx>
        <c:axId val="1046020256"/>
        <c:scaling>
          <c:orientation val="minMax"/>
        </c:scaling>
        <c:delete val="1"/>
        <c:axPos val="l"/>
        <c:numFmt formatCode="General" sourceLinked="1"/>
        <c:majorTickMark val="out"/>
        <c:minorTickMark val="none"/>
        <c:tickLblPos val="nextTo"/>
        <c:crossAx val="104602386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1"/>
          <c:tx>
            <c:v>QTR</c:v>
          </c:tx>
          <c:spPr>
            <a:solidFill>
              <a:srgbClr val="BFE5E9"/>
            </a:solidFill>
            <a:ln>
              <a:solidFill>
                <a:schemeClr val="tx1"/>
              </a:solidFill>
            </a:ln>
            <a:effectLst/>
          </c:spPr>
          <c:invertIfNegative val="0"/>
          <c:cat>
            <c:strRef>
              <c:f>(Data!$C$2:$C$11,Data!$C$13:$C$15)</c:f>
              <c:strCache>
                <c:ptCount val="13"/>
                <c:pt idx="0">
                  <c:v>Cash</c:v>
                </c:pt>
                <c:pt idx="1">
                  <c:v>10-Yr Treasury</c:v>
                </c:pt>
                <c:pt idx="2">
                  <c:v>US Agg Bonds</c:v>
                </c:pt>
                <c:pt idx="3">
                  <c:v>High Yield</c:v>
                </c:pt>
                <c:pt idx="4">
                  <c:v>Intl. Bonds</c:v>
                </c:pt>
                <c:pt idx="5">
                  <c:v>Large Cap</c:v>
                </c:pt>
                <c:pt idx="6">
                  <c:v>Mid Cap</c:v>
                </c:pt>
                <c:pt idx="7">
                  <c:v>Small Cap</c:v>
                </c:pt>
                <c:pt idx="8">
                  <c:v>Intl. Dev</c:v>
                </c:pt>
                <c:pt idx="9">
                  <c:v>Emerging Markets</c:v>
                </c:pt>
                <c:pt idx="10">
                  <c:v>REIT</c:v>
                </c:pt>
                <c:pt idx="11">
                  <c:v>Commodity</c:v>
                </c:pt>
                <c:pt idx="12">
                  <c:v>Gold</c:v>
                </c:pt>
              </c:strCache>
              <c:extLst/>
            </c:strRef>
          </c:cat>
          <c:val>
            <c:numRef>
              <c:f>(Data!$E$2:$E$11,Data!$E$13:$E$15)</c:f>
              <c:numCache>
                <c:formatCode>0.00%</c:formatCode>
                <c:ptCount val="13"/>
                <c:pt idx="0">
                  <c:v>1.0248699999999999E-2</c:v>
                </c:pt>
                <c:pt idx="1">
                  <c:v>1.10609E-2</c:v>
                </c:pt>
                <c:pt idx="2">
                  <c:v>1.10026E-2</c:v>
                </c:pt>
                <c:pt idx="3">
                  <c:v>1.30832E-2</c:v>
                </c:pt>
                <c:pt idx="4">
                  <c:v>5.2046999999999996E-3</c:v>
                </c:pt>
                <c:pt idx="5">
                  <c:v>2.65501E-2</c:v>
                </c:pt>
                <c:pt idx="6">
                  <c:v>1.5851000000000001E-3</c:v>
                </c:pt>
                <c:pt idx="7">
                  <c:v>2.1907800000000002E-2</c:v>
                </c:pt>
                <c:pt idx="8">
                  <c:v>4.8586299999999999E-2</c:v>
                </c:pt>
                <c:pt idx="9">
                  <c:v>4.7294600000000006E-2</c:v>
                </c:pt>
                <c:pt idx="10">
                  <c:v>-1.68822E-2</c:v>
                </c:pt>
                <c:pt idx="11">
                  <c:v>5.8481600000000002E-2</c:v>
                </c:pt>
                <c:pt idx="12">
                  <c:v>0.1418189</c:v>
                </c:pt>
              </c:numCache>
              <c:extLst/>
            </c:numRef>
          </c:val>
          <c:extLst xmlns:c15="http://schemas.microsoft.com/office/drawing/2012/chart">
            <c:ext xmlns:c16="http://schemas.microsoft.com/office/drawing/2014/chart" uri="{C3380CC4-5D6E-409C-BE32-E72D297353CC}">
              <c16:uniqueId val="{00000000-4B27-4C80-AF59-B6F4600265B4}"/>
            </c:ext>
          </c:extLst>
        </c:ser>
        <c:ser>
          <c:idx val="2"/>
          <c:order val="3"/>
          <c:tx>
            <c:v>1 Yr</c:v>
          </c:tx>
          <c:spPr>
            <a:solidFill>
              <a:srgbClr val="003E44"/>
            </a:solidFill>
            <a:ln>
              <a:solidFill>
                <a:srgbClr val="003E44"/>
              </a:solidFill>
            </a:ln>
            <a:effectLst/>
          </c:spPr>
          <c:invertIfNegative val="0"/>
          <c:cat>
            <c:strRef>
              <c:f>(Data!$C$2:$C$11,Data!$C$13:$C$15)</c:f>
              <c:strCache>
                <c:ptCount val="13"/>
                <c:pt idx="0">
                  <c:v>Cash</c:v>
                </c:pt>
                <c:pt idx="1">
                  <c:v>10-Yr Treasury</c:v>
                </c:pt>
                <c:pt idx="2">
                  <c:v>US Agg Bonds</c:v>
                </c:pt>
                <c:pt idx="3">
                  <c:v>High Yield</c:v>
                </c:pt>
                <c:pt idx="4">
                  <c:v>Intl. Bonds</c:v>
                </c:pt>
                <c:pt idx="5">
                  <c:v>Large Cap</c:v>
                </c:pt>
                <c:pt idx="6">
                  <c:v>Mid Cap</c:v>
                </c:pt>
                <c:pt idx="7">
                  <c:v>Small Cap</c:v>
                </c:pt>
                <c:pt idx="8">
                  <c:v>Intl. Dev</c:v>
                </c:pt>
                <c:pt idx="9">
                  <c:v>Emerging Markets</c:v>
                </c:pt>
                <c:pt idx="10">
                  <c:v>REIT</c:v>
                </c:pt>
                <c:pt idx="11">
                  <c:v>Commodity</c:v>
                </c:pt>
                <c:pt idx="12">
                  <c:v>Gold</c:v>
                </c:pt>
              </c:strCache>
              <c:extLst/>
            </c:strRef>
          </c:cat>
          <c:val>
            <c:numRef>
              <c:f>(Data!$G$2:$G$11,Data!$G$13:$G$15)</c:f>
              <c:numCache>
                <c:formatCode>0.00%</c:formatCode>
                <c:ptCount val="13"/>
                <c:pt idx="0">
                  <c:v>4.3960899999999997E-2</c:v>
                </c:pt>
                <c:pt idx="1">
                  <c:v>8.1439499999999998E-2</c:v>
                </c:pt>
                <c:pt idx="2">
                  <c:v>7.3009199999999996E-2</c:v>
                </c:pt>
                <c:pt idx="3">
                  <c:v>8.6222199999999999E-2</c:v>
                </c:pt>
                <c:pt idx="4">
                  <c:v>2.7953199999999997E-2</c:v>
                </c:pt>
                <c:pt idx="5">
                  <c:v>0.17879989999999998</c:v>
                </c:pt>
                <c:pt idx="6">
                  <c:v>0.10597799999999999</c:v>
                </c:pt>
                <c:pt idx="7">
                  <c:v>0.12806909999999999</c:v>
                </c:pt>
                <c:pt idx="8">
                  <c:v>0.31221179999999998</c:v>
                </c:pt>
                <c:pt idx="9">
                  <c:v>0.33566070000000003</c:v>
                </c:pt>
                <c:pt idx="10">
                  <c:v>2.9480900000000001E-2</c:v>
                </c:pt>
                <c:pt idx="11">
                  <c:v>0.15772120000000001</c:v>
                </c:pt>
                <c:pt idx="12">
                  <c:v>0.67406390000000005</c:v>
                </c:pt>
              </c:numCache>
              <c:extLst/>
            </c:numRef>
          </c:val>
          <c:extLst>
            <c:ext xmlns:c16="http://schemas.microsoft.com/office/drawing/2014/chart" uri="{C3380CC4-5D6E-409C-BE32-E72D297353CC}">
              <c16:uniqueId val="{00000001-4B27-4C80-AF59-B6F4600265B4}"/>
            </c:ext>
          </c:extLst>
        </c:ser>
        <c:dLbls>
          <c:showLegendKey val="0"/>
          <c:showVal val="0"/>
          <c:showCatName val="0"/>
          <c:showSerName val="0"/>
          <c:showPercent val="0"/>
          <c:showBubbleSize val="0"/>
        </c:dLbls>
        <c:gapWidth val="219"/>
        <c:overlap val="-27"/>
        <c:axId val="904703008"/>
        <c:axId val="904703992"/>
        <c:extLst>
          <c:ext xmlns:c15="http://schemas.microsoft.com/office/drawing/2012/chart" uri="{02D57815-91ED-43cb-92C2-25804820EDAC}">
            <c15:filteredBarSeries>
              <c15:ser>
                <c:idx val="3"/>
                <c:order val="0"/>
                <c:tx>
                  <c:v>1 Month</c:v>
                </c:tx>
                <c:spPr>
                  <a:solidFill>
                    <a:srgbClr val="B00027"/>
                  </a:solidFill>
                  <a:ln>
                    <a:noFill/>
                  </a:ln>
                  <a:effectLst/>
                </c:spPr>
                <c:invertIfNegative val="0"/>
                <c:cat>
                  <c:strRef>
                    <c:extLst>
                      <c:ext uri="{02D57815-91ED-43cb-92C2-25804820EDAC}">
                        <c15:formulaRef>
                          <c15:sqref>(Data!$C$2:$C$11,Data!$C$13:$C$15)</c15:sqref>
                        </c15:formulaRef>
                      </c:ext>
                    </c:extLst>
                    <c:strCache>
                      <c:ptCount val="13"/>
                      <c:pt idx="0">
                        <c:v>Cash</c:v>
                      </c:pt>
                      <c:pt idx="1">
                        <c:v>10-Yr Treasury</c:v>
                      </c:pt>
                      <c:pt idx="2">
                        <c:v>US Agg Bonds</c:v>
                      </c:pt>
                      <c:pt idx="3">
                        <c:v>High Yield</c:v>
                      </c:pt>
                      <c:pt idx="4">
                        <c:v>Intl. Bonds</c:v>
                      </c:pt>
                      <c:pt idx="5">
                        <c:v>Large Cap</c:v>
                      </c:pt>
                      <c:pt idx="6">
                        <c:v>Mid Cap</c:v>
                      </c:pt>
                      <c:pt idx="7">
                        <c:v>Small Cap</c:v>
                      </c:pt>
                      <c:pt idx="8">
                        <c:v>Intl. Dev</c:v>
                      </c:pt>
                      <c:pt idx="9">
                        <c:v>Emerging Markets</c:v>
                      </c:pt>
                      <c:pt idx="10">
                        <c:v>REIT</c:v>
                      </c:pt>
                      <c:pt idx="11">
                        <c:v>Commodity</c:v>
                      </c:pt>
                      <c:pt idx="12">
                        <c:v>Gold</c:v>
                      </c:pt>
                    </c:strCache>
                  </c:strRef>
                </c:cat>
                <c:val>
                  <c:numRef>
                    <c:extLst>
                      <c:ext uri="{02D57815-91ED-43cb-92C2-25804820EDAC}">
                        <c15:formulaRef>
                          <c15:sqref>(Data!$D$2:$D$11,Data!$D$13:$D$15)</c15:sqref>
                        </c15:formulaRef>
                      </c:ext>
                    </c:extLst>
                    <c:numCache>
                      <c:formatCode>0.00%</c:formatCode>
                      <c:ptCount val="13"/>
                      <c:pt idx="0">
                        <c:v>3.3237000000000002E-3</c:v>
                      </c:pt>
                      <c:pt idx="1">
                        <c:v>-7.3550999999999998E-3</c:v>
                      </c:pt>
                      <c:pt idx="2">
                        <c:v>-1.4794999999999999E-3</c:v>
                      </c:pt>
                      <c:pt idx="3">
                        <c:v>5.666E-3</c:v>
                      </c:pt>
                      <c:pt idx="4">
                        <c:v>-2.8294000000000001E-3</c:v>
                      </c:pt>
                      <c:pt idx="5">
                        <c:v>6.1219999999999992E-4</c:v>
                      </c:pt>
                      <c:pt idx="6">
                        <c:v>-2.7529999999999998E-3</c:v>
                      </c:pt>
                      <c:pt idx="7">
                        <c:v>-5.8024000000000001E-3</c:v>
                      </c:pt>
                      <c:pt idx="8">
                        <c:v>2.9998999999999998E-2</c:v>
                      </c:pt>
                      <c:pt idx="9">
                        <c:v>2.9913200000000001E-2</c:v>
                      </c:pt>
                      <c:pt idx="10">
                        <c:v>-2.3413E-2</c:v>
                      </c:pt>
                      <c:pt idx="11">
                        <c:v>-3.2120999999999999E-3</c:v>
                      </c:pt>
                      <c:pt idx="12">
                        <c:v>4.2173200000000001E-2</c:v>
                      </c:pt>
                    </c:numCache>
                  </c:numRef>
                </c:val>
                <c:extLst>
                  <c:ext xmlns:c16="http://schemas.microsoft.com/office/drawing/2014/chart" uri="{C3380CC4-5D6E-409C-BE32-E72D297353CC}">
                    <c16:uniqueId val="{00000002-4B27-4C80-AF59-B6F4600265B4}"/>
                  </c:ext>
                </c:extLst>
              </c15:ser>
            </c15:filteredBarSeries>
            <c15:filteredBarSeries>
              <c15:ser>
                <c:idx val="1"/>
                <c:order val="2"/>
                <c:tx>
                  <c:v>YTD</c:v>
                </c:tx>
                <c:spPr>
                  <a:solidFill>
                    <a:schemeClr val="bg1">
                      <a:lumMod val="75000"/>
                    </a:schemeClr>
                  </a:solidFill>
                  <a:ln>
                    <a:noFill/>
                  </a:ln>
                  <a:effectLst/>
                </c:spPr>
                <c:invertIfNegative val="0"/>
                <c:cat>
                  <c:strRef>
                    <c:extLst xmlns:c15="http://schemas.microsoft.com/office/drawing/2012/chart">
                      <c:ext xmlns:c15="http://schemas.microsoft.com/office/drawing/2012/chart" uri="{02D57815-91ED-43cb-92C2-25804820EDAC}">
                        <c15:formulaRef>
                          <c15:sqref>(Data!$C$2:$C$11,Data!$C$13:$C$15)</c15:sqref>
                        </c15:formulaRef>
                      </c:ext>
                    </c:extLst>
                    <c:strCache>
                      <c:ptCount val="13"/>
                      <c:pt idx="0">
                        <c:v>Cash</c:v>
                      </c:pt>
                      <c:pt idx="1">
                        <c:v>10-Yr Treasury</c:v>
                      </c:pt>
                      <c:pt idx="2">
                        <c:v>US Agg Bonds</c:v>
                      </c:pt>
                      <c:pt idx="3">
                        <c:v>High Yield</c:v>
                      </c:pt>
                      <c:pt idx="4">
                        <c:v>Intl. Bonds</c:v>
                      </c:pt>
                      <c:pt idx="5">
                        <c:v>Large Cap</c:v>
                      </c:pt>
                      <c:pt idx="6">
                        <c:v>Mid Cap</c:v>
                      </c:pt>
                      <c:pt idx="7">
                        <c:v>Small Cap</c:v>
                      </c:pt>
                      <c:pt idx="8">
                        <c:v>Intl. Dev</c:v>
                      </c:pt>
                      <c:pt idx="9">
                        <c:v>Emerging Markets</c:v>
                      </c:pt>
                      <c:pt idx="10">
                        <c:v>REIT</c:v>
                      </c:pt>
                      <c:pt idx="11">
                        <c:v>Commodity</c:v>
                      </c:pt>
                      <c:pt idx="12">
                        <c:v>Gold</c:v>
                      </c:pt>
                    </c:strCache>
                  </c:strRef>
                </c:cat>
                <c:val>
                  <c:numRef>
                    <c:extLst xmlns:c15="http://schemas.microsoft.com/office/drawing/2012/chart">
                      <c:ext xmlns:c15="http://schemas.microsoft.com/office/drawing/2012/chart" uri="{02D57815-91ED-43cb-92C2-25804820EDAC}">
                        <c15:formulaRef>
                          <c15:sqref>(Data!$F$2:$F$11,Data!$F$13:$F$15)</c15:sqref>
                        </c15:formulaRef>
                      </c:ext>
                    </c:extLst>
                    <c:numCache>
                      <c:formatCode>0.00%</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xmlns:c15="http://schemas.microsoft.com/office/drawing/2012/chart">
                  <c:ext xmlns:c16="http://schemas.microsoft.com/office/drawing/2014/chart" uri="{C3380CC4-5D6E-409C-BE32-E72D297353CC}">
                    <c16:uniqueId val="{00000003-4B27-4C80-AF59-B6F4600265B4}"/>
                  </c:ext>
                </c:extLst>
              </c15:ser>
            </c15:filteredBarSeries>
          </c:ext>
        </c:extLst>
      </c:barChart>
      <c:catAx>
        <c:axId val="9047030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703992"/>
        <c:crosses val="autoZero"/>
        <c:auto val="1"/>
        <c:lblAlgn val="ctr"/>
        <c:lblOffset val="100"/>
        <c:noMultiLvlLbl val="0"/>
      </c:catAx>
      <c:valAx>
        <c:axId val="904703992"/>
        <c:scaling>
          <c:orientation val="minMax"/>
        </c:scaling>
        <c:delete val="0"/>
        <c:axPos val="l"/>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Roboto" panose="02000000000000000000" pitchFamily="2" charset="0"/>
                <a:ea typeface="Roboto" panose="02000000000000000000" pitchFamily="2" charset="0"/>
                <a:cs typeface="Arial" panose="020B0604020202020204" pitchFamily="34" charset="0"/>
              </a:defRPr>
            </a:pPr>
            <a:endParaRPr lang="en-US"/>
          </a:p>
        </c:txPr>
        <c:crossAx val="904703008"/>
        <c:crosses val="autoZero"/>
        <c:crossBetween val="between"/>
      </c:valAx>
      <c:dTable>
        <c:showHorzBorder val="0"/>
        <c:showVertBorder val="1"/>
        <c:showOutline val="0"/>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solidFill>
                <a:latin typeface="Roboto" panose="02000000000000000000" pitchFamily="2" charset="0"/>
                <a:ea typeface="Roboto" panose="02000000000000000000" pitchFamily="2" charset="0"/>
                <a:cs typeface="Arial" panose="020B0604020202020204" pitchFamily="34" charset="0"/>
              </a:defRPr>
            </a:pPr>
            <a:endParaRPr lang="en-US"/>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900">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IBM Plex Sans" panose="020B0503050203000203" pitchFamily="34" charset="0"/>
                <a:ea typeface="+mn-ea"/>
                <a:cs typeface="+mn-cs"/>
              </a:defRPr>
            </a:pPr>
            <a:r>
              <a:rPr lang="en-US" b="1" dirty="0">
                <a:solidFill>
                  <a:sysClr val="windowText" lastClr="000000"/>
                </a:solidFill>
                <a:latin typeface="IBM Plex Sans" panose="020B0503050203000203" pitchFamily="34" charset="0"/>
              </a:rPr>
              <a:t>Federal</a:t>
            </a:r>
            <a:r>
              <a:rPr lang="en-US" b="1" baseline="0" dirty="0">
                <a:solidFill>
                  <a:sysClr val="windowText" lastClr="000000"/>
                </a:solidFill>
                <a:latin typeface="IBM Plex Sans" panose="020B0503050203000203" pitchFamily="34" charset="0"/>
              </a:rPr>
              <a:t> Tax Refunds </a:t>
            </a:r>
          </a:p>
          <a:p>
            <a:pPr>
              <a:defRPr>
                <a:solidFill>
                  <a:sysClr val="windowText" lastClr="000000"/>
                </a:solidFill>
                <a:latin typeface="IBM Plex Sans" panose="020B0503050203000203" pitchFamily="34" charset="0"/>
              </a:defRPr>
            </a:pPr>
            <a:r>
              <a:rPr lang="en-US" sz="1000" b="0" baseline="0" dirty="0">
                <a:solidFill>
                  <a:sysClr val="windowText" lastClr="000000"/>
                </a:solidFill>
                <a:latin typeface="IBM Plex Sans" panose="020B0503050203000203" pitchFamily="34" charset="0"/>
              </a:rPr>
              <a:t>Fiscal Year, $BN</a:t>
            </a:r>
            <a:endParaRPr lang="en-US" sz="1000" b="0" dirty="0">
              <a:solidFill>
                <a:sysClr val="windowText" lastClr="000000"/>
              </a:solidFill>
              <a:latin typeface="IBM Plex Sans" panose="020B0503050203000203"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IBM Plex Sans" panose="020B0503050203000203" pitchFamily="34" charset="0"/>
              <a:ea typeface="+mn-ea"/>
              <a:cs typeface="+mn-cs"/>
            </a:defRPr>
          </a:pPr>
          <a:endParaRPr lang="en-US"/>
        </a:p>
      </c:txPr>
    </c:title>
    <c:autoTitleDeleted val="0"/>
    <c:plotArea>
      <c:layout>
        <c:manualLayout>
          <c:layoutTarget val="inner"/>
          <c:xMode val="edge"/>
          <c:yMode val="edge"/>
          <c:x val="0.10264348206474191"/>
          <c:y val="0.15319444444444447"/>
          <c:w val="0.86402318460192473"/>
          <c:h val="0.70637394284047827"/>
        </c:manualLayout>
      </c:layout>
      <c:barChart>
        <c:barDir val="col"/>
        <c:grouping val="clustered"/>
        <c:varyColors val="0"/>
        <c:ser>
          <c:idx val="0"/>
          <c:order val="0"/>
          <c:spPr>
            <a:solidFill>
              <a:srgbClr val="009BAB"/>
            </a:solidFill>
            <a:ln>
              <a:noFill/>
            </a:ln>
            <a:effectLst/>
          </c:spPr>
          <c:invertIfNegative val="0"/>
          <c:dPt>
            <c:idx val="4"/>
            <c:invertIfNegative val="0"/>
            <c:bubble3D val="0"/>
            <c:spPr>
              <a:solidFill>
                <a:srgbClr val="B00027"/>
              </a:solidFill>
              <a:ln>
                <a:noFill/>
              </a:ln>
              <a:effectLst/>
            </c:spPr>
            <c:extLst>
              <c:ext xmlns:c16="http://schemas.microsoft.com/office/drawing/2014/chart" uri="{C3380CC4-5D6E-409C-BE32-E72D297353CC}">
                <c16:uniqueId val="{00000001-C03D-4865-9EFA-A38CC970A7FD}"/>
              </c:ext>
            </c:extLst>
          </c:dPt>
          <c:dLbls>
            <c:numFmt formatCode="&quot;$&quot;#,##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Refunds!$A$2:$A$6</c:f>
              <c:strCache>
                <c:ptCount val="5"/>
                <c:pt idx="0">
                  <c:v>2022</c:v>
                </c:pt>
                <c:pt idx="1">
                  <c:v>2023</c:v>
                </c:pt>
                <c:pt idx="2">
                  <c:v>2024</c:v>
                </c:pt>
                <c:pt idx="3">
                  <c:v>2025</c:v>
                </c:pt>
                <c:pt idx="4">
                  <c:v>2026 (Est)</c:v>
                </c:pt>
              </c:strCache>
            </c:strRef>
          </c:cat>
          <c:val>
            <c:numRef>
              <c:f>Refunds!$B$2:$B$6</c:f>
              <c:numCache>
                <c:formatCode>General</c:formatCode>
                <c:ptCount val="5"/>
                <c:pt idx="0">
                  <c:v>429.1</c:v>
                </c:pt>
                <c:pt idx="1">
                  <c:v>364.7</c:v>
                </c:pt>
                <c:pt idx="2">
                  <c:v>362.3</c:v>
                </c:pt>
                <c:pt idx="3">
                  <c:v>359.8</c:v>
                </c:pt>
                <c:pt idx="4">
                  <c:v>517.29999999999995</c:v>
                </c:pt>
              </c:numCache>
            </c:numRef>
          </c:val>
          <c:extLst>
            <c:ext xmlns:c16="http://schemas.microsoft.com/office/drawing/2014/chart" uri="{C3380CC4-5D6E-409C-BE32-E72D297353CC}">
              <c16:uniqueId val="{00000002-C03D-4865-9EFA-A38CC970A7FD}"/>
            </c:ext>
          </c:extLst>
        </c:ser>
        <c:dLbls>
          <c:showLegendKey val="0"/>
          <c:showVal val="0"/>
          <c:showCatName val="0"/>
          <c:showSerName val="0"/>
          <c:showPercent val="0"/>
          <c:showBubbleSize val="0"/>
        </c:dLbls>
        <c:gapWidth val="219"/>
        <c:overlap val="-27"/>
        <c:axId val="1189577871"/>
        <c:axId val="1189575471"/>
      </c:barChart>
      <c:catAx>
        <c:axId val="1189577871"/>
        <c:scaling>
          <c:orientation val="minMax"/>
        </c:scaling>
        <c:delete val="0"/>
        <c:axPos val="b"/>
        <c:numFmt formatCode="General" sourceLinked="1"/>
        <c:majorTickMark val="none"/>
        <c:minorTickMark val="none"/>
        <c:tickLblPos val="nextTo"/>
        <c:spPr>
          <a:noFill/>
          <a:ln w="12700"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189575471"/>
        <c:crosses val="autoZero"/>
        <c:auto val="1"/>
        <c:lblAlgn val="ctr"/>
        <c:lblOffset val="100"/>
        <c:noMultiLvlLbl val="0"/>
      </c:catAx>
      <c:valAx>
        <c:axId val="1189575471"/>
        <c:scaling>
          <c:orientation val="minMax"/>
        </c:scaling>
        <c:delete val="0"/>
        <c:axPos val="l"/>
        <c:majorGridlines>
          <c:spPr>
            <a:ln w="9525" cap="flat" cmpd="sng" algn="ctr">
              <a:noFill/>
              <a:round/>
            </a:ln>
            <a:effectLst/>
          </c:spPr>
        </c:majorGridlines>
        <c:numFmt formatCode="&quot;$&quot;#,##0" sourceLinked="0"/>
        <c:majorTickMark val="in"/>
        <c:minorTickMark val="none"/>
        <c:tickLblPos val="nextTo"/>
        <c:spPr>
          <a:noFill/>
          <a:ln w="12700">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1895778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IBM Plex Sans" panose="020B0503050203000203" pitchFamily="34" charset="0"/>
                <a:ea typeface="+mn-ea"/>
                <a:cs typeface="+mn-cs"/>
              </a:defRPr>
            </a:pPr>
            <a:r>
              <a:rPr lang="en-US" b="1">
                <a:solidFill>
                  <a:sysClr val="windowText" lastClr="000000"/>
                </a:solidFill>
                <a:latin typeface="IBM Plex Sans" panose="020B0503050203000203" pitchFamily="34" charset="0"/>
              </a:rPr>
              <a:t>Percentage</a:t>
            </a:r>
            <a:r>
              <a:rPr lang="en-US" b="1" baseline="0">
                <a:solidFill>
                  <a:sysClr val="windowText" lastClr="000000"/>
                </a:solidFill>
                <a:latin typeface="IBM Plex Sans" panose="020B0503050203000203" pitchFamily="34" charset="0"/>
              </a:rPr>
              <a:t> of Borrowers 60+ Days Delinquent</a:t>
            </a:r>
          </a:p>
          <a:p>
            <a:pPr>
              <a:defRPr b="1">
                <a:latin typeface="IBM Plex Sans" panose="020B0503050203000203" pitchFamily="34" charset="0"/>
              </a:defRPr>
            </a:pPr>
            <a:r>
              <a:rPr lang="en-US" b="1" baseline="0">
                <a:solidFill>
                  <a:sysClr val="windowText" lastClr="000000"/>
                </a:solidFill>
                <a:latin typeface="IBM Plex Sans" panose="020B0503050203000203" pitchFamily="34" charset="0"/>
              </a:rPr>
              <a:t>Auto Loans</a:t>
            </a:r>
            <a:endParaRPr lang="en-US" b="1">
              <a:solidFill>
                <a:sysClr val="windowText" lastClr="000000"/>
              </a:solidFill>
              <a:latin typeface="IBM Plex Sans" panose="020B0503050203000203"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IBM Plex Sans" panose="020B0503050203000203" pitchFamily="34" charset="0"/>
              <a:ea typeface="+mn-ea"/>
              <a:cs typeface="+mn-cs"/>
            </a:defRPr>
          </a:pPr>
          <a:endParaRPr lang="en-US"/>
        </a:p>
      </c:txPr>
    </c:title>
    <c:autoTitleDeleted val="0"/>
    <c:plotArea>
      <c:layout/>
      <c:barChart>
        <c:barDir val="col"/>
        <c:grouping val="clustered"/>
        <c:varyColors val="0"/>
        <c:ser>
          <c:idx val="2"/>
          <c:order val="2"/>
          <c:tx>
            <c:strRef>
              <c:f>Indices!$D$1</c:f>
              <c:strCache>
                <c:ptCount val="1"/>
                <c:pt idx="0">
                  <c:v>Recession</c:v>
                </c:pt>
              </c:strCache>
            </c:strRef>
          </c:tx>
          <c:spPr>
            <a:solidFill>
              <a:schemeClr val="bg1">
                <a:lumMod val="85000"/>
              </a:schemeClr>
            </a:solidFill>
            <a:ln w="31750">
              <a:solidFill>
                <a:schemeClr val="bg1">
                  <a:lumMod val="85000"/>
                </a:schemeClr>
              </a:solidFill>
            </a:ln>
            <a:effectLst/>
          </c:spPr>
          <c:invertIfNegative val="0"/>
          <c:cat>
            <c:numRef>
              <c:f>Indices!$A$2:$A$384</c:f>
              <c:numCache>
                <c:formatCode>mmm\-yy</c:formatCode>
                <c:ptCount val="287"/>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pt idx="127">
                  <c:v>41122</c:v>
                </c:pt>
                <c:pt idx="128">
                  <c:v>41153</c:v>
                </c:pt>
                <c:pt idx="129">
                  <c:v>41183</c:v>
                </c:pt>
                <c:pt idx="130">
                  <c:v>41214</c:v>
                </c:pt>
                <c:pt idx="131">
                  <c:v>41244</c:v>
                </c:pt>
                <c:pt idx="132">
                  <c:v>41275</c:v>
                </c:pt>
                <c:pt idx="133">
                  <c:v>41306</c:v>
                </c:pt>
                <c:pt idx="134">
                  <c:v>41334</c:v>
                </c:pt>
                <c:pt idx="135">
                  <c:v>41365</c:v>
                </c:pt>
                <c:pt idx="136">
                  <c:v>41395</c:v>
                </c:pt>
                <c:pt idx="137">
                  <c:v>41426</c:v>
                </c:pt>
                <c:pt idx="138">
                  <c:v>41456</c:v>
                </c:pt>
                <c:pt idx="139">
                  <c:v>41487</c:v>
                </c:pt>
                <c:pt idx="140">
                  <c:v>41518</c:v>
                </c:pt>
                <c:pt idx="141">
                  <c:v>41548</c:v>
                </c:pt>
                <c:pt idx="142">
                  <c:v>41579</c:v>
                </c:pt>
                <c:pt idx="143">
                  <c:v>41609</c:v>
                </c:pt>
                <c:pt idx="144">
                  <c:v>41640</c:v>
                </c:pt>
                <c:pt idx="145">
                  <c:v>41671</c:v>
                </c:pt>
                <c:pt idx="146">
                  <c:v>41699</c:v>
                </c:pt>
                <c:pt idx="147">
                  <c:v>41730</c:v>
                </c:pt>
                <c:pt idx="148">
                  <c:v>41760</c:v>
                </c:pt>
                <c:pt idx="149">
                  <c:v>41791</c:v>
                </c:pt>
                <c:pt idx="150">
                  <c:v>41821</c:v>
                </c:pt>
                <c:pt idx="151">
                  <c:v>41852</c:v>
                </c:pt>
                <c:pt idx="152">
                  <c:v>41883</c:v>
                </c:pt>
                <c:pt idx="153">
                  <c:v>41913</c:v>
                </c:pt>
                <c:pt idx="154">
                  <c:v>41944</c:v>
                </c:pt>
                <c:pt idx="155">
                  <c:v>41974</c:v>
                </c:pt>
                <c:pt idx="156">
                  <c:v>42005</c:v>
                </c:pt>
                <c:pt idx="157">
                  <c:v>42036</c:v>
                </c:pt>
                <c:pt idx="158">
                  <c:v>42064</c:v>
                </c:pt>
                <c:pt idx="159">
                  <c:v>42095</c:v>
                </c:pt>
                <c:pt idx="160">
                  <c:v>42125</c:v>
                </c:pt>
                <c:pt idx="161">
                  <c:v>42156</c:v>
                </c:pt>
                <c:pt idx="162">
                  <c:v>42186</c:v>
                </c:pt>
                <c:pt idx="163">
                  <c:v>42217</c:v>
                </c:pt>
                <c:pt idx="164">
                  <c:v>42248</c:v>
                </c:pt>
                <c:pt idx="165">
                  <c:v>42278</c:v>
                </c:pt>
                <c:pt idx="166">
                  <c:v>42309</c:v>
                </c:pt>
                <c:pt idx="167">
                  <c:v>42339</c:v>
                </c:pt>
                <c:pt idx="168">
                  <c:v>42370</c:v>
                </c:pt>
                <c:pt idx="169">
                  <c:v>42401</c:v>
                </c:pt>
                <c:pt idx="170">
                  <c:v>42430</c:v>
                </c:pt>
                <c:pt idx="171">
                  <c:v>42461</c:v>
                </c:pt>
                <c:pt idx="172">
                  <c:v>42491</c:v>
                </c:pt>
                <c:pt idx="173">
                  <c:v>42522</c:v>
                </c:pt>
                <c:pt idx="174">
                  <c:v>42552</c:v>
                </c:pt>
                <c:pt idx="175">
                  <c:v>42583</c:v>
                </c:pt>
                <c:pt idx="176">
                  <c:v>42614</c:v>
                </c:pt>
                <c:pt idx="177">
                  <c:v>42644</c:v>
                </c:pt>
                <c:pt idx="178">
                  <c:v>42675</c:v>
                </c:pt>
                <c:pt idx="179">
                  <c:v>42705</c:v>
                </c:pt>
                <c:pt idx="180">
                  <c:v>42736</c:v>
                </c:pt>
                <c:pt idx="181">
                  <c:v>42767</c:v>
                </c:pt>
                <c:pt idx="182">
                  <c:v>42795</c:v>
                </c:pt>
                <c:pt idx="183">
                  <c:v>42826</c:v>
                </c:pt>
                <c:pt idx="184">
                  <c:v>42856</c:v>
                </c:pt>
                <c:pt idx="185">
                  <c:v>42887</c:v>
                </c:pt>
                <c:pt idx="186">
                  <c:v>42917</c:v>
                </c:pt>
                <c:pt idx="187">
                  <c:v>42948</c:v>
                </c:pt>
                <c:pt idx="188">
                  <c:v>42979</c:v>
                </c:pt>
                <c:pt idx="189">
                  <c:v>43009</c:v>
                </c:pt>
                <c:pt idx="190">
                  <c:v>43040</c:v>
                </c:pt>
                <c:pt idx="191">
                  <c:v>43070</c:v>
                </c:pt>
                <c:pt idx="192">
                  <c:v>43101</c:v>
                </c:pt>
                <c:pt idx="193">
                  <c:v>43132</c:v>
                </c:pt>
                <c:pt idx="194">
                  <c:v>43160</c:v>
                </c:pt>
                <c:pt idx="195">
                  <c:v>43191</c:v>
                </c:pt>
                <c:pt idx="196">
                  <c:v>43221</c:v>
                </c:pt>
                <c:pt idx="197">
                  <c:v>43252</c:v>
                </c:pt>
                <c:pt idx="198">
                  <c:v>43282</c:v>
                </c:pt>
                <c:pt idx="199">
                  <c:v>43313</c:v>
                </c:pt>
                <c:pt idx="200">
                  <c:v>43344</c:v>
                </c:pt>
                <c:pt idx="201">
                  <c:v>43374</c:v>
                </c:pt>
                <c:pt idx="202">
                  <c:v>43405</c:v>
                </c:pt>
                <c:pt idx="203">
                  <c:v>43435</c:v>
                </c:pt>
                <c:pt idx="204">
                  <c:v>43466</c:v>
                </c:pt>
                <c:pt idx="205">
                  <c:v>43497</c:v>
                </c:pt>
                <c:pt idx="206">
                  <c:v>43525</c:v>
                </c:pt>
                <c:pt idx="207">
                  <c:v>43556</c:v>
                </c:pt>
                <c:pt idx="208">
                  <c:v>43586</c:v>
                </c:pt>
                <c:pt idx="209">
                  <c:v>43617</c:v>
                </c:pt>
                <c:pt idx="210">
                  <c:v>43647</c:v>
                </c:pt>
                <c:pt idx="211">
                  <c:v>43678</c:v>
                </c:pt>
                <c:pt idx="212">
                  <c:v>43709</c:v>
                </c:pt>
                <c:pt idx="213">
                  <c:v>43739</c:v>
                </c:pt>
                <c:pt idx="214">
                  <c:v>43770</c:v>
                </c:pt>
                <c:pt idx="215">
                  <c:v>43800</c:v>
                </c:pt>
                <c:pt idx="216">
                  <c:v>43831</c:v>
                </c:pt>
                <c:pt idx="217">
                  <c:v>43862</c:v>
                </c:pt>
                <c:pt idx="218">
                  <c:v>43891</c:v>
                </c:pt>
                <c:pt idx="219">
                  <c:v>43922</c:v>
                </c:pt>
                <c:pt idx="220">
                  <c:v>43952</c:v>
                </c:pt>
                <c:pt idx="221">
                  <c:v>43983</c:v>
                </c:pt>
                <c:pt idx="222">
                  <c:v>44013</c:v>
                </c:pt>
                <c:pt idx="223">
                  <c:v>44044</c:v>
                </c:pt>
                <c:pt idx="224">
                  <c:v>44075</c:v>
                </c:pt>
                <c:pt idx="225">
                  <c:v>44105</c:v>
                </c:pt>
                <c:pt idx="226">
                  <c:v>44136</c:v>
                </c:pt>
                <c:pt idx="227">
                  <c:v>44166</c:v>
                </c:pt>
                <c:pt idx="228">
                  <c:v>44197</c:v>
                </c:pt>
                <c:pt idx="229">
                  <c:v>44228</c:v>
                </c:pt>
                <c:pt idx="230">
                  <c:v>44256</c:v>
                </c:pt>
                <c:pt idx="231">
                  <c:v>44287</c:v>
                </c:pt>
                <c:pt idx="232">
                  <c:v>44317</c:v>
                </c:pt>
                <c:pt idx="233">
                  <c:v>44348</c:v>
                </c:pt>
                <c:pt idx="234">
                  <c:v>44378</c:v>
                </c:pt>
                <c:pt idx="235">
                  <c:v>44409</c:v>
                </c:pt>
                <c:pt idx="236">
                  <c:v>44440</c:v>
                </c:pt>
                <c:pt idx="237">
                  <c:v>44470</c:v>
                </c:pt>
                <c:pt idx="238">
                  <c:v>44501</c:v>
                </c:pt>
                <c:pt idx="239">
                  <c:v>44531</c:v>
                </c:pt>
                <c:pt idx="240">
                  <c:v>44562</c:v>
                </c:pt>
                <c:pt idx="241">
                  <c:v>44593</c:v>
                </c:pt>
                <c:pt idx="242">
                  <c:v>44621</c:v>
                </c:pt>
                <c:pt idx="243">
                  <c:v>44652</c:v>
                </c:pt>
                <c:pt idx="244">
                  <c:v>44682</c:v>
                </c:pt>
                <c:pt idx="245">
                  <c:v>44713</c:v>
                </c:pt>
                <c:pt idx="246">
                  <c:v>44743</c:v>
                </c:pt>
                <c:pt idx="247">
                  <c:v>44774</c:v>
                </c:pt>
                <c:pt idx="248">
                  <c:v>44805</c:v>
                </c:pt>
                <c:pt idx="249">
                  <c:v>44835</c:v>
                </c:pt>
                <c:pt idx="250">
                  <c:v>44866</c:v>
                </c:pt>
                <c:pt idx="251">
                  <c:v>44896</c:v>
                </c:pt>
                <c:pt idx="252">
                  <c:v>44927</c:v>
                </c:pt>
                <c:pt idx="253">
                  <c:v>44958</c:v>
                </c:pt>
                <c:pt idx="254">
                  <c:v>44986</c:v>
                </c:pt>
                <c:pt idx="255">
                  <c:v>45017</c:v>
                </c:pt>
                <c:pt idx="256">
                  <c:v>45047</c:v>
                </c:pt>
                <c:pt idx="257">
                  <c:v>45078</c:v>
                </c:pt>
                <c:pt idx="258">
                  <c:v>45108</c:v>
                </c:pt>
                <c:pt idx="259">
                  <c:v>45139</c:v>
                </c:pt>
                <c:pt idx="260">
                  <c:v>45170</c:v>
                </c:pt>
                <c:pt idx="261">
                  <c:v>45200</c:v>
                </c:pt>
                <c:pt idx="262">
                  <c:v>45231</c:v>
                </c:pt>
                <c:pt idx="263">
                  <c:v>45261</c:v>
                </c:pt>
                <c:pt idx="264">
                  <c:v>45292</c:v>
                </c:pt>
                <c:pt idx="265">
                  <c:v>45323</c:v>
                </c:pt>
                <c:pt idx="266">
                  <c:v>45352</c:v>
                </c:pt>
                <c:pt idx="267">
                  <c:v>45383</c:v>
                </c:pt>
                <c:pt idx="268">
                  <c:v>45413</c:v>
                </c:pt>
                <c:pt idx="269">
                  <c:v>45444</c:v>
                </c:pt>
                <c:pt idx="270">
                  <c:v>45474</c:v>
                </c:pt>
                <c:pt idx="271">
                  <c:v>45505</c:v>
                </c:pt>
                <c:pt idx="272">
                  <c:v>45536</c:v>
                </c:pt>
                <c:pt idx="273">
                  <c:v>45566</c:v>
                </c:pt>
                <c:pt idx="274">
                  <c:v>45597</c:v>
                </c:pt>
                <c:pt idx="275">
                  <c:v>45627</c:v>
                </c:pt>
                <c:pt idx="276">
                  <c:v>45658</c:v>
                </c:pt>
                <c:pt idx="277">
                  <c:v>45689</c:v>
                </c:pt>
                <c:pt idx="278">
                  <c:v>45717</c:v>
                </c:pt>
                <c:pt idx="279">
                  <c:v>45748</c:v>
                </c:pt>
                <c:pt idx="280">
                  <c:v>45778</c:v>
                </c:pt>
                <c:pt idx="281">
                  <c:v>45809</c:v>
                </c:pt>
                <c:pt idx="282">
                  <c:v>45839</c:v>
                </c:pt>
                <c:pt idx="283">
                  <c:v>45870</c:v>
                </c:pt>
                <c:pt idx="284">
                  <c:v>45901</c:v>
                </c:pt>
                <c:pt idx="285">
                  <c:v>45931</c:v>
                </c:pt>
                <c:pt idx="286">
                  <c:v>45962</c:v>
                </c:pt>
              </c:numCache>
            </c:numRef>
          </c:cat>
          <c:val>
            <c:numRef>
              <c:f>Indices!$D$2:$D$384</c:f>
              <c:numCache>
                <c:formatCode>0.00</c:formatCode>
                <c:ptCount val="28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1</c:v>
                </c:pt>
                <c:pt idx="218">
                  <c:v>1</c:v>
                </c:pt>
                <c:pt idx="219">
                  <c:v>1</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numCache>
            </c:numRef>
          </c:val>
          <c:extLst>
            <c:ext xmlns:c16="http://schemas.microsoft.com/office/drawing/2014/chart" uri="{C3380CC4-5D6E-409C-BE32-E72D297353CC}">
              <c16:uniqueId val="{00000000-2F8A-443B-92E7-02CE61AAC94B}"/>
            </c:ext>
          </c:extLst>
        </c:ser>
        <c:dLbls>
          <c:showLegendKey val="0"/>
          <c:showVal val="0"/>
          <c:showCatName val="0"/>
          <c:showSerName val="0"/>
          <c:showPercent val="0"/>
          <c:showBubbleSize val="0"/>
        </c:dLbls>
        <c:gapWidth val="219"/>
        <c:axId val="22356816"/>
        <c:axId val="22348656"/>
      </c:barChart>
      <c:lineChart>
        <c:grouping val="standard"/>
        <c:varyColors val="0"/>
        <c:ser>
          <c:idx val="0"/>
          <c:order val="0"/>
          <c:tx>
            <c:strRef>
              <c:f>Indices!$B$1</c:f>
              <c:strCache>
                <c:ptCount val="1"/>
                <c:pt idx="0">
                  <c:v>Prime</c:v>
                </c:pt>
              </c:strCache>
            </c:strRef>
          </c:tx>
          <c:spPr>
            <a:ln w="28575" cap="rnd">
              <a:solidFill>
                <a:srgbClr val="009BAB"/>
              </a:solidFill>
              <a:round/>
            </a:ln>
            <a:effectLst/>
          </c:spPr>
          <c:marker>
            <c:symbol val="none"/>
          </c:marker>
          <c:cat>
            <c:numRef>
              <c:f>Indices!$A$2:$A$384</c:f>
              <c:numCache>
                <c:formatCode>mmm\-yy</c:formatCode>
                <c:ptCount val="287"/>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pt idx="127">
                  <c:v>41122</c:v>
                </c:pt>
                <c:pt idx="128">
                  <c:v>41153</c:v>
                </c:pt>
                <c:pt idx="129">
                  <c:v>41183</c:v>
                </c:pt>
                <c:pt idx="130">
                  <c:v>41214</c:v>
                </c:pt>
                <c:pt idx="131">
                  <c:v>41244</c:v>
                </c:pt>
                <c:pt idx="132">
                  <c:v>41275</c:v>
                </c:pt>
                <c:pt idx="133">
                  <c:v>41306</c:v>
                </c:pt>
                <c:pt idx="134">
                  <c:v>41334</c:v>
                </c:pt>
                <c:pt idx="135">
                  <c:v>41365</c:v>
                </c:pt>
                <c:pt idx="136">
                  <c:v>41395</c:v>
                </c:pt>
                <c:pt idx="137">
                  <c:v>41426</c:v>
                </c:pt>
                <c:pt idx="138">
                  <c:v>41456</c:v>
                </c:pt>
                <c:pt idx="139">
                  <c:v>41487</c:v>
                </c:pt>
                <c:pt idx="140">
                  <c:v>41518</c:v>
                </c:pt>
                <c:pt idx="141">
                  <c:v>41548</c:v>
                </c:pt>
                <c:pt idx="142">
                  <c:v>41579</c:v>
                </c:pt>
                <c:pt idx="143">
                  <c:v>41609</c:v>
                </c:pt>
                <c:pt idx="144">
                  <c:v>41640</c:v>
                </c:pt>
                <c:pt idx="145">
                  <c:v>41671</c:v>
                </c:pt>
                <c:pt idx="146">
                  <c:v>41699</c:v>
                </c:pt>
                <c:pt idx="147">
                  <c:v>41730</c:v>
                </c:pt>
                <c:pt idx="148">
                  <c:v>41760</c:v>
                </c:pt>
                <c:pt idx="149">
                  <c:v>41791</c:v>
                </c:pt>
                <c:pt idx="150">
                  <c:v>41821</c:v>
                </c:pt>
                <c:pt idx="151">
                  <c:v>41852</c:v>
                </c:pt>
                <c:pt idx="152">
                  <c:v>41883</c:v>
                </c:pt>
                <c:pt idx="153">
                  <c:v>41913</c:v>
                </c:pt>
                <c:pt idx="154">
                  <c:v>41944</c:v>
                </c:pt>
                <c:pt idx="155">
                  <c:v>41974</c:v>
                </c:pt>
                <c:pt idx="156">
                  <c:v>42005</c:v>
                </c:pt>
                <c:pt idx="157">
                  <c:v>42036</c:v>
                </c:pt>
                <c:pt idx="158">
                  <c:v>42064</c:v>
                </c:pt>
                <c:pt idx="159">
                  <c:v>42095</c:v>
                </c:pt>
                <c:pt idx="160">
                  <c:v>42125</c:v>
                </c:pt>
                <c:pt idx="161">
                  <c:v>42156</c:v>
                </c:pt>
                <c:pt idx="162">
                  <c:v>42186</c:v>
                </c:pt>
                <c:pt idx="163">
                  <c:v>42217</c:v>
                </c:pt>
                <c:pt idx="164">
                  <c:v>42248</c:v>
                </c:pt>
                <c:pt idx="165">
                  <c:v>42278</c:v>
                </c:pt>
                <c:pt idx="166">
                  <c:v>42309</c:v>
                </c:pt>
                <c:pt idx="167">
                  <c:v>42339</c:v>
                </c:pt>
                <c:pt idx="168">
                  <c:v>42370</c:v>
                </c:pt>
                <c:pt idx="169">
                  <c:v>42401</c:v>
                </c:pt>
                <c:pt idx="170">
                  <c:v>42430</c:v>
                </c:pt>
                <c:pt idx="171">
                  <c:v>42461</c:v>
                </c:pt>
                <c:pt idx="172">
                  <c:v>42491</c:v>
                </c:pt>
                <c:pt idx="173">
                  <c:v>42522</c:v>
                </c:pt>
                <c:pt idx="174">
                  <c:v>42552</c:v>
                </c:pt>
                <c:pt idx="175">
                  <c:v>42583</c:v>
                </c:pt>
                <c:pt idx="176">
                  <c:v>42614</c:v>
                </c:pt>
                <c:pt idx="177">
                  <c:v>42644</c:v>
                </c:pt>
                <c:pt idx="178">
                  <c:v>42675</c:v>
                </c:pt>
                <c:pt idx="179">
                  <c:v>42705</c:v>
                </c:pt>
                <c:pt idx="180">
                  <c:v>42736</c:v>
                </c:pt>
                <c:pt idx="181">
                  <c:v>42767</c:v>
                </c:pt>
                <c:pt idx="182">
                  <c:v>42795</c:v>
                </c:pt>
                <c:pt idx="183">
                  <c:v>42826</c:v>
                </c:pt>
                <c:pt idx="184">
                  <c:v>42856</c:v>
                </c:pt>
                <c:pt idx="185">
                  <c:v>42887</c:v>
                </c:pt>
                <c:pt idx="186">
                  <c:v>42917</c:v>
                </c:pt>
                <c:pt idx="187">
                  <c:v>42948</c:v>
                </c:pt>
                <c:pt idx="188">
                  <c:v>42979</c:v>
                </c:pt>
                <c:pt idx="189">
                  <c:v>43009</c:v>
                </c:pt>
                <c:pt idx="190">
                  <c:v>43040</c:v>
                </c:pt>
                <c:pt idx="191">
                  <c:v>43070</c:v>
                </c:pt>
                <c:pt idx="192">
                  <c:v>43101</c:v>
                </c:pt>
                <c:pt idx="193">
                  <c:v>43132</c:v>
                </c:pt>
                <c:pt idx="194">
                  <c:v>43160</c:v>
                </c:pt>
                <c:pt idx="195">
                  <c:v>43191</c:v>
                </c:pt>
                <c:pt idx="196">
                  <c:v>43221</c:v>
                </c:pt>
                <c:pt idx="197">
                  <c:v>43252</c:v>
                </c:pt>
                <c:pt idx="198">
                  <c:v>43282</c:v>
                </c:pt>
                <c:pt idx="199">
                  <c:v>43313</c:v>
                </c:pt>
                <c:pt idx="200">
                  <c:v>43344</c:v>
                </c:pt>
                <c:pt idx="201">
                  <c:v>43374</c:v>
                </c:pt>
                <c:pt idx="202">
                  <c:v>43405</c:v>
                </c:pt>
                <c:pt idx="203">
                  <c:v>43435</c:v>
                </c:pt>
                <c:pt idx="204">
                  <c:v>43466</c:v>
                </c:pt>
                <c:pt idx="205">
                  <c:v>43497</c:v>
                </c:pt>
                <c:pt idx="206">
                  <c:v>43525</c:v>
                </c:pt>
                <c:pt idx="207">
                  <c:v>43556</c:v>
                </c:pt>
                <c:pt idx="208">
                  <c:v>43586</c:v>
                </c:pt>
                <c:pt idx="209">
                  <c:v>43617</c:v>
                </c:pt>
                <c:pt idx="210">
                  <c:v>43647</c:v>
                </c:pt>
                <c:pt idx="211">
                  <c:v>43678</c:v>
                </c:pt>
                <c:pt idx="212">
                  <c:v>43709</c:v>
                </c:pt>
                <c:pt idx="213">
                  <c:v>43739</c:v>
                </c:pt>
                <c:pt idx="214">
                  <c:v>43770</c:v>
                </c:pt>
                <c:pt idx="215">
                  <c:v>43800</c:v>
                </c:pt>
                <c:pt idx="216">
                  <c:v>43831</c:v>
                </c:pt>
                <c:pt idx="217">
                  <c:v>43862</c:v>
                </c:pt>
                <c:pt idx="218">
                  <c:v>43891</c:v>
                </c:pt>
                <c:pt idx="219">
                  <c:v>43922</c:v>
                </c:pt>
                <c:pt idx="220">
                  <c:v>43952</c:v>
                </c:pt>
                <c:pt idx="221">
                  <c:v>43983</c:v>
                </c:pt>
                <c:pt idx="222">
                  <c:v>44013</c:v>
                </c:pt>
                <c:pt idx="223">
                  <c:v>44044</c:v>
                </c:pt>
                <c:pt idx="224">
                  <c:v>44075</c:v>
                </c:pt>
                <c:pt idx="225">
                  <c:v>44105</c:v>
                </c:pt>
                <c:pt idx="226">
                  <c:v>44136</c:v>
                </c:pt>
                <c:pt idx="227">
                  <c:v>44166</c:v>
                </c:pt>
                <c:pt idx="228">
                  <c:v>44197</c:v>
                </c:pt>
                <c:pt idx="229">
                  <c:v>44228</c:v>
                </c:pt>
                <c:pt idx="230">
                  <c:v>44256</c:v>
                </c:pt>
                <c:pt idx="231">
                  <c:v>44287</c:v>
                </c:pt>
                <c:pt idx="232">
                  <c:v>44317</c:v>
                </c:pt>
                <c:pt idx="233">
                  <c:v>44348</c:v>
                </c:pt>
                <c:pt idx="234">
                  <c:v>44378</c:v>
                </c:pt>
                <c:pt idx="235">
                  <c:v>44409</c:v>
                </c:pt>
                <c:pt idx="236">
                  <c:v>44440</c:v>
                </c:pt>
                <c:pt idx="237">
                  <c:v>44470</c:v>
                </c:pt>
                <c:pt idx="238">
                  <c:v>44501</c:v>
                </c:pt>
                <c:pt idx="239">
                  <c:v>44531</c:v>
                </c:pt>
                <c:pt idx="240">
                  <c:v>44562</c:v>
                </c:pt>
                <c:pt idx="241">
                  <c:v>44593</c:v>
                </c:pt>
                <c:pt idx="242">
                  <c:v>44621</c:v>
                </c:pt>
                <c:pt idx="243">
                  <c:v>44652</c:v>
                </c:pt>
                <c:pt idx="244">
                  <c:v>44682</c:v>
                </c:pt>
                <c:pt idx="245">
                  <c:v>44713</c:v>
                </c:pt>
                <c:pt idx="246">
                  <c:v>44743</c:v>
                </c:pt>
                <c:pt idx="247">
                  <c:v>44774</c:v>
                </c:pt>
                <c:pt idx="248">
                  <c:v>44805</c:v>
                </c:pt>
                <c:pt idx="249">
                  <c:v>44835</c:v>
                </c:pt>
                <c:pt idx="250">
                  <c:v>44866</c:v>
                </c:pt>
                <c:pt idx="251">
                  <c:v>44896</c:v>
                </c:pt>
                <c:pt idx="252">
                  <c:v>44927</c:v>
                </c:pt>
                <c:pt idx="253">
                  <c:v>44958</c:v>
                </c:pt>
                <c:pt idx="254">
                  <c:v>44986</c:v>
                </c:pt>
                <c:pt idx="255">
                  <c:v>45017</c:v>
                </c:pt>
                <c:pt idx="256">
                  <c:v>45047</c:v>
                </c:pt>
                <c:pt idx="257">
                  <c:v>45078</c:v>
                </c:pt>
                <c:pt idx="258">
                  <c:v>45108</c:v>
                </c:pt>
                <c:pt idx="259">
                  <c:v>45139</c:v>
                </c:pt>
                <c:pt idx="260">
                  <c:v>45170</c:v>
                </c:pt>
                <c:pt idx="261">
                  <c:v>45200</c:v>
                </c:pt>
                <c:pt idx="262">
                  <c:v>45231</c:v>
                </c:pt>
                <c:pt idx="263">
                  <c:v>45261</c:v>
                </c:pt>
                <c:pt idx="264">
                  <c:v>45292</c:v>
                </c:pt>
                <c:pt idx="265">
                  <c:v>45323</c:v>
                </c:pt>
                <c:pt idx="266">
                  <c:v>45352</c:v>
                </c:pt>
                <c:pt idx="267">
                  <c:v>45383</c:v>
                </c:pt>
                <c:pt idx="268">
                  <c:v>45413</c:v>
                </c:pt>
                <c:pt idx="269">
                  <c:v>45444</c:v>
                </c:pt>
                <c:pt idx="270">
                  <c:v>45474</c:v>
                </c:pt>
                <c:pt idx="271">
                  <c:v>45505</c:v>
                </c:pt>
                <c:pt idx="272">
                  <c:v>45536</c:v>
                </c:pt>
                <c:pt idx="273">
                  <c:v>45566</c:v>
                </c:pt>
                <c:pt idx="274">
                  <c:v>45597</c:v>
                </c:pt>
                <c:pt idx="275">
                  <c:v>45627</c:v>
                </c:pt>
                <c:pt idx="276">
                  <c:v>45658</c:v>
                </c:pt>
                <c:pt idx="277">
                  <c:v>45689</c:v>
                </c:pt>
                <c:pt idx="278">
                  <c:v>45717</c:v>
                </c:pt>
                <c:pt idx="279">
                  <c:v>45748</c:v>
                </c:pt>
                <c:pt idx="280">
                  <c:v>45778</c:v>
                </c:pt>
                <c:pt idx="281">
                  <c:v>45809</c:v>
                </c:pt>
                <c:pt idx="282">
                  <c:v>45839</c:v>
                </c:pt>
                <c:pt idx="283">
                  <c:v>45870</c:v>
                </c:pt>
                <c:pt idx="284">
                  <c:v>45901</c:v>
                </c:pt>
                <c:pt idx="285">
                  <c:v>45931</c:v>
                </c:pt>
                <c:pt idx="286">
                  <c:v>45962</c:v>
                </c:pt>
              </c:numCache>
            </c:numRef>
          </c:cat>
          <c:val>
            <c:numRef>
              <c:f>Indices!$B$2:$B$384</c:f>
              <c:numCache>
                <c:formatCode>0.00%</c:formatCode>
                <c:ptCount val="287"/>
                <c:pt idx="0">
                  <c:v>4.7999999999999996E-3</c:v>
                </c:pt>
                <c:pt idx="1">
                  <c:v>5.5999999999999999E-3</c:v>
                </c:pt>
                <c:pt idx="2">
                  <c:v>5.0000000000000001E-3</c:v>
                </c:pt>
                <c:pt idx="3">
                  <c:v>4.1000000000000003E-3</c:v>
                </c:pt>
                <c:pt idx="4">
                  <c:v>4.0000000000000001E-3</c:v>
                </c:pt>
                <c:pt idx="5">
                  <c:v>4.0000000000000001E-3</c:v>
                </c:pt>
                <c:pt idx="6">
                  <c:v>4.5999999999999999E-3</c:v>
                </c:pt>
                <c:pt idx="7">
                  <c:v>5.1000000000000004E-3</c:v>
                </c:pt>
                <c:pt idx="8">
                  <c:v>5.8999999999999999E-3</c:v>
                </c:pt>
                <c:pt idx="9">
                  <c:v>6.1000000000000004E-3</c:v>
                </c:pt>
                <c:pt idx="10">
                  <c:v>6.0000000000000001E-3</c:v>
                </c:pt>
                <c:pt idx="11">
                  <c:v>6.7999999999999996E-3</c:v>
                </c:pt>
                <c:pt idx="12">
                  <c:v>7.0000000000000001E-3</c:v>
                </c:pt>
                <c:pt idx="13">
                  <c:v>7.4999999999999997E-3</c:v>
                </c:pt>
                <c:pt idx="14">
                  <c:v>5.7999999999999996E-3</c:v>
                </c:pt>
                <c:pt idx="15">
                  <c:v>4.8999999999999998E-3</c:v>
                </c:pt>
                <c:pt idx="16">
                  <c:v>5.4000000000000003E-3</c:v>
                </c:pt>
                <c:pt idx="17">
                  <c:v>5.1000000000000004E-3</c:v>
                </c:pt>
                <c:pt idx="18">
                  <c:v>5.4000000000000003E-3</c:v>
                </c:pt>
                <c:pt idx="19">
                  <c:v>5.5999999999999999E-3</c:v>
                </c:pt>
                <c:pt idx="20">
                  <c:v>6.3E-3</c:v>
                </c:pt>
                <c:pt idx="21">
                  <c:v>4.7999999999999996E-3</c:v>
                </c:pt>
                <c:pt idx="22">
                  <c:v>5.3E-3</c:v>
                </c:pt>
                <c:pt idx="23">
                  <c:v>5.7000000000000002E-3</c:v>
                </c:pt>
                <c:pt idx="24">
                  <c:v>5.7999999999999996E-3</c:v>
                </c:pt>
                <c:pt idx="25">
                  <c:v>6.6E-3</c:v>
                </c:pt>
                <c:pt idx="26">
                  <c:v>5.1999999999999998E-3</c:v>
                </c:pt>
                <c:pt idx="27">
                  <c:v>4.0000000000000001E-3</c:v>
                </c:pt>
                <c:pt idx="28">
                  <c:v>5.1999999999999998E-3</c:v>
                </c:pt>
                <c:pt idx="29">
                  <c:v>5.0000000000000001E-3</c:v>
                </c:pt>
                <c:pt idx="30">
                  <c:v>5.5999999999999999E-3</c:v>
                </c:pt>
                <c:pt idx="31">
                  <c:v>5.4000000000000003E-3</c:v>
                </c:pt>
                <c:pt idx="32">
                  <c:v>6.1999999999999998E-3</c:v>
                </c:pt>
                <c:pt idx="33">
                  <c:v>6.0000000000000001E-3</c:v>
                </c:pt>
                <c:pt idx="34">
                  <c:v>5.7999999999999996E-3</c:v>
                </c:pt>
                <c:pt idx="35">
                  <c:v>6.0000000000000001E-3</c:v>
                </c:pt>
                <c:pt idx="36">
                  <c:v>6.1000000000000004E-3</c:v>
                </c:pt>
                <c:pt idx="37">
                  <c:v>6.0000000000000001E-3</c:v>
                </c:pt>
                <c:pt idx="38">
                  <c:v>5.1000000000000004E-3</c:v>
                </c:pt>
                <c:pt idx="39">
                  <c:v>4.1999999999999997E-3</c:v>
                </c:pt>
                <c:pt idx="40">
                  <c:v>4.0000000000000001E-3</c:v>
                </c:pt>
                <c:pt idx="41">
                  <c:v>4.4000000000000003E-3</c:v>
                </c:pt>
                <c:pt idx="42">
                  <c:v>4.7000000000000002E-3</c:v>
                </c:pt>
                <c:pt idx="43">
                  <c:v>5.0000000000000001E-3</c:v>
                </c:pt>
                <c:pt idx="44">
                  <c:v>5.4999999999999997E-3</c:v>
                </c:pt>
                <c:pt idx="45">
                  <c:v>5.3E-3</c:v>
                </c:pt>
                <c:pt idx="46">
                  <c:v>5.7000000000000002E-3</c:v>
                </c:pt>
                <c:pt idx="47">
                  <c:v>6.1999999999999998E-3</c:v>
                </c:pt>
                <c:pt idx="48">
                  <c:v>6.1999999999999998E-3</c:v>
                </c:pt>
                <c:pt idx="49">
                  <c:v>6.1000000000000004E-3</c:v>
                </c:pt>
                <c:pt idx="50">
                  <c:v>4.8999999999999998E-3</c:v>
                </c:pt>
                <c:pt idx="51">
                  <c:v>4.3E-3</c:v>
                </c:pt>
                <c:pt idx="52">
                  <c:v>4.4000000000000003E-3</c:v>
                </c:pt>
                <c:pt idx="53">
                  <c:v>4.5999999999999999E-3</c:v>
                </c:pt>
                <c:pt idx="54">
                  <c:v>4.7000000000000002E-3</c:v>
                </c:pt>
                <c:pt idx="55">
                  <c:v>5.4000000000000003E-3</c:v>
                </c:pt>
                <c:pt idx="56">
                  <c:v>5.4999999999999997E-3</c:v>
                </c:pt>
                <c:pt idx="57">
                  <c:v>5.3E-3</c:v>
                </c:pt>
                <c:pt idx="58">
                  <c:v>5.3E-3</c:v>
                </c:pt>
                <c:pt idx="59">
                  <c:v>5.3E-3</c:v>
                </c:pt>
                <c:pt idx="60">
                  <c:v>5.7999999999999996E-3</c:v>
                </c:pt>
                <c:pt idx="61">
                  <c:v>6.0000000000000001E-3</c:v>
                </c:pt>
                <c:pt idx="62">
                  <c:v>4.7000000000000002E-3</c:v>
                </c:pt>
                <c:pt idx="63">
                  <c:v>4.3E-3</c:v>
                </c:pt>
                <c:pt idx="64">
                  <c:v>4.7000000000000002E-3</c:v>
                </c:pt>
                <c:pt idx="65">
                  <c:v>4.7999999999999996E-3</c:v>
                </c:pt>
                <c:pt idx="66">
                  <c:v>5.1999999999999998E-3</c:v>
                </c:pt>
                <c:pt idx="67">
                  <c:v>5.8999999999999999E-3</c:v>
                </c:pt>
                <c:pt idx="68">
                  <c:v>6.4999999999999997E-3</c:v>
                </c:pt>
                <c:pt idx="69">
                  <c:v>6.4000000000000003E-3</c:v>
                </c:pt>
                <c:pt idx="70">
                  <c:v>6.4000000000000003E-3</c:v>
                </c:pt>
                <c:pt idx="71">
                  <c:v>6.8999999999999999E-3</c:v>
                </c:pt>
                <c:pt idx="72">
                  <c:v>7.7000000000000002E-3</c:v>
                </c:pt>
                <c:pt idx="73">
                  <c:v>7.4999999999999997E-3</c:v>
                </c:pt>
                <c:pt idx="74">
                  <c:v>6.3E-3</c:v>
                </c:pt>
                <c:pt idx="75">
                  <c:v>5.4000000000000003E-3</c:v>
                </c:pt>
                <c:pt idx="76">
                  <c:v>5.7000000000000002E-3</c:v>
                </c:pt>
                <c:pt idx="77">
                  <c:v>6.1999999999999998E-3</c:v>
                </c:pt>
                <c:pt idx="78">
                  <c:v>7.1000000000000004E-3</c:v>
                </c:pt>
                <c:pt idx="79">
                  <c:v>7.1000000000000004E-3</c:v>
                </c:pt>
                <c:pt idx="80">
                  <c:v>7.1000000000000004E-3</c:v>
                </c:pt>
                <c:pt idx="81">
                  <c:v>7.4999999999999997E-3</c:v>
                </c:pt>
                <c:pt idx="82">
                  <c:v>7.4999999999999997E-3</c:v>
                </c:pt>
                <c:pt idx="83">
                  <c:v>8.5000000000000006E-3</c:v>
                </c:pt>
                <c:pt idx="84">
                  <c:v>8.6999999999999994E-3</c:v>
                </c:pt>
                <c:pt idx="85">
                  <c:v>8.6999999999999994E-3</c:v>
                </c:pt>
                <c:pt idx="86">
                  <c:v>6.8999999999999999E-3</c:v>
                </c:pt>
                <c:pt idx="87">
                  <c:v>5.8999999999999999E-3</c:v>
                </c:pt>
                <c:pt idx="88">
                  <c:v>7.1999999999999998E-3</c:v>
                </c:pt>
                <c:pt idx="89">
                  <c:v>7.6E-3</c:v>
                </c:pt>
                <c:pt idx="90">
                  <c:v>7.7000000000000002E-3</c:v>
                </c:pt>
                <c:pt idx="91">
                  <c:v>8.5000000000000006E-3</c:v>
                </c:pt>
                <c:pt idx="92">
                  <c:v>8.3999999999999995E-3</c:v>
                </c:pt>
                <c:pt idx="93">
                  <c:v>7.4999999999999997E-3</c:v>
                </c:pt>
                <c:pt idx="94">
                  <c:v>6.7000000000000002E-3</c:v>
                </c:pt>
                <c:pt idx="95">
                  <c:v>7.1000000000000004E-3</c:v>
                </c:pt>
                <c:pt idx="96">
                  <c:v>7.7000000000000002E-3</c:v>
                </c:pt>
                <c:pt idx="97">
                  <c:v>8.0000000000000002E-3</c:v>
                </c:pt>
                <c:pt idx="98">
                  <c:v>6.0000000000000001E-3</c:v>
                </c:pt>
                <c:pt idx="99">
                  <c:v>5.1000000000000004E-3</c:v>
                </c:pt>
                <c:pt idx="100">
                  <c:v>5.1000000000000004E-3</c:v>
                </c:pt>
                <c:pt idx="101">
                  <c:v>5.1999999999999998E-3</c:v>
                </c:pt>
                <c:pt idx="102">
                  <c:v>5.5999999999999999E-3</c:v>
                </c:pt>
                <c:pt idx="103">
                  <c:v>5.7000000000000002E-3</c:v>
                </c:pt>
                <c:pt idx="104">
                  <c:v>6.1999999999999998E-3</c:v>
                </c:pt>
                <c:pt idx="105">
                  <c:v>5.4999999999999997E-3</c:v>
                </c:pt>
                <c:pt idx="106">
                  <c:v>5.4000000000000003E-3</c:v>
                </c:pt>
                <c:pt idx="107">
                  <c:v>5.7000000000000002E-3</c:v>
                </c:pt>
                <c:pt idx="108">
                  <c:v>5.7999999999999996E-3</c:v>
                </c:pt>
                <c:pt idx="109">
                  <c:v>6.1000000000000004E-3</c:v>
                </c:pt>
                <c:pt idx="110">
                  <c:v>5.1000000000000004E-3</c:v>
                </c:pt>
                <c:pt idx="111">
                  <c:v>4.4999999999999997E-3</c:v>
                </c:pt>
                <c:pt idx="112">
                  <c:v>4.5999999999999999E-3</c:v>
                </c:pt>
                <c:pt idx="113">
                  <c:v>4.7999999999999996E-3</c:v>
                </c:pt>
                <c:pt idx="114">
                  <c:v>5.0000000000000001E-3</c:v>
                </c:pt>
                <c:pt idx="115">
                  <c:v>5.1000000000000004E-3</c:v>
                </c:pt>
                <c:pt idx="116">
                  <c:v>5.5999999999999999E-3</c:v>
                </c:pt>
                <c:pt idx="117">
                  <c:v>4.7999999999999996E-3</c:v>
                </c:pt>
                <c:pt idx="118">
                  <c:v>4.5999999999999999E-3</c:v>
                </c:pt>
                <c:pt idx="119">
                  <c:v>5.0000000000000001E-3</c:v>
                </c:pt>
                <c:pt idx="120">
                  <c:v>5.1000000000000004E-3</c:v>
                </c:pt>
                <c:pt idx="121">
                  <c:v>4.5999999999999999E-3</c:v>
                </c:pt>
                <c:pt idx="122">
                  <c:v>3.5000000000000001E-3</c:v>
                </c:pt>
                <c:pt idx="123">
                  <c:v>3.3E-3</c:v>
                </c:pt>
                <c:pt idx="124">
                  <c:v>3.8E-3</c:v>
                </c:pt>
                <c:pt idx="125">
                  <c:v>4.0000000000000001E-3</c:v>
                </c:pt>
                <c:pt idx="126">
                  <c:v>3.8E-3</c:v>
                </c:pt>
                <c:pt idx="127">
                  <c:v>3.7000000000000002E-3</c:v>
                </c:pt>
                <c:pt idx="128">
                  <c:v>3.8999999999999998E-3</c:v>
                </c:pt>
                <c:pt idx="129">
                  <c:v>3.7000000000000002E-3</c:v>
                </c:pt>
                <c:pt idx="130">
                  <c:v>3.5999999999999999E-3</c:v>
                </c:pt>
                <c:pt idx="131">
                  <c:v>3.8999999999999998E-3</c:v>
                </c:pt>
                <c:pt idx="132">
                  <c:v>4.3E-3</c:v>
                </c:pt>
                <c:pt idx="133">
                  <c:v>4.1000000000000003E-3</c:v>
                </c:pt>
                <c:pt idx="134">
                  <c:v>3.3E-3</c:v>
                </c:pt>
                <c:pt idx="135">
                  <c:v>2.8999999999999998E-3</c:v>
                </c:pt>
                <c:pt idx="136">
                  <c:v>2.8999999999999998E-3</c:v>
                </c:pt>
                <c:pt idx="137">
                  <c:v>3.0000000000000001E-3</c:v>
                </c:pt>
                <c:pt idx="138">
                  <c:v>3.3E-3</c:v>
                </c:pt>
                <c:pt idx="139">
                  <c:v>3.3E-3</c:v>
                </c:pt>
                <c:pt idx="140">
                  <c:v>3.5999999999999999E-3</c:v>
                </c:pt>
                <c:pt idx="141">
                  <c:v>3.7000000000000002E-3</c:v>
                </c:pt>
                <c:pt idx="142">
                  <c:v>3.3E-3</c:v>
                </c:pt>
                <c:pt idx="143">
                  <c:v>3.5999999999999999E-3</c:v>
                </c:pt>
                <c:pt idx="144">
                  <c:v>3.8E-3</c:v>
                </c:pt>
                <c:pt idx="145">
                  <c:v>3.8999999999999998E-3</c:v>
                </c:pt>
                <c:pt idx="146">
                  <c:v>3.0999999999999999E-3</c:v>
                </c:pt>
                <c:pt idx="147">
                  <c:v>2.8E-3</c:v>
                </c:pt>
                <c:pt idx="148">
                  <c:v>3.0000000000000001E-3</c:v>
                </c:pt>
                <c:pt idx="149">
                  <c:v>2.8999999999999998E-3</c:v>
                </c:pt>
                <c:pt idx="150">
                  <c:v>3.3E-3</c:v>
                </c:pt>
                <c:pt idx="151">
                  <c:v>3.5000000000000001E-3</c:v>
                </c:pt>
                <c:pt idx="152">
                  <c:v>4.0000000000000001E-3</c:v>
                </c:pt>
                <c:pt idx="153">
                  <c:v>3.5999999999999999E-3</c:v>
                </c:pt>
                <c:pt idx="154">
                  <c:v>3.3999999999999998E-3</c:v>
                </c:pt>
                <c:pt idx="155">
                  <c:v>3.8999999999999998E-3</c:v>
                </c:pt>
                <c:pt idx="156">
                  <c:v>4.4999999999999997E-3</c:v>
                </c:pt>
                <c:pt idx="157">
                  <c:v>4.5999999999999999E-3</c:v>
                </c:pt>
                <c:pt idx="158">
                  <c:v>3.3E-3</c:v>
                </c:pt>
                <c:pt idx="159">
                  <c:v>2.8E-3</c:v>
                </c:pt>
                <c:pt idx="160">
                  <c:v>2.8999999999999998E-3</c:v>
                </c:pt>
                <c:pt idx="161">
                  <c:v>3.0999999999999999E-3</c:v>
                </c:pt>
                <c:pt idx="162">
                  <c:v>3.3E-3</c:v>
                </c:pt>
                <c:pt idx="163">
                  <c:v>3.5000000000000001E-3</c:v>
                </c:pt>
                <c:pt idx="164">
                  <c:v>3.8999999999999998E-3</c:v>
                </c:pt>
                <c:pt idx="165">
                  <c:v>3.8E-3</c:v>
                </c:pt>
                <c:pt idx="166">
                  <c:v>3.5000000000000001E-3</c:v>
                </c:pt>
                <c:pt idx="167">
                  <c:v>3.8999999999999998E-3</c:v>
                </c:pt>
                <c:pt idx="168">
                  <c:v>4.1999999999999997E-3</c:v>
                </c:pt>
                <c:pt idx="169">
                  <c:v>4.7000000000000002E-3</c:v>
                </c:pt>
                <c:pt idx="170">
                  <c:v>3.8E-3</c:v>
                </c:pt>
                <c:pt idx="171">
                  <c:v>3.3999999999999998E-3</c:v>
                </c:pt>
                <c:pt idx="172">
                  <c:v>3.5000000000000001E-3</c:v>
                </c:pt>
                <c:pt idx="173">
                  <c:v>3.5999999999999999E-3</c:v>
                </c:pt>
                <c:pt idx="174">
                  <c:v>4.0000000000000001E-3</c:v>
                </c:pt>
                <c:pt idx="175">
                  <c:v>4.1000000000000003E-3</c:v>
                </c:pt>
                <c:pt idx="176">
                  <c:v>4.4000000000000003E-3</c:v>
                </c:pt>
                <c:pt idx="177">
                  <c:v>4.1999999999999997E-3</c:v>
                </c:pt>
                <c:pt idx="178">
                  <c:v>4.4000000000000003E-3</c:v>
                </c:pt>
                <c:pt idx="179">
                  <c:v>4.4999999999999997E-3</c:v>
                </c:pt>
                <c:pt idx="180">
                  <c:v>4.5999999999999999E-3</c:v>
                </c:pt>
                <c:pt idx="181">
                  <c:v>4.5999999999999999E-3</c:v>
                </c:pt>
                <c:pt idx="182">
                  <c:v>4.1999999999999997E-3</c:v>
                </c:pt>
                <c:pt idx="183">
                  <c:v>3.5000000000000001E-3</c:v>
                </c:pt>
                <c:pt idx="184">
                  <c:v>3.8999999999999998E-3</c:v>
                </c:pt>
                <c:pt idx="185">
                  <c:v>3.7000000000000002E-3</c:v>
                </c:pt>
                <c:pt idx="186">
                  <c:v>3.8E-3</c:v>
                </c:pt>
                <c:pt idx="187">
                  <c:v>4.1000000000000003E-3</c:v>
                </c:pt>
                <c:pt idx="188">
                  <c:v>4.1999999999999997E-3</c:v>
                </c:pt>
                <c:pt idx="189">
                  <c:v>4.1000000000000003E-3</c:v>
                </c:pt>
                <c:pt idx="190">
                  <c:v>3.8999999999999998E-3</c:v>
                </c:pt>
                <c:pt idx="191">
                  <c:v>3.8999999999999998E-3</c:v>
                </c:pt>
                <c:pt idx="192">
                  <c:v>4.1000000000000003E-3</c:v>
                </c:pt>
                <c:pt idx="193">
                  <c:v>4.0000000000000001E-3</c:v>
                </c:pt>
                <c:pt idx="194">
                  <c:v>3.7000000000000002E-3</c:v>
                </c:pt>
                <c:pt idx="195">
                  <c:v>2.8999999999999998E-3</c:v>
                </c:pt>
                <c:pt idx="196">
                  <c:v>2.8999999999999998E-3</c:v>
                </c:pt>
                <c:pt idx="197">
                  <c:v>3.0000000000000001E-3</c:v>
                </c:pt>
                <c:pt idx="198">
                  <c:v>3.0000000000000001E-3</c:v>
                </c:pt>
                <c:pt idx="199">
                  <c:v>3.0999999999999999E-3</c:v>
                </c:pt>
                <c:pt idx="200">
                  <c:v>3.0999999999999999E-3</c:v>
                </c:pt>
                <c:pt idx="201">
                  <c:v>3.2000000000000002E-3</c:v>
                </c:pt>
                <c:pt idx="202">
                  <c:v>3.0000000000000001E-3</c:v>
                </c:pt>
                <c:pt idx="203">
                  <c:v>3.2000000000000002E-3</c:v>
                </c:pt>
                <c:pt idx="204">
                  <c:v>3.3999999999999998E-3</c:v>
                </c:pt>
                <c:pt idx="205">
                  <c:v>3.3999999999999998E-3</c:v>
                </c:pt>
                <c:pt idx="206">
                  <c:v>2.8999999999999998E-3</c:v>
                </c:pt>
                <c:pt idx="207">
                  <c:v>2.3999999999999998E-3</c:v>
                </c:pt>
                <c:pt idx="208">
                  <c:v>2.5000000000000001E-3</c:v>
                </c:pt>
                <c:pt idx="209">
                  <c:v>2.5000000000000001E-3</c:v>
                </c:pt>
                <c:pt idx="210">
                  <c:v>2.7000000000000001E-3</c:v>
                </c:pt>
                <c:pt idx="211">
                  <c:v>2.8E-3</c:v>
                </c:pt>
                <c:pt idx="212">
                  <c:v>3.0000000000000001E-3</c:v>
                </c:pt>
                <c:pt idx="213">
                  <c:v>2.8E-3</c:v>
                </c:pt>
                <c:pt idx="214">
                  <c:v>2.7000000000000001E-3</c:v>
                </c:pt>
                <c:pt idx="215">
                  <c:v>2.8999999999999998E-3</c:v>
                </c:pt>
                <c:pt idx="216">
                  <c:v>3.0999999999999999E-3</c:v>
                </c:pt>
                <c:pt idx="217">
                  <c:v>3.0000000000000001E-3</c:v>
                </c:pt>
                <c:pt idx="218">
                  <c:v>2.7000000000000001E-3</c:v>
                </c:pt>
                <c:pt idx="219">
                  <c:v>2.8E-3</c:v>
                </c:pt>
                <c:pt idx="220">
                  <c:v>2.7000000000000001E-3</c:v>
                </c:pt>
                <c:pt idx="221">
                  <c:v>2.5000000000000001E-3</c:v>
                </c:pt>
                <c:pt idx="222">
                  <c:v>2.3E-3</c:v>
                </c:pt>
                <c:pt idx="223">
                  <c:v>2.2000000000000001E-3</c:v>
                </c:pt>
                <c:pt idx="224">
                  <c:v>2.5000000000000001E-3</c:v>
                </c:pt>
                <c:pt idx="225">
                  <c:v>2.3999999999999998E-3</c:v>
                </c:pt>
                <c:pt idx="226">
                  <c:v>2.2000000000000001E-3</c:v>
                </c:pt>
                <c:pt idx="227">
                  <c:v>2.3999999999999998E-3</c:v>
                </c:pt>
                <c:pt idx="228">
                  <c:v>2.5000000000000001E-3</c:v>
                </c:pt>
                <c:pt idx="229">
                  <c:v>2.3E-3</c:v>
                </c:pt>
                <c:pt idx="230">
                  <c:v>2.2000000000000001E-3</c:v>
                </c:pt>
                <c:pt idx="231">
                  <c:v>1.5E-3</c:v>
                </c:pt>
                <c:pt idx="232">
                  <c:v>1.4E-3</c:v>
                </c:pt>
                <c:pt idx="233">
                  <c:v>1.4E-3</c:v>
                </c:pt>
                <c:pt idx="234">
                  <c:v>1.5E-3</c:v>
                </c:pt>
                <c:pt idx="235">
                  <c:v>1.6000000000000001E-3</c:v>
                </c:pt>
                <c:pt idx="236">
                  <c:v>1.6999999999999999E-3</c:v>
                </c:pt>
                <c:pt idx="237">
                  <c:v>1.8E-3</c:v>
                </c:pt>
                <c:pt idx="238">
                  <c:v>1.9E-3</c:v>
                </c:pt>
                <c:pt idx="239">
                  <c:v>2.0999999999999999E-3</c:v>
                </c:pt>
                <c:pt idx="240">
                  <c:v>2.0999999999999999E-3</c:v>
                </c:pt>
                <c:pt idx="241">
                  <c:v>2.3999999999999998E-3</c:v>
                </c:pt>
                <c:pt idx="242">
                  <c:v>2.0999999999999999E-3</c:v>
                </c:pt>
                <c:pt idx="243">
                  <c:v>1.6999999999999999E-3</c:v>
                </c:pt>
                <c:pt idx="244">
                  <c:v>1.9E-3</c:v>
                </c:pt>
                <c:pt idx="245">
                  <c:v>2E-3</c:v>
                </c:pt>
                <c:pt idx="246">
                  <c:v>2.0999999999999999E-3</c:v>
                </c:pt>
                <c:pt idx="247">
                  <c:v>2.2000000000000001E-3</c:v>
                </c:pt>
                <c:pt idx="248">
                  <c:v>2.3999999999999998E-3</c:v>
                </c:pt>
                <c:pt idx="249">
                  <c:v>2.3E-3</c:v>
                </c:pt>
                <c:pt idx="250">
                  <c:v>2.3E-3</c:v>
                </c:pt>
                <c:pt idx="251">
                  <c:v>2.7000000000000001E-3</c:v>
                </c:pt>
                <c:pt idx="252">
                  <c:v>2.8E-3</c:v>
                </c:pt>
                <c:pt idx="253">
                  <c:v>3.2000000000000002E-3</c:v>
                </c:pt>
                <c:pt idx="254">
                  <c:v>2.5999999999999999E-3</c:v>
                </c:pt>
                <c:pt idx="255">
                  <c:v>2.0999999999999999E-3</c:v>
                </c:pt>
                <c:pt idx="256">
                  <c:v>2.2000000000000001E-3</c:v>
                </c:pt>
                <c:pt idx="257">
                  <c:v>2.5000000000000001E-3</c:v>
                </c:pt>
                <c:pt idx="258">
                  <c:v>2.3999999999999998E-3</c:v>
                </c:pt>
                <c:pt idx="259">
                  <c:v>2.5999999999999999E-3</c:v>
                </c:pt>
                <c:pt idx="260">
                  <c:v>2.7000000000000001E-3</c:v>
                </c:pt>
                <c:pt idx="261">
                  <c:v>2.8E-3</c:v>
                </c:pt>
                <c:pt idx="262">
                  <c:v>2.8E-3</c:v>
                </c:pt>
                <c:pt idx="263">
                  <c:v>3.2000000000000002E-3</c:v>
                </c:pt>
                <c:pt idx="264">
                  <c:v>3.5000000000000001E-3</c:v>
                </c:pt>
                <c:pt idx="265">
                  <c:v>3.5000000000000001E-3</c:v>
                </c:pt>
                <c:pt idx="266">
                  <c:v>3.0999999999999999E-3</c:v>
                </c:pt>
                <c:pt idx="267">
                  <c:v>2.8E-3</c:v>
                </c:pt>
                <c:pt idx="268">
                  <c:v>2.8999999999999998E-3</c:v>
                </c:pt>
                <c:pt idx="269">
                  <c:v>2.8999999999999998E-3</c:v>
                </c:pt>
                <c:pt idx="270">
                  <c:v>3.3E-3</c:v>
                </c:pt>
                <c:pt idx="271">
                  <c:v>3.3999999999999998E-3</c:v>
                </c:pt>
                <c:pt idx="272">
                  <c:v>3.5000000000000001E-3</c:v>
                </c:pt>
                <c:pt idx="273">
                  <c:v>3.7000000000000002E-3</c:v>
                </c:pt>
                <c:pt idx="274">
                  <c:v>3.5999999999999999E-3</c:v>
                </c:pt>
                <c:pt idx="275">
                  <c:v>3.7000000000000002E-3</c:v>
                </c:pt>
                <c:pt idx="276">
                  <c:v>3.8999999999999998E-3</c:v>
                </c:pt>
                <c:pt idx="277">
                  <c:v>3.8999999999999998E-3</c:v>
                </c:pt>
                <c:pt idx="278">
                  <c:v>3.5999999999999999E-3</c:v>
                </c:pt>
                <c:pt idx="279">
                  <c:v>3.0999999999999999E-3</c:v>
                </c:pt>
                <c:pt idx="280">
                  <c:v>3.3E-3</c:v>
                </c:pt>
                <c:pt idx="281">
                  <c:v>3.3E-3</c:v>
                </c:pt>
                <c:pt idx="282">
                  <c:v>3.3999999999999998E-3</c:v>
                </c:pt>
                <c:pt idx="283">
                  <c:v>3.5000000000000001E-3</c:v>
                </c:pt>
                <c:pt idx="284">
                  <c:v>3.7000000000000002E-3</c:v>
                </c:pt>
                <c:pt idx="285">
                  <c:v>3.7000000000000002E-3</c:v>
                </c:pt>
                <c:pt idx="286">
                  <c:v>3.7000000000000002E-3</c:v>
                </c:pt>
              </c:numCache>
            </c:numRef>
          </c:val>
          <c:smooth val="0"/>
          <c:extLst>
            <c:ext xmlns:c16="http://schemas.microsoft.com/office/drawing/2014/chart" uri="{C3380CC4-5D6E-409C-BE32-E72D297353CC}">
              <c16:uniqueId val="{00000001-2F8A-443B-92E7-02CE61AAC94B}"/>
            </c:ext>
          </c:extLst>
        </c:ser>
        <c:ser>
          <c:idx val="1"/>
          <c:order val="1"/>
          <c:tx>
            <c:strRef>
              <c:f>Indices!$C$1</c:f>
              <c:strCache>
                <c:ptCount val="1"/>
                <c:pt idx="0">
                  <c:v>Subprime</c:v>
                </c:pt>
              </c:strCache>
            </c:strRef>
          </c:tx>
          <c:spPr>
            <a:ln w="28575" cap="rnd">
              <a:solidFill>
                <a:srgbClr val="B00027"/>
              </a:solidFill>
              <a:round/>
            </a:ln>
            <a:effectLst/>
          </c:spPr>
          <c:marker>
            <c:symbol val="none"/>
          </c:marker>
          <c:cat>
            <c:numRef>
              <c:f>Indices!$A$2:$A$384</c:f>
              <c:numCache>
                <c:formatCode>mmm\-yy</c:formatCode>
                <c:ptCount val="287"/>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pt idx="127">
                  <c:v>41122</c:v>
                </c:pt>
                <c:pt idx="128">
                  <c:v>41153</c:v>
                </c:pt>
                <c:pt idx="129">
                  <c:v>41183</c:v>
                </c:pt>
                <c:pt idx="130">
                  <c:v>41214</c:v>
                </c:pt>
                <c:pt idx="131">
                  <c:v>41244</c:v>
                </c:pt>
                <c:pt idx="132">
                  <c:v>41275</c:v>
                </c:pt>
                <c:pt idx="133">
                  <c:v>41306</c:v>
                </c:pt>
                <c:pt idx="134">
                  <c:v>41334</c:v>
                </c:pt>
                <c:pt idx="135">
                  <c:v>41365</c:v>
                </c:pt>
                <c:pt idx="136">
                  <c:v>41395</c:v>
                </c:pt>
                <c:pt idx="137">
                  <c:v>41426</c:v>
                </c:pt>
                <c:pt idx="138">
                  <c:v>41456</c:v>
                </c:pt>
                <c:pt idx="139">
                  <c:v>41487</c:v>
                </c:pt>
                <c:pt idx="140">
                  <c:v>41518</c:v>
                </c:pt>
                <c:pt idx="141">
                  <c:v>41548</c:v>
                </c:pt>
                <c:pt idx="142">
                  <c:v>41579</c:v>
                </c:pt>
                <c:pt idx="143">
                  <c:v>41609</c:v>
                </c:pt>
                <c:pt idx="144">
                  <c:v>41640</c:v>
                </c:pt>
                <c:pt idx="145">
                  <c:v>41671</c:v>
                </c:pt>
                <c:pt idx="146">
                  <c:v>41699</c:v>
                </c:pt>
                <c:pt idx="147">
                  <c:v>41730</c:v>
                </c:pt>
                <c:pt idx="148">
                  <c:v>41760</c:v>
                </c:pt>
                <c:pt idx="149">
                  <c:v>41791</c:v>
                </c:pt>
                <c:pt idx="150">
                  <c:v>41821</c:v>
                </c:pt>
                <c:pt idx="151">
                  <c:v>41852</c:v>
                </c:pt>
                <c:pt idx="152">
                  <c:v>41883</c:v>
                </c:pt>
                <c:pt idx="153">
                  <c:v>41913</c:v>
                </c:pt>
                <c:pt idx="154">
                  <c:v>41944</c:v>
                </c:pt>
                <c:pt idx="155">
                  <c:v>41974</c:v>
                </c:pt>
                <c:pt idx="156">
                  <c:v>42005</c:v>
                </c:pt>
                <c:pt idx="157">
                  <c:v>42036</c:v>
                </c:pt>
                <c:pt idx="158">
                  <c:v>42064</c:v>
                </c:pt>
                <c:pt idx="159">
                  <c:v>42095</c:v>
                </c:pt>
                <c:pt idx="160">
                  <c:v>42125</c:v>
                </c:pt>
                <c:pt idx="161">
                  <c:v>42156</c:v>
                </c:pt>
                <c:pt idx="162">
                  <c:v>42186</c:v>
                </c:pt>
                <c:pt idx="163">
                  <c:v>42217</c:v>
                </c:pt>
                <c:pt idx="164">
                  <c:v>42248</c:v>
                </c:pt>
                <c:pt idx="165">
                  <c:v>42278</c:v>
                </c:pt>
                <c:pt idx="166">
                  <c:v>42309</c:v>
                </c:pt>
                <c:pt idx="167">
                  <c:v>42339</c:v>
                </c:pt>
                <c:pt idx="168">
                  <c:v>42370</c:v>
                </c:pt>
                <c:pt idx="169">
                  <c:v>42401</c:v>
                </c:pt>
                <c:pt idx="170">
                  <c:v>42430</c:v>
                </c:pt>
                <c:pt idx="171">
                  <c:v>42461</c:v>
                </c:pt>
                <c:pt idx="172">
                  <c:v>42491</c:v>
                </c:pt>
                <c:pt idx="173">
                  <c:v>42522</c:v>
                </c:pt>
                <c:pt idx="174">
                  <c:v>42552</c:v>
                </c:pt>
                <c:pt idx="175">
                  <c:v>42583</c:v>
                </c:pt>
                <c:pt idx="176">
                  <c:v>42614</c:v>
                </c:pt>
                <c:pt idx="177">
                  <c:v>42644</c:v>
                </c:pt>
                <c:pt idx="178">
                  <c:v>42675</c:v>
                </c:pt>
                <c:pt idx="179">
                  <c:v>42705</c:v>
                </c:pt>
                <c:pt idx="180">
                  <c:v>42736</c:v>
                </c:pt>
                <c:pt idx="181">
                  <c:v>42767</c:v>
                </c:pt>
                <c:pt idx="182">
                  <c:v>42795</c:v>
                </c:pt>
                <c:pt idx="183">
                  <c:v>42826</c:v>
                </c:pt>
                <c:pt idx="184">
                  <c:v>42856</c:v>
                </c:pt>
                <c:pt idx="185">
                  <c:v>42887</c:v>
                </c:pt>
                <c:pt idx="186">
                  <c:v>42917</c:v>
                </c:pt>
                <c:pt idx="187">
                  <c:v>42948</c:v>
                </c:pt>
                <c:pt idx="188">
                  <c:v>42979</c:v>
                </c:pt>
                <c:pt idx="189">
                  <c:v>43009</c:v>
                </c:pt>
                <c:pt idx="190">
                  <c:v>43040</c:v>
                </c:pt>
                <c:pt idx="191">
                  <c:v>43070</c:v>
                </c:pt>
                <c:pt idx="192">
                  <c:v>43101</c:v>
                </c:pt>
                <c:pt idx="193">
                  <c:v>43132</c:v>
                </c:pt>
                <c:pt idx="194">
                  <c:v>43160</c:v>
                </c:pt>
                <c:pt idx="195">
                  <c:v>43191</c:v>
                </c:pt>
                <c:pt idx="196">
                  <c:v>43221</c:v>
                </c:pt>
                <c:pt idx="197">
                  <c:v>43252</c:v>
                </c:pt>
                <c:pt idx="198">
                  <c:v>43282</c:v>
                </c:pt>
                <c:pt idx="199">
                  <c:v>43313</c:v>
                </c:pt>
                <c:pt idx="200">
                  <c:v>43344</c:v>
                </c:pt>
                <c:pt idx="201">
                  <c:v>43374</c:v>
                </c:pt>
                <c:pt idx="202">
                  <c:v>43405</c:v>
                </c:pt>
                <c:pt idx="203">
                  <c:v>43435</c:v>
                </c:pt>
                <c:pt idx="204">
                  <c:v>43466</c:v>
                </c:pt>
                <c:pt idx="205">
                  <c:v>43497</c:v>
                </c:pt>
                <c:pt idx="206">
                  <c:v>43525</c:v>
                </c:pt>
                <c:pt idx="207">
                  <c:v>43556</c:v>
                </c:pt>
                <c:pt idx="208">
                  <c:v>43586</c:v>
                </c:pt>
                <c:pt idx="209">
                  <c:v>43617</c:v>
                </c:pt>
                <c:pt idx="210">
                  <c:v>43647</c:v>
                </c:pt>
                <c:pt idx="211">
                  <c:v>43678</c:v>
                </c:pt>
                <c:pt idx="212">
                  <c:v>43709</c:v>
                </c:pt>
                <c:pt idx="213">
                  <c:v>43739</c:v>
                </c:pt>
                <c:pt idx="214">
                  <c:v>43770</c:v>
                </c:pt>
                <c:pt idx="215">
                  <c:v>43800</c:v>
                </c:pt>
                <c:pt idx="216">
                  <c:v>43831</c:v>
                </c:pt>
                <c:pt idx="217">
                  <c:v>43862</c:v>
                </c:pt>
                <c:pt idx="218">
                  <c:v>43891</c:v>
                </c:pt>
                <c:pt idx="219">
                  <c:v>43922</c:v>
                </c:pt>
                <c:pt idx="220">
                  <c:v>43952</c:v>
                </c:pt>
                <c:pt idx="221">
                  <c:v>43983</c:v>
                </c:pt>
                <c:pt idx="222">
                  <c:v>44013</c:v>
                </c:pt>
                <c:pt idx="223">
                  <c:v>44044</c:v>
                </c:pt>
                <c:pt idx="224">
                  <c:v>44075</c:v>
                </c:pt>
                <c:pt idx="225">
                  <c:v>44105</c:v>
                </c:pt>
                <c:pt idx="226">
                  <c:v>44136</c:v>
                </c:pt>
                <c:pt idx="227">
                  <c:v>44166</c:v>
                </c:pt>
                <c:pt idx="228">
                  <c:v>44197</c:v>
                </c:pt>
                <c:pt idx="229">
                  <c:v>44228</c:v>
                </c:pt>
                <c:pt idx="230">
                  <c:v>44256</c:v>
                </c:pt>
                <c:pt idx="231">
                  <c:v>44287</c:v>
                </c:pt>
                <c:pt idx="232">
                  <c:v>44317</c:v>
                </c:pt>
                <c:pt idx="233">
                  <c:v>44348</c:v>
                </c:pt>
                <c:pt idx="234">
                  <c:v>44378</c:v>
                </c:pt>
                <c:pt idx="235">
                  <c:v>44409</c:v>
                </c:pt>
                <c:pt idx="236">
                  <c:v>44440</c:v>
                </c:pt>
                <c:pt idx="237">
                  <c:v>44470</c:v>
                </c:pt>
                <c:pt idx="238">
                  <c:v>44501</c:v>
                </c:pt>
                <c:pt idx="239">
                  <c:v>44531</c:v>
                </c:pt>
                <c:pt idx="240">
                  <c:v>44562</c:v>
                </c:pt>
                <c:pt idx="241">
                  <c:v>44593</c:v>
                </c:pt>
                <c:pt idx="242">
                  <c:v>44621</c:v>
                </c:pt>
                <c:pt idx="243">
                  <c:v>44652</c:v>
                </c:pt>
                <c:pt idx="244">
                  <c:v>44682</c:v>
                </c:pt>
                <c:pt idx="245">
                  <c:v>44713</c:v>
                </c:pt>
                <c:pt idx="246">
                  <c:v>44743</c:v>
                </c:pt>
                <c:pt idx="247">
                  <c:v>44774</c:v>
                </c:pt>
                <c:pt idx="248">
                  <c:v>44805</c:v>
                </c:pt>
                <c:pt idx="249">
                  <c:v>44835</c:v>
                </c:pt>
                <c:pt idx="250">
                  <c:v>44866</c:v>
                </c:pt>
                <c:pt idx="251">
                  <c:v>44896</c:v>
                </c:pt>
                <c:pt idx="252">
                  <c:v>44927</c:v>
                </c:pt>
                <c:pt idx="253">
                  <c:v>44958</c:v>
                </c:pt>
                <c:pt idx="254">
                  <c:v>44986</c:v>
                </c:pt>
                <c:pt idx="255">
                  <c:v>45017</c:v>
                </c:pt>
                <c:pt idx="256">
                  <c:v>45047</c:v>
                </c:pt>
                <c:pt idx="257">
                  <c:v>45078</c:v>
                </c:pt>
                <c:pt idx="258">
                  <c:v>45108</c:v>
                </c:pt>
                <c:pt idx="259">
                  <c:v>45139</c:v>
                </c:pt>
                <c:pt idx="260">
                  <c:v>45170</c:v>
                </c:pt>
                <c:pt idx="261">
                  <c:v>45200</c:v>
                </c:pt>
                <c:pt idx="262">
                  <c:v>45231</c:v>
                </c:pt>
                <c:pt idx="263">
                  <c:v>45261</c:v>
                </c:pt>
                <c:pt idx="264">
                  <c:v>45292</c:v>
                </c:pt>
                <c:pt idx="265">
                  <c:v>45323</c:v>
                </c:pt>
                <c:pt idx="266">
                  <c:v>45352</c:v>
                </c:pt>
                <c:pt idx="267">
                  <c:v>45383</c:v>
                </c:pt>
                <c:pt idx="268">
                  <c:v>45413</c:v>
                </c:pt>
                <c:pt idx="269">
                  <c:v>45444</c:v>
                </c:pt>
                <c:pt idx="270">
                  <c:v>45474</c:v>
                </c:pt>
                <c:pt idx="271">
                  <c:v>45505</c:v>
                </c:pt>
                <c:pt idx="272">
                  <c:v>45536</c:v>
                </c:pt>
                <c:pt idx="273">
                  <c:v>45566</c:v>
                </c:pt>
                <c:pt idx="274">
                  <c:v>45597</c:v>
                </c:pt>
                <c:pt idx="275">
                  <c:v>45627</c:v>
                </c:pt>
                <c:pt idx="276">
                  <c:v>45658</c:v>
                </c:pt>
                <c:pt idx="277">
                  <c:v>45689</c:v>
                </c:pt>
                <c:pt idx="278">
                  <c:v>45717</c:v>
                </c:pt>
                <c:pt idx="279">
                  <c:v>45748</c:v>
                </c:pt>
                <c:pt idx="280">
                  <c:v>45778</c:v>
                </c:pt>
                <c:pt idx="281">
                  <c:v>45809</c:v>
                </c:pt>
                <c:pt idx="282">
                  <c:v>45839</c:v>
                </c:pt>
                <c:pt idx="283">
                  <c:v>45870</c:v>
                </c:pt>
                <c:pt idx="284">
                  <c:v>45901</c:v>
                </c:pt>
                <c:pt idx="285">
                  <c:v>45931</c:v>
                </c:pt>
                <c:pt idx="286">
                  <c:v>45962</c:v>
                </c:pt>
              </c:numCache>
            </c:numRef>
          </c:cat>
          <c:val>
            <c:numRef>
              <c:f>Indices!$C$2:$C$384</c:f>
              <c:numCache>
                <c:formatCode>0.00%</c:formatCode>
                <c:ptCount val="287"/>
                <c:pt idx="0">
                  <c:v>3.7999999999999999E-2</c:v>
                </c:pt>
                <c:pt idx="1">
                  <c:v>3.49E-2</c:v>
                </c:pt>
                <c:pt idx="2">
                  <c:v>3.0499999999999999E-2</c:v>
                </c:pt>
                <c:pt idx="3">
                  <c:v>2.5499999999999998E-2</c:v>
                </c:pt>
                <c:pt idx="4">
                  <c:v>2.5100000000000001E-2</c:v>
                </c:pt>
                <c:pt idx="5">
                  <c:v>2.58E-2</c:v>
                </c:pt>
                <c:pt idx="6">
                  <c:v>2.8500000000000001E-2</c:v>
                </c:pt>
                <c:pt idx="7">
                  <c:v>2.8199999999999999E-2</c:v>
                </c:pt>
                <c:pt idx="8">
                  <c:v>3.0599999999999999E-2</c:v>
                </c:pt>
                <c:pt idx="9">
                  <c:v>3.09E-2</c:v>
                </c:pt>
                <c:pt idx="10">
                  <c:v>2.8500000000000001E-2</c:v>
                </c:pt>
                <c:pt idx="11">
                  <c:v>3.2899999999999999E-2</c:v>
                </c:pt>
                <c:pt idx="12">
                  <c:v>3.4799999999999998E-2</c:v>
                </c:pt>
                <c:pt idx="13">
                  <c:v>3.3000000000000002E-2</c:v>
                </c:pt>
                <c:pt idx="14">
                  <c:v>2.87E-2</c:v>
                </c:pt>
                <c:pt idx="15">
                  <c:v>2.4899999999999999E-2</c:v>
                </c:pt>
                <c:pt idx="16">
                  <c:v>2.7300000000000001E-2</c:v>
                </c:pt>
                <c:pt idx="17">
                  <c:v>3.0099999999999998E-2</c:v>
                </c:pt>
                <c:pt idx="18">
                  <c:v>3.2300000000000002E-2</c:v>
                </c:pt>
                <c:pt idx="19">
                  <c:v>3.0800000000000001E-2</c:v>
                </c:pt>
                <c:pt idx="20">
                  <c:v>3.2000000000000001E-2</c:v>
                </c:pt>
                <c:pt idx="21">
                  <c:v>3.3700000000000001E-2</c:v>
                </c:pt>
                <c:pt idx="22">
                  <c:v>3.3000000000000002E-2</c:v>
                </c:pt>
                <c:pt idx="23">
                  <c:v>3.4099999999999998E-2</c:v>
                </c:pt>
                <c:pt idx="24">
                  <c:v>3.3799999999999997E-2</c:v>
                </c:pt>
                <c:pt idx="25">
                  <c:v>3.1199999999999999E-2</c:v>
                </c:pt>
                <c:pt idx="26">
                  <c:v>2.8500000000000001E-2</c:v>
                </c:pt>
                <c:pt idx="27">
                  <c:v>2.2800000000000001E-2</c:v>
                </c:pt>
                <c:pt idx="28">
                  <c:v>2.41E-2</c:v>
                </c:pt>
                <c:pt idx="29">
                  <c:v>2.5700000000000001E-2</c:v>
                </c:pt>
                <c:pt idx="30">
                  <c:v>2.7400000000000001E-2</c:v>
                </c:pt>
                <c:pt idx="31">
                  <c:v>2.81E-2</c:v>
                </c:pt>
                <c:pt idx="32">
                  <c:v>3.1E-2</c:v>
                </c:pt>
                <c:pt idx="33">
                  <c:v>3.0300000000000001E-2</c:v>
                </c:pt>
                <c:pt idx="34">
                  <c:v>2.9100000000000001E-2</c:v>
                </c:pt>
                <c:pt idx="35">
                  <c:v>3.0599999999999999E-2</c:v>
                </c:pt>
                <c:pt idx="36">
                  <c:v>3.1300000000000001E-2</c:v>
                </c:pt>
                <c:pt idx="37">
                  <c:v>2.7699999999999999E-2</c:v>
                </c:pt>
                <c:pt idx="38">
                  <c:v>2.41E-2</c:v>
                </c:pt>
                <c:pt idx="39">
                  <c:v>2.1299999999999999E-2</c:v>
                </c:pt>
                <c:pt idx="40">
                  <c:v>2.3099999999999999E-2</c:v>
                </c:pt>
                <c:pt idx="41">
                  <c:v>2.5999999999999999E-2</c:v>
                </c:pt>
                <c:pt idx="42">
                  <c:v>2.8199999999999999E-2</c:v>
                </c:pt>
                <c:pt idx="43">
                  <c:v>2.9700000000000001E-2</c:v>
                </c:pt>
                <c:pt idx="44">
                  <c:v>3.1E-2</c:v>
                </c:pt>
                <c:pt idx="45">
                  <c:v>2.8400000000000002E-2</c:v>
                </c:pt>
                <c:pt idx="46">
                  <c:v>2.87E-2</c:v>
                </c:pt>
                <c:pt idx="47">
                  <c:v>2.93E-2</c:v>
                </c:pt>
                <c:pt idx="48">
                  <c:v>2.8500000000000001E-2</c:v>
                </c:pt>
                <c:pt idx="49">
                  <c:v>2.76E-2</c:v>
                </c:pt>
                <c:pt idx="50">
                  <c:v>2.0899999999999998E-2</c:v>
                </c:pt>
                <c:pt idx="51">
                  <c:v>1.66E-2</c:v>
                </c:pt>
                <c:pt idx="52">
                  <c:v>1.95E-2</c:v>
                </c:pt>
                <c:pt idx="53">
                  <c:v>2.2800000000000001E-2</c:v>
                </c:pt>
                <c:pt idx="54">
                  <c:v>2.5399999999999999E-2</c:v>
                </c:pt>
                <c:pt idx="55">
                  <c:v>2.8799999999999999E-2</c:v>
                </c:pt>
                <c:pt idx="56">
                  <c:v>2.7099999999999999E-2</c:v>
                </c:pt>
                <c:pt idx="57">
                  <c:v>2.7300000000000001E-2</c:v>
                </c:pt>
                <c:pt idx="58">
                  <c:v>2.64E-2</c:v>
                </c:pt>
                <c:pt idx="59">
                  <c:v>2.7099999999999999E-2</c:v>
                </c:pt>
                <c:pt idx="60">
                  <c:v>2.8199999999999999E-2</c:v>
                </c:pt>
                <c:pt idx="61">
                  <c:v>2.6800000000000001E-2</c:v>
                </c:pt>
                <c:pt idx="62">
                  <c:v>2.2100000000000002E-2</c:v>
                </c:pt>
                <c:pt idx="63">
                  <c:v>1.9099999999999999E-2</c:v>
                </c:pt>
                <c:pt idx="64">
                  <c:v>2.18E-2</c:v>
                </c:pt>
                <c:pt idx="65">
                  <c:v>2.4500000000000001E-2</c:v>
                </c:pt>
                <c:pt idx="66">
                  <c:v>2.7900000000000001E-2</c:v>
                </c:pt>
                <c:pt idx="67">
                  <c:v>3.0499999999999999E-2</c:v>
                </c:pt>
                <c:pt idx="68">
                  <c:v>3.1800000000000002E-2</c:v>
                </c:pt>
                <c:pt idx="69">
                  <c:v>3.5499999999999997E-2</c:v>
                </c:pt>
                <c:pt idx="70">
                  <c:v>3.5200000000000002E-2</c:v>
                </c:pt>
                <c:pt idx="71">
                  <c:v>3.6600000000000001E-2</c:v>
                </c:pt>
                <c:pt idx="72">
                  <c:v>4.0300000000000002E-2</c:v>
                </c:pt>
                <c:pt idx="73">
                  <c:v>3.7400000000000003E-2</c:v>
                </c:pt>
                <c:pt idx="74">
                  <c:v>2.93E-2</c:v>
                </c:pt>
                <c:pt idx="75">
                  <c:v>2.76E-2</c:v>
                </c:pt>
                <c:pt idx="76">
                  <c:v>3.0599999999999999E-2</c:v>
                </c:pt>
                <c:pt idx="77">
                  <c:v>3.2800000000000003E-2</c:v>
                </c:pt>
                <c:pt idx="78">
                  <c:v>3.6299999999999999E-2</c:v>
                </c:pt>
                <c:pt idx="79">
                  <c:v>3.85E-2</c:v>
                </c:pt>
                <c:pt idx="80">
                  <c:v>4.2799999999999998E-2</c:v>
                </c:pt>
                <c:pt idx="81">
                  <c:v>4.4600000000000001E-2</c:v>
                </c:pt>
                <c:pt idx="82">
                  <c:v>4.3700000000000003E-2</c:v>
                </c:pt>
                <c:pt idx="83">
                  <c:v>4.7699999999999999E-2</c:v>
                </c:pt>
                <c:pt idx="84">
                  <c:v>5.04E-2</c:v>
                </c:pt>
                <c:pt idx="85">
                  <c:v>4.7600000000000003E-2</c:v>
                </c:pt>
                <c:pt idx="86">
                  <c:v>3.6499999999999998E-2</c:v>
                </c:pt>
                <c:pt idx="87">
                  <c:v>3.1800000000000002E-2</c:v>
                </c:pt>
                <c:pt idx="88">
                  <c:v>3.4599999999999999E-2</c:v>
                </c:pt>
                <c:pt idx="89">
                  <c:v>3.85E-2</c:v>
                </c:pt>
                <c:pt idx="90">
                  <c:v>4.2599999999999999E-2</c:v>
                </c:pt>
                <c:pt idx="91">
                  <c:v>4.4499999999999998E-2</c:v>
                </c:pt>
                <c:pt idx="92">
                  <c:v>4.9700000000000001E-2</c:v>
                </c:pt>
                <c:pt idx="93">
                  <c:v>4.7600000000000003E-2</c:v>
                </c:pt>
                <c:pt idx="94">
                  <c:v>4.4200000000000003E-2</c:v>
                </c:pt>
                <c:pt idx="95">
                  <c:v>4.4699999999999997E-2</c:v>
                </c:pt>
                <c:pt idx="96">
                  <c:v>4.6899999999999997E-2</c:v>
                </c:pt>
                <c:pt idx="97">
                  <c:v>4.8099999999999997E-2</c:v>
                </c:pt>
                <c:pt idx="98">
                  <c:v>3.4200000000000001E-2</c:v>
                </c:pt>
                <c:pt idx="99">
                  <c:v>2.86E-2</c:v>
                </c:pt>
                <c:pt idx="100">
                  <c:v>3.0499999999999999E-2</c:v>
                </c:pt>
                <c:pt idx="101">
                  <c:v>3.0700000000000002E-2</c:v>
                </c:pt>
                <c:pt idx="102">
                  <c:v>3.3000000000000002E-2</c:v>
                </c:pt>
                <c:pt idx="103">
                  <c:v>3.1099999999999999E-2</c:v>
                </c:pt>
                <c:pt idx="104">
                  <c:v>3.8899999999999997E-2</c:v>
                </c:pt>
                <c:pt idx="105">
                  <c:v>3.3000000000000002E-2</c:v>
                </c:pt>
                <c:pt idx="106">
                  <c:v>3.1199999999999999E-2</c:v>
                </c:pt>
                <c:pt idx="107">
                  <c:v>3.32E-2</c:v>
                </c:pt>
                <c:pt idx="108">
                  <c:v>3.49E-2</c:v>
                </c:pt>
                <c:pt idx="109">
                  <c:v>3.2399999999999998E-2</c:v>
                </c:pt>
                <c:pt idx="110">
                  <c:v>2.63E-2</c:v>
                </c:pt>
                <c:pt idx="111">
                  <c:v>1.7299999999999999E-2</c:v>
                </c:pt>
                <c:pt idx="112">
                  <c:v>2.1600000000000001E-2</c:v>
                </c:pt>
                <c:pt idx="113">
                  <c:v>2.6100000000000002E-2</c:v>
                </c:pt>
                <c:pt idx="114">
                  <c:v>2.6599999999999999E-2</c:v>
                </c:pt>
                <c:pt idx="115">
                  <c:v>2.81E-2</c:v>
                </c:pt>
                <c:pt idx="116">
                  <c:v>3.1800000000000002E-2</c:v>
                </c:pt>
                <c:pt idx="117">
                  <c:v>3.0800000000000001E-2</c:v>
                </c:pt>
                <c:pt idx="118">
                  <c:v>0.03</c:v>
                </c:pt>
                <c:pt idx="119">
                  <c:v>3.1899999999999998E-2</c:v>
                </c:pt>
                <c:pt idx="120">
                  <c:v>3.3099999999999997E-2</c:v>
                </c:pt>
                <c:pt idx="121">
                  <c:v>3.4299999999999997E-2</c:v>
                </c:pt>
                <c:pt idx="122">
                  <c:v>2.5600000000000001E-2</c:v>
                </c:pt>
                <c:pt idx="123">
                  <c:v>2.3300000000000001E-2</c:v>
                </c:pt>
                <c:pt idx="124">
                  <c:v>2.5999999999999999E-2</c:v>
                </c:pt>
                <c:pt idx="125">
                  <c:v>3.1199999999999999E-2</c:v>
                </c:pt>
                <c:pt idx="126">
                  <c:v>3.1699999999999999E-2</c:v>
                </c:pt>
                <c:pt idx="127">
                  <c:v>3.2399999999999998E-2</c:v>
                </c:pt>
                <c:pt idx="128">
                  <c:v>3.4799999999999998E-2</c:v>
                </c:pt>
                <c:pt idx="129">
                  <c:v>3.73E-2</c:v>
                </c:pt>
                <c:pt idx="130">
                  <c:v>3.5299999999999998E-2</c:v>
                </c:pt>
                <c:pt idx="131">
                  <c:v>3.6400000000000002E-2</c:v>
                </c:pt>
                <c:pt idx="132">
                  <c:v>3.7400000000000003E-2</c:v>
                </c:pt>
                <c:pt idx="133">
                  <c:v>3.6499999999999998E-2</c:v>
                </c:pt>
                <c:pt idx="134">
                  <c:v>3.0200000000000001E-2</c:v>
                </c:pt>
                <c:pt idx="135">
                  <c:v>2.6800000000000001E-2</c:v>
                </c:pt>
                <c:pt idx="136">
                  <c:v>2.75E-2</c:v>
                </c:pt>
                <c:pt idx="137">
                  <c:v>2.9000000000000001E-2</c:v>
                </c:pt>
                <c:pt idx="138">
                  <c:v>3.1300000000000001E-2</c:v>
                </c:pt>
                <c:pt idx="139">
                  <c:v>3.2099999999999997E-2</c:v>
                </c:pt>
                <c:pt idx="140">
                  <c:v>3.4500000000000003E-2</c:v>
                </c:pt>
                <c:pt idx="141">
                  <c:v>3.6200000000000003E-2</c:v>
                </c:pt>
                <c:pt idx="142">
                  <c:v>3.5200000000000002E-2</c:v>
                </c:pt>
                <c:pt idx="143">
                  <c:v>3.4299999999999997E-2</c:v>
                </c:pt>
                <c:pt idx="144">
                  <c:v>3.8399999999999997E-2</c:v>
                </c:pt>
                <c:pt idx="145">
                  <c:v>3.7999999999999999E-2</c:v>
                </c:pt>
                <c:pt idx="146">
                  <c:v>2.8000000000000001E-2</c:v>
                </c:pt>
                <c:pt idx="147">
                  <c:v>2.5100000000000001E-2</c:v>
                </c:pt>
                <c:pt idx="148">
                  <c:v>2.6700000000000002E-2</c:v>
                </c:pt>
                <c:pt idx="149">
                  <c:v>2.8899999999999999E-2</c:v>
                </c:pt>
                <c:pt idx="150">
                  <c:v>3.2800000000000003E-2</c:v>
                </c:pt>
                <c:pt idx="151">
                  <c:v>3.5400000000000001E-2</c:v>
                </c:pt>
                <c:pt idx="152">
                  <c:v>4.3400000000000001E-2</c:v>
                </c:pt>
                <c:pt idx="153">
                  <c:v>4.02E-2</c:v>
                </c:pt>
                <c:pt idx="154">
                  <c:v>3.9800000000000002E-2</c:v>
                </c:pt>
                <c:pt idx="155">
                  <c:v>4.41E-2</c:v>
                </c:pt>
                <c:pt idx="156">
                  <c:v>4.7500000000000001E-2</c:v>
                </c:pt>
                <c:pt idx="157">
                  <c:v>4.6199999999999998E-2</c:v>
                </c:pt>
                <c:pt idx="158">
                  <c:v>3.56E-2</c:v>
                </c:pt>
                <c:pt idx="159">
                  <c:v>3.2300000000000002E-2</c:v>
                </c:pt>
                <c:pt idx="160">
                  <c:v>3.3399999999999999E-2</c:v>
                </c:pt>
                <c:pt idx="161">
                  <c:v>3.6600000000000001E-2</c:v>
                </c:pt>
                <c:pt idx="162">
                  <c:v>3.9199999999999999E-2</c:v>
                </c:pt>
                <c:pt idx="163">
                  <c:v>3.9800000000000002E-2</c:v>
                </c:pt>
                <c:pt idx="164">
                  <c:v>4.4600000000000001E-2</c:v>
                </c:pt>
                <c:pt idx="165">
                  <c:v>4.5600000000000002E-2</c:v>
                </c:pt>
                <c:pt idx="166">
                  <c:v>4.5600000000000002E-2</c:v>
                </c:pt>
                <c:pt idx="167">
                  <c:v>4.7E-2</c:v>
                </c:pt>
                <c:pt idx="168">
                  <c:v>4.9799999999999997E-2</c:v>
                </c:pt>
                <c:pt idx="169">
                  <c:v>5.16E-2</c:v>
                </c:pt>
                <c:pt idx="170">
                  <c:v>4.1500000000000002E-2</c:v>
                </c:pt>
                <c:pt idx="171">
                  <c:v>3.6999999999999998E-2</c:v>
                </c:pt>
                <c:pt idx="172">
                  <c:v>3.6600000000000001E-2</c:v>
                </c:pt>
                <c:pt idx="173">
                  <c:v>4.07E-2</c:v>
                </c:pt>
                <c:pt idx="174">
                  <c:v>4.5900000000000003E-2</c:v>
                </c:pt>
                <c:pt idx="175">
                  <c:v>4.8599999999999997E-2</c:v>
                </c:pt>
                <c:pt idx="176">
                  <c:v>5.0500000000000003E-2</c:v>
                </c:pt>
                <c:pt idx="177">
                  <c:v>5.0700000000000002E-2</c:v>
                </c:pt>
                <c:pt idx="178">
                  <c:v>5.2900000000000003E-2</c:v>
                </c:pt>
                <c:pt idx="179">
                  <c:v>5.45E-2</c:v>
                </c:pt>
                <c:pt idx="180">
                  <c:v>5.6000000000000001E-2</c:v>
                </c:pt>
                <c:pt idx="181">
                  <c:v>5.3499999999999999E-2</c:v>
                </c:pt>
                <c:pt idx="182">
                  <c:v>4.82E-2</c:v>
                </c:pt>
                <c:pt idx="183">
                  <c:v>4.1099999999999998E-2</c:v>
                </c:pt>
                <c:pt idx="184">
                  <c:v>4.2900000000000001E-2</c:v>
                </c:pt>
                <c:pt idx="185">
                  <c:v>4.5499999999999999E-2</c:v>
                </c:pt>
                <c:pt idx="186">
                  <c:v>4.6699999999999998E-2</c:v>
                </c:pt>
                <c:pt idx="187">
                  <c:v>4.8800000000000003E-2</c:v>
                </c:pt>
                <c:pt idx="188">
                  <c:v>5.0999999999999997E-2</c:v>
                </c:pt>
                <c:pt idx="189">
                  <c:v>4.8000000000000001E-2</c:v>
                </c:pt>
                <c:pt idx="190">
                  <c:v>4.8300000000000003E-2</c:v>
                </c:pt>
                <c:pt idx="191">
                  <c:v>5.11E-2</c:v>
                </c:pt>
                <c:pt idx="192">
                  <c:v>5.2499999999999998E-2</c:v>
                </c:pt>
                <c:pt idx="193">
                  <c:v>5.74E-2</c:v>
                </c:pt>
                <c:pt idx="194">
                  <c:v>5.1499999999999997E-2</c:v>
                </c:pt>
                <c:pt idx="195">
                  <c:v>4.2999999999999997E-2</c:v>
                </c:pt>
                <c:pt idx="196">
                  <c:v>4.0800000000000003E-2</c:v>
                </c:pt>
                <c:pt idx="197">
                  <c:v>4.41E-2</c:v>
                </c:pt>
                <c:pt idx="198">
                  <c:v>4.4699999999999997E-2</c:v>
                </c:pt>
                <c:pt idx="199">
                  <c:v>4.8899999999999999E-2</c:v>
                </c:pt>
                <c:pt idx="200">
                  <c:v>5.11E-2</c:v>
                </c:pt>
                <c:pt idx="201">
                  <c:v>5.4699999999999999E-2</c:v>
                </c:pt>
                <c:pt idx="202">
                  <c:v>5.4800000000000001E-2</c:v>
                </c:pt>
                <c:pt idx="203">
                  <c:v>5.5E-2</c:v>
                </c:pt>
                <c:pt idx="204">
                  <c:v>5.74E-2</c:v>
                </c:pt>
                <c:pt idx="205">
                  <c:v>5.5399999999999998E-2</c:v>
                </c:pt>
                <c:pt idx="206">
                  <c:v>5.0200000000000002E-2</c:v>
                </c:pt>
                <c:pt idx="207">
                  <c:v>4.3499999999999997E-2</c:v>
                </c:pt>
                <c:pt idx="208">
                  <c:v>4.3799999999999999E-2</c:v>
                </c:pt>
                <c:pt idx="209">
                  <c:v>4.5199999999999997E-2</c:v>
                </c:pt>
                <c:pt idx="210">
                  <c:v>5.11E-2</c:v>
                </c:pt>
                <c:pt idx="211">
                  <c:v>5.9299999999999999E-2</c:v>
                </c:pt>
                <c:pt idx="212">
                  <c:v>5.3900000000000003E-2</c:v>
                </c:pt>
                <c:pt idx="213">
                  <c:v>5.4300000000000001E-2</c:v>
                </c:pt>
                <c:pt idx="214">
                  <c:v>5.4300000000000001E-2</c:v>
                </c:pt>
                <c:pt idx="215">
                  <c:v>5.5300000000000002E-2</c:v>
                </c:pt>
                <c:pt idx="216">
                  <c:v>5.8299999999999998E-2</c:v>
                </c:pt>
                <c:pt idx="217">
                  <c:v>5.62E-2</c:v>
                </c:pt>
                <c:pt idx="218">
                  <c:v>5.11E-2</c:v>
                </c:pt>
                <c:pt idx="219">
                  <c:v>5.1299999999999998E-2</c:v>
                </c:pt>
                <c:pt idx="220">
                  <c:v>4.4499999999999998E-2</c:v>
                </c:pt>
                <c:pt idx="221">
                  <c:v>3.8100000000000002E-2</c:v>
                </c:pt>
                <c:pt idx="222">
                  <c:v>3.5499999999999997E-2</c:v>
                </c:pt>
                <c:pt idx="223">
                  <c:v>3.49E-2</c:v>
                </c:pt>
                <c:pt idx="224">
                  <c:v>3.85E-2</c:v>
                </c:pt>
                <c:pt idx="225">
                  <c:v>3.8199999999999998E-2</c:v>
                </c:pt>
                <c:pt idx="226">
                  <c:v>3.8399999999999997E-2</c:v>
                </c:pt>
                <c:pt idx="227">
                  <c:v>4.2299999999999997E-2</c:v>
                </c:pt>
                <c:pt idx="228">
                  <c:v>4.1700000000000001E-2</c:v>
                </c:pt>
                <c:pt idx="229">
                  <c:v>3.7400000000000003E-2</c:v>
                </c:pt>
                <c:pt idx="230">
                  <c:v>3.7600000000000001E-2</c:v>
                </c:pt>
                <c:pt idx="231">
                  <c:v>2.8199999999999999E-2</c:v>
                </c:pt>
                <c:pt idx="232">
                  <c:v>2.58E-2</c:v>
                </c:pt>
                <c:pt idx="233">
                  <c:v>2.7699999999999999E-2</c:v>
                </c:pt>
                <c:pt idx="234">
                  <c:v>3.0700000000000002E-2</c:v>
                </c:pt>
                <c:pt idx="235">
                  <c:v>3.1600000000000003E-2</c:v>
                </c:pt>
                <c:pt idx="236">
                  <c:v>3.6400000000000002E-2</c:v>
                </c:pt>
                <c:pt idx="237">
                  <c:v>3.7600000000000001E-2</c:v>
                </c:pt>
                <c:pt idx="238">
                  <c:v>3.9E-2</c:v>
                </c:pt>
                <c:pt idx="239">
                  <c:v>4.3400000000000001E-2</c:v>
                </c:pt>
                <c:pt idx="240">
                  <c:v>4.5600000000000002E-2</c:v>
                </c:pt>
                <c:pt idx="241">
                  <c:v>4.7699999999999999E-2</c:v>
                </c:pt>
                <c:pt idx="242">
                  <c:v>4.4200000000000003E-2</c:v>
                </c:pt>
                <c:pt idx="243">
                  <c:v>3.8600000000000002E-2</c:v>
                </c:pt>
                <c:pt idx="244">
                  <c:v>3.8399999999999997E-2</c:v>
                </c:pt>
                <c:pt idx="245">
                  <c:v>4.3700000000000003E-2</c:v>
                </c:pt>
                <c:pt idx="246">
                  <c:v>4.7100000000000003E-2</c:v>
                </c:pt>
                <c:pt idx="247">
                  <c:v>4.9799999999999997E-2</c:v>
                </c:pt>
                <c:pt idx="248">
                  <c:v>5.28E-2</c:v>
                </c:pt>
                <c:pt idx="249">
                  <c:v>5.1299999999999998E-2</c:v>
                </c:pt>
                <c:pt idx="250">
                  <c:v>5.21E-2</c:v>
                </c:pt>
                <c:pt idx="251">
                  <c:v>5.67E-2</c:v>
                </c:pt>
                <c:pt idx="252">
                  <c:v>5.9299999999999999E-2</c:v>
                </c:pt>
                <c:pt idx="253">
                  <c:v>5.8999999999999997E-2</c:v>
                </c:pt>
                <c:pt idx="254">
                  <c:v>5.28E-2</c:v>
                </c:pt>
                <c:pt idx="255">
                  <c:v>4.6699999999999998E-2</c:v>
                </c:pt>
                <c:pt idx="256">
                  <c:v>4.6899999999999997E-2</c:v>
                </c:pt>
                <c:pt idx="257">
                  <c:v>5.0099999999999999E-2</c:v>
                </c:pt>
                <c:pt idx="258">
                  <c:v>5.3100000000000001E-2</c:v>
                </c:pt>
                <c:pt idx="259">
                  <c:v>5.8099999999999999E-2</c:v>
                </c:pt>
                <c:pt idx="260">
                  <c:v>6.1100000000000002E-2</c:v>
                </c:pt>
                <c:pt idx="261">
                  <c:v>0.06</c:v>
                </c:pt>
                <c:pt idx="262">
                  <c:v>5.8799999999999998E-2</c:v>
                </c:pt>
                <c:pt idx="263">
                  <c:v>5.9400000000000001E-2</c:v>
                </c:pt>
                <c:pt idx="264">
                  <c:v>6.2799999999999995E-2</c:v>
                </c:pt>
                <c:pt idx="265">
                  <c:v>6.3899999999999998E-2</c:v>
                </c:pt>
                <c:pt idx="266">
                  <c:v>5.62E-2</c:v>
                </c:pt>
                <c:pt idx="267">
                  <c:v>5.2299999999999999E-2</c:v>
                </c:pt>
                <c:pt idx="268">
                  <c:v>5.6399999999999999E-2</c:v>
                </c:pt>
                <c:pt idx="269">
                  <c:v>5.62E-2</c:v>
                </c:pt>
                <c:pt idx="270">
                  <c:v>5.91E-2</c:v>
                </c:pt>
                <c:pt idx="271">
                  <c:v>6.0999999999999999E-2</c:v>
                </c:pt>
                <c:pt idx="272">
                  <c:v>6.1199999999999997E-2</c:v>
                </c:pt>
                <c:pt idx="273">
                  <c:v>6.2300000000000001E-2</c:v>
                </c:pt>
                <c:pt idx="274">
                  <c:v>6.0699999999999997E-2</c:v>
                </c:pt>
                <c:pt idx="275">
                  <c:v>6.1499999999999999E-2</c:v>
                </c:pt>
                <c:pt idx="276">
                  <c:v>6.4500000000000002E-2</c:v>
                </c:pt>
                <c:pt idx="277">
                  <c:v>6.3E-2</c:v>
                </c:pt>
                <c:pt idx="278">
                  <c:v>5.91E-2</c:v>
                </c:pt>
                <c:pt idx="279">
                  <c:v>5.6099999999999997E-2</c:v>
                </c:pt>
                <c:pt idx="280">
                  <c:v>5.57E-2</c:v>
                </c:pt>
                <c:pt idx="281">
                  <c:v>5.8900000000000001E-2</c:v>
                </c:pt>
                <c:pt idx="282">
                  <c:v>6.2799999999999995E-2</c:v>
                </c:pt>
                <c:pt idx="283">
                  <c:v>6.4299999999999996E-2</c:v>
                </c:pt>
                <c:pt idx="284">
                  <c:v>6.5000000000000002E-2</c:v>
                </c:pt>
                <c:pt idx="285">
                  <c:v>6.6500000000000004E-2</c:v>
                </c:pt>
                <c:pt idx="286">
                  <c:v>6.1899999999999997E-2</c:v>
                </c:pt>
              </c:numCache>
            </c:numRef>
          </c:val>
          <c:smooth val="0"/>
          <c:extLst>
            <c:ext xmlns:c16="http://schemas.microsoft.com/office/drawing/2014/chart" uri="{C3380CC4-5D6E-409C-BE32-E72D297353CC}">
              <c16:uniqueId val="{00000002-2F8A-443B-92E7-02CE61AAC94B}"/>
            </c:ext>
          </c:extLst>
        </c:ser>
        <c:dLbls>
          <c:showLegendKey val="0"/>
          <c:showVal val="0"/>
          <c:showCatName val="0"/>
          <c:showSerName val="0"/>
          <c:showPercent val="0"/>
          <c:showBubbleSize val="0"/>
        </c:dLbls>
        <c:marker val="1"/>
        <c:smooth val="0"/>
        <c:axId val="22316016"/>
        <c:axId val="22325616"/>
      </c:lineChart>
      <c:dateAx>
        <c:axId val="22316016"/>
        <c:scaling>
          <c:orientation val="minMax"/>
        </c:scaling>
        <c:delete val="0"/>
        <c:axPos val="b"/>
        <c:numFmt formatCode="yyyy" sourceLinked="0"/>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22325616"/>
        <c:crosses val="autoZero"/>
        <c:auto val="1"/>
        <c:lblOffset val="100"/>
        <c:baseTimeUnit val="months"/>
        <c:majorUnit val="1"/>
        <c:majorTimeUnit val="years"/>
      </c:dateAx>
      <c:valAx>
        <c:axId val="22325616"/>
        <c:scaling>
          <c:orientation val="minMax"/>
        </c:scaling>
        <c:delete val="0"/>
        <c:axPos val="l"/>
        <c:numFmt formatCode="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22316016"/>
        <c:crosses val="autoZero"/>
        <c:crossBetween val="between"/>
      </c:valAx>
      <c:valAx>
        <c:axId val="22348656"/>
        <c:scaling>
          <c:orientation val="minMax"/>
          <c:max val="1"/>
        </c:scaling>
        <c:delete val="0"/>
        <c:axPos val="r"/>
        <c:numFmt formatCode="0.00"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356816"/>
        <c:crosses val="max"/>
        <c:crossBetween val="between"/>
      </c:valAx>
      <c:dateAx>
        <c:axId val="22356816"/>
        <c:scaling>
          <c:orientation val="minMax"/>
        </c:scaling>
        <c:delete val="1"/>
        <c:axPos val="b"/>
        <c:numFmt formatCode="mmm\-yy" sourceLinked="1"/>
        <c:majorTickMark val="out"/>
        <c:minorTickMark val="none"/>
        <c:tickLblPos val="nextTo"/>
        <c:crossAx val="22348656"/>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r>
              <a:rPr lang="en-US" b="1">
                <a:solidFill>
                  <a:sysClr val="windowText" lastClr="000000"/>
                </a:solidFill>
                <a:latin typeface="IBM Plex Sans" panose="020B0503050203000203" pitchFamily="34" charset="0"/>
              </a:rPr>
              <a:t>Home Ownership Affordability Monitor</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IBM Plex Sans" panose="020B0503050203000203" pitchFamily="34" charset="0"/>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numRef>
              <c:f>Sheet1!$A$2:$A$251</c:f>
              <c:numCache>
                <c:formatCode>mmm\-yy</c:formatCode>
                <c:ptCount val="250"/>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pt idx="198">
                  <c:v>44378</c:v>
                </c:pt>
                <c:pt idx="199">
                  <c:v>44409</c:v>
                </c:pt>
                <c:pt idx="200">
                  <c:v>44440</c:v>
                </c:pt>
                <c:pt idx="201">
                  <c:v>44470</c:v>
                </c:pt>
                <c:pt idx="202">
                  <c:v>44501</c:v>
                </c:pt>
                <c:pt idx="203">
                  <c:v>44531</c:v>
                </c:pt>
                <c:pt idx="204">
                  <c:v>44562</c:v>
                </c:pt>
                <c:pt idx="205">
                  <c:v>44593</c:v>
                </c:pt>
                <c:pt idx="206">
                  <c:v>44621</c:v>
                </c:pt>
                <c:pt idx="207">
                  <c:v>44652</c:v>
                </c:pt>
                <c:pt idx="208">
                  <c:v>44682</c:v>
                </c:pt>
                <c:pt idx="209">
                  <c:v>44713</c:v>
                </c:pt>
                <c:pt idx="210">
                  <c:v>44743</c:v>
                </c:pt>
                <c:pt idx="211">
                  <c:v>44774</c:v>
                </c:pt>
                <c:pt idx="212">
                  <c:v>44805</c:v>
                </c:pt>
                <c:pt idx="213">
                  <c:v>44835</c:v>
                </c:pt>
                <c:pt idx="214">
                  <c:v>44866</c:v>
                </c:pt>
                <c:pt idx="215">
                  <c:v>44896</c:v>
                </c:pt>
                <c:pt idx="216">
                  <c:v>44927</c:v>
                </c:pt>
                <c:pt idx="217">
                  <c:v>44958</c:v>
                </c:pt>
                <c:pt idx="218">
                  <c:v>44986</c:v>
                </c:pt>
                <c:pt idx="219">
                  <c:v>45017</c:v>
                </c:pt>
                <c:pt idx="220">
                  <c:v>45047</c:v>
                </c:pt>
                <c:pt idx="221">
                  <c:v>45078</c:v>
                </c:pt>
                <c:pt idx="222">
                  <c:v>45108</c:v>
                </c:pt>
                <c:pt idx="223">
                  <c:v>45139</c:v>
                </c:pt>
                <c:pt idx="224">
                  <c:v>45170</c:v>
                </c:pt>
                <c:pt idx="225">
                  <c:v>45200</c:v>
                </c:pt>
                <c:pt idx="226">
                  <c:v>45231</c:v>
                </c:pt>
                <c:pt idx="227">
                  <c:v>45261</c:v>
                </c:pt>
                <c:pt idx="228">
                  <c:v>45292</c:v>
                </c:pt>
                <c:pt idx="229">
                  <c:v>45323</c:v>
                </c:pt>
                <c:pt idx="230">
                  <c:v>45352</c:v>
                </c:pt>
                <c:pt idx="231">
                  <c:v>45383</c:v>
                </c:pt>
                <c:pt idx="232">
                  <c:v>45413</c:v>
                </c:pt>
                <c:pt idx="233">
                  <c:v>45444</c:v>
                </c:pt>
                <c:pt idx="234">
                  <c:v>45474</c:v>
                </c:pt>
                <c:pt idx="235">
                  <c:v>45505</c:v>
                </c:pt>
                <c:pt idx="236">
                  <c:v>45536</c:v>
                </c:pt>
                <c:pt idx="237">
                  <c:v>45566</c:v>
                </c:pt>
                <c:pt idx="238">
                  <c:v>45597</c:v>
                </c:pt>
                <c:pt idx="239">
                  <c:v>45627</c:v>
                </c:pt>
                <c:pt idx="240">
                  <c:v>45658</c:v>
                </c:pt>
                <c:pt idx="241">
                  <c:v>45689</c:v>
                </c:pt>
                <c:pt idx="242">
                  <c:v>45717</c:v>
                </c:pt>
                <c:pt idx="243">
                  <c:v>45748</c:v>
                </c:pt>
                <c:pt idx="244">
                  <c:v>45778</c:v>
                </c:pt>
                <c:pt idx="245">
                  <c:v>45809</c:v>
                </c:pt>
                <c:pt idx="246">
                  <c:v>45839</c:v>
                </c:pt>
                <c:pt idx="247">
                  <c:v>45870</c:v>
                </c:pt>
                <c:pt idx="248">
                  <c:v>45901</c:v>
                </c:pt>
                <c:pt idx="249">
                  <c:v>45931</c:v>
                </c:pt>
              </c:numCache>
            </c:numRef>
          </c:cat>
          <c:val>
            <c:numRef>
              <c:f>Sheet1!$B$2:$B$251</c:f>
              <c:extLst/>
            </c:numRef>
          </c:val>
          <c:extLst>
            <c:ext xmlns:c16="http://schemas.microsoft.com/office/drawing/2014/chart" uri="{C3380CC4-5D6E-409C-BE32-E72D297353CC}">
              <c16:uniqueId val="{00000000-AE20-4812-9391-3CDA14E2B9DB}"/>
            </c:ext>
          </c:extLst>
        </c:ser>
        <c:ser>
          <c:idx val="1"/>
          <c:order val="1"/>
          <c:spPr>
            <a:solidFill>
              <a:schemeClr val="accent2"/>
            </a:solidFill>
            <a:ln>
              <a:noFill/>
            </a:ln>
            <a:effectLst/>
          </c:spPr>
          <c:invertIfNegative val="0"/>
          <c:cat>
            <c:numRef>
              <c:f>Sheet1!$A$2:$A$251</c:f>
              <c:numCache>
                <c:formatCode>mmm\-yy</c:formatCode>
                <c:ptCount val="250"/>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pt idx="198">
                  <c:v>44378</c:v>
                </c:pt>
                <c:pt idx="199">
                  <c:v>44409</c:v>
                </c:pt>
                <c:pt idx="200">
                  <c:v>44440</c:v>
                </c:pt>
                <c:pt idx="201">
                  <c:v>44470</c:v>
                </c:pt>
                <c:pt idx="202">
                  <c:v>44501</c:v>
                </c:pt>
                <c:pt idx="203">
                  <c:v>44531</c:v>
                </c:pt>
                <c:pt idx="204">
                  <c:v>44562</c:v>
                </c:pt>
                <c:pt idx="205">
                  <c:v>44593</c:v>
                </c:pt>
                <c:pt idx="206">
                  <c:v>44621</c:v>
                </c:pt>
                <c:pt idx="207">
                  <c:v>44652</c:v>
                </c:pt>
                <c:pt idx="208">
                  <c:v>44682</c:v>
                </c:pt>
                <c:pt idx="209">
                  <c:v>44713</c:v>
                </c:pt>
                <c:pt idx="210">
                  <c:v>44743</c:v>
                </c:pt>
                <c:pt idx="211">
                  <c:v>44774</c:v>
                </c:pt>
                <c:pt idx="212">
                  <c:v>44805</c:v>
                </c:pt>
                <c:pt idx="213">
                  <c:v>44835</c:v>
                </c:pt>
                <c:pt idx="214">
                  <c:v>44866</c:v>
                </c:pt>
                <c:pt idx="215">
                  <c:v>44896</c:v>
                </c:pt>
                <c:pt idx="216">
                  <c:v>44927</c:v>
                </c:pt>
                <c:pt idx="217">
                  <c:v>44958</c:v>
                </c:pt>
                <c:pt idx="218">
                  <c:v>44986</c:v>
                </c:pt>
                <c:pt idx="219">
                  <c:v>45017</c:v>
                </c:pt>
                <c:pt idx="220">
                  <c:v>45047</c:v>
                </c:pt>
                <c:pt idx="221">
                  <c:v>45078</c:v>
                </c:pt>
                <c:pt idx="222">
                  <c:v>45108</c:v>
                </c:pt>
                <c:pt idx="223">
                  <c:v>45139</c:v>
                </c:pt>
                <c:pt idx="224">
                  <c:v>45170</c:v>
                </c:pt>
                <c:pt idx="225">
                  <c:v>45200</c:v>
                </c:pt>
                <c:pt idx="226">
                  <c:v>45231</c:v>
                </c:pt>
                <c:pt idx="227">
                  <c:v>45261</c:v>
                </c:pt>
                <c:pt idx="228">
                  <c:v>45292</c:v>
                </c:pt>
                <c:pt idx="229">
                  <c:v>45323</c:v>
                </c:pt>
                <c:pt idx="230">
                  <c:v>45352</c:v>
                </c:pt>
                <c:pt idx="231">
                  <c:v>45383</c:v>
                </c:pt>
                <c:pt idx="232">
                  <c:v>45413</c:v>
                </c:pt>
                <c:pt idx="233">
                  <c:v>45444</c:v>
                </c:pt>
                <c:pt idx="234">
                  <c:v>45474</c:v>
                </c:pt>
                <c:pt idx="235">
                  <c:v>45505</c:v>
                </c:pt>
                <c:pt idx="236">
                  <c:v>45536</c:v>
                </c:pt>
                <c:pt idx="237">
                  <c:v>45566</c:v>
                </c:pt>
                <c:pt idx="238">
                  <c:v>45597</c:v>
                </c:pt>
                <c:pt idx="239">
                  <c:v>45627</c:v>
                </c:pt>
                <c:pt idx="240">
                  <c:v>45658</c:v>
                </c:pt>
                <c:pt idx="241">
                  <c:v>45689</c:v>
                </c:pt>
                <c:pt idx="242">
                  <c:v>45717</c:v>
                </c:pt>
                <c:pt idx="243">
                  <c:v>45748</c:v>
                </c:pt>
                <c:pt idx="244">
                  <c:v>45778</c:v>
                </c:pt>
                <c:pt idx="245">
                  <c:v>45809</c:v>
                </c:pt>
                <c:pt idx="246">
                  <c:v>45839</c:v>
                </c:pt>
                <c:pt idx="247">
                  <c:v>45870</c:v>
                </c:pt>
                <c:pt idx="248">
                  <c:v>45901</c:v>
                </c:pt>
                <c:pt idx="249">
                  <c:v>45931</c:v>
                </c:pt>
              </c:numCache>
            </c:numRef>
          </c:cat>
          <c:val>
            <c:numRef>
              <c:f>Sheet1!$C$2:$C$251</c:f>
              <c:extLst/>
            </c:numRef>
          </c:val>
          <c:extLst>
            <c:ext xmlns:c16="http://schemas.microsoft.com/office/drawing/2014/chart" uri="{C3380CC4-5D6E-409C-BE32-E72D297353CC}">
              <c16:uniqueId val="{00000001-AE20-4812-9391-3CDA14E2B9DB}"/>
            </c:ext>
          </c:extLst>
        </c:ser>
        <c:ser>
          <c:idx val="2"/>
          <c:order val="2"/>
          <c:spPr>
            <a:solidFill>
              <a:schemeClr val="accent3"/>
            </a:solidFill>
            <a:ln>
              <a:noFill/>
            </a:ln>
            <a:effectLst/>
          </c:spPr>
          <c:invertIfNegative val="0"/>
          <c:cat>
            <c:numRef>
              <c:f>Sheet1!$A$2:$A$251</c:f>
              <c:numCache>
                <c:formatCode>mmm\-yy</c:formatCode>
                <c:ptCount val="250"/>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pt idx="198">
                  <c:v>44378</c:v>
                </c:pt>
                <c:pt idx="199">
                  <c:v>44409</c:v>
                </c:pt>
                <c:pt idx="200">
                  <c:v>44440</c:v>
                </c:pt>
                <c:pt idx="201">
                  <c:v>44470</c:v>
                </c:pt>
                <c:pt idx="202">
                  <c:v>44501</c:v>
                </c:pt>
                <c:pt idx="203">
                  <c:v>44531</c:v>
                </c:pt>
                <c:pt idx="204">
                  <c:v>44562</c:v>
                </c:pt>
                <c:pt idx="205">
                  <c:v>44593</c:v>
                </c:pt>
                <c:pt idx="206">
                  <c:v>44621</c:v>
                </c:pt>
                <c:pt idx="207">
                  <c:v>44652</c:v>
                </c:pt>
                <c:pt idx="208">
                  <c:v>44682</c:v>
                </c:pt>
                <c:pt idx="209">
                  <c:v>44713</c:v>
                </c:pt>
                <c:pt idx="210">
                  <c:v>44743</c:v>
                </c:pt>
                <c:pt idx="211">
                  <c:v>44774</c:v>
                </c:pt>
                <c:pt idx="212">
                  <c:v>44805</c:v>
                </c:pt>
                <c:pt idx="213">
                  <c:v>44835</c:v>
                </c:pt>
                <c:pt idx="214">
                  <c:v>44866</c:v>
                </c:pt>
                <c:pt idx="215">
                  <c:v>44896</c:v>
                </c:pt>
                <c:pt idx="216">
                  <c:v>44927</c:v>
                </c:pt>
                <c:pt idx="217">
                  <c:v>44958</c:v>
                </c:pt>
                <c:pt idx="218">
                  <c:v>44986</c:v>
                </c:pt>
                <c:pt idx="219">
                  <c:v>45017</c:v>
                </c:pt>
                <c:pt idx="220">
                  <c:v>45047</c:v>
                </c:pt>
                <c:pt idx="221">
                  <c:v>45078</c:v>
                </c:pt>
                <c:pt idx="222">
                  <c:v>45108</c:v>
                </c:pt>
                <c:pt idx="223">
                  <c:v>45139</c:v>
                </c:pt>
                <c:pt idx="224">
                  <c:v>45170</c:v>
                </c:pt>
                <c:pt idx="225">
                  <c:v>45200</c:v>
                </c:pt>
                <c:pt idx="226">
                  <c:v>45231</c:v>
                </c:pt>
                <c:pt idx="227">
                  <c:v>45261</c:v>
                </c:pt>
                <c:pt idx="228">
                  <c:v>45292</c:v>
                </c:pt>
                <c:pt idx="229">
                  <c:v>45323</c:v>
                </c:pt>
                <c:pt idx="230">
                  <c:v>45352</c:v>
                </c:pt>
                <c:pt idx="231">
                  <c:v>45383</c:v>
                </c:pt>
                <c:pt idx="232">
                  <c:v>45413</c:v>
                </c:pt>
                <c:pt idx="233">
                  <c:v>45444</c:v>
                </c:pt>
                <c:pt idx="234">
                  <c:v>45474</c:v>
                </c:pt>
                <c:pt idx="235">
                  <c:v>45505</c:v>
                </c:pt>
                <c:pt idx="236">
                  <c:v>45536</c:v>
                </c:pt>
                <c:pt idx="237">
                  <c:v>45566</c:v>
                </c:pt>
                <c:pt idx="238">
                  <c:v>45597</c:v>
                </c:pt>
                <c:pt idx="239">
                  <c:v>45627</c:v>
                </c:pt>
                <c:pt idx="240">
                  <c:v>45658</c:v>
                </c:pt>
                <c:pt idx="241">
                  <c:v>45689</c:v>
                </c:pt>
                <c:pt idx="242">
                  <c:v>45717</c:v>
                </c:pt>
                <c:pt idx="243">
                  <c:v>45748</c:v>
                </c:pt>
                <c:pt idx="244">
                  <c:v>45778</c:v>
                </c:pt>
                <c:pt idx="245">
                  <c:v>45809</c:v>
                </c:pt>
                <c:pt idx="246">
                  <c:v>45839</c:v>
                </c:pt>
                <c:pt idx="247">
                  <c:v>45870</c:v>
                </c:pt>
                <c:pt idx="248">
                  <c:v>45901</c:v>
                </c:pt>
                <c:pt idx="249">
                  <c:v>45931</c:v>
                </c:pt>
              </c:numCache>
            </c:numRef>
          </c:cat>
          <c:val>
            <c:numRef>
              <c:f>Sheet1!$D$2:$D$251</c:f>
              <c:extLst/>
            </c:numRef>
          </c:val>
          <c:extLst>
            <c:ext xmlns:c16="http://schemas.microsoft.com/office/drawing/2014/chart" uri="{C3380CC4-5D6E-409C-BE32-E72D297353CC}">
              <c16:uniqueId val="{00000002-AE20-4812-9391-3CDA14E2B9DB}"/>
            </c:ext>
          </c:extLst>
        </c:ser>
        <c:ser>
          <c:idx val="3"/>
          <c:order val="3"/>
          <c:spPr>
            <a:solidFill>
              <a:srgbClr val="009BAB"/>
            </a:solidFill>
            <a:ln w="19050">
              <a:solidFill>
                <a:srgbClr val="009BAB"/>
              </a:solidFill>
            </a:ln>
            <a:effectLst/>
          </c:spPr>
          <c:invertIfNegative val="0"/>
          <c:cat>
            <c:numRef>
              <c:f>Sheet1!$A$2:$A$251</c:f>
              <c:numCache>
                <c:formatCode>mmm\-yy</c:formatCode>
                <c:ptCount val="250"/>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pt idx="198">
                  <c:v>44378</c:v>
                </c:pt>
                <c:pt idx="199">
                  <c:v>44409</c:v>
                </c:pt>
                <c:pt idx="200">
                  <c:v>44440</c:v>
                </c:pt>
                <c:pt idx="201">
                  <c:v>44470</c:v>
                </c:pt>
                <c:pt idx="202">
                  <c:v>44501</c:v>
                </c:pt>
                <c:pt idx="203">
                  <c:v>44531</c:v>
                </c:pt>
                <c:pt idx="204">
                  <c:v>44562</c:v>
                </c:pt>
                <c:pt idx="205">
                  <c:v>44593</c:v>
                </c:pt>
                <c:pt idx="206">
                  <c:v>44621</c:v>
                </c:pt>
                <c:pt idx="207">
                  <c:v>44652</c:v>
                </c:pt>
                <c:pt idx="208">
                  <c:v>44682</c:v>
                </c:pt>
                <c:pt idx="209">
                  <c:v>44713</c:v>
                </c:pt>
                <c:pt idx="210">
                  <c:v>44743</c:v>
                </c:pt>
                <c:pt idx="211">
                  <c:v>44774</c:v>
                </c:pt>
                <c:pt idx="212">
                  <c:v>44805</c:v>
                </c:pt>
                <c:pt idx="213">
                  <c:v>44835</c:v>
                </c:pt>
                <c:pt idx="214">
                  <c:v>44866</c:v>
                </c:pt>
                <c:pt idx="215">
                  <c:v>44896</c:v>
                </c:pt>
                <c:pt idx="216">
                  <c:v>44927</c:v>
                </c:pt>
                <c:pt idx="217">
                  <c:v>44958</c:v>
                </c:pt>
                <c:pt idx="218">
                  <c:v>44986</c:v>
                </c:pt>
                <c:pt idx="219">
                  <c:v>45017</c:v>
                </c:pt>
                <c:pt idx="220">
                  <c:v>45047</c:v>
                </c:pt>
                <c:pt idx="221">
                  <c:v>45078</c:v>
                </c:pt>
                <c:pt idx="222">
                  <c:v>45108</c:v>
                </c:pt>
                <c:pt idx="223">
                  <c:v>45139</c:v>
                </c:pt>
                <c:pt idx="224">
                  <c:v>45170</c:v>
                </c:pt>
                <c:pt idx="225">
                  <c:v>45200</c:v>
                </c:pt>
                <c:pt idx="226">
                  <c:v>45231</c:v>
                </c:pt>
                <c:pt idx="227">
                  <c:v>45261</c:v>
                </c:pt>
                <c:pt idx="228">
                  <c:v>45292</c:v>
                </c:pt>
                <c:pt idx="229">
                  <c:v>45323</c:v>
                </c:pt>
                <c:pt idx="230">
                  <c:v>45352</c:v>
                </c:pt>
                <c:pt idx="231">
                  <c:v>45383</c:v>
                </c:pt>
                <c:pt idx="232">
                  <c:v>45413</c:v>
                </c:pt>
                <c:pt idx="233">
                  <c:v>45444</c:v>
                </c:pt>
                <c:pt idx="234">
                  <c:v>45474</c:v>
                </c:pt>
                <c:pt idx="235">
                  <c:v>45505</c:v>
                </c:pt>
                <c:pt idx="236">
                  <c:v>45536</c:v>
                </c:pt>
                <c:pt idx="237">
                  <c:v>45566</c:v>
                </c:pt>
                <c:pt idx="238">
                  <c:v>45597</c:v>
                </c:pt>
                <c:pt idx="239">
                  <c:v>45627</c:v>
                </c:pt>
                <c:pt idx="240">
                  <c:v>45658</c:v>
                </c:pt>
                <c:pt idx="241">
                  <c:v>45689</c:v>
                </c:pt>
                <c:pt idx="242">
                  <c:v>45717</c:v>
                </c:pt>
                <c:pt idx="243">
                  <c:v>45748</c:v>
                </c:pt>
                <c:pt idx="244">
                  <c:v>45778</c:v>
                </c:pt>
                <c:pt idx="245">
                  <c:v>45809</c:v>
                </c:pt>
                <c:pt idx="246">
                  <c:v>45839</c:v>
                </c:pt>
                <c:pt idx="247">
                  <c:v>45870</c:v>
                </c:pt>
                <c:pt idx="248">
                  <c:v>45901</c:v>
                </c:pt>
                <c:pt idx="249">
                  <c:v>45931</c:v>
                </c:pt>
              </c:numCache>
            </c:numRef>
          </c:cat>
          <c:val>
            <c:numRef>
              <c:f>Sheet1!$E$2:$E$251</c:f>
              <c:numCache>
                <c:formatCode>General</c:formatCode>
                <c:ptCount val="250"/>
                <c:pt idx="0">
                  <c:v>77.45193301044165</c:v>
                </c:pt>
                <c:pt idx="1">
                  <c:v>78.790588203245164</c:v>
                </c:pt>
                <c:pt idx="2">
                  <c:v>76.175806848363763</c:v>
                </c:pt>
                <c:pt idx="3">
                  <c:v>75.721597678378728</c:v>
                </c:pt>
                <c:pt idx="4">
                  <c:v>74.884757917112481</c:v>
                </c:pt>
                <c:pt idx="5">
                  <c:v>74.099388486089495</c:v>
                </c:pt>
                <c:pt idx="6">
                  <c:v>72.233690723753014</c:v>
                </c:pt>
                <c:pt idx="7">
                  <c:v>70.529108310602581</c:v>
                </c:pt>
                <c:pt idx="8">
                  <c:v>70.841629661780232</c:v>
                </c:pt>
                <c:pt idx="9">
                  <c:v>69.589516586470594</c:v>
                </c:pt>
                <c:pt idx="10">
                  <c:v>68.51602809307397</c:v>
                </c:pt>
                <c:pt idx="11">
                  <c:v>68.86704790195823</c:v>
                </c:pt>
                <c:pt idx="12">
                  <c:v>70.234345674767042</c:v>
                </c:pt>
                <c:pt idx="13">
                  <c:v>70.929973938635939</c:v>
                </c:pt>
                <c:pt idx="14">
                  <c:v>71.445730156391789</c:v>
                </c:pt>
                <c:pt idx="15">
                  <c:v>70.503784657312522</c:v>
                </c:pt>
                <c:pt idx="16">
                  <c:v>69.507558076706857</c:v>
                </c:pt>
                <c:pt idx="17">
                  <c:v>68.762645797818962</c:v>
                </c:pt>
                <c:pt idx="18">
                  <c:v>68.399366300865793</c:v>
                </c:pt>
                <c:pt idx="19">
                  <c:v>70.104428090730423</c:v>
                </c:pt>
                <c:pt idx="20">
                  <c:v>71.996548417999662</c:v>
                </c:pt>
                <c:pt idx="21">
                  <c:v>72.965154803217686</c:v>
                </c:pt>
                <c:pt idx="22">
                  <c:v>73.955312033909678</c:v>
                </c:pt>
                <c:pt idx="23">
                  <c:v>74.00171761032513</c:v>
                </c:pt>
                <c:pt idx="24">
                  <c:v>73.807275086677592</c:v>
                </c:pt>
                <c:pt idx="25">
                  <c:v>74.124375860711325</c:v>
                </c:pt>
                <c:pt idx="26">
                  <c:v>75.717743824260708</c:v>
                </c:pt>
                <c:pt idx="27">
                  <c:v>75.925816156396394</c:v>
                </c:pt>
                <c:pt idx="28">
                  <c:v>75.589912518633213</c:v>
                </c:pt>
                <c:pt idx="29">
                  <c:v>73.419308755395932</c:v>
                </c:pt>
                <c:pt idx="30">
                  <c:v>73.234374635462473</c:v>
                </c:pt>
                <c:pt idx="31">
                  <c:v>74.030943953648119</c:v>
                </c:pt>
                <c:pt idx="32">
                  <c:v>76.589630126318823</c:v>
                </c:pt>
                <c:pt idx="33">
                  <c:v>78.268523095381653</c:v>
                </c:pt>
                <c:pt idx="34">
                  <c:v>80.548627084335905</c:v>
                </c:pt>
                <c:pt idx="35">
                  <c:v>81.304314937186163</c:v>
                </c:pt>
                <c:pt idx="36">
                  <c:v>84.344729723390316</c:v>
                </c:pt>
                <c:pt idx="37">
                  <c:v>85.290200685052781</c:v>
                </c:pt>
                <c:pt idx="38">
                  <c:v>86.945665859742832</c:v>
                </c:pt>
                <c:pt idx="39">
                  <c:v>87.889822177382072</c:v>
                </c:pt>
                <c:pt idx="40">
                  <c:v>86.532785007161507</c:v>
                </c:pt>
                <c:pt idx="41">
                  <c:v>84.042684353556481</c:v>
                </c:pt>
                <c:pt idx="42">
                  <c:v>83.341967645732112</c:v>
                </c:pt>
                <c:pt idx="43">
                  <c:v>83.742294418915975</c:v>
                </c:pt>
                <c:pt idx="44">
                  <c:v>88.826475812953774</c:v>
                </c:pt>
                <c:pt idx="45">
                  <c:v>89.172132101152215</c:v>
                </c:pt>
                <c:pt idx="46">
                  <c:v>91.267213210661438</c:v>
                </c:pt>
                <c:pt idx="47">
                  <c:v>97.729647924643345</c:v>
                </c:pt>
                <c:pt idx="53">
                  <c:v>98.315139623290605</c:v>
                </c:pt>
                <c:pt idx="54">
                  <c:v>97.71039016631488</c:v>
                </c:pt>
                <c:pt idx="55">
                  <c:v>97.518432829313966</c:v>
                </c:pt>
                <c:pt idx="56">
                  <c:v>99.372986810993297</c:v>
                </c:pt>
                <c:pt idx="102">
                  <c:v>98.838352634153509</c:v>
                </c:pt>
                <c:pt idx="103">
                  <c:v>98.128581129379569</c:v>
                </c:pt>
                <c:pt idx="104">
                  <c:v>99.356097828539021</c:v>
                </c:pt>
                <c:pt idx="126">
                  <c:v>99.006984562533262</c:v>
                </c:pt>
                <c:pt idx="143">
                  <c:v>99.699025795340972</c:v>
                </c:pt>
                <c:pt idx="157">
                  <c:v>99.418074978123926</c:v>
                </c:pt>
                <c:pt idx="158">
                  <c:v>98.242557026829573</c:v>
                </c:pt>
                <c:pt idx="159">
                  <c:v>96.541790080904661</c:v>
                </c:pt>
                <c:pt idx="160">
                  <c:v>94.531904445916865</c:v>
                </c:pt>
                <c:pt idx="161">
                  <c:v>93.616874205735542</c:v>
                </c:pt>
                <c:pt idx="162">
                  <c:v>93.721816514960082</c:v>
                </c:pt>
                <c:pt idx="163">
                  <c:v>94.342916809033156</c:v>
                </c:pt>
                <c:pt idx="164">
                  <c:v>95.497525436582208</c:v>
                </c:pt>
                <c:pt idx="165">
                  <c:v>95.370089428875346</c:v>
                </c:pt>
                <c:pt idx="166">
                  <c:v>95.829383754990999</c:v>
                </c:pt>
                <c:pt idx="167">
                  <c:v>97.820899335238622</c:v>
                </c:pt>
                <c:pt idx="196">
                  <c:v>99.454576821931269</c:v>
                </c:pt>
                <c:pt idx="197">
                  <c:v>97.990305475134221</c:v>
                </c:pt>
                <c:pt idx="198">
                  <c:v>98.431178903956621</c:v>
                </c:pt>
                <c:pt idx="199">
                  <c:v>98.307530146854603</c:v>
                </c:pt>
                <c:pt idx="200">
                  <c:v>97.866584464718017</c:v>
                </c:pt>
                <c:pt idx="201">
                  <c:v>96.143332865065403</c:v>
                </c:pt>
                <c:pt idx="202">
                  <c:v>96.121683802238806</c:v>
                </c:pt>
                <c:pt idx="203">
                  <c:v>95.443045543606715</c:v>
                </c:pt>
                <c:pt idx="204">
                  <c:v>93.440604302162484</c:v>
                </c:pt>
                <c:pt idx="205">
                  <c:v>91.300834765187858</c:v>
                </c:pt>
                <c:pt idx="206">
                  <c:v>87.402815971979379</c:v>
                </c:pt>
                <c:pt idx="207">
                  <c:v>80.241849666858727</c:v>
                </c:pt>
                <c:pt idx="208">
                  <c:v>77.350454112280261</c:v>
                </c:pt>
                <c:pt idx="209">
                  <c:v>75.039248023357715</c:v>
                </c:pt>
                <c:pt idx="210">
                  <c:v>76.221036967116746</c:v>
                </c:pt>
                <c:pt idx="211">
                  <c:v>78.231281211169019</c:v>
                </c:pt>
                <c:pt idx="212">
                  <c:v>73.869095898282794</c:v>
                </c:pt>
                <c:pt idx="213">
                  <c:v>70.141034423502646</c:v>
                </c:pt>
                <c:pt idx="214">
                  <c:v>71.332166563869009</c:v>
                </c:pt>
                <c:pt idx="215">
                  <c:v>74.241212229461496</c:v>
                </c:pt>
                <c:pt idx="216">
                  <c:v>75.85378386934903</c:v>
                </c:pt>
                <c:pt idx="217">
                  <c:v>75.961930457909617</c:v>
                </c:pt>
                <c:pt idx="218">
                  <c:v>73.744709748688649</c:v>
                </c:pt>
                <c:pt idx="219">
                  <c:v>73.242269182458202</c:v>
                </c:pt>
                <c:pt idx="220">
                  <c:v>71.522575189414127</c:v>
                </c:pt>
                <c:pt idx="221">
                  <c:v>68.936585506139266</c:v>
                </c:pt>
                <c:pt idx="222">
                  <c:v>68.013206728253778</c:v>
                </c:pt>
                <c:pt idx="223">
                  <c:v>67.221007115404788</c:v>
                </c:pt>
                <c:pt idx="224">
                  <c:v>67.18235743531163</c:v>
                </c:pt>
                <c:pt idx="225">
                  <c:v>65.968509414050075</c:v>
                </c:pt>
                <c:pt idx="226">
                  <c:v>67.767345481370583</c:v>
                </c:pt>
                <c:pt idx="227">
                  <c:v>71.548418974153776</c:v>
                </c:pt>
                <c:pt idx="228">
                  <c:v>72.544611963061939</c:v>
                </c:pt>
                <c:pt idx="229">
                  <c:v>70.983691963730138</c:v>
                </c:pt>
                <c:pt idx="230">
                  <c:v>69.52528552560851</c:v>
                </c:pt>
                <c:pt idx="231">
                  <c:v>67.445265654623924</c:v>
                </c:pt>
                <c:pt idx="232">
                  <c:v>66.270505580348953</c:v>
                </c:pt>
                <c:pt idx="233">
                  <c:v>66.407077344761063</c:v>
                </c:pt>
                <c:pt idx="234">
                  <c:v>66.713302386535076</c:v>
                </c:pt>
                <c:pt idx="235">
                  <c:v>68.976396984167692</c:v>
                </c:pt>
                <c:pt idx="236">
                  <c:v>71.529501491362097</c:v>
                </c:pt>
                <c:pt idx="237">
                  <c:v>70.644325585539676</c:v>
                </c:pt>
                <c:pt idx="238">
                  <c:v>68.781690574297798</c:v>
                </c:pt>
                <c:pt idx="239">
                  <c:v>69.295293466342429</c:v>
                </c:pt>
                <c:pt idx="240">
                  <c:v>68.623535749127001</c:v>
                </c:pt>
                <c:pt idx="241">
                  <c:v>69.331459860296647</c:v>
                </c:pt>
                <c:pt idx="242">
                  <c:v>70.170173811138056</c:v>
                </c:pt>
                <c:pt idx="243">
                  <c:v>69.085925439271861</c:v>
                </c:pt>
                <c:pt idx="244">
                  <c:v>68.10898132092224</c:v>
                </c:pt>
                <c:pt idx="245">
                  <c:v>67.671539045988638</c:v>
                </c:pt>
                <c:pt idx="246">
                  <c:v>67.743063900325325</c:v>
                </c:pt>
                <c:pt idx="247">
                  <c:v>68.324555522732155</c:v>
                </c:pt>
                <c:pt idx="248">
                  <c:v>69.679511812174866</c:v>
                </c:pt>
                <c:pt idx="249">
                  <c:v>69.46528104923668</c:v>
                </c:pt>
              </c:numCache>
              <c:extLst/>
            </c:numRef>
          </c:val>
          <c:extLst>
            <c:ext xmlns:c16="http://schemas.microsoft.com/office/drawing/2014/chart" uri="{C3380CC4-5D6E-409C-BE32-E72D297353CC}">
              <c16:uniqueId val="{00000003-AE20-4812-9391-3CDA14E2B9DB}"/>
            </c:ext>
          </c:extLst>
        </c:ser>
        <c:ser>
          <c:idx val="4"/>
          <c:order val="4"/>
          <c:spPr>
            <a:solidFill>
              <a:schemeClr val="accent5"/>
            </a:solidFill>
            <a:ln>
              <a:noFill/>
            </a:ln>
            <a:effectLst/>
          </c:spPr>
          <c:invertIfNegative val="0"/>
          <c:cat>
            <c:numRef>
              <c:f>Sheet1!$A$2:$A$251</c:f>
              <c:numCache>
                <c:formatCode>mmm\-yy</c:formatCode>
                <c:ptCount val="250"/>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pt idx="198">
                  <c:v>44378</c:v>
                </c:pt>
                <c:pt idx="199">
                  <c:v>44409</c:v>
                </c:pt>
                <c:pt idx="200">
                  <c:v>44440</c:v>
                </c:pt>
                <c:pt idx="201">
                  <c:v>44470</c:v>
                </c:pt>
                <c:pt idx="202">
                  <c:v>44501</c:v>
                </c:pt>
                <c:pt idx="203">
                  <c:v>44531</c:v>
                </c:pt>
                <c:pt idx="204">
                  <c:v>44562</c:v>
                </c:pt>
                <c:pt idx="205">
                  <c:v>44593</c:v>
                </c:pt>
                <c:pt idx="206">
                  <c:v>44621</c:v>
                </c:pt>
                <c:pt idx="207">
                  <c:v>44652</c:v>
                </c:pt>
                <c:pt idx="208">
                  <c:v>44682</c:v>
                </c:pt>
                <c:pt idx="209">
                  <c:v>44713</c:v>
                </c:pt>
                <c:pt idx="210">
                  <c:v>44743</c:v>
                </c:pt>
                <c:pt idx="211">
                  <c:v>44774</c:v>
                </c:pt>
                <c:pt idx="212">
                  <c:v>44805</c:v>
                </c:pt>
                <c:pt idx="213">
                  <c:v>44835</c:v>
                </c:pt>
                <c:pt idx="214">
                  <c:v>44866</c:v>
                </c:pt>
                <c:pt idx="215">
                  <c:v>44896</c:v>
                </c:pt>
                <c:pt idx="216">
                  <c:v>44927</c:v>
                </c:pt>
                <c:pt idx="217">
                  <c:v>44958</c:v>
                </c:pt>
                <c:pt idx="218">
                  <c:v>44986</c:v>
                </c:pt>
                <c:pt idx="219">
                  <c:v>45017</c:v>
                </c:pt>
                <c:pt idx="220">
                  <c:v>45047</c:v>
                </c:pt>
                <c:pt idx="221">
                  <c:v>45078</c:v>
                </c:pt>
                <c:pt idx="222">
                  <c:v>45108</c:v>
                </c:pt>
                <c:pt idx="223">
                  <c:v>45139</c:v>
                </c:pt>
                <c:pt idx="224">
                  <c:v>45170</c:v>
                </c:pt>
                <c:pt idx="225">
                  <c:v>45200</c:v>
                </c:pt>
                <c:pt idx="226">
                  <c:v>45231</c:v>
                </c:pt>
                <c:pt idx="227">
                  <c:v>45261</c:v>
                </c:pt>
                <c:pt idx="228">
                  <c:v>45292</c:v>
                </c:pt>
                <c:pt idx="229">
                  <c:v>45323</c:v>
                </c:pt>
                <c:pt idx="230">
                  <c:v>45352</c:v>
                </c:pt>
                <c:pt idx="231">
                  <c:v>45383</c:v>
                </c:pt>
                <c:pt idx="232">
                  <c:v>45413</c:v>
                </c:pt>
                <c:pt idx="233">
                  <c:v>45444</c:v>
                </c:pt>
                <c:pt idx="234">
                  <c:v>45474</c:v>
                </c:pt>
                <c:pt idx="235">
                  <c:v>45505</c:v>
                </c:pt>
                <c:pt idx="236">
                  <c:v>45536</c:v>
                </c:pt>
                <c:pt idx="237">
                  <c:v>45566</c:v>
                </c:pt>
                <c:pt idx="238">
                  <c:v>45597</c:v>
                </c:pt>
                <c:pt idx="239">
                  <c:v>45627</c:v>
                </c:pt>
                <c:pt idx="240">
                  <c:v>45658</c:v>
                </c:pt>
                <c:pt idx="241">
                  <c:v>45689</c:v>
                </c:pt>
                <c:pt idx="242">
                  <c:v>45717</c:v>
                </c:pt>
                <c:pt idx="243">
                  <c:v>45748</c:v>
                </c:pt>
                <c:pt idx="244">
                  <c:v>45778</c:v>
                </c:pt>
                <c:pt idx="245">
                  <c:v>45809</c:v>
                </c:pt>
                <c:pt idx="246">
                  <c:v>45839</c:v>
                </c:pt>
                <c:pt idx="247">
                  <c:v>45870</c:v>
                </c:pt>
                <c:pt idx="248">
                  <c:v>45901</c:v>
                </c:pt>
                <c:pt idx="249">
                  <c:v>45931</c:v>
                </c:pt>
              </c:numCache>
            </c:numRef>
          </c:cat>
          <c:val>
            <c:numRef>
              <c:f>Sheet1!$F$2:$F$251</c:f>
              <c:extLst/>
            </c:numRef>
          </c:val>
          <c:extLst>
            <c:ext xmlns:c16="http://schemas.microsoft.com/office/drawing/2014/chart" uri="{C3380CC4-5D6E-409C-BE32-E72D297353CC}">
              <c16:uniqueId val="{00000004-AE20-4812-9391-3CDA14E2B9DB}"/>
            </c:ext>
          </c:extLst>
        </c:ser>
        <c:ser>
          <c:idx val="5"/>
          <c:order val="5"/>
          <c:spPr>
            <a:solidFill>
              <a:srgbClr val="003E44"/>
            </a:solidFill>
            <a:ln w="19050">
              <a:solidFill>
                <a:srgbClr val="003E44"/>
              </a:solidFill>
            </a:ln>
            <a:effectLst/>
          </c:spPr>
          <c:invertIfNegative val="0"/>
          <c:cat>
            <c:numRef>
              <c:f>Sheet1!$A$2:$A$251</c:f>
              <c:numCache>
                <c:formatCode>mmm\-yy</c:formatCode>
                <c:ptCount val="250"/>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pt idx="198">
                  <c:v>44378</c:v>
                </c:pt>
                <c:pt idx="199">
                  <c:v>44409</c:v>
                </c:pt>
                <c:pt idx="200">
                  <c:v>44440</c:v>
                </c:pt>
                <c:pt idx="201">
                  <c:v>44470</c:v>
                </c:pt>
                <c:pt idx="202">
                  <c:v>44501</c:v>
                </c:pt>
                <c:pt idx="203">
                  <c:v>44531</c:v>
                </c:pt>
                <c:pt idx="204">
                  <c:v>44562</c:v>
                </c:pt>
                <c:pt idx="205">
                  <c:v>44593</c:v>
                </c:pt>
                <c:pt idx="206">
                  <c:v>44621</c:v>
                </c:pt>
                <c:pt idx="207">
                  <c:v>44652</c:v>
                </c:pt>
                <c:pt idx="208">
                  <c:v>44682</c:v>
                </c:pt>
                <c:pt idx="209">
                  <c:v>44713</c:v>
                </c:pt>
                <c:pt idx="210">
                  <c:v>44743</c:v>
                </c:pt>
                <c:pt idx="211">
                  <c:v>44774</c:v>
                </c:pt>
                <c:pt idx="212">
                  <c:v>44805</c:v>
                </c:pt>
                <c:pt idx="213">
                  <c:v>44835</c:v>
                </c:pt>
                <c:pt idx="214">
                  <c:v>44866</c:v>
                </c:pt>
                <c:pt idx="215">
                  <c:v>44896</c:v>
                </c:pt>
                <c:pt idx="216">
                  <c:v>44927</c:v>
                </c:pt>
                <c:pt idx="217">
                  <c:v>44958</c:v>
                </c:pt>
                <c:pt idx="218">
                  <c:v>44986</c:v>
                </c:pt>
                <c:pt idx="219">
                  <c:v>45017</c:v>
                </c:pt>
                <c:pt idx="220">
                  <c:v>45047</c:v>
                </c:pt>
                <c:pt idx="221">
                  <c:v>45078</c:v>
                </c:pt>
                <c:pt idx="222">
                  <c:v>45108</c:v>
                </c:pt>
                <c:pt idx="223">
                  <c:v>45139</c:v>
                </c:pt>
                <c:pt idx="224">
                  <c:v>45170</c:v>
                </c:pt>
                <c:pt idx="225">
                  <c:v>45200</c:v>
                </c:pt>
                <c:pt idx="226">
                  <c:v>45231</c:v>
                </c:pt>
                <c:pt idx="227">
                  <c:v>45261</c:v>
                </c:pt>
                <c:pt idx="228">
                  <c:v>45292</c:v>
                </c:pt>
                <c:pt idx="229">
                  <c:v>45323</c:v>
                </c:pt>
                <c:pt idx="230">
                  <c:v>45352</c:v>
                </c:pt>
                <c:pt idx="231">
                  <c:v>45383</c:v>
                </c:pt>
                <c:pt idx="232">
                  <c:v>45413</c:v>
                </c:pt>
                <c:pt idx="233">
                  <c:v>45444</c:v>
                </c:pt>
                <c:pt idx="234">
                  <c:v>45474</c:v>
                </c:pt>
                <c:pt idx="235">
                  <c:v>45505</c:v>
                </c:pt>
                <c:pt idx="236">
                  <c:v>45536</c:v>
                </c:pt>
                <c:pt idx="237">
                  <c:v>45566</c:v>
                </c:pt>
                <c:pt idx="238">
                  <c:v>45597</c:v>
                </c:pt>
                <c:pt idx="239">
                  <c:v>45627</c:v>
                </c:pt>
                <c:pt idx="240">
                  <c:v>45658</c:v>
                </c:pt>
                <c:pt idx="241">
                  <c:v>45689</c:v>
                </c:pt>
                <c:pt idx="242">
                  <c:v>45717</c:v>
                </c:pt>
                <c:pt idx="243">
                  <c:v>45748</c:v>
                </c:pt>
                <c:pt idx="244">
                  <c:v>45778</c:v>
                </c:pt>
                <c:pt idx="245">
                  <c:v>45809</c:v>
                </c:pt>
                <c:pt idx="246">
                  <c:v>45839</c:v>
                </c:pt>
                <c:pt idx="247">
                  <c:v>45870</c:v>
                </c:pt>
                <c:pt idx="248">
                  <c:v>45901</c:v>
                </c:pt>
                <c:pt idx="249">
                  <c:v>45931</c:v>
                </c:pt>
              </c:numCache>
            </c:numRef>
          </c:cat>
          <c:val>
            <c:numRef>
              <c:f>Sheet1!$G$2:$G$251</c:f>
              <c:numCache>
                <c:formatCode>General</c:formatCode>
                <c:ptCount val="250"/>
                <c:pt idx="48">
                  <c:v>101.9878295811848</c:v>
                </c:pt>
                <c:pt idx="49">
                  <c:v>102.86337991974391</c:v>
                </c:pt>
                <c:pt idx="50">
                  <c:v>105.58868630782349</c:v>
                </c:pt>
                <c:pt idx="51">
                  <c:v>107.0279487108166</c:v>
                </c:pt>
                <c:pt idx="52">
                  <c:v>105.1863582719338</c:v>
                </c:pt>
                <c:pt idx="57">
                  <c:v>101.4655557123222</c:v>
                </c:pt>
                <c:pt idx="58">
                  <c:v>103.15865267227601</c:v>
                </c:pt>
                <c:pt idx="59">
                  <c:v>102.01160942950931</c:v>
                </c:pt>
                <c:pt idx="60">
                  <c:v>101.4850250161266</c:v>
                </c:pt>
                <c:pt idx="61">
                  <c:v>102.72924142171991</c:v>
                </c:pt>
                <c:pt idx="62">
                  <c:v>104.682959412489</c:v>
                </c:pt>
                <c:pt idx="63">
                  <c:v>103.9661704759867</c:v>
                </c:pt>
                <c:pt idx="64">
                  <c:v>104.5183994853851</c:v>
                </c:pt>
                <c:pt idx="65">
                  <c:v>103.4195186140697</c:v>
                </c:pt>
                <c:pt idx="66">
                  <c:v>103.043453646261</c:v>
                </c:pt>
                <c:pt idx="67">
                  <c:v>103.3236753394404</c:v>
                </c:pt>
                <c:pt idx="68">
                  <c:v>105.4359687765419</c:v>
                </c:pt>
                <c:pt idx="69">
                  <c:v>107.6375527073902</c:v>
                </c:pt>
                <c:pt idx="70">
                  <c:v>108.1319671023082</c:v>
                </c:pt>
                <c:pt idx="71">
                  <c:v>104.62378184209351</c:v>
                </c:pt>
                <c:pt idx="72">
                  <c:v>105.95791727606461</c:v>
                </c:pt>
                <c:pt idx="73">
                  <c:v>105.96408612109209</c:v>
                </c:pt>
                <c:pt idx="74">
                  <c:v>108.6074996631654</c:v>
                </c:pt>
                <c:pt idx="75">
                  <c:v>108.18997644520999</c:v>
                </c:pt>
                <c:pt idx="76">
                  <c:v>108.72935189583541</c:v>
                </c:pt>
                <c:pt idx="77">
                  <c:v>107.7942505580144</c:v>
                </c:pt>
                <c:pt idx="78">
                  <c:v>106.3319818991942</c:v>
                </c:pt>
                <c:pt idx="79">
                  <c:v>108.3724456143544</c:v>
                </c:pt>
                <c:pt idx="80">
                  <c:v>111.6739045372215</c:v>
                </c:pt>
                <c:pt idx="81">
                  <c:v>113.7481919393567</c:v>
                </c:pt>
                <c:pt idx="82">
                  <c:v>115.651675204908</c:v>
                </c:pt>
                <c:pt idx="83">
                  <c:v>115.8040088315706</c:v>
                </c:pt>
                <c:pt idx="84">
                  <c:v>117.6827263799686</c:v>
                </c:pt>
                <c:pt idx="85">
                  <c:v>119.8823552210368</c:v>
                </c:pt>
                <c:pt idx="86">
                  <c:v>119.8117943241939</c:v>
                </c:pt>
                <c:pt idx="87">
                  <c:v>117.7640679779862</c:v>
                </c:pt>
                <c:pt idx="88">
                  <c:v>115.2689201463288</c:v>
                </c:pt>
                <c:pt idx="89">
                  <c:v>113.3416972753017</c:v>
                </c:pt>
                <c:pt idx="90">
                  <c:v>112.75991350529711</c:v>
                </c:pt>
                <c:pt idx="91">
                  <c:v>112.06680802131881</c:v>
                </c:pt>
                <c:pt idx="92">
                  <c:v>114.3397216078542</c:v>
                </c:pt>
                <c:pt idx="93">
                  <c:v>116.6700958795081</c:v>
                </c:pt>
                <c:pt idx="94">
                  <c:v>117.0905304661497</c:v>
                </c:pt>
                <c:pt idx="95">
                  <c:v>116.2395659240748</c:v>
                </c:pt>
                <c:pt idx="96">
                  <c:v>117.4192918999818</c:v>
                </c:pt>
                <c:pt idx="97">
                  <c:v>118.4667384893483</c:v>
                </c:pt>
                <c:pt idx="98">
                  <c:v>119.2358377704722</c:v>
                </c:pt>
                <c:pt idx="99">
                  <c:v>117.466072592636</c:v>
                </c:pt>
                <c:pt idx="100">
                  <c:v>112.1918425646996</c:v>
                </c:pt>
                <c:pt idx="101">
                  <c:v>103.8599099635001</c:v>
                </c:pt>
                <c:pt idx="105">
                  <c:v>103.38475845555131</c:v>
                </c:pt>
                <c:pt idx="106">
                  <c:v>103.91371958785911</c:v>
                </c:pt>
                <c:pt idx="107">
                  <c:v>101.89780990508559</c:v>
                </c:pt>
                <c:pt idx="108">
                  <c:v>103.4921171804516</c:v>
                </c:pt>
                <c:pt idx="109">
                  <c:v>105.79386472196801</c:v>
                </c:pt>
                <c:pt idx="110">
                  <c:v>106.30364137729219</c:v>
                </c:pt>
                <c:pt idx="111">
                  <c:v>104.8923947033328</c:v>
                </c:pt>
                <c:pt idx="112">
                  <c:v>104.1469531702455</c:v>
                </c:pt>
                <c:pt idx="113">
                  <c:v>102.23799524901609</c:v>
                </c:pt>
                <c:pt idx="114">
                  <c:v>100.98042588878469</c:v>
                </c:pt>
                <c:pt idx="115">
                  <c:v>100.57302541132989</c:v>
                </c:pt>
                <c:pt idx="116">
                  <c:v>101.4762320799482</c:v>
                </c:pt>
                <c:pt idx="117">
                  <c:v>104.103356376121</c:v>
                </c:pt>
                <c:pt idx="118">
                  <c:v>105.32662671101509</c:v>
                </c:pt>
                <c:pt idx="119">
                  <c:v>106.0558275706468</c:v>
                </c:pt>
                <c:pt idx="120">
                  <c:v>108.91251251091749</c:v>
                </c:pt>
                <c:pt idx="121">
                  <c:v>109.4836173188129</c:v>
                </c:pt>
                <c:pt idx="122">
                  <c:v>109.1374975784526</c:v>
                </c:pt>
                <c:pt idx="123">
                  <c:v>107.8064886309581</c:v>
                </c:pt>
                <c:pt idx="124">
                  <c:v>103.6996173391591</c:v>
                </c:pt>
                <c:pt idx="125">
                  <c:v>100.52072428567079</c:v>
                </c:pt>
                <c:pt idx="127">
                  <c:v>100.709752445833</c:v>
                </c:pt>
                <c:pt idx="128">
                  <c:v>102.0995603074167</c:v>
                </c:pt>
                <c:pt idx="129">
                  <c:v>104.211622704608</c:v>
                </c:pt>
                <c:pt idx="130">
                  <c:v>103.2333876035118</c:v>
                </c:pt>
                <c:pt idx="131">
                  <c:v>102.3136833603625</c:v>
                </c:pt>
                <c:pt idx="132">
                  <c:v>103.7772795464017</c:v>
                </c:pt>
                <c:pt idx="133">
                  <c:v>106.7501052297529</c:v>
                </c:pt>
                <c:pt idx="134">
                  <c:v>107.4288673649163</c:v>
                </c:pt>
                <c:pt idx="135">
                  <c:v>106.95132811469701</c:v>
                </c:pt>
                <c:pt idx="136">
                  <c:v>105.1040998319958</c:v>
                </c:pt>
                <c:pt idx="137">
                  <c:v>103.17997554747799</c:v>
                </c:pt>
                <c:pt idx="138">
                  <c:v>103.2223854170754</c:v>
                </c:pt>
                <c:pt idx="139">
                  <c:v>102.9990983916707</c:v>
                </c:pt>
                <c:pt idx="140">
                  <c:v>104.24403986423</c:v>
                </c:pt>
                <c:pt idx="141">
                  <c:v>105.24175420877511</c:v>
                </c:pt>
                <c:pt idx="142">
                  <c:v>103.4549203454678</c:v>
                </c:pt>
                <c:pt idx="144">
                  <c:v>101.2674987862441</c:v>
                </c:pt>
                <c:pt idx="145">
                  <c:v>102.6973281982643</c:v>
                </c:pt>
                <c:pt idx="146">
                  <c:v>103.5764302654548</c:v>
                </c:pt>
                <c:pt idx="147">
                  <c:v>103.88839404913639</c:v>
                </c:pt>
                <c:pt idx="148">
                  <c:v>102.4636680201076</c:v>
                </c:pt>
                <c:pt idx="149">
                  <c:v>101.4088034483964</c:v>
                </c:pt>
                <c:pt idx="150">
                  <c:v>100.0540010818261</c:v>
                </c:pt>
                <c:pt idx="151">
                  <c:v>100.8150845481948</c:v>
                </c:pt>
                <c:pt idx="152">
                  <c:v>102.8222589656706</c:v>
                </c:pt>
                <c:pt idx="153">
                  <c:v>103.1483775881278</c:v>
                </c:pt>
                <c:pt idx="154">
                  <c:v>103.07375467200239</c:v>
                </c:pt>
                <c:pt idx="155">
                  <c:v>102.2631741241433</c:v>
                </c:pt>
                <c:pt idx="156">
                  <c:v>101.7886594808231</c:v>
                </c:pt>
                <c:pt idx="168">
                  <c:v>100.283080524149</c:v>
                </c:pt>
                <c:pt idx="169">
                  <c:v>102.32324035449891</c:v>
                </c:pt>
                <c:pt idx="170">
                  <c:v>103.8591063232343</c:v>
                </c:pt>
                <c:pt idx="171">
                  <c:v>104.13525957194631</c:v>
                </c:pt>
                <c:pt idx="172">
                  <c:v>102.7720837677448</c:v>
                </c:pt>
                <c:pt idx="173">
                  <c:v>103.1523126028158</c:v>
                </c:pt>
                <c:pt idx="174">
                  <c:v>102.54636435769309</c:v>
                </c:pt>
                <c:pt idx="175">
                  <c:v>103.8620358910829</c:v>
                </c:pt>
                <c:pt idx="176">
                  <c:v>104.8030227289338</c:v>
                </c:pt>
                <c:pt idx="177">
                  <c:v>104.5579999489739</c:v>
                </c:pt>
                <c:pt idx="178">
                  <c:v>104.601833147243</c:v>
                </c:pt>
                <c:pt idx="179">
                  <c:v>103.3801072402662</c:v>
                </c:pt>
                <c:pt idx="180">
                  <c:v>104.8727551040364</c:v>
                </c:pt>
                <c:pt idx="181">
                  <c:v>107.17732722303469</c:v>
                </c:pt>
                <c:pt idx="182">
                  <c:v>107.7423617671428</c:v>
                </c:pt>
                <c:pt idx="183">
                  <c:v>108.0907610571858</c:v>
                </c:pt>
                <c:pt idx="184">
                  <c:v>108.3700947797318</c:v>
                </c:pt>
                <c:pt idx="185">
                  <c:v>108.4605998054997</c:v>
                </c:pt>
                <c:pt idx="186">
                  <c:v>108.0548914927177</c:v>
                </c:pt>
                <c:pt idx="187">
                  <c:v>106.23696419158939</c:v>
                </c:pt>
                <c:pt idx="188">
                  <c:v>104.87021525944</c:v>
                </c:pt>
                <c:pt idx="189">
                  <c:v>105.18036521481839</c:v>
                </c:pt>
                <c:pt idx="190">
                  <c:v>105.98034466769199</c:v>
                </c:pt>
                <c:pt idx="191">
                  <c:v>107.4481320193329</c:v>
                </c:pt>
                <c:pt idx="192">
                  <c:v>107.9065671490854</c:v>
                </c:pt>
                <c:pt idx="193">
                  <c:v>107.20734964915231</c:v>
                </c:pt>
                <c:pt idx="194">
                  <c:v>103.0879722788098</c:v>
                </c:pt>
                <c:pt idx="195">
                  <c:v>100.5546680283376</c:v>
                </c:pt>
              </c:numCache>
              <c:extLst/>
            </c:numRef>
          </c:val>
          <c:extLst>
            <c:ext xmlns:c16="http://schemas.microsoft.com/office/drawing/2014/chart" uri="{C3380CC4-5D6E-409C-BE32-E72D297353CC}">
              <c16:uniqueId val="{00000005-AE20-4812-9391-3CDA14E2B9DB}"/>
            </c:ext>
          </c:extLst>
        </c:ser>
        <c:dLbls>
          <c:showLegendKey val="0"/>
          <c:showVal val="0"/>
          <c:showCatName val="0"/>
          <c:showSerName val="0"/>
          <c:showPercent val="0"/>
          <c:showBubbleSize val="0"/>
        </c:dLbls>
        <c:gapWidth val="219"/>
        <c:axId val="1589639872"/>
        <c:axId val="1589651392"/>
      </c:barChart>
      <c:lineChart>
        <c:grouping val="standard"/>
        <c:varyColors val="0"/>
        <c:ser>
          <c:idx val="6"/>
          <c:order val="6"/>
          <c:spPr>
            <a:ln w="19050" cap="rnd">
              <a:solidFill>
                <a:schemeClr val="tx1"/>
              </a:solidFill>
              <a:prstDash val="dash"/>
              <a:round/>
            </a:ln>
            <a:effectLst/>
          </c:spPr>
          <c:marker>
            <c:symbol val="none"/>
          </c:marker>
          <c:cat>
            <c:numRef>
              <c:f>Sheet1!$A$2:$A$251</c:f>
              <c:numCache>
                <c:formatCode>mmm\-yy</c:formatCode>
                <c:ptCount val="250"/>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pt idx="198">
                  <c:v>44378</c:v>
                </c:pt>
                <c:pt idx="199">
                  <c:v>44409</c:v>
                </c:pt>
                <c:pt idx="200">
                  <c:v>44440</c:v>
                </c:pt>
                <c:pt idx="201">
                  <c:v>44470</c:v>
                </c:pt>
                <c:pt idx="202">
                  <c:v>44501</c:v>
                </c:pt>
                <c:pt idx="203">
                  <c:v>44531</c:v>
                </c:pt>
                <c:pt idx="204">
                  <c:v>44562</c:v>
                </c:pt>
                <c:pt idx="205">
                  <c:v>44593</c:v>
                </c:pt>
                <c:pt idx="206">
                  <c:v>44621</c:v>
                </c:pt>
                <c:pt idx="207">
                  <c:v>44652</c:v>
                </c:pt>
                <c:pt idx="208">
                  <c:v>44682</c:v>
                </c:pt>
                <c:pt idx="209">
                  <c:v>44713</c:v>
                </c:pt>
                <c:pt idx="210">
                  <c:v>44743</c:v>
                </c:pt>
                <c:pt idx="211">
                  <c:v>44774</c:v>
                </c:pt>
                <c:pt idx="212">
                  <c:v>44805</c:v>
                </c:pt>
                <c:pt idx="213">
                  <c:v>44835</c:v>
                </c:pt>
                <c:pt idx="214">
                  <c:v>44866</c:v>
                </c:pt>
                <c:pt idx="215">
                  <c:v>44896</c:v>
                </c:pt>
                <c:pt idx="216">
                  <c:v>44927</c:v>
                </c:pt>
                <c:pt idx="217">
                  <c:v>44958</c:v>
                </c:pt>
                <c:pt idx="218">
                  <c:v>44986</c:v>
                </c:pt>
                <c:pt idx="219">
                  <c:v>45017</c:v>
                </c:pt>
                <c:pt idx="220">
                  <c:v>45047</c:v>
                </c:pt>
                <c:pt idx="221">
                  <c:v>45078</c:v>
                </c:pt>
                <c:pt idx="222">
                  <c:v>45108</c:v>
                </c:pt>
                <c:pt idx="223">
                  <c:v>45139</c:v>
                </c:pt>
                <c:pt idx="224">
                  <c:v>45170</c:v>
                </c:pt>
                <c:pt idx="225">
                  <c:v>45200</c:v>
                </c:pt>
                <c:pt idx="226">
                  <c:v>45231</c:v>
                </c:pt>
                <c:pt idx="227">
                  <c:v>45261</c:v>
                </c:pt>
                <c:pt idx="228">
                  <c:v>45292</c:v>
                </c:pt>
                <c:pt idx="229">
                  <c:v>45323</c:v>
                </c:pt>
                <c:pt idx="230">
                  <c:v>45352</c:v>
                </c:pt>
                <c:pt idx="231">
                  <c:v>45383</c:v>
                </c:pt>
                <c:pt idx="232">
                  <c:v>45413</c:v>
                </c:pt>
                <c:pt idx="233">
                  <c:v>45444</c:v>
                </c:pt>
                <c:pt idx="234">
                  <c:v>45474</c:v>
                </c:pt>
                <c:pt idx="235">
                  <c:v>45505</c:v>
                </c:pt>
                <c:pt idx="236">
                  <c:v>45536</c:v>
                </c:pt>
                <c:pt idx="237">
                  <c:v>45566</c:v>
                </c:pt>
                <c:pt idx="238">
                  <c:v>45597</c:v>
                </c:pt>
                <c:pt idx="239">
                  <c:v>45627</c:v>
                </c:pt>
                <c:pt idx="240">
                  <c:v>45658</c:v>
                </c:pt>
                <c:pt idx="241">
                  <c:v>45689</c:v>
                </c:pt>
                <c:pt idx="242">
                  <c:v>45717</c:v>
                </c:pt>
                <c:pt idx="243">
                  <c:v>45748</c:v>
                </c:pt>
                <c:pt idx="244">
                  <c:v>45778</c:v>
                </c:pt>
                <c:pt idx="245">
                  <c:v>45809</c:v>
                </c:pt>
                <c:pt idx="246">
                  <c:v>45839</c:v>
                </c:pt>
                <c:pt idx="247">
                  <c:v>45870</c:v>
                </c:pt>
                <c:pt idx="248">
                  <c:v>45901</c:v>
                </c:pt>
                <c:pt idx="249">
                  <c:v>45931</c:v>
                </c:pt>
              </c:numCache>
            </c:numRef>
          </c:cat>
          <c:val>
            <c:numRef>
              <c:f>Sheet1!$H$2:$H$251</c:f>
              <c:numCache>
                <c:formatCode>General</c:formatCode>
                <c:ptCount val="250"/>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pt idx="64">
                  <c:v>100</c:v>
                </c:pt>
                <c:pt idx="65">
                  <c:v>100</c:v>
                </c:pt>
                <c:pt idx="66">
                  <c:v>100</c:v>
                </c:pt>
                <c:pt idx="67">
                  <c:v>100</c:v>
                </c:pt>
                <c:pt idx="68">
                  <c:v>100</c:v>
                </c:pt>
                <c:pt idx="69">
                  <c:v>100</c:v>
                </c:pt>
                <c:pt idx="70">
                  <c:v>100</c:v>
                </c:pt>
                <c:pt idx="71">
                  <c:v>100</c:v>
                </c:pt>
                <c:pt idx="72">
                  <c:v>100</c:v>
                </c:pt>
                <c:pt idx="73">
                  <c:v>100</c:v>
                </c:pt>
                <c:pt idx="74">
                  <c:v>100</c:v>
                </c:pt>
                <c:pt idx="75">
                  <c:v>100</c:v>
                </c:pt>
                <c:pt idx="76">
                  <c:v>100</c:v>
                </c:pt>
                <c:pt idx="77">
                  <c:v>100</c:v>
                </c:pt>
                <c:pt idx="78">
                  <c:v>100</c:v>
                </c:pt>
                <c:pt idx="79">
                  <c:v>100</c:v>
                </c:pt>
                <c:pt idx="80">
                  <c:v>100</c:v>
                </c:pt>
                <c:pt idx="81">
                  <c:v>100</c:v>
                </c:pt>
                <c:pt idx="82">
                  <c:v>100</c:v>
                </c:pt>
                <c:pt idx="83">
                  <c:v>100</c:v>
                </c:pt>
                <c:pt idx="84">
                  <c:v>100</c:v>
                </c:pt>
                <c:pt idx="85">
                  <c:v>100</c:v>
                </c:pt>
                <c:pt idx="86">
                  <c:v>100</c:v>
                </c:pt>
                <c:pt idx="87">
                  <c:v>100</c:v>
                </c:pt>
                <c:pt idx="88">
                  <c:v>100</c:v>
                </c:pt>
                <c:pt idx="89">
                  <c:v>100</c:v>
                </c:pt>
                <c:pt idx="90">
                  <c:v>100</c:v>
                </c:pt>
                <c:pt idx="91">
                  <c:v>100</c:v>
                </c:pt>
                <c:pt idx="92">
                  <c:v>100</c:v>
                </c:pt>
                <c:pt idx="93">
                  <c:v>100</c:v>
                </c:pt>
                <c:pt idx="94">
                  <c:v>100</c:v>
                </c:pt>
                <c:pt idx="95">
                  <c:v>100</c:v>
                </c:pt>
                <c:pt idx="96">
                  <c:v>100</c:v>
                </c:pt>
                <c:pt idx="97">
                  <c:v>100</c:v>
                </c:pt>
                <c:pt idx="98">
                  <c:v>100</c:v>
                </c:pt>
                <c:pt idx="99">
                  <c:v>100</c:v>
                </c:pt>
                <c:pt idx="100">
                  <c:v>100</c:v>
                </c:pt>
                <c:pt idx="101">
                  <c:v>100</c:v>
                </c:pt>
                <c:pt idx="102">
                  <c:v>100</c:v>
                </c:pt>
                <c:pt idx="103">
                  <c:v>100</c:v>
                </c:pt>
                <c:pt idx="104">
                  <c:v>100</c:v>
                </c:pt>
                <c:pt idx="105">
                  <c:v>100</c:v>
                </c:pt>
                <c:pt idx="106">
                  <c:v>100</c:v>
                </c:pt>
                <c:pt idx="107">
                  <c:v>100</c:v>
                </c:pt>
                <c:pt idx="108">
                  <c:v>100</c:v>
                </c:pt>
                <c:pt idx="109">
                  <c:v>100</c:v>
                </c:pt>
                <c:pt idx="110">
                  <c:v>100</c:v>
                </c:pt>
                <c:pt idx="111">
                  <c:v>100</c:v>
                </c:pt>
                <c:pt idx="112">
                  <c:v>100</c:v>
                </c:pt>
                <c:pt idx="113">
                  <c:v>100</c:v>
                </c:pt>
                <c:pt idx="114">
                  <c:v>100</c:v>
                </c:pt>
                <c:pt idx="115">
                  <c:v>100</c:v>
                </c:pt>
                <c:pt idx="116">
                  <c:v>100</c:v>
                </c:pt>
                <c:pt idx="117">
                  <c:v>100</c:v>
                </c:pt>
                <c:pt idx="118">
                  <c:v>100</c:v>
                </c:pt>
                <c:pt idx="119">
                  <c:v>100</c:v>
                </c:pt>
                <c:pt idx="120">
                  <c:v>100</c:v>
                </c:pt>
                <c:pt idx="121">
                  <c:v>100</c:v>
                </c:pt>
                <c:pt idx="122">
                  <c:v>100</c:v>
                </c:pt>
                <c:pt idx="123">
                  <c:v>100</c:v>
                </c:pt>
                <c:pt idx="124">
                  <c:v>100</c:v>
                </c:pt>
                <c:pt idx="125">
                  <c:v>100</c:v>
                </c:pt>
                <c:pt idx="126">
                  <c:v>100</c:v>
                </c:pt>
                <c:pt idx="127">
                  <c:v>100</c:v>
                </c:pt>
                <c:pt idx="128">
                  <c:v>100</c:v>
                </c:pt>
                <c:pt idx="129">
                  <c:v>100</c:v>
                </c:pt>
                <c:pt idx="130">
                  <c:v>100</c:v>
                </c:pt>
                <c:pt idx="131">
                  <c:v>100</c:v>
                </c:pt>
                <c:pt idx="132">
                  <c:v>100</c:v>
                </c:pt>
                <c:pt idx="133">
                  <c:v>100</c:v>
                </c:pt>
                <c:pt idx="134">
                  <c:v>100</c:v>
                </c:pt>
                <c:pt idx="135">
                  <c:v>100</c:v>
                </c:pt>
                <c:pt idx="136">
                  <c:v>100</c:v>
                </c:pt>
                <c:pt idx="137">
                  <c:v>100</c:v>
                </c:pt>
                <c:pt idx="138">
                  <c:v>100</c:v>
                </c:pt>
                <c:pt idx="139">
                  <c:v>100</c:v>
                </c:pt>
                <c:pt idx="140">
                  <c:v>100</c:v>
                </c:pt>
                <c:pt idx="141">
                  <c:v>100</c:v>
                </c:pt>
                <c:pt idx="142">
                  <c:v>100</c:v>
                </c:pt>
                <c:pt idx="143">
                  <c:v>100</c:v>
                </c:pt>
                <c:pt idx="144">
                  <c:v>100</c:v>
                </c:pt>
                <c:pt idx="145">
                  <c:v>100</c:v>
                </c:pt>
                <c:pt idx="146">
                  <c:v>100</c:v>
                </c:pt>
                <c:pt idx="147">
                  <c:v>100</c:v>
                </c:pt>
                <c:pt idx="148">
                  <c:v>100</c:v>
                </c:pt>
                <c:pt idx="149">
                  <c:v>100</c:v>
                </c:pt>
                <c:pt idx="150">
                  <c:v>100</c:v>
                </c:pt>
                <c:pt idx="151">
                  <c:v>100</c:v>
                </c:pt>
                <c:pt idx="152">
                  <c:v>100</c:v>
                </c:pt>
                <c:pt idx="153">
                  <c:v>100</c:v>
                </c:pt>
                <c:pt idx="154">
                  <c:v>100</c:v>
                </c:pt>
                <c:pt idx="155">
                  <c:v>100</c:v>
                </c:pt>
                <c:pt idx="156">
                  <c:v>100</c:v>
                </c:pt>
                <c:pt idx="157">
                  <c:v>100</c:v>
                </c:pt>
                <c:pt idx="158">
                  <c:v>100</c:v>
                </c:pt>
                <c:pt idx="159">
                  <c:v>100</c:v>
                </c:pt>
                <c:pt idx="160">
                  <c:v>100</c:v>
                </c:pt>
                <c:pt idx="161">
                  <c:v>100</c:v>
                </c:pt>
                <c:pt idx="162">
                  <c:v>100</c:v>
                </c:pt>
                <c:pt idx="163">
                  <c:v>100</c:v>
                </c:pt>
                <c:pt idx="164">
                  <c:v>100</c:v>
                </c:pt>
                <c:pt idx="165">
                  <c:v>100</c:v>
                </c:pt>
                <c:pt idx="166">
                  <c:v>100</c:v>
                </c:pt>
                <c:pt idx="167">
                  <c:v>100</c:v>
                </c:pt>
                <c:pt idx="168">
                  <c:v>100</c:v>
                </c:pt>
                <c:pt idx="169">
                  <c:v>100</c:v>
                </c:pt>
                <c:pt idx="170">
                  <c:v>100</c:v>
                </c:pt>
                <c:pt idx="171">
                  <c:v>100</c:v>
                </c:pt>
                <c:pt idx="172">
                  <c:v>100</c:v>
                </c:pt>
                <c:pt idx="173">
                  <c:v>100</c:v>
                </c:pt>
                <c:pt idx="174">
                  <c:v>100</c:v>
                </c:pt>
                <c:pt idx="175">
                  <c:v>100</c:v>
                </c:pt>
                <c:pt idx="176">
                  <c:v>100</c:v>
                </c:pt>
                <c:pt idx="177">
                  <c:v>100</c:v>
                </c:pt>
                <c:pt idx="178">
                  <c:v>100</c:v>
                </c:pt>
                <c:pt idx="179">
                  <c:v>100</c:v>
                </c:pt>
                <c:pt idx="180">
                  <c:v>100</c:v>
                </c:pt>
                <c:pt idx="181">
                  <c:v>100</c:v>
                </c:pt>
                <c:pt idx="182">
                  <c:v>100</c:v>
                </c:pt>
                <c:pt idx="183">
                  <c:v>100</c:v>
                </c:pt>
                <c:pt idx="184">
                  <c:v>100</c:v>
                </c:pt>
                <c:pt idx="185">
                  <c:v>100</c:v>
                </c:pt>
                <c:pt idx="186">
                  <c:v>100</c:v>
                </c:pt>
                <c:pt idx="187">
                  <c:v>100</c:v>
                </c:pt>
                <c:pt idx="188">
                  <c:v>100</c:v>
                </c:pt>
                <c:pt idx="189">
                  <c:v>100</c:v>
                </c:pt>
                <c:pt idx="190">
                  <c:v>100</c:v>
                </c:pt>
                <c:pt idx="191">
                  <c:v>100</c:v>
                </c:pt>
                <c:pt idx="192">
                  <c:v>100</c:v>
                </c:pt>
                <c:pt idx="193">
                  <c:v>100</c:v>
                </c:pt>
                <c:pt idx="194">
                  <c:v>100</c:v>
                </c:pt>
                <c:pt idx="195">
                  <c:v>100</c:v>
                </c:pt>
                <c:pt idx="196">
                  <c:v>100</c:v>
                </c:pt>
                <c:pt idx="197">
                  <c:v>100</c:v>
                </c:pt>
                <c:pt idx="198">
                  <c:v>100</c:v>
                </c:pt>
                <c:pt idx="199">
                  <c:v>100</c:v>
                </c:pt>
                <c:pt idx="200">
                  <c:v>100</c:v>
                </c:pt>
                <c:pt idx="201">
                  <c:v>100</c:v>
                </c:pt>
                <c:pt idx="202">
                  <c:v>100</c:v>
                </c:pt>
                <c:pt idx="203">
                  <c:v>100</c:v>
                </c:pt>
                <c:pt idx="204">
                  <c:v>100</c:v>
                </c:pt>
                <c:pt idx="205">
                  <c:v>100</c:v>
                </c:pt>
                <c:pt idx="206">
                  <c:v>100</c:v>
                </c:pt>
                <c:pt idx="207">
                  <c:v>100</c:v>
                </c:pt>
                <c:pt idx="208">
                  <c:v>100</c:v>
                </c:pt>
                <c:pt idx="209">
                  <c:v>100</c:v>
                </c:pt>
                <c:pt idx="210">
                  <c:v>100</c:v>
                </c:pt>
                <c:pt idx="211">
                  <c:v>100</c:v>
                </c:pt>
                <c:pt idx="212">
                  <c:v>100</c:v>
                </c:pt>
                <c:pt idx="213">
                  <c:v>100</c:v>
                </c:pt>
                <c:pt idx="214">
                  <c:v>100</c:v>
                </c:pt>
                <c:pt idx="215">
                  <c:v>100</c:v>
                </c:pt>
                <c:pt idx="216">
                  <c:v>100</c:v>
                </c:pt>
                <c:pt idx="217">
                  <c:v>100</c:v>
                </c:pt>
                <c:pt idx="218">
                  <c:v>100</c:v>
                </c:pt>
                <c:pt idx="219">
                  <c:v>100</c:v>
                </c:pt>
                <c:pt idx="220">
                  <c:v>100</c:v>
                </c:pt>
                <c:pt idx="221">
                  <c:v>100</c:v>
                </c:pt>
                <c:pt idx="222">
                  <c:v>100</c:v>
                </c:pt>
                <c:pt idx="223">
                  <c:v>100</c:v>
                </c:pt>
                <c:pt idx="224">
                  <c:v>100</c:v>
                </c:pt>
                <c:pt idx="225">
                  <c:v>100</c:v>
                </c:pt>
                <c:pt idx="226">
                  <c:v>100</c:v>
                </c:pt>
                <c:pt idx="227">
                  <c:v>100</c:v>
                </c:pt>
                <c:pt idx="228">
                  <c:v>100</c:v>
                </c:pt>
                <c:pt idx="229">
                  <c:v>100</c:v>
                </c:pt>
                <c:pt idx="230">
                  <c:v>100</c:v>
                </c:pt>
                <c:pt idx="231">
                  <c:v>100</c:v>
                </c:pt>
                <c:pt idx="232">
                  <c:v>100</c:v>
                </c:pt>
                <c:pt idx="233">
                  <c:v>100</c:v>
                </c:pt>
                <c:pt idx="234">
                  <c:v>100</c:v>
                </c:pt>
                <c:pt idx="235">
                  <c:v>100</c:v>
                </c:pt>
                <c:pt idx="236">
                  <c:v>100</c:v>
                </c:pt>
                <c:pt idx="237">
                  <c:v>100</c:v>
                </c:pt>
                <c:pt idx="238">
                  <c:v>100</c:v>
                </c:pt>
                <c:pt idx="239">
                  <c:v>100</c:v>
                </c:pt>
                <c:pt idx="240">
                  <c:v>100</c:v>
                </c:pt>
                <c:pt idx="241">
                  <c:v>100</c:v>
                </c:pt>
                <c:pt idx="242">
                  <c:v>100</c:v>
                </c:pt>
                <c:pt idx="243">
                  <c:v>100</c:v>
                </c:pt>
                <c:pt idx="244">
                  <c:v>100</c:v>
                </c:pt>
                <c:pt idx="245">
                  <c:v>100</c:v>
                </c:pt>
                <c:pt idx="246">
                  <c:v>100</c:v>
                </c:pt>
                <c:pt idx="247">
                  <c:v>100</c:v>
                </c:pt>
                <c:pt idx="248">
                  <c:v>100</c:v>
                </c:pt>
                <c:pt idx="249">
                  <c:v>100</c:v>
                </c:pt>
              </c:numCache>
              <c:extLst/>
            </c:numRef>
          </c:val>
          <c:smooth val="0"/>
          <c:extLst>
            <c:ext xmlns:c16="http://schemas.microsoft.com/office/drawing/2014/chart" uri="{C3380CC4-5D6E-409C-BE32-E72D297353CC}">
              <c16:uniqueId val="{00000006-AE20-4812-9391-3CDA14E2B9DB}"/>
            </c:ext>
          </c:extLst>
        </c:ser>
        <c:dLbls>
          <c:showLegendKey val="0"/>
          <c:showVal val="0"/>
          <c:showCatName val="0"/>
          <c:showSerName val="0"/>
          <c:showPercent val="0"/>
          <c:showBubbleSize val="0"/>
        </c:dLbls>
        <c:marker val="1"/>
        <c:smooth val="0"/>
        <c:axId val="1589639872"/>
        <c:axId val="1589651392"/>
      </c:lineChart>
      <c:dateAx>
        <c:axId val="1589639872"/>
        <c:scaling>
          <c:orientation val="minMax"/>
        </c:scaling>
        <c:delete val="0"/>
        <c:axPos val="b"/>
        <c:numFmt formatCode="yyyy" sourceLinked="0"/>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589651392"/>
        <c:crosses val="autoZero"/>
        <c:auto val="1"/>
        <c:lblOffset val="100"/>
        <c:baseTimeUnit val="months"/>
        <c:majorTimeUnit val="years"/>
      </c:dateAx>
      <c:valAx>
        <c:axId val="1589651392"/>
        <c:scaling>
          <c:orientation val="minMax"/>
          <c:max val="125"/>
        </c:scaling>
        <c:delete val="0"/>
        <c:axPos val="l"/>
        <c:numFmt formatCode="General" sourceLinked="1"/>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589639872"/>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Amazon!$B$1</c:f>
              <c:strCache>
                <c:ptCount val="1"/>
                <c:pt idx="0">
                  <c:v>Amazon</c:v>
                </c:pt>
              </c:strCache>
            </c:strRef>
          </c:tx>
          <c:spPr>
            <a:solidFill>
              <a:srgbClr val="009BAB"/>
            </a:solidFill>
            <a:ln>
              <a:noFill/>
            </a:ln>
            <a:effectLst/>
          </c:spPr>
          <c:invertIfNegative val="0"/>
          <c:dPt>
            <c:idx val="5"/>
            <c:invertIfNegative val="0"/>
            <c:bubble3D val="0"/>
            <c:spPr>
              <a:solidFill>
                <a:srgbClr val="003E44"/>
              </a:solidFill>
              <a:ln>
                <a:noFill/>
              </a:ln>
              <a:effectLst/>
            </c:spPr>
            <c:extLst>
              <c:ext xmlns:c16="http://schemas.microsoft.com/office/drawing/2014/chart" uri="{C3380CC4-5D6E-409C-BE32-E72D297353CC}">
                <c16:uniqueId val="{00000001-7CA7-4F93-AE81-087B6B2D790D}"/>
              </c:ext>
            </c:extLst>
          </c:dPt>
          <c:dPt>
            <c:idx val="6"/>
            <c:invertIfNegative val="0"/>
            <c:bubble3D val="0"/>
            <c:spPr>
              <a:solidFill>
                <a:srgbClr val="003E44"/>
              </a:solidFill>
              <a:ln>
                <a:noFill/>
              </a:ln>
              <a:effectLst/>
            </c:spPr>
            <c:extLst>
              <c:ext xmlns:c16="http://schemas.microsoft.com/office/drawing/2014/chart" uri="{C3380CC4-5D6E-409C-BE32-E72D297353CC}">
                <c16:uniqueId val="{00000003-7CA7-4F93-AE81-087B6B2D790D}"/>
              </c:ext>
            </c:extLst>
          </c:dPt>
          <c:dPt>
            <c:idx val="7"/>
            <c:invertIfNegative val="0"/>
            <c:bubble3D val="0"/>
            <c:spPr>
              <a:solidFill>
                <a:srgbClr val="003E44"/>
              </a:solidFill>
              <a:ln>
                <a:noFill/>
              </a:ln>
              <a:effectLst/>
            </c:spPr>
            <c:extLst>
              <c:ext xmlns:c16="http://schemas.microsoft.com/office/drawing/2014/chart" uri="{C3380CC4-5D6E-409C-BE32-E72D297353CC}">
                <c16:uniqueId val="{00000005-7CA7-4F93-AE81-087B6B2D790D}"/>
              </c:ext>
            </c:extLst>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Amazon!$A$2:$A$9</c:f>
              <c:strCache>
                <c:ptCount val="8"/>
                <c:pt idx="0">
                  <c:v>C20</c:v>
                </c:pt>
                <c:pt idx="1">
                  <c:v>C21</c:v>
                </c:pt>
                <c:pt idx="2">
                  <c:v>C22</c:v>
                </c:pt>
                <c:pt idx="3">
                  <c:v>C23</c:v>
                </c:pt>
                <c:pt idx="4">
                  <c:v>C24</c:v>
                </c:pt>
                <c:pt idx="5">
                  <c:v>C25E</c:v>
                </c:pt>
                <c:pt idx="6">
                  <c:v>C26E</c:v>
                </c:pt>
                <c:pt idx="7">
                  <c:v>C27E</c:v>
                </c:pt>
              </c:strCache>
            </c:strRef>
          </c:cat>
          <c:val>
            <c:numRef>
              <c:f>Amazon!$B$2:$B$9</c:f>
              <c:numCache>
                <c:formatCode>General</c:formatCode>
                <c:ptCount val="8"/>
                <c:pt idx="0">
                  <c:v>13</c:v>
                </c:pt>
                <c:pt idx="1">
                  <c:v>17</c:v>
                </c:pt>
                <c:pt idx="2">
                  <c:v>22</c:v>
                </c:pt>
                <c:pt idx="3">
                  <c:v>28</c:v>
                </c:pt>
                <c:pt idx="4">
                  <c:v>53</c:v>
                </c:pt>
                <c:pt idx="5">
                  <c:v>80</c:v>
                </c:pt>
                <c:pt idx="6">
                  <c:v>95</c:v>
                </c:pt>
                <c:pt idx="7">
                  <c:v>111</c:v>
                </c:pt>
              </c:numCache>
            </c:numRef>
          </c:val>
          <c:extLst>
            <c:ext xmlns:c16="http://schemas.microsoft.com/office/drawing/2014/chart" uri="{C3380CC4-5D6E-409C-BE32-E72D297353CC}">
              <c16:uniqueId val="{00000006-7CA7-4F93-AE81-087B6B2D790D}"/>
            </c:ext>
          </c:extLst>
        </c:ser>
        <c:dLbls>
          <c:dLblPos val="outEnd"/>
          <c:showLegendKey val="0"/>
          <c:showVal val="1"/>
          <c:showCatName val="0"/>
          <c:showSerName val="0"/>
          <c:showPercent val="0"/>
          <c:showBubbleSize val="0"/>
        </c:dLbls>
        <c:gapWidth val="219"/>
        <c:overlap val="-27"/>
        <c:axId val="1496592159"/>
        <c:axId val="1496597919"/>
      </c:barChart>
      <c:catAx>
        <c:axId val="1496592159"/>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496597919"/>
        <c:crosses val="autoZero"/>
        <c:auto val="1"/>
        <c:lblAlgn val="ctr"/>
        <c:lblOffset val="100"/>
        <c:noMultiLvlLbl val="0"/>
      </c:catAx>
      <c:valAx>
        <c:axId val="1496597919"/>
        <c:scaling>
          <c:orientation val="minMax"/>
          <c:max val="500"/>
        </c:scaling>
        <c:delete val="0"/>
        <c:axPos val="l"/>
        <c:numFmt formatCode="&quot;$&quot;#,##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496592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Microsoft!$B$1</c:f>
              <c:strCache>
                <c:ptCount val="1"/>
                <c:pt idx="0">
                  <c:v>Microsoft</c:v>
                </c:pt>
              </c:strCache>
            </c:strRef>
          </c:tx>
          <c:spPr>
            <a:solidFill>
              <a:srgbClr val="009BAB"/>
            </a:solidFill>
            <a:ln>
              <a:noFill/>
            </a:ln>
            <a:effectLst/>
          </c:spPr>
          <c:invertIfNegative val="0"/>
          <c:dPt>
            <c:idx val="5"/>
            <c:invertIfNegative val="0"/>
            <c:bubble3D val="0"/>
            <c:spPr>
              <a:solidFill>
                <a:srgbClr val="003E44"/>
              </a:solidFill>
              <a:ln>
                <a:noFill/>
              </a:ln>
              <a:effectLst/>
            </c:spPr>
            <c:extLst>
              <c:ext xmlns:c16="http://schemas.microsoft.com/office/drawing/2014/chart" uri="{C3380CC4-5D6E-409C-BE32-E72D297353CC}">
                <c16:uniqueId val="{00000001-C605-4976-9F8E-1830A4AB96DA}"/>
              </c:ext>
            </c:extLst>
          </c:dPt>
          <c:dPt>
            <c:idx val="6"/>
            <c:invertIfNegative val="0"/>
            <c:bubble3D val="0"/>
            <c:spPr>
              <a:solidFill>
                <a:srgbClr val="003E44"/>
              </a:solidFill>
              <a:ln>
                <a:noFill/>
              </a:ln>
              <a:effectLst/>
            </c:spPr>
            <c:extLst>
              <c:ext xmlns:c16="http://schemas.microsoft.com/office/drawing/2014/chart" uri="{C3380CC4-5D6E-409C-BE32-E72D297353CC}">
                <c16:uniqueId val="{00000003-C605-4976-9F8E-1830A4AB96DA}"/>
              </c:ext>
            </c:extLst>
          </c:dPt>
          <c:dPt>
            <c:idx val="7"/>
            <c:invertIfNegative val="0"/>
            <c:bubble3D val="0"/>
            <c:spPr>
              <a:solidFill>
                <a:srgbClr val="003E44"/>
              </a:solidFill>
              <a:ln>
                <a:noFill/>
              </a:ln>
              <a:effectLst/>
            </c:spPr>
            <c:extLst>
              <c:ext xmlns:c16="http://schemas.microsoft.com/office/drawing/2014/chart" uri="{C3380CC4-5D6E-409C-BE32-E72D297353CC}">
                <c16:uniqueId val="{00000005-C605-4976-9F8E-1830A4AB96DA}"/>
              </c:ext>
            </c:extLst>
          </c:dPt>
          <c:dLbls>
            <c:dLbl>
              <c:idx val="7"/>
              <c:numFmt formatCode="&quot;$&quot;#,##0" sourceLinked="0"/>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C605-4976-9F8E-1830A4AB96DA}"/>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Microsoft!$A$2:$A$9</c:f>
              <c:strCache>
                <c:ptCount val="8"/>
                <c:pt idx="0">
                  <c:v>C20</c:v>
                </c:pt>
                <c:pt idx="1">
                  <c:v>C21</c:v>
                </c:pt>
                <c:pt idx="2">
                  <c:v>C22</c:v>
                </c:pt>
                <c:pt idx="3">
                  <c:v>C23</c:v>
                </c:pt>
                <c:pt idx="4">
                  <c:v>C24</c:v>
                </c:pt>
                <c:pt idx="5">
                  <c:v>C25E</c:v>
                </c:pt>
                <c:pt idx="6">
                  <c:v>C26E</c:v>
                </c:pt>
                <c:pt idx="7">
                  <c:v>C27E</c:v>
                </c:pt>
              </c:strCache>
            </c:strRef>
          </c:cat>
          <c:val>
            <c:numRef>
              <c:f>Microsoft!$B$2:$B$9</c:f>
              <c:numCache>
                <c:formatCode>General</c:formatCode>
                <c:ptCount val="8"/>
                <c:pt idx="0">
                  <c:v>15</c:v>
                </c:pt>
                <c:pt idx="1">
                  <c:v>21</c:v>
                </c:pt>
                <c:pt idx="2">
                  <c:v>24</c:v>
                </c:pt>
                <c:pt idx="3">
                  <c:v>28</c:v>
                </c:pt>
                <c:pt idx="4">
                  <c:v>45</c:v>
                </c:pt>
                <c:pt idx="5">
                  <c:v>65</c:v>
                </c:pt>
                <c:pt idx="6">
                  <c:v>94</c:v>
                </c:pt>
                <c:pt idx="7">
                  <c:v>100</c:v>
                </c:pt>
              </c:numCache>
            </c:numRef>
          </c:val>
          <c:extLst>
            <c:ext xmlns:c16="http://schemas.microsoft.com/office/drawing/2014/chart" uri="{C3380CC4-5D6E-409C-BE32-E72D297353CC}">
              <c16:uniqueId val="{00000006-C605-4976-9F8E-1830A4AB96DA}"/>
            </c:ext>
          </c:extLst>
        </c:ser>
        <c:dLbls>
          <c:showLegendKey val="0"/>
          <c:showVal val="0"/>
          <c:showCatName val="0"/>
          <c:showSerName val="0"/>
          <c:showPercent val="0"/>
          <c:showBubbleSize val="0"/>
        </c:dLbls>
        <c:gapWidth val="219"/>
        <c:overlap val="-27"/>
        <c:axId val="1496499999"/>
        <c:axId val="1496516799"/>
      </c:barChart>
      <c:catAx>
        <c:axId val="1496499999"/>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496516799"/>
        <c:crosses val="autoZero"/>
        <c:auto val="1"/>
        <c:lblAlgn val="ctr"/>
        <c:lblOffset val="100"/>
        <c:noMultiLvlLbl val="0"/>
      </c:catAx>
      <c:valAx>
        <c:axId val="1496516799"/>
        <c:scaling>
          <c:orientation val="minMax"/>
          <c:max val="500"/>
        </c:scaling>
        <c:delete val="1"/>
        <c:axPos val="l"/>
        <c:numFmt formatCode="General" sourceLinked="1"/>
        <c:majorTickMark val="out"/>
        <c:minorTickMark val="none"/>
        <c:tickLblPos val="nextTo"/>
        <c:crossAx val="1496499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Google!$B$1</c:f>
              <c:strCache>
                <c:ptCount val="1"/>
                <c:pt idx="0">
                  <c:v>Google</c:v>
                </c:pt>
              </c:strCache>
            </c:strRef>
          </c:tx>
          <c:spPr>
            <a:solidFill>
              <a:srgbClr val="009BAB"/>
            </a:solidFill>
            <a:ln>
              <a:noFill/>
            </a:ln>
            <a:effectLst/>
          </c:spPr>
          <c:invertIfNegative val="0"/>
          <c:dPt>
            <c:idx val="5"/>
            <c:invertIfNegative val="0"/>
            <c:bubble3D val="0"/>
            <c:spPr>
              <a:solidFill>
                <a:srgbClr val="003E44"/>
              </a:solidFill>
              <a:ln>
                <a:noFill/>
              </a:ln>
              <a:effectLst/>
            </c:spPr>
            <c:extLst>
              <c:ext xmlns:c16="http://schemas.microsoft.com/office/drawing/2014/chart" uri="{C3380CC4-5D6E-409C-BE32-E72D297353CC}">
                <c16:uniqueId val="{00000001-FDA9-44D2-904A-686CCA8C836C}"/>
              </c:ext>
            </c:extLst>
          </c:dPt>
          <c:dPt>
            <c:idx val="6"/>
            <c:invertIfNegative val="0"/>
            <c:bubble3D val="0"/>
            <c:spPr>
              <a:solidFill>
                <a:srgbClr val="003E44"/>
              </a:solidFill>
              <a:ln>
                <a:noFill/>
              </a:ln>
              <a:effectLst/>
            </c:spPr>
            <c:extLst>
              <c:ext xmlns:c16="http://schemas.microsoft.com/office/drawing/2014/chart" uri="{C3380CC4-5D6E-409C-BE32-E72D297353CC}">
                <c16:uniqueId val="{00000003-FDA9-44D2-904A-686CCA8C836C}"/>
              </c:ext>
            </c:extLst>
          </c:dPt>
          <c:dPt>
            <c:idx val="7"/>
            <c:invertIfNegative val="0"/>
            <c:bubble3D val="0"/>
            <c:spPr>
              <a:solidFill>
                <a:srgbClr val="003E44"/>
              </a:solidFill>
              <a:ln>
                <a:noFill/>
              </a:ln>
              <a:effectLst/>
            </c:spPr>
            <c:extLst>
              <c:ext xmlns:c16="http://schemas.microsoft.com/office/drawing/2014/chart" uri="{C3380CC4-5D6E-409C-BE32-E72D297353CC}">
                <c16:uniqueId val="{00000005-FDA9-44D2-904A-686CCA8C836C}"/>
              </c:ext>
            </c:extLst>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Google!$A$2:$A$9</c:f>
              <c:strCache>
                <c:ptCount val="8"/>
                <c:pt idx="0">
                  <c:v>C20</c:v>
                </c:pt>
                <c:pt idx="1">
                  <c:v>C21</c:v>
                </c:pt>
                <c:pt idx="2">
                  <c:v>C22</c:v>
                </c:pt>
                <c:pt idx="3">
                  <c:v>C23</c:v>
                </c:pt>
                <c:pt idx="4">
                  <c:v>C24</c:v>
                </c:pt>
                <c:pt idx="5">
                  <c:v>C25E</c:v>
                </c:pt>
                <c:pt idx="6">
                  <c:v>C26E</c:v>
                </c:pt>
                <c:pt idx="7">
                  <c:v>C27E</c:v>
                </c:pt>
              </c:strCache>
            </c:strRef>
          </c:cat>
          <c:val>
            <c:numRef>
              <c:f>Google!$B$2:$B$9</c:f>
              <c:numCache>
                <c:formatCode>General</c:formatCode>
                <c:ptCount val="8"/>
                <c:pt idx="0">
                  <c:v>22</c:v>
                </c:pt>
                <c:pt idx="1">
                  <c:v>25</c:v>
                </c:pt>
                <c:pt idx="2">
                  <c:v>32</c:v>
                </c:pt>
                <c:pt idx="3">
                  <c:v>32</c:v>
                </c:pt>
                <c:pt idx="4">
                  <c:v>53</c:v>
                </c:pt>
                <c:pt idx="5">
                  <c:v>78</c:v>
                </c:pt>
                <c:pt idx="6">
                  <c:v>90</c:v>
                </c:pt>
                <c:pt idx="7">
                  <c:v>100</c:v>
                </c:pt>
              </c:numCache>
            </c:numRef>
          </c:val>
          <c:extLst>
            <c:ext xmlns:c16="http://schemas.microsoft.com/office/drawing/2014/chart" uri="{C3380CC4-5D6E-409C-BE32-E72D297353CC}">
              <c16:uniqueId val="{00000006-FDA9-44D2-904A-686CCA8C836C}"/>
            </c:ext>
          </c:extLst>
        </c:ser>
        <c:dLbls>
          <c:showLegendKey val="0"/>
          <c:showVal val="0"/>
          <c:showCatName val="0"/>
          <c:showSerName val="0"/>
          <c:showPercent val="0"/>
          <c:showBubbleSize val="0"/>
        </c:dLbls>
        <c:gapWidth val="219"/>
        <c:overlap val="-27"/>
        <c:axId val="1496501919"/>
        <c:axId val="1496518719"/>
      </c:barChart>
      <c:catAx>
        <c:axId val="1496501919"/>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496518719"/>
        <c:crosses val="autoZero"/>
        <c:auto val="1"/>
        <c:lblAlgn val="ctr"/>
        <c:lblOffset val="100"/>
        <c:noMultiLvlLbl val="0"/>
      </c:catAx>
      <c:valAx>
        <c:axId val="1496518719"/>
        <c:scaling>
          <c:orientation val="minMax"/>
          <c:max val="500"/>
        </c:scaling>
        <c:delete val="1"/>
        <c:axPos val="l"/>
        <c:numFmt formatCode="General" sourceLinked="1"/>
        <c:majorTickMark val="out"/>
        <c:minorTickMark val="none"/>
        <c:tickLblPos val="nextTo"/>
        <c:crossAx val="14965019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0.57594</cdr:x>
      <cdr:y>0.18824</cdr:y>
    </cdr:from>
    <cdr:to>
      <cdr:x>0.79392</cdr:x>
      <cdr:y>0.38627</cdr:y>
    </cdr:to>
    <cdr:sp macro="" textlink="">
      <cdr:nvSpPr>
        <cdr:cNvPr id="2" name="TextBox 1">
          <a:extLst xmlns:a="http://schemas.openxmlformats.org/drawingml/2006/main">
            <a:ext uri="{FF2B5EF4-FFF2-40B4-BE49-F238E27FC236}">
              <a16:creationId xmlns:a16="http://schemas.microsoft.com/office/drawing/2014/main" id="{60335E1E-22C6-EBAB-05C9-0E36B9F03706}"/>
            </a:ext>
          </a:extLst>
        </cdr:cNvPr>
        <cdr:cNvSpPr txBox="1"/>
      </cdr:nvSpPr>
      <cdr:spPr>
        <a:xfrm xmlns:a="http://schemas.openxmlformats.org/drawingml/2006/main">
          <a:off x="3070226" y="609600"/>
          <a:ext cx="1162050" cy="641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900" b="0" kern="1200" dirty="0">
              <a:latin typeface="Roboto" panose="02000000000000000000" pitchFamily="2" charset="0"/>
              <a:ea typeface="Roboto" panose="02000000000000000000" pitchFamily="2" charset="0"/>
            </a:rPr>
            <a:t>Estimated</a:t>
          </a:r>
          <a:r>
            <a:rPr lang="en-US" sz="900" b="0" kern="1200" baseline="0" dirty="0">
              <a:latin typeface="Roboto" panose="02000000000000000000" pitchFamily="2" charset="0"/>
              <a:ea typeface="Roboto" panose="02000000000000000000" pitchFamily="2" charset="0"/>
            </a:rPr>
            <a:t> For FY 2026: +44%</a:t>
          </a:r>
          <a:endParaRPr lang="en-US" sz="900" b="0" kern="1200" dirty="0">
            <a:latin typeface="Roboto" panose="02000000000000000000" pitchFamily="2" charset="0"/>
            <a:ea typeface="Roboto" panose="02000000000000000000" pitchFamily="2" charset="0"/>
          </a:endParaRPr>
        </a:p>
      </cdr:txBody>
    </cdr:sp>
  </cdr:relSizeAnchor>
  <cdr:relSizeAnchor xmlns:cdr="http://schemas.openxmlformats.org/drawingml/2006/chartDrawing">
    <cdr:from>
      <cdr:x>0.7439</cdr:x>
      <cdr:y>0.24706</cdr:y>
    </cdr:from>
    <cdr:to>
      <cdr:x>0.84276</cdr:x>
      <cdr:y>0.41373</cdr:y>
    </cdr:to>
    <cdr:cxnSp macro="">
      <cdr:nvCxnSpPr>
        <cdr:cNvPr id="4" name="Straight Arrow Connector 3">
          <a:extLst xmlns:a="http://schemas.openxmlformats.org/drawingml/2006/main">
            <a:ext uri="{FF2B5EF4-FFF2-40B4-BE49-F238E27FC236}">
              <a16:creationId xmlns:a16="http://schemas.microsoft.com/office/drawing/2014/main" id="{D801E2D7-6E12-5EC1-20E6-C161E747B298}"/>
            </a:ext>
          </a:extLst>
        </cdr:cNvPr>
        <cdr:cNvCxnSpPr/>
      </cdr:nvCxnSpPr>
      <cdr:spPr>
        <a:xfrm xmlns:a="http://schemas.openxmlformats.org/drawingml/2006/main" flipV="1">
          <a:off x="3965576" y="800100"/>
          <a:ext cx="527050" cy="539750"/>
        </a:xfrm>
        <a:prstGeom xmlns:a="http://schemas.openxmlformats.org/drawingml/2006/main" prst="straightConnector1">
          <a:avLst/>
        </a:prstGeom>
        <a:ln xmlns:a="http://schemas.openxmlformats.org/drawingml/2006/main" w="41275">
          <a:solidFill>
            <a:schemeClr val="tx1"/>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0.17216</cdr:x>
      <cdr:y>0.58028</cdr:y>
    </cdr:from>
    <cdr:to>
      <cdr:x>0.43952</cdr:x>
      <cdr:y>0.6184</cdr:y>
    </cdr:to>
    <cdr:sp macro="" textlink="">
      <cdr:nvSpPr>
        <cdr:cNvPr id="2" name="TextBox 1">
          <a:extLst xmlns:a="http://schemas.openxmlformats.org/drawingml/2006/main">
            <a:ext uri="{FF2B5EF4-FFF2-40B4-BE49-F238E27FC236}">
              <a16:creationId xmlns:a16="http://schemas.microsoft.com/office/drawing/2014/main" id="{CC4EC5CF-4FAC-12D1-9B32-74266C10812B}"/>
            </a:ext>
          </a:extLst>
        </cdr:cNvPr>
        <cdr:cNvSpPr txBox="1"/>
      </cdr:nvSpPr>
      <cdr:spPr>
        <a:xfrm xmlns:a="http://schemas.openxmlformats.org/drawingml/2006/main">
          <a:off x="975246" y="2907795"/>
          <a:ext cx="1514519" cy="1910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kern="1200" dirty="0">
              <a:latin typeface="Roboto" panose="02000000000000000000" pitchFamily="2" charset="0"/>
              <a:ea typeface="Roboto" panose="02000000000000000000" pitchFamily="2" charset="0"/>
            </a:rPr>
            <a:t>Fed's</a:t>
          </a:r>
          <a:r>
            <a:rPr lang="en-US" sz="900" kern="1200" baseline="0" dirty="0">
              <a:latin typeface="Roboto" panose="02000000000000000000" pitchFamily="2" charset="0"/>
              <a:ea typeface="Roboto" panose="02000000000000000000" pitchFamily="2" charset="0"/>
            </a:rPr>
            <a:t> Inflation Target</a:t>
          </a:r>
          <a:endParaRPr lang="en-US" sz="900" kern="1200" dirty="0">
            <a:latin typeface="Roboto" panose="02000000000000000000" pitchFamily="2" charset="0"/>
            <a:ea typeface="Roboto" panose="02000000000000000000" pitchFamily="2"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0.33898</cdr:x>
      <cdr:y>0.28687</cdr:y>
    </cdr:from>
    <cdr:to>
      <cdr:x>0.37719</cdr:x>
      <cdr:y>0.28687</cdr:y>
    </cdr:to>
    <cdr:cxnSp macro="">
      <cdr:nvCxnSpPr>
        <cdr:cNvPr id="3" name="Straight Connector 2">
          <a:extLst xmlns:a="http://schemas.openxmlformats.org/drawingml/2006/main">
            <a:ext uri="{FF2B5EF4-FFF2-40B4-BE49-F238E27FC236}">
              <a16:creationId xmlns:a16="http://schemas.microsoft.com/office/drawing/2014/main" id="{0150B174-7F3B-A069-6880-A52DF026743F}"/>
            </a:ext>
          </a:extLst>
        </cdr:cNvPr>
        <cdr:cNvCxnSpPr/>
      </cdr:nvCxnSpPr>
      <cdr:spPr>
        <a:xfrm xmlns:a="http://schemas.openxmlformats.org/drawingml/2006/main">
          <a:off x="1923337" y="1501020"/>
          <a:ext cx="216764"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0.88398</cdr:x>
      <cdr:y>0.32623</cdr:y>
    </cdr:from>
    <cdr:to>
      <cdr:x>0.89592</cdr:x>
      <cdr:y>0.32623</cdr:y>
    </cdr:to>
    <cdr:cxnSp macro="">
      <cdr:nvCxnSpPr>
        <cdr:cNvPr id="6" name="Straight Connector 5">
          <a:extLst xmlns:a="http://schemas.openxmlformats.org/drawingml/2006/main">
            <a:ext uri="{FF2B5EF4-FFF2-40B4-BE49-F238E27FC236}">
              <a16:creationId xmlns:a16="http://schemas.microsoft.com/office/drawing/2014/main" id="{28E55C3B-98ED-E0F4-CCC3-91F9C2B0D1C1}"/>
            </a:ext>
          </a:extLst>
        </cdr:cNvPr>
        <cdr:cNvCxnSpPr/>
      </cdr:nvCxnSpPr>
      <cdr:spPr>
        <a:xfrm xmlns:a="http://schemas.openxmlformats.org/drawingml/2006/main">
          <a:off x="5015603" y="1706960"/>
          <a:ext cx="67723"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0.12656</cdr:x>
      <cdr:y>0.28599</cdr:y>
    </cdr:from>
    <cdr:to>
      <cdr:x>0.2032</cdr:x>
      <cdr:y>0.28599</cdr:y>
    </cdr:to>
    <cdr:cxnSp macro="">
      <cdr:nvCxnSpPr>
        <cdr:cNvPr id="8" name="Straight Connector 7">
          <a:extLst xmlns:a="http://schemas.openxmlformats.org/drawingml/2006/main">
            <a:ext uri="{FF2B5EF4-FFF2-40B4-BE49-F238E27FC236}">
              <a16:creationId xmlns:a16="http://schemas.microsoft.com/office/drawing/2014/main" id="{28E55C3B-98ED-E0F4-CCC3-91F9C2B0D1C1}"/>
            </a:ext>
          </a:extLst>
        </cdr:cNvPr>
        <cdr:cNvCxnSpPr/>
      </cdr:nvCxnSpPr>
      <cdr:spPr>
        <a:xfrm xmlns:a="http://schemas.openxmlformats.org/drawingml/2006/main">
          <a:off x="718080" y="1496392"/>
          <a:ext cx="434873"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0.17126</cdr:x>
      <cdr:y>0.44741</cdr:y>
    </cdr:from>
    <cdr:to>
      <cdr:x>0.18285</cdr:x>
      <cdr:y>0.44741</cdr:y>
    </cdr:to>
    <cdr:cxnSp macro="">
      <cdr:nvCxnSpPr>
        <cdr:cNvPr id="17" name="Straight Connector 16">
          <a:extLst xmlns:a="http://schemas.openxmlformats.org/drawingml/2006/main">
            <a:ext uri="{FF2B5EF4-FFF2-40B4-BE49-F238E27FC236}">
              <a16:creationId xmlns:a16="http://schemas.microsoft.com/office/drawing/2014/main" id="{334A12DE-C110-DEA3-68C8-B8CA894CD391}"/>
            </a:ext>
          </a:extLst>
        </cdr:cNvPr>
        <cdr:cNvCxnSpPr/>
      </cdr:nvCxnSpPr>
      <cdr:spPr>
        <a:xfrm xmlns:a="http://schemas.openxmlformats.org/drawingml/2006/main">
          <a:off x="971686" y="2341007"/>
          <a:ext cx="65756"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0.52203</cdr:x>
      <cdr:y>0.28605</cdr:y>
    </cdr:from>
    <cdr:to>
      <cdr:x>0.54674</cdr:x>
      <cdr:y>0.28605</cdr:y>
    </cdr:to>
    <cdr:cxnSp macro="">
      <cdr:nvCxnSpPr>
        <cdr:cNvPr id="22" name="Straight Connector 21">
          <a:extLst xmlns:a="http://schemas.openxmlformats.org/drawingml/2006/main">
            <a:ext uri="{FF2B5EF4-FFF2-40B4-BE49-F238E27FC236}">
              <a16:creationId xmlns:a16="http://schemas.microsoft.com/office/drawing/2014/main" id="{E325448B-F506-66D7-9E16-E29276990CED}"/>
            </a:ext>
          </a:extLst>
        </cdr:cNvPr>
        <cdr:cNvCxnSpPr/>
      </cdr:nvCxnSpPr>
      <cdr:spPr>
        <a:xfrm xmlns:a="http://schemas.openxmlformats.org/drawingml/2006/main">
          <a:off x="2961926" y="1496728"/>
          <a:ext cx="140200"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0.33034</cdr:x>
      <cdr:y>0.36386</cdr:y>
    </cdr:from>
    <cdr:to>
      <cdr:x>0.38222</cdr:x>
      <cdr:y>0.36386</cdr:y>
    </cdr:to>
    <cdr:cxnSp macro="">
      <cdr:nvCxnSpPr>
        <cdr:cNvPr id="24" name="Straight Connector 23">
          <a:extLst xmlns:a="http://schemas.openxmlformats.org/drawingml/2006/main">
            <a:ext uri="{FF2B5EF4-FFF2-40B4-BE49-F238E27FC236}">
              <a16:creationId xmlns:a16="http://schemas.microsoft.com/office/drawing/2014/main" id="{975C87ED-71D7-C288-F17B-8FDE648F3258}"/>
            </a:ext>
          </a:extLst>
        </cdr:cNvPr>
        <cdr:cNvCxnSpPr/>
      </cdr:nvCxnSpPr>
      <cdr:spPr>
        <a:xfrm xmlns:a="http://schemas.openxmlformats.org/drawingml/2006/main">
          <a:off x="1874311" y="1903846"/>
          <a:ext cx="294365"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0.33214</cdr:x>
      <cdr:y>0.44624</cdr:y>
    </cdr:from>
    <cdr:to>
      <cdr:x>0.38138</cdr:x>
      <cdr:y>0.44624</cdr:y>
    </cdr:to>
    <cdr:cxnSp macro="">
      <cdr:nvCxnSpPr>
        <cdr:cNvPr id="27" name="Straight Connector 26">
          <a:extLst xmlns:a="http://schemas.openxmlformats.org/drawingml/2006/main">
            <a:ext uri="{FF2B5EF4-FFF2-40B4-BE49-F238E27FC236}">
              <a16:creationId xmlns:a16="http://schemas.microsoft.com/office/drawing/2014/main" id="{D6DF7CA8-988B-7532-13AF-5883B6BF04C4}"/>
            </a:ext>
          </a:extLst>
        </cdr:cNvPr>
        <cdr:cNvCxnSpPr/>
      </cdr:nvCxnSpPr>
      <cdr:spPr>
        <a:xfrm xmlns:a="http://schemas.openxmlformats.org/drawingml/2006/main">
          <a:off x="1884525" y="2334885"/>
          <a:ext cx="279389"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0.33386</cdr:x>
      <cdr:y>0.52546</cdr:y>
    </cdr:from>
    <cdr:to>
      <cdr:x>0.38558</cdr:x>
      <cdr:y>0.52546</cdr:y>
    </cdr:to>
    <cdr:cxnSp macro="">
      <cdr:nvCxnSpPr>
        <cdr:cNvPr id="30" name="Straight Connector 29">
          <a:extLst xmlns:a="http://schemas.openxmlformats.org/drawingml/2006/main">
            <a:ext uri="{FF2B5EF4-FFF2-40B4-BE49-F238E27FC236}">
              <a16:creationId xmlns:a16="http://schemas.microsoft.com/office/drawing/2014/main" id="{D6DF7CA8-988B-7532-13AF-5883B6BF04C4}"/>
            </a:ext>
          </a:extLst>
        </cdr:cNvPr>
        <cdr:cNvCxnSpPr/>
      </cdr:nvCxnSpPr>
      <cdr:spPr>
        <a:xfrm xmlns:a="http://schemas.openxmlformats.org/drawingml/2006/main">
          <a:off x="1894276" y="2749372"/>
          <a:ext cx="293450"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0.34559</cdr:x>
      <cdr:y>0.60759</cdr:y>
    </cdr:from>
    <cdr:to>
      <cdr:x>0.36879</cdr:x>
      <cdr:y>0.60759</cdr:y>
    </cdr:to>
    <cdr:cxnSp macro="">
      <cdr:nvCxnSpPr>
        <cdr:cNvPr id="33" name="Straight Connector 32">
          <a:extLst xmlns:a="http://schemas.openxmlformats.org/drawingml/2006/main">
            <a:ext uri="{FF2B5EF4-FFF2-40B4-BE49-F238E27FC236}">
              <a16:creationId xmlns:a16="http://schemas.microsoft.com/office/drawing/2014/main" id="{D6DF7CA8-988B-7532-13AF-5883B6BF04C4}"/>
            </a:ext>
          </a:extLst>
        </cdr:cNvPr>
        <cdr:cNvCxnSpPr/>
      </cdr:nvCxnSpPr>
      <cdr:spPr>
        <a:xfrm xmlns:a="http://schemas.openxmlformats.org/drawingml/2006/main">
          <a:off x="1960849" y="3179109"/>
          <a:ext cx="131627"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0.52233</cdr:x>
      <cdr:y>0.36508</cdr:y>
    </cdr:from>
    <cdr:to>
      <cdr:x>0.54758</cdr:x>
      <cdr:y>0.36508</cdr:y>
    </cdr:to>
    <cdr:cxnSp macro="">
      <cdr:nvCxnSpPr>
        <cdr:cNvPr id="35" name="Straight Connector 34">
          <a:extLst xmlns:a="http://schemas.openxmlformats.org/drawingml/2006/main">
            <a:ext uri="{FF2B5EF4-FFF2-40B4-BE49-F238E27FC236}">
              <a16:creationId xmlns:a16="http://schemas.microsoft.com/office/drawing/2014/main" id="{D6DF7CA8-988B-7532-13AF-5883B6BF04C4}"/>
            </a:ext>
          </a:extLst>
        </cdr:cNvPr>
        <cdr:cNvCxnSpPr/>
      </cdr:nvCxnSpPr>
      <cdr:spPr>
        <a:xfrm xmlns:a="http://schemas.openxmlformats.org/drawingml/2006/main">
          <a:off x="2963628" y="1910232"/>
          <a:ext cx="143261"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0.51705</cdr:x>
      <cdr:y>0.44687</cdr:y>
    </cdr:from>
    <cdr:to>
      <cdr:x>0.55094</cdr:x>
      <cdr:y>0.44687</cdr:y>
    </cdr:to>
    <cdr:cxnSp macro="">
      <cdr:nvCxnSpPr>
        <cdr:cNvPr id="37" name="Straight Connector 36">
          <a:extLst xmlns:a="http://schemas.openxmlformats.org/drawingml/2006/main">
            <a:ext uri="{FF2B5EF4-FFF2-40B4-BE49-F238E27FC236}">
              <a16:creationId xmlns:a16="http://schemas.microsoft.com/office/drawing/2014/main" id="{D6DF7CA8-988B-7532-13AF-5883B6BF04C4}"/>
            </a:ext>
          </a:extLst>
        </cdr:cNvPr>
        <cdr:cNvCxnSpPr/>
      </cdr:nvCxnSpPr>
      <cdr:spPr>
        <a:xfrm xmlns:a="http://schemas.openxmlformats.org/drawingml/2006/main">
          <a:off x="2933656" y="2338179"/>
          <a:ext cx="192283"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0.53035</cdr:x>
      <cdr:y>0.76202</cdr:y>
    </cdr:from>
    <cdr:to>
      <cdr:x>0.54254</cdr:x>
      <cdr:y>0.76202</cdr:y>
    </cdr:to>
    <cdr:cxnSp macro="">
      <cdr:nvCxnSpPr>
        <cdr:cNvPr id="39" name="Straight Connector 38">
          <a:extLst xmlns:a="http://schemas.openxmlformats.org/drawingml/2006/main">
            <a:ext uri="{FF2B5EF4-FFF2-40B4-BE49-F238E27FC236}">
              <a16:creationId xmlns:a16="http://schemas.microsoft.com/office/drawing/2014/main" id="{D6DF7CA8-988B-7532-13AF-5883B6BF04C4}"/>
            </a:ext>
          </a:extLst>
        </cdr:cNvPr>
        <cdr:cNvCxnSpPr/>
      </cdr:nvCxnSpPr>
      <cdr:spPr>
        <a:xfrm xmlns:a="http://schemas.openxmlformats.org/drawingml/2006/main">
          <a:off x="3009140" y="3987117"/>
          <a:ext cx="69174"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0.51523</cdr:x>
      <cdr:y>0.60449</cdr:y>
    </cdr:from>
    <cdr:to>
      <cdr:x>0.55177</cdr:x>
      <cdr:y>0.60449</cdr:y>
    </cdr:to>
    <cdr:cxnSp macro="">
      <cdr:nvCxnSpPr>
        <cdr:cNvPr id="42" name="Straight Connector 41">
          <a:extLst xmlns:a="http://schemas.openxmlformats.org/drawingml/2006/main">
            <a:ext uri="{FF2B5EF4-FFF2-40B4-BE49-F238E27FC236}">
              <a16:creationId xmlns:a16="http://schemas.microsoft.com/office/drawing/2014/main" id="{D6DF7CA8-988B-7532-13AF-5883B6BF04C4}"/>
            </a:ext>
          </a:extLst>
        </cdr:cNvPr>
        <cdr:cNvCxnSpPr/>
      </cdr:nvCxnSpPr>
      <cdr:spPr>
        <a:xfrm xmlns:a="http://schemas.openxmlformats.org/drawingml/2006/main">
          <a:off x="2923337" y="3162885"/>
          <a:ext cx="207364"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0.49204</cdr:x>
      <cdr:y>0.52459</cdr:y>
    </cdr:from>
    <cdr:to>
      <cdr:x>0.56856</cdr:x>
      <cdr:y>0.52459</cdr:y>
    </cdr:to>
    <cdr:cxnSp macro="">
      <cdr:nvCxnSpPr>
        <cdr:cNvPr id="44" name="Straight Connector 43">
          <a:extLst xmlns:a="http://schemas.openxmlformats.org/drawingml/2006/main">
            <a:ext uri="{FF2B5EF4-FFF2-40B4-BE49-F238E27FC236}">
              <a16:creationId xmlns:a16="http://schemas.microsoft.com/office/drawing/2014/main" id="{D6DF7CA8-988B-7532-13AF-5883B6BF04C4}"/>
            </a:ext>
          </a:extLst>
        </cdr:cNvPr>
        <cdr:cNvCxnSpPr/>
      </cdr:nvCxnSpPr>
      <cdr:spPr>
        <a:xfrm xmlns:a="http://schemas.openxmlformats.org/drawingml/2006/main">
          <a:off x="2791752" y="2744825"/>
          <a:ext cx="434199"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0.70043</cdr:x>
      <cdr:y>0.44632</cdr:y>
    </cdr:from>
    <cdr:to>
      <cdr:x>0.7272</cdr:x>
      <cdr:y>0.44632</cdr:y>
    </cdr:to>
    <cdr:cxnSp macro="">
      <cdr:nvCxnSpPr>
        <cdr:cNvPr id="46" name="Straight Connector 45">
          <a:extLst xmlns:a="http://schemas.openxmlformats.org/drawingml/2006/main">
            <a:ext uri="{FF2B5EF4-FFF2-40B4-BE49-F238E27FC236}">
              <a16:creationId xmlns:a16="http://schemas.microsoft.com/office/drawing/2014/main" id="{D6DF7CA8-988B-7532-13AF-5883B6BF04C4}"/>
            </a:ext>
          </a:extLst>
        </cdr:cNvPr>
        <cdr:cNvCxnSpPr/>
      </cdr:nvCxnSpPr>
      <cdr:spPr>
        <a:xfrm xmlns:a="http://schemas.openxmlformats.org/drawingml/2006/main">
          <a:off x="3974177" y="2335299"/>
          <a:ext cx="151886"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0.69956</cdr:x>
      <cdr:y>0.28438</cdr:y>
    </cdr:from>
    <cdr:to>
      <cdr:x>0.71965</cdr:x>
      <cdr:y>0.28438</cdr:y>
    </cdr:to>
    <cdr:cxnSp macro="">
      <cdr:nvCxnSpPr>
        <cdr:cNvPr id="48" name="Straight Connector 47">
          <a:extLst xmlns:a="http://schemas.openxmlformats.org/drawingml/2006/main">
            <a:ext uri="{FF2B5EF4-FFF2-40B4-BE49-F238E27FC236}">
              <a16:creationId xmlns:a16="http://schemas.microsoft.com/office/drawing/2014/main" id="{D6DF7CA8-988B-7532-13AF-5883B6BF04C4}"/>
            </a:ext>
          </a:extLst>
        </cdr:cNvPr>
        <cdr:cNvCxnSpPr/>
      </cdr:nvCxnSpPr>
      <cdr:spPr>
        <a:xfrm xmlns:a="http://schemas.openxmlformats.org/drawingml/2006/main">
          <a:off x="3969245" y="1487988"/>
          <a:ext cx="113956"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0.52216</cdr:x>
      <cdr:y>0.68405</cdr:y>
    </cdr:from>
    <cdr:to>
      <cdr:x>0.54422</cdr:x>
      <cdr:y>0.68405</cdr:y>
    </cdr:to>
    <cdr:cxnSp macro="">
      <cdr:nvCxnSpPr>
        <cdr:cNvPr id="50" name="Straight Connector 49">
          <a:extLst xmlns:a="http://schemas.openxmlformats.org/drawingml/2006/main">
            <a:ext uri="{FF2B5EF4-FFF2-40B4-BE49-F238E27FC236}">
              <a16:creationId xmlns:a16="http://schemas.microsoft.com/office/drawing/2014/main" id="{D6DF7CA8-988B-7532-13AF-5883B6BF04C4}"/>
            </a:ext>
          </a:extLst>
        </cdr:cNvPr>
        <cdr:cNvCxnSpPr/>
      </cdr:nvCxnSpPr>
      <cdr:spPr>
        <a:xfrm xmlns:a="http://schemas.openxmlformats.org/drawingml/2006/main">
          <a:off x="2962664" y="3579161"/>
          <a:ext cx="125175"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0.69992</cdr:x>
      <cdr:y>0.3647</cdr:y>
    </cdr:from>
    <cdr:to>
      <cdr:x>0.72553</cdr:x>
      <cdr:y>0.3647</cdr:y>
    </cdr:to>
    <cdr:cxnSp macro="">
      <cdr:nvCxnSpPr>
        <cdr:cNvPr id="52" name="Straight Connector 51">
          <a:extLst xmlns:a="http://schemas.openxmlformats.org/drawingml/2006/main">
            <a:ext uri="{FF2B5EF4-FFF2-40B4-BE49-F238E27FC236}">
              <a16:creationId xmlns:a16="http://schemas.microsoft.com/office/drawing/2014/main" id="{D6DF7CA8-988B-7532-13AF-5883B6BF04C4}"/>
            </a:ext>
          </a:extLst>
        </cdr:cNvPr>
        <cdr:cNvCxnSpPr/>
      </cdr:nvCxnSpPr>
      <cdr:spPr>
        <a:xfrm xmlns:a="http://schemas.openxmlformats.org/drawingml/2006/main">
          <a:off x="3971231" y="1908242"/>
          <a:ext cx="145308"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0.70613</cdr:x>
      <cdr:y>0.6467</cdr:y>
    </cdr:from>
    <cdr:to>
      <cdr:x>0.71881</cdr:x>
      <cdr:y>0.6467</cdr:y>
    </cdr:to>
    <cdr:cxnSp macro="">
      <cdr:nvCxnSpPr>
        <cdr:cNvPr id="54" name="Straight Connector 53">
          <a:extLst xmlns:a="http://schemas.openxmlformats.org/drawingml/2006/main">
            <a:ext uri="{FF2B5EF4-FFF2-40B4-BE49-F238E27FC236}">
              <a16:creationId xmlns:a16="http://schemas.microsoft.com/office/drawing/2014/main" id="{D6DF7CA8-988B-7532-13AF-5883B6BF04C4}"/>
            </a:ext>
          </a:extLst>
        </cdr:cNvPr>
        <cdr:cNvCxnSpPr/>
      </cdr:nvCxnSpPr>
      <cdr:spPr>
        <a:xfrm xmlns:a="http://schemas.openxmlformats.org/drawingml/2006/main">
          <a:off x="4006480" y="3383740"/>
          <a:ext cx="71959"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0.69277</cdr:x>
      <cdr:y>0.68561</cdr:y>
    </cdr:from>
    <cdr:to>
      <cdr:x>0.73224</cdr:x>
      <cdr:y>0.68561</cdr:y>
    </cdr:to>
    <cdr:cxnSp macro="">
      <cdr:nvCxnSpPr>
        <cdr:cNvPr id="56" name="Straight Connector 55">
          <a:extLst xmlns:a="http://schemas.openxmlformats.org/drawingml/2006/main">
            <a:ext uri="{FF2B5EF4-FFF2-40B4-BE49-F238E27FC236}">
              <a16:creationId xmlns:a16="http://schemas.microsoft.com/office/drawing/2014/main" id="{D6DF7CA8-988B-7532-13AF-5883B6BF04C4}"/>
            </a:ext>
          </a:extLst>
        </cdr:cNvPr>
        <cdr:cNvCxnSpPr/>
      </cdr:nvCxnSpPr>
      <cdr:spPr>
        <a:xfrm xmlns:a="http://schemas.openxmlformats.org/drawingml/2006/main">
          <a:off x="3930715" y="3587326"/>
          <a:ext cx="223923"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0.69185</cdr:x>
      <cdr:y>0.60431</cdr:y>
    </cdr:from>
    <cdr:to>
      <cdr:x>0.7314</cdr:x>
      <cdr:y>0.60431</cdr:y>
    </cdr:to>
    <cdr:cxnSp macro="">
      <cdr:nvCxnSpPr>
        <cdr:cNvPr id="58" name="Straight Connector 57">
          <a:extLst xmlns:a="http://schemas.openxmlformats.org/drawingml/2006/main">
            <a:ext uri="{FF2B5EF4-FFF2-40B4-BE49-F238E27FC236}">
              <a16:creationId xmlns:a16="http://schemas.microsoft.com/office/drawing/2014/main" id="{D6DF7CA8-988B-7532-13AF-5883B6BF04C4}"/>
            </a:ext>
          </a:extLst>
        </cdr:cNvPr>
        <cdr:cNvCxnSpPr/>
      </cdr:nvCxnSpPr>
      <cdr:spPr>
        <a:xfrm xmlns:a="http://schemas.openxmlformats.org/drawingml/2006/main">
          <a:off x="3925495" y="3161943"/>
          <a:ext cx="224381"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0.88611</cdr:x>
      <cdr:y>0.28323</cdr:y>
    </cdr:from>
    <cdr:to>
      <cdr:x>0.8969</cdr:x>
      <cdr:y>0.28357</cdr:y>
    </cdr:to>
    <cdr:cxnSp macro="">
      <cdr:nvCxnSpPr>
        <cdr:cNvPr id="60" name="Straight Connector 59">
          <a:extLst xmlns:a="http://schemas.openxmlformats.org/drawingml/2006/main">
            <a:ext uri="{FF2B5EF4-FFF2-40B4-BE49-F238E27FC236}">
              <a16:creationId xmlns:a16="http://schemas.microsoft.com/office/drawing/2014/main" id="{D6DF7CA8-988B-7532-13AF-5883B6BF04C4}"/>
            </a:ext>
          </a:extLst>
        </cdr:cNvPr>
        <cdr:cNvCxnSpPr/>
      </cdr:nvCxnSpPr>
      <cdr:spPr>
        <a:xfrm xmlns:a="http://schemas.openxmlformats.org/drawingml/2006/main" flipV="1">
          <a:off x="5027678" y="1481972"/>
          <a:ext cx="61221" cy="1779"/>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0.88099</cdr:x>
      <cdr:y>0.44468</cdr:y>
    </cdr:from>
    <cdr:to>
      <cdr:x>0.90431</cdr:x>
      <cdr:y>0.44468</cdr:y>
    </cdr:to>
    <cdr:cxnSp macro="">
      <cdr:nvCxnSpPr>
        <cdr:cNvPr id="65" name="Straight Connector 64">
          <a:extLst xmlns:a="http://schemas.openxmlformats.org/drawingml/2006/main">
            <a:ext uri="{FF2B5EF4-FFF2-40B4-BE49-F238E27FC236}">
              <a16:creationId xmlns:a16="http://schemas.microsoft.com/office/drawing/2014/main" id="{D6DF7CA8-988B-7532-13AF-5883B6BF04C4}"/>
            </a:ext>
          </a:extLst>
        </cdr:cNvPr>
        <cdr:cNvCxnSpPr/>
      </cdr:nvCxnSpPr>
      <cdr:spPr>
        <a:xfrm xmlns:a="http://schemas.openxmlformats.org/drawingml/2006/main">
          <a:off x="4998618" y="2326720"/>
          <a:ext cx="132334"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0.67198</cdr:x>
      <cdr:y>0.52486</cdr:y>
    </cdr:from>
    <cdr:to>
      <cdr:x>0.74483</cdr:x>
      <cdr:y>0.52486</cdr:y>
    </cdr:to>
    <cdr:cxnSp macro="">
      <cdr:nvCxnSpPr>
        <cdr:cNvPr id="68" name="Straight Connector 67">
          <a:extLst xmlns:a="http://schemas.openxmlformats.org/drawingml/2006/main">
            <a:ext uri="{FF2B5EF4-FFF2-40B4-BE49-F238E27FC236}">
              <a16:creationId xmlns:a16="http://schemas.microsoft.com/office/drawing/2014/main" id="{D6DF7CA8-988B-7532-13AF-5883B6BF04C4}"/>
            </a:ext>
          </a:extLst>
        </cdr:cNvPr>
        <cdr:cNvCxnSpPr/>
      </cdr:nvCxnSpPr>
      <cdr:spPr>
        <a:xfrm xmlns:a="http://schemas.openxmlformats.org/drawingml/2006/main">
          <a:off x="3812734" y="2746231"/>
          <a:ext cx="413342"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0.88518</cdr:x>
      <cdr:y>0.64598</cdr:y>
    </cdr:from>
    <cdr:to>
      <cdr:x>0.89424</cdr:x>
      <cdr:y>0.64598</cdr:y>
    </cdr:to>
    <cdr:cxnSp macro="">
      <cdr:nvCxnSpPr>
        <cdr:cNvPr id="70" name="Straight Connector 69">
          <a:extLst xmlns:a="http://schemas.openxmlformats.org/drawingml/2006/main">
            <a:ext uri="{FF2B5EF4-FFF2-40B4-BE49-F238E27FC236}">
              <a16:creationId xmlns:a16="http://schemas.microsoft.com/office/drawing/2014/main" id="{D6DF7CA8-988B-7532-13AF-5883B6BF04C4}"/>
            </a:ext>
          </a:extLst>
        </cdr:cNvPr>
        <cdr:cNvCxnSpPr/>
      </cdr:nvCxnSpPr>
      <cdr:spPr>
        <a:xfrm xmlns:a="http://schemas.openxmlformats.org/drawingml/2006/main">
          <a:off x="5022413" y="3379972"/>
          <a:ext cx="51389"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0.86896</cdr:x>
      <cdr:y>0.68448</cdr:y>
    </cdr:from>
    <cdr:to>
      <cdr:x>0.90515</cdr:x>
      <cdr:y>0.68448</cdr:y>
    </cdr:to>
    <cdr:cxnSp macro="">
      <cdr:nvCxnSpPr>
        <cdr:cNvPr id="72" name="Straight Connector 71">
          <a:extLst xmlns:a="http://schemas.openxmlformats.org/drawingml/2006/main">
            <a:ext uri="{FF2B5EF4-FFF2-40B4-BE49-F238E27FC236}">
              <a16:creationId xmlns:a16="http://schemas.microsoft.com/office/drawing/2014/main" id="{D6DF7CA8-988B-7532-13AF-5883B6BF04C4}"/>
            </a:ext>
          </a:extLst>
        </cdr:cNvPr>
        <cdr:cNvCxnSpPr/>
      </cdr:nvCxnSpPr>
      <cdr:spPr>
        <a:xfrm xmlns:a="http://schemas.openxmlformats.org/drawingml/2006/main">
          <a:off x="4930375" y="3581412"/>
          <a:ext cx="205339"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0.09942</cdr:x>
      <cdr:y>0.3644</cdr:y>
    </cdr:from>
    <cdr:to>
      <cdr:x>0.2574</cdr:x>
      <cdr:y>0.3644</cdr:y>
    </cdr:to>
    <cdr:cxnSp macro="">
      <cdr:nvCxnSpPr>
        <cdr:cNvPr id="12" name="Straight Connector 11">
          <a:extLst xmlns:a="http://schemas.openxmlformats.org/drawingml/2006/main">
            <a:ext uri="{FF2B5EF4-FFF2-40B4-BE49-F238E27FC236}">
              <a16:creationId xmlns:a16="http://schemas.microsoft.com/office/drawing/2014/main" id="{12580102-B7A3-2B30-D0EF-FCC66105264A}"/>
            </a:ext>
          </a:extLst>
        </cdr:cNvPr>
        <cdr:cNvCxnSpPr/>
      </cdr:nvCxnSpPr>
      <cdr:spPr>
        <a:xfrm xmlns:a="http://schemas.openxmlformats.org/drawingml/2006/main">
          <a:off x="564097" y="1906641"/>
          <a:ext cx="896368"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0.35155</cdr:x>
      <cdr:y>0.6831</cdr:y>
    </cdr:from>
    <cdr:to>
      <cdr:x>0.36208</cdr:x>
      <cdr:y>0.6831</cdr:y>
    </cdr:to>
    <cdr:cxnSp macro="">
      <cdr:nvCxnSpPr>
        <cdr:cNvPr id="14" name="Straight Connector 13">
          <a:extLst xmlns:a="http://schemas.openxmlformats.org/drawingml/2006/main">
            <a:ext uri="{FF2B5EF4-FFF2-40B4-BE49-F238E27FC236}">
              <a16:creationId xmlns:a16="http://schemas.microsoft.com/office/drawing/2014/main" id="{4C30A420-0D6E-36D7-2D13-DFC448CC9F77}"/>
            </a:ext>
          </a:extLst>
        </cdr:cNvPr>
        <cdr:cNvCxnSpPr/>
      </cdr:nvCxnSpPr>
      <cdr:spPr>
        <a:xfrm xmlns:a="http://schemas.openxmlformats.org/drawingml/2006/main">
          <a:off x="1994675" y="3574191"/>
          <a:ext cx="59701"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0.88314</cdr:x>
      <cdr:y>0.40361</cdr:y>
    </cdr:from>
    <cdr:to>
      <cdr:x>0.8934</cdr:x>
      <cdr:y>0.40361</cdr:y>
    </cdr:to>
    <cdr:cxnSp macro="">
      <cdr:nvCxnSpPr>
        <cdr:cNvPr id="31" name="Straight Connector 30">
          <a:extLst xmlns:a="http://schemas.openxmlformats.org/drawingml/2006/main">
            <a:ext uri="{FF2B5EF4-FFF2-40B4-BE49-F238E27FC236}">
              <a16:creationId xmlns:a16="http://schemas.microsoft.com/office/drawing/2014/main" id="{94577E52-6C26-E74D-EA87-0B0C9D45EA38}"/>
            </a:ext>
          </a:extLst>
        </cdr:cNvPr>
        <cdr:cNvCxnSpPr/>
      </cdr:nvCxnSpPr>
      <cdr:spPr>
        <a:xfrm xmlns:a="http://schemas.openxmlformats.org/drawingml/2006/main">
          <a:off x="5010845" y="2111827"/>
          <a:ext cx="58194"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0.88482</cdr:x>
      <cdr:y>0.36348</cdr:y>
    </cdr:from>
    <cdr:to>
      <cdr:x>0.89561</cdr:x>
      <cdr:y>0.36382</cdr:y>
    </cdr:to>
    <cdr:cxnSp macro="">
      <cdr:nvCxnSpPr>
        <cdr:cNvPr id="32" name="Straight Connector 31">
          <a:extLst xmlns:a="http://schemas.openxmlformats.org/drawingml/2006/main">
            <a:ext uri="{FF2B5EF4-FFF2-40B4-BE49-F238E27FC236}">
              <a16:creationId xmlns:a16="http://schemas.microsoft.com/office/drawing/2014/main" id="{94577E52-6C26-E74D-EA87-0B0C9D45EA38}"/>
            </a:ext>
          </a:extLst>
        </cdr:cNvPr>
        <cdr:cNvCxnSpPr/>
      </cdr:nvCxnSpPr>
      <cdr:spPr>
        <a:xfrm xmlns:a="http://schemas.openxmlformats.org/drawingml/2006/main" flipV="1">
          <a:off x="5020369" y="1901858"/>
          <a:ext cx="61221" cy="1779"/>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0.8846</cdr:x>
      <cdr:y>0.48852</cdr:y>
    </cdr:from>
    <cdr:to>
      <cdr:x>0.89539</cdr:x>
      <cdr:y>0.48886</cdr:y>
    </cdr:to>
    <cdr:cxnSp macro="">
      <cdr:nvCxnSpPr>
        <cdr:cNvPr id="36" name="Straight Connector 35">
          <a:extLst xmlns:a="http://schemas.openxmlformats.org/drawingml/2006/main">
            <a:ext uri="{FF2B5EF4-FFF2-40B4-BE49-F238E27FC236}">
              <a16:creationId xmlns:a16="http://schemas.microsoft.com/office/drawing/2014/main" id="{94577E52-6C26-E74D-EA87-0B0C9D45EA38}"/>
            </a:ext>
          </a:extLst>
        </cdr:cNvPr>
        <cdr:cNvCxnSpPr/>
      </cdr:nvCxnSpPr>
      <cdr:spPr>
        <a:xfrm xmlns:a="http://schemas.openxmlformats.org/drawingml/2006/main" flipV="1">
          <a:off x="5019125" y="2556103"/>
          <a:ext cx="61221" cy="1779"/>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0.87498</cdr:x>
      <cdr:y>0.52459</cdr:y>
    </cdr:from>
    <cdr:to>
      <cdr:x>0.90059</cdr:x>
      <cdr:y>0.52459</cdr:y>
    </cdr:to>
    <cdr:cxnSp macro="">
      <cdr:nvCxnSpPr>
        <cdr:cNvPr id="38" name="Straight Connector 37">
          <a:extLst xmlns:a="http://schemas.openxmlformats.org/drawingml/2006/main">
            <a:ext uri="{FF2B5EF4-FFF2-40B4-BE49-F238E27FC236}">
              <a16:creationId xmlns:a16="http://schemas.microsoft.com/office/drawing/2014/main" id="{0C65430E-6CBE-4EDF-3A35-195BFA0A21C0}"/>
            </a:ext>
          </a:extLst>
        </cdr:cNvPr>
        <cdr:cNvCxnSpPr/>
      </cdr:nvCxnSpPr>
      <cdr:spPr>
        <a:xfrm xmlns:a="http://schemas.openxmlformats.org/drawingml/2006/main">
          <a:off x="4964512" y="2744825"/>
          <a:ext cx="145316"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0.85887</cdr:x>
      <cdr:y>0.5666</cdr:y>
    </cdr:from>
    <cdr:to>
      <cdr:x>0.92211</cdr:x>
      <cdr:y>0.5666</cdr:y>
    </cdr:to>
    <cdr:cxnSp macro="">
      <cdr:nvCxnSpPr>
        <cdr:cNvPr id="40" name="Straight Connector 39">
          <a:extLst xmlns:a="http://schemas.openxmlformats.org/drawingml/2006/main">
            <a:ext uri="{FF2B5EF4-FFF2-40B4-BE49-F238E27FC236}">
              <a16:creationId xmlns:a16="http://schemas.microsoft.com/office/drawing/2014/main" id="{0C65430E-6CBE-4EDF-3A35-195BFA0A21C0}"/>
            </a:ext>
          </a:extLst>
        </cdr:cNvPr>
        <cdr:cNvCxnSpPr/>
      </cdr:nvCxnSpPr>
      <cdr:spPr>
        <a:xfrm xmlns:a="http://schemas.openxmlformats.org/drawingml/2006/main">
          <a:off x="4873150" y="2964636"/>
          <a:ext cx="358802"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0.88589</cdr:x>
      <cdr:y>0.60286</cdr:y>
    </cdr:from>
    <cdr:to>
      <cdr:x>0.89668</cdr:x>
      <cdr:y>0.6032</cdr:y>
    </cdr:to>
    <cdr:cxnSp macro="">
      <cdr:nvCxnSpPr>
        <cdr:cNvPr id="43" name="Straight Connector 42">
          <a:extLst xmlns:a="http://schemas.openxmlformats.org/drawingml/2006/main">
            <a:ext uri="{FF2B5EF4-FFF2-40B4-BE49-F238E27FC236}">
              <a16:creationId xmlns:a16="http://schemas.microsoft.com/office/drawing/2014/main" id="{BAA208C7-A63A-1CF3-FC8C-8FF6D4E89B9F}"/>
            </a:ext>
          </a:extLst>
        </cdr:cNvPr>
        <cdr:cNvCxnSpPr/>
      </cdr:nvCxnSpPr>
      <cdr:spPr>
        <a:xfrm xmlns:a="http://schemas.openxmlformats.org/drawingml/2006/main" flipV="1">
          <a:off x="5026434" y="3154353"/>
          <a:ext cx="61221" cy="1779"/>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0.35193</cdr:x>
      <cdr:y>0.84384</cdr:y>
    </cdr:from>
    <cdr:to>
      <cdr:x>0.36376</cdr:x>
      <cdr:y>0.84384</cdr:y>
    </cdr:to>
    <cdr:cxnSp macro="">
      <cdr:nvCxnSpPr>
        <cdr:cNvPr id="15" name="Straight Connector 14">
          <a:extLst xmlns:a="http://schemas.openxmlformats.org/drawingml/2006/main">
            <a:ext uri="{FF2B5EF4-FFF2-40B4-BE49-F238E27FC236}">
              <a16:creationId xmlns:a16="http://schemas.microsoft.com/office/drawing/2014/main" id="{6ADF35D0-65CE-AA75-DF2B-A1DBB8DAD0D3}"/>
            </a:ext>
          </a:extLst>
        </cdr:cNvPr>
        <cdr:cNvCxnSpPr/>
      </cdr:nvCxnSpPr>
      <cdr:spPr>
        <a:xfrm xmlns:a="http://schemas.openxmlformats.org/drawingml/2006/main">
          <a:off x="1996835" y="4415224"/>
          <a:ext cx="67066" cy="0"/>
        </a:xfrm>
        <a:prstGeom xmlns:a="http://schemas.openxmlformats.org/drawingml/2006/main" prst="line">
          <a:avLst/>
        </a:prstGeom>
        <a:ln xmlns:a="http://schemas.openxmlformats.org/drawingml/2006/main" w="38100">
          <a:solidFill>
            <a:srgbClr val="B00027"/>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0.43249</cdr:x>
      <cdr:y>0.6425</cdr:y>
    </cdr:from>
    <cdr:to>
      <cdr:x>0.73353</cdr:x>
      <cdr:y>0.75204</cdr:y>
    </cdr:to>
    <cdr:sp macro="" textlink="">
      <cdr:nvSpPr>
        <cdr:cNvPr id="2" name="Text Box 1025">
          <a:extLst xmlns:a="http://schemas.openxmlformats.org/drawingml/2006/main">
            <a:ext uri="{FF2B5EF4-FFF2-40B4-BE49-F238E27FC236}">
              <a16:creationId xmlns:a16="http://schemas.microsoft.com/office/drawing/2014/main" id="{AA0CFB76-DEED-AC9F-72B6-D427990D64BC}"/>
            </a:ext>
          </a:extLst>
        </cdr:cNvPr>
        <cdr:cNvSpPr txBox="1">
          <a:spLocks xmlns:a="http://schemas.openxmlformats.org/drawingml/2006/main" noChangeArrowheads="1"/>
        </cdr:cNvSpPr>
      </cdr:nvSpPr>
      <cdr:spPr bwMode="auto">
        <a:xfrm xmlns:a="http://schemas.openxmlformats.org/drawingml/2006/main">
          <a:off x="2408763" y="1518226"/>
          <a:ext cx="1676674" cy="25884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36576" tIns="22860" rIns="36576"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en-US" sz="900" b="0" i="0" u="none" strike="noStrike" baseline="0" dirty="0">
              <a:solidFill>
                <a:srgbClr val="000000"/>
              </a:solidFill>
              <a:latin typeface="Roboto" panose="02000000000000000000" pitchFamily="2" charset="0"/>
              <a:ea typeface="Roboto" panose="02000000000000000000" pitchFamily="2" charset="0"/>
            </a:rPr>
            <a:t>Avg. 1960 - 2021= 17%</a:t>
          </a:r>
          <a:endParaRPr lang="en-US" sz="900" b="0" dirty="0">
            <a:latin typeface="Roboto" panose="02000000000000000000" pitchFamily="2" charset="0"/>
            <a:ea typeface="Roboto" panose="02000000000000000000" pitchFamily="2" charset="0"/>
          </a:endParaRPr>
        </a:p>
      </cdr:txBody>
    </cdr:sp>
  </cdr:relSizeAnchor>
  <cdr:relSizeAnchor xmlns:cdr="http://schemas.openxmlformats.org/drawingml/2006/chartDrawing">
    <cdr:from>
      <cdr:x>0.5739</cdr:x>
      <cdr:y>0.52317</cdr:y>
    </cdr:from>
    <cdr:to>
      <cdr:x>0.5739</cdr:x>
      <cdr:y>0.60868</cdr:y>
    </cdr:to>
    <cdr:sp macro="" textlink="">
      <cdr:nvSpPr>
        <cdr:cNvPr id="3" name="Line 1026">
          <a:extLst xmlns:a="http://schemas.openxmlformats.org/drawingml/2006/main">
            <a:ext uri="{FF2B5EF4-FFF2-40B4-BE49-F238E27FC236}">
              <a16:creationId xmlns:a16="http://schemas.microsoft.com/office/drawing/2014/main" id="{2C06185C-BCBE-69FF-AF61-6227853EB7EF}"/>
            </a:ext>
          </a:extLst>
        </cdr:cNvPr>
        <cdr:cNvSpPr>
          <a:spLocks xmlns:a="http://schemas.openxmlformats.org/drawingml/2006/main" noChangeShapeType="1"/>
        </cdr:cNvSpPr>
      </cdr:nvSpPr>
      <cdr:spPr bwMode="auto">
        <a:xfrm xmlns:a="http://schemas.openxmlformats.org/drawingml/2006/main" flipV="1">
          <a:off x="3196387" y="1236242"/>
          <a:ext cx="0" cy="202078"/>
        </a:xfrm>
        <a:prstGeom xmlns:a="http://schemas.openxmlformats.org/drawingml/2006/main" prst="line">
          <a:avLst/>
        </a:prstGeom>
        <a:noFill xmlns:a="http://schemas.openxmlformats.org/drawingml/2006/main"/>
        <a:ln xmlns:a="http://schemas.openxmlformats.org/drawingml/2006/main" w="25400">
          <a:solidFill>
            <a:srgbClr xmlns:mc="http://schemas.openxmlformats.org/markup-compatibility/2006" xmlns:a14="http://schemas.microsoft.com/office/drawing/2010/main" val="000000" mc:Ignorable="a14" a14:legacySpreadsheetColorIndex="64"/>
          </a:solidFill>
          <a:round/>
          <a:headEnd/>
          <a:tailEnd type="arrow" w="med" len="me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0.27914</cdr:x>
      <cdr:y>0.73138</cdr:y>
    </cdr:from>
    <cdr:to>
      <cdr:x>0.58018</cdr:x>
      <cdr:y>0.84468</cdr:y>
    </cdr:to>
    <cdr:sp macro="" textlink="">
      <cdr:nvSpPr>
        <cdr:cNvPr id="2" name="Text Box 1025">
          <a:extLst xmlns:a="http://schemas.openxmlformats.org/drawingml/2006/main">
            <a:ext uri="{FF2B5EF4-FFF2-40B4-BE49-F238E27FC236}">
              <a16:creationId xmlns:a16="http://schemas.microsoft.com/office/drawing/2014/main" id="{7E007D2C-ECD8-A9F4-F988-66975318C464}"/>
            </a:ext>
          </a:extLst>
        </cdr:cNvPr>
        <cdr:cNvSpPr txBox="1">
          <a:spLocks xmlns:a="http://schemas.openxmlformats.org/drawingml/2006/main" noChangeArrowheads="1"/>
        </cdr:cNvSpPr>
      </cdr:nvSpPr>
      <cdr:spPr bwMode="auto">
        <a:xfrm xmlns:a="http://schemas.openxmlformats.org/drawingml/2006/main">
          <a:off x="1554703" y="1806741"/>
          <a:ext cx="1676660" cy="27988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36576" tIns="22860" rIns="36576"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en-US" sz="900" b="0" i="0" u="none" strike="noStrike" baseline="0" dirty="0">
              <a:solidFill>
                <a:srgbClr val="000000"/>
              </a:solidFill>
              <a:latin typeface="Roboto" panose="02000000000000000000" pitchFamily="2" charset="0"/>
              <a:ea typeface="Roboto" panose="02000000000000000000" pitchFamily="2" charset="0"/>
            </a:rPr>
            <a:t>Avg. 1960 - 2021= 19.9%</a:t>
          </a:r>
          <a:endParaRPr lang="en-US" sz="900" b="0" dirty="0">
            <a:latin typeface="Roboto" panose="02000000000000000000" pitchFamily="2" charset="0"/>
            <a:ea typeface="Roboto" panose="02000000000000000000" pitchFamily="2" charset="0"/>
          </a:endParaRPr>
        </a:p>
      </cdr:txBody>
    </cdr:sp>
  </cdr:relSizeAnchor>
  <cdr:relSizeAnchor xmlns:cdr="http://schemas.openxmlformats.org/drawingml/2006/chartDrawing">
    <cdr:from>
      <cdr:x>0.42055</cdr:x>
      <cdr:y>0.60796</cdr:y>
    </cdr:from>
    <cdr:to>
      <cdr:x>0.42055</cdr:x>
      <cdr:y>0.6964</cdr:y>
    </cdr:to>
    <cdr:sp macro="" textlink="">
      <cdr:nvSpPr>
        <cdr:cNvPr id="3" name="Line 1026">
          <a:extLst xmlns:a="http://schemas.openxmlformats.org/drawingml/2006/main">
            <a:ext uri="{FF2B5EF4-FFF2-40B4-BE49-F238E27FC236}">
              <a16:creationId xmlns:a16="http://schemas.microsoft.com/office/drawing/2014/main" id="{E71DCB66-25C3-E83A-33E7-CFB837968F5A}"/>
            </a:ext>
          </a:extLst>
        </cdr:cNvPr>
        <cdr:cNvSpPr>
          <a:spLocks xmlns:a="http://schemas.openxmlformats.org/drawingml/2006/main" noChangeShapeType="1"/>
        </cdr:cNvSpPr>
      </cdr:nvSpPr>
      <cdr:spPr bwMode="auto">
        <a:xfrm xmlns:a="http://schemas.openxmlformats.org/drawingml/2006/main" flipV="1">
          <a:off x="2342294" y="1501843"/>
          <a:ext cx="0" cy="218486"/>
        </a:xfrm>
        <a:prstGeom xmlns:a="http://schemas.openxmlformats.org/drawingml/2006/main" prst="line">
          <a:avLst/>
        </a:prstGeom>
        <a:noFill xmlns:a="http://schemas.openxmlformats.org/drawingml/2006/main"/>
        <a:ln xmlns:a="http://schemas.openxmlformats.org/drawingml/2006/main" w="25400">
          <a:solidFill>
            <a:srgbClr xmlns:mc="http://schemas.openxmlformats.org/markup-compatibility/2006" xmlns:a14="http://schemas.microsoft.com/office/drawing/2010/main" val="000000" mc:Ignorable="a14" a14:legacySpreadsheetColorIndex="64"/>
          </a:solidFill>
          <a:round/>
          <a:headEnd/>
          <a:tailEnd type="arrow" w="med" len="me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0.6339</cdr:x>
      <cdr:y>0.09248</cdr:y>
    </cdr:from>
    <cdr:to>
      <cdr:x>0.6339</cdr:x>
      <cdr:y>0.85719</cdr:y>
    </cdr:to>
    <cdr:cxnSp macro="">
      <cdr:nvCxnSpPr>
        <cdr:cNvPr id="3" name="Straight Connector 2">
          <a:extLst xmlns:a="http://schemas.openxmlformats.org/drawingml/2006/main">
            <a:ext uri="{FF2B5EF4-FFF2-40B4-BE49-F238E27FC236}">
              <a16:creationId xmlns:a16="http://schemas.microsoft.com/office/drawing/2014/main" id="{17A1C8EC-7B5D-4F4D-1DB7-2E5FF891D077}"/>
            </a:ext>
          </a:extLst>
        </cdr:cNvPr>
        <cdr:cNvCxnSpPr/>
      </cdr:nvCxnSpPr>
      <cdr:spPr>
        <a:xfrm xmlns:a="http://schemas.openxmlformats.org/drawingml/2006/main">
          <a:off x="3741408" y="477380"/>
          <a:ext cx="0" cy="3947311"/>
        </a:xfrm>
        <a:prstGeom xmlns:a="http://schemas.openxmlformats.org/drawingml/2006/main" prst="line">
          <a:avLst/>
        </a:prstGeom>
        <a:ln xmlns:a="http://schemas.openxmlformats.org/drawingml/2006/main" w="15875">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0.6339</cdr:x>
      <cdr:y>0.10194</cdr:y>
    </cdr:from>
    <cdr:to>
      <cdr:x>0.86089</cdr:x>
      <cdr:y>0.1556</cdr:y>
    </cdr:to>
    <cdr:sp macro="" textlink="">
      <cdr:nvSpPr>
        <cdr:cNvPr id="4" name="TextBox 3">
          <a:extLst xmlns:a="http://schemas.openxmlformats.org/drawingml/2006/main">
            <a:ext uri="{FF2B5EF4-FFF2-40B4-BE49-F238E27FC236}">
              <a16:creationId xmlns:a16="http://schemas.microsoft.com/office/drawing/2014/main" id="{8A12530A-E266-691C-8D15-1C5FED45D46B}"/>
            </a:ext>
          </a:extLst>
        </cdr:cNvPr>
        <cdr:cNvSpPr txBox="1"/>
      </cdr:nvSpPr>
      <cdr:spPr>
        <a:xfrm xmlns:a="http://schemas.openxmlformats.org/drawingml/2006/main">
          <a:off x="3741408" y="526183"/>
          <a:ext cx="1339737" cy="2769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kern="1200" dirty="0"/>
            <a:t>Projected</a:t>
          </a:r>
        </a:p>
      </cdr:txBody>
    </cdr:sp>
  </cdr:relSizeAnchor>
</c:userShapes>
</file>

<file path=ppt/drawings/drawing7.xml><?xml version="1.0" encoding="utf-8"?>
<c:userShapes xmlns:c="http://schemas.openxmlformats.org/drawingml/2006/chart">
  <cdr:relSizeAnchor xmlns:cdr="http://schemas.openxmlformats.org/drawingml/2006/chartDrawing">
    <cdr:from>
      <cdr:x>0.39885</cdr:x>
      <cdr:y>0.84849</cdr:y>
    </cdr:from>
    <cdr:to>
      <cdr:x>0.51372</cdr:x>
      <cdr:y>1</cdr:y>
    </cdr:to>
    <cdr:sp macro="" textlink="">
      <cdr:nvSpPr>
        <cdr:cNvPr id="2" name="TextBox 1"/>
        <cdr:cNvSpPr txBox="1"/>
      </cdr:nvSpPr>
      <cdr:spPr>
        <a:xfrm xmlns:a="http://schemas.openxmlformats.org/drawingml/2006/main">
          <a:off x="3175000" y="557233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8.xml><?xml version="1.0" encoding="utf-8"?>
<c:userShapes xmlns:c="http://schemas.openxmlformats.org/drawingml/2006/chart">
  <cdr:relSizeAnchor xmlns:cdr="http://schemas.openxmlformats.org/drawingml/2006/chartDrawing">
    <cdr:from>
      <cdr:x>0.19093</cdr:x>
      <cdr:y>0.0735</cdr:y>
    </cdr:from>
    <cdr:to>
      <cdr:x>0.30549</cdr:x>
      <cdr:y>0.14031</cdr:y>
    </cdr:to>
    <cdr:sp macro="" textlink="">
      <cdr:nvSpPr>
        <cdr:cNvPr id="2" name="TextBox 1"/>
        <cdr:cNvSpPr txBox="1"/>
      </cdr:nvSpPr>
      <cdr:spPr>
        <a:xfrm xmlns:a="http://schemas.openxmlformats.org/drawingml/2006/main">
          <a:off x="1524000" y="314325"/>
          <a:ext cx="91440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Low Conviction</a:t>
          </a:r>
        </a:p>
      </cdr:txBody>
    </cdr:sp>
  </cdr:relSizeAnchor>
  <cdr:relSizeAnchor xmlns:cdr="http://schemas.openxmlformats.org/drawingml/2006/chartDrawing">
    <cdr:from>
      <cdr:x>0.54932</cdr:x>
      <cdr:y>0.06756</cdr:y>
    </cdr:from>
    <cdr:to>
      <cdr:x>0.62796</cdr:x>
      <cdr:y>0.12942</cdr:y>
    </cdr:to>
    <cdr:sp macro="" textlink="">
      <cdr:nvSpPr>
        <cdr:cNvPr id="3" name="TextBox 6"/>
        <cdr:cNvSpPr txBox="1"/>
      </cdr:nvSpPr>
      <cdr:spPr>
        <a:xfrm xmlns:a="http://schemas.openxmlformats.org/drawingml/2006/main">
          <a:off x="4384675" y="288925"/>
          <a:ext cx="627672" cy="26456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b="1"/>
            <a:t>Neutral</a:t>
          </a:r>
        </a:p>
      </cdr:txBody>
    </cdr:sp>
  </cdr:relSizeAnchor>
  <cdr:relSizeAnchor xmlns:cdr="http://schemas.openxmlformats.org/drawingml/2006/chartDrawing">
    <cdr:from>
      <cdr:x>0.85184</cdr:x>
      <cdr:y>0.06533</cdr:y>
    </cdr:from>
    <cdr:to>
      <cdr:x>0.99195</cdr:x>
      <cdr:y>0.12651</cdr:y>
    </cdr:to>
    <cdr:sp macro="" textlink="">
      <cdr:nvSpPr>
        <cdr:cNvPr id="4" name="TextBox 7"/>
        <cdr:cNvSpPr txBox="1"/>
      </cdr:nvSpPr>
      <cdr:spPr>
        <a:xfrm xmlns:a="http://schemas.openxmlformats.org/drawingml/2006/main">
          <a:off x="6715491" y="282510"/>
          <a:ext cx="1104533" cy="26456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b="1"/>
            <a:t>High Conviction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7FD2DD2-A244-B340-8285-DC388F35361C}" type="datetimeFigureOut">
              <a:rPr lang="en-US" smtClean="0"/>
              <a:t>1/7/2026</a:t>
            </a:fld>
            <a:endParaRPr lang="en-US"/>
          </a:p>
        </p:txBody>
      </p:sp>
      <p:sp>
        <p:nvSpPr>
          <p:cNvPr id="4" name="Slide Image Placeholder 3"/>
          <p:cNvSpPr>
            <a:spLocks noGrp="1" noRot="1" noChangeAspect="1"/>
          </p:cNvSpPr>
          <p:nvPr>
            <p:ph type="sldImg" idx="2"/>
          </p:nvPr>
        </p:nvSpPr>
        <p:spPr>
          <a:xfrm>
            <a:off x="1474788" y="1162050"/>
            <a:ext cx="40608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8111A20-AC0B-6F4B-B219-56FE4E6090D2}" type="slidenum">
              <a:rPr lang="en-US" smtClean="0"/>
              <a:t>‹#›</a:t>
            </a:fld>
            <a:endParaRPr lang="en-US"/>
          </a:p>
        </p:txBody>
      </p:sp>
    </p:spTree>
    <p:extLst>
      <p:ext uri="{BB962C8B-B14F-4D97-AF65-F5344CB8AC3E}">
        <p14:creationId xmlns:p14="http://schemas.microsoft.com/office/powerpoint/2010/main" val="533907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11A20-AC0B-6F4B-B219-56FE4E6090D2}" type="slidenum">
              <a:rPr lang="en-US" smtClean="0"/>
              <a:t>6</a:t>
            </a:fld>
            <a:endParaRPr lang="en-US" dirty="0"/>
          </a:p>
        </p:txBody>
      </p:sp>
    </p:spTree>
    <p:extLst>
      <p:ext uri="{BB962C8B-B14F-4D97-AF65-F5344CB8AC3E}">
        <p14:creationId xmlns:p14="http://schemas.microsoft.com/office/powerpoint/2010/main" val="2552954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 Client log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7503" cy="7772400"/>
          </a:xfrm>
          <a:prstGeom prst="rect">
            <a:avLst/>
          </a:prstGeom>
        </p:spPr>
      </p:pic>
      <p:sp>
        <p:nvSpPr>
          <p:cNvPr id="14" name="Title 1">
            <a:extLst>
              <a:ext uri="{FF2B5EF4-FFF2-40B4-BE49-F238E27FC236}">
                <a16:creationId xmlns:a16="http://schemas.microsoft.com/office/drawing/2014/main" id="{42EF23A9-215D-8042-9A9F-DC7BED3DC15F}"/>
              </a:ext>
            </a:extLst>
          </p:cNvPr>
          <p:cNvSpPr>
            <a:spLocks noGrp="1"/>
          </p:cNvSpPr>
          <p:nvPr>
            <p:ph type="title" hasCustomPrompt="1"/>
          </p:nvPr>
        </p:nvSpPr>
        <p:spPr>
          <a:xfrm>
            <a:off x="3356658" y="500102"/>
            <a:ext cx="6244348" cy="1666650"/>
          </a:xfrm>
          <a:prstGeom prst="rect">
            <a:avLst/>
          </a:prstGeom>
        </p:spPr>
        <p:txBody>
          <a:bodyPr lIns="0" tIns="0" rIns="0" bIns="0" anchor="b">
            <a:normAutofit/>
          </a:bodyPr>
          <a:lstStyle>
            <a:lvl1pPr>
              <a:lnSpc>
                <a:spcPct val="100000"/>
              </a:lnSpc>
              <a:defRPr sz="3400" b="1" i="0">
                <a:solidFill>
                  <a:schemeClr val="tx1"/>
                </a:solidFill>
                <a:latin typeface="IBM Plex Sans" panose="020B0503050203000203" pitchFamily="34" charset="0"/>
              </a:defRPr>
            </a:lvl1pPr>
          </a:lstStyle>
          <a:p>
            <a:r>
              <a:rPr lang="en-US" dirty="0"/>
              <a:t>Click to Edit Section Title</a:t>
            </a:r>
          </a:p>
        </p:txBody>
      </p:sp>
      <p:sp>
        <p:nvSpPr>
          <p:cNvPr id="15" name="Text Placeholder 17">
            <a:extLst>
              <a:ext uri="{FF2B5EF4-FFF2-40B4-BE49-F238E27FC236}">
                <a16:creationId xmlns:a16="http://schemas.microsoft.com/office/drawing/2014/main" id="{E8BECBCC-126F-8342-9E2E-00460F2918BF}"/>
              </a:ext>
            </a:extLst>
          </p:cNvPr>
          <p:cNvSpPr>
            <a:spLocks noGrp="1"/>
          </p:cNvSpPr>
          <p:nvPr>
            <p:ph type="body" sz="quarter" idx="10" hasCustomPrompt="1"/>
          </p:nvPr>
        </p:nvSpPr>
        <p:spPr>
          <a:xfrm>
            <a:off x="3357389" y="2345653"/>
            <a:ext cx="6243812" cy="1065274"/>
          </a:xfrm>
          <a:prstGeom prst="rect">
            <a:avLst/>
          </a:prstGeom>
        </p:spPr>
        <p:txBody>
          <a:bodyPr lIns="0" tIns="0" rIns="0" bIns="0">
            <a:normAutofit/>
          </a:bodyPr>
          <a:lstStyle>
            <a:lvl1pPr marL="0" indent="0">
              <a:lnSpc>
                <a:spcPct val="100000"/>
              </a:lnSpc>
              <a:spcBef>
                <a:spcPts val="0"/>
              </a:spcBef>
              <a:buNone/>
              <a:defRPr sz="2200" b="0" i="0">
                <a:latin typeface="IBM Plex Sans Light" panose="020B0403050203000203" pitchFamily="34" charset="0"/>
              </a:defRPr>
            </a:lvl1pPr>
            <a:lvl2pPr marL="457178" indent="0">
              <a:buNone/>
              <a:defRPr sz="4400" b="0" i="0">
                <a:latin typeface="IBM Plex Sans Light" panose="020B0403050203000203" pitchFamily="34" charset="0"/>
              </a:defRPr>
            </a:lvl2pPr>
            <a:lvl3pPr marL="914354" indent="0">
              <a:buNone/>
              <a:defRPr sz="4400" b="0" i="0">
                <a:latin typeface="IBM Plex Sans Light" panose="020B0403050203000203" pitchFamily="34" charset="0"/>
              </a:defRPr>
            </a:lvl3pPr>
            <a:lvl4pPr marL="1371532" indent="0">
              <a:buNone/>
              <a:defRPr sz="4400" b="0" i="0">
                <a:latin typeface="IBM Plex Sans Light" panose="020B0403050203000203" pitchFamily="34" charset="0"/>
              </a:defRPr>
            </a:lvl4pPr>
            <a:lvl5pPr marL="1828709" indent="0">
              <a:buNone/>
              <a:defRPr sz="4400" b="0" i="0">
                <a:latin typeface="IBM Plex Sans Light" panose="020B0403050203000203" pitchFamily="34" charset="0"/>
              </a:defRPr>
            </a:lvl5pPr>
          </a:lstStyle>
          <a:p>
            <a:pPr lvl="0"/>
            <a:r>
              <a:rPr lang="en-US" dirty="0"/>
              <a:t>Click to Edit Subtitle</a:t>
            </a:r>
          </a:p>
        </p:txBody>
      </p:sp>
      <p:sp>
        <p:nvSpPr>
          <p:cNvPr id="18" name="Content Placeholder 2">
            <a:extLst>
              <a:ext uri="{FF2B5EF4-FFF2-40B4-BE49-F238E27FC236}">
                <a16:creationId xmlns:a16="http://schemas.microsoft.com/office/drawing/2014/main" id="{72933D52-54E9-DB4F-95DD-E20299688745}"/>
              </a:ext>
            </a:extLst>
          </p:cNvPr>
          <p:cNvSpPr>
            <a:spLocks noGrp="1"/>
          </p:cNvSpPr>
          <p:nvPr>
            <p:ph sz="quarter" idx="20" hasCustomPrompt="1"/>
          </p:nvPr>
        </p:nvSpPr>
        <p:spPr>
          <a:xfrm>
            <a:off x="5376441" y="5508381"/>
            <a:ext cx="1973483" cy="547165"/>
          </a:xfrm>
          <a:prstGeom prst="rect">
            <a:avLst/>
          </a:prstGeom>
        </p:spPr>
        <p:txBody>
          <a:bodyPr>
            <a:normAutofit/>
          </a:bodyPr>
          <a:lstStyle>
            <a:lvl1pPr marL="0" indent="0">
              <a:buNone/>
              <a:defRPr sz="1400"/>
            </a:lvl1pPr>
          </a:lstStyle>
          <a:p>
            <a:pPr lvl="0"/>
            <a:r>
              <a:rPr lang="en-US" dirty="0"/>
              <a:t>Client Logo Placeholder</a:t>
            </a:r>
          </a:p>
        </p:txBody>
      </p:sp>
      <p:sp>
        <p:nvSpPr>
          <p:cNvPr id="9" name="Text Placeholder 8">
            <a:extLst>
              <a:ext uri="{FF2B5EF4-FFF2-40B4-BE49-F238E27FC236}">
                <a16:creationId xmlns:a16="http://schemas.microsoft.com/office/drawing/2014/main" id="{2F044D6C-A237-474E-A862-9E354C8359BB}"/>
              </a:ext>
            </a:extLst>
          </p:cNvPr>
          <p:cNvSpPr>
            <a:spLocks noGrp="1"/>
          </p:cNvSpPr>
          <p:nvPr>
            <p:ph type="body" sz="quarter" idx="21" hasCustomPrompt="1"/>
          </p:nvPr>
        </p:nvSpPr>
        <p:spPr>
          <a:xfrm>
            <a:off x="4745619" y="7168243"/>
            <a:ext cx="4855581" cy="418653"/>
          </a:xfrm>
        </p:spPr>
        <p:txBody>
          <a:bodyPr anchor="b">
            <a:norm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
        <p:nvSpPr>
          <p:cNvPr id="3" name="Text Placeholder 2">
            <a:extLst>
              <a:ext uri="{FF2B5EF4-FFF2-40B4-BE49-F238E27FC236}">
                <a16:creationId xmlns:a16="http://schemas.microsoft.com/office/drawing/2014/main" id="{8F97A296-DA0B-AA43-9820-1A2E2C882704}"/>
              </a:ext>
            </a:extLst>
          </p:cNvPr>
          <p:cNvSpPr>
            <a:spLocks noGrp="1"/>
          </p:cNvSpPr>
          <p:nvPr>
            <p:ph type="body" sz="quarter" idx="22" hasCustomPrompt="1"/>
          </p:nvPr>
        </p:nvSpPr>
        <p:spPr>
          <a:xfrm>
            <a:off x="5260975" y="6223000"/>
            <a:ext cx="4114800" cy="326378"/>
          </a:xfrm>
        </p:spPr>
        <p:txBody>
          <a:bodyPr lIns="91440" rIns="91440">
            <a:normAutofit/>
          </a:bodyPr>
          <a:lstStyle>
            <a:lvl1pPr>
              <a:spcBef>
                <a:spcPts val="0"/>
              </a:spcBef>
              <a:defRPr sz="2000" b="1"/>
            </a:lvl1pPr>
          </a:lstStyle>
          <a:p>
            <a:pPr lvl="0"/>
            <a:r>
              <a:rPr lang="en-US" dirty="0"/>
              <a:t>Client Name</a:t>
            </a:r>
          </a:p>
        </p:txBody>
      </p:sp>
      <p:sp>
        <p:nvSpPr>
          <p:cNvPr id="12" name="Text Placeholder 2">
            <a:extLst>
              <a:ext uri="{FF2B5EF4-FFF2-40B4-BE49-F238E27FC236}">
                <a16:creationId xmlns:a16="http://schemas.microsoft.com/office/drawing/2014/main" id="{9C0928BC-744E-8342-8803-157DC85B63D5}"/>
              </a:ext>
            </a:extLst>
          </p:cNvPr>
          <p:cNvSpPr>
            <a:spLocks noGrp="1"/>
          </p:cNvSpPr>
          <p:nvPr>
            <p:ph type="body" sz="quarter" idx="23" hasCustomPrompt="1"/>
          </p:nvPr>
        </p:nvSpPr>
        <p:spPr>
          <a:xfrm>
            <a:off x="5260975" y="6755436"/>
            <a:ext cx="4114800" cy="326378"/>
          </a:xfrm>
        </p:spPr>
        <p:txBody>
          <a:bodyPr lIns="91440" rIns="91440" bIns="91440">
            <a:noAutofit/>
          </a:bodyPr>
          <a:lstStyle>
            <a:lvl1pPr>
              <a:spcBef>
                <a:spcPts val="0"/>
              </a:spcBef>
              <a:defRPr sz="1800" b="0"/>
            </a:lvl1pPr>
          </a:lstStyle>
          <a:p>
            <a:pPr lvl="0"/>
            <a:r>
              <a:rPr lang="en-US" dirty="0"/>
              <a:t>Date</a:t>
            </a:r>
          </a:p>
        </p:txBody>
      </p:sp>
      <p:pic>
        <p:nvPicPr>
          <p:cNvPr id="24" name="Graphic 7">
            <a:extLst>
              <a:ext uri="{FF2B5EF4-FFF2-40B4-BE49-F238E27FC236}">
                <a16:creationId xmlns:a16="http://schemas.microsoft.com/office/drawing/2014/main" id="{62FEA990-5E7C-324A-ACAB-A4182E790C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62218" y="3922536"/>
            <a:ext cx="3032760" cy="411480"/>
          </a:xfrm>
          <a:prstGeom prst="rect">
            <a:avLst/>
          </a:prstGeom>
        </p:spPr>
      </p:pic>
    </p:spTree>
    <p:extLst>
      <p:ext uri="{BB962C8B-B14F-4D97-AF65-F5344CB8AC3E}">
        <p14:creationId xmlns:p14="http://schemas.microsoft.com/office/powerpoint/2010/main" val="3628034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 Image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58492-F7E7-FD4D-AF50-F0309B82A44C}"/>
              </a:ext>
            </a:extLst>
          </p:cNvPr>
          <p:cNvSpPr>
            <a:spLocks noGrp="1"/>
          </p:cNvSpPr>
          <p:nvPr>
            <p:ph type="title" hasCustomPrompt="1"/>
          </p:nvPr>
        </p:nvSpPr>
        <p:spPr>
          <a:xfrm>
            <a:off x="4391025" y="457199"/>
            <a:ext cx="5210175" cy="771745"/>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Agenda/TOC</a:t>
            </a:r>
          </a:p>
        </p:txBody>
      </p:sp>
      <p:cxnSp>
        <p:nvCxnSpPr>
          <p:cNvPr id="6" name="Straight Connector 5">
            <a:extLst>
              <a:ext uri="{FF2B5EF4-FFF2-40B4-BE49-F238E27FC236}">
                <a16:creationId xmlns:a16="http://schemas.microsoft.com/office/drawing/2014/main" id="{B13B1CCD-90B1-454A-8302-2641D41574A8}"/>
              </a:ext>
            </a:extLst>
          </p:cNvPr>
          <p:cNvCxnSpPr>
            <a:cxnSpLocks/>
          </p:cNvCxnSpPr>
          <p:nvPr userDrawn="1"/>
        </p:nvCxnSpPr>
        <p:spPr>
          <a:xfrm>
            <a:off x="4405567" y="1188720"/>
            <a:ext cx="57694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9FDED96C-E220-804A-A01D-47DB344B4B5F}"/>
              </a:ext>
            </a:extLst>
          </p:cNvPr>
          <p:cNvSpPr>
            <a:spLocks noGrp="1"/>
          </p:cNvSpPr>
          <p:nvPr>
            <p:ph type="pic" sz="quarter" idx="20" hasCustomPrompt="1"/>
          </p:nvPr>
        </p:nvSpPr>
        <p:spPr>
          <a:xfrm>
            <a:off x="1" y="0"/>
            <a:ext cx="3937000" cy="7772400"/>
          </a:xfrm>
          <a:prstGeom prst="rect">
            <a:avLst/>
          </a:prstGeom>
          <a:noFill/>
        </p:spPr>
        <p:txBody>
          <a:bodyPr/>
          <a:lstStyle>
            <a:lvl1pPr marL="0" indent="0">
              <a:buNone/>
              <a:defRPr/>
            </a:lvl1pPr>
          </a:lstStyle>
          <a:p>
            <a:r>
              <a:rPr lang="en-US" dirty="0"/>
              <a:t>Image placeholder</a:t>
            </a:r>
          </a:p>
        </p:txBody>
      </p:sp>
      <p:sp>
        <p:nvSpPr>
          <p:cNvPr id="8" name="Text Placeholder 8">
            <a:extLst>
              <a:ext uri="{FF2B5EF4-FFF2-40B4-BE49-F238E27FC236}">
                <a16:creationId xmlns:a16="http://schemas.microsoft.com/office/drawing/2014/main" id="{248C5BFD-5742-4348-8462-E3BA4B7683F8}"/>
              </a:ext>
            </a:extLst>
          </p:cNvPr>
          <p:cNvSpPr>
            <a:spLocks noGrp="1"/>
          </p:cNvSpPr>
          <p:nvPr>
            <p:ph type="body" sz="quarter" idx="21" hasCustomPrompt="1"/>
          </p:nvPr>
        </p:nvSpPr>
        <p:spPr>
          <a:xfrm>
            <a:off x="4391025" y="7094771"/>
            <a:ext cx="5210175"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
        <p:nvSpPr>
          <p:cNvPr id="9" name="Text Placeholder 4">
            <a:extLst>
              <a:ext uri="{FF2B5EF4-FFF2-40B4-BE49-F238E27FC236}">
                <a16:creationId xmlns:a16="http://schemas.microsoft.com/office/drawing/2014/main" id="{18F95DF8-A04C-5F48-9F74-F505B5D4497D}"/>
              </a:ext>
            </a:extLst>
          </p:cNvPr>
          <p:cNvSpPr>
            <a:spLocks noGrp="1"/>
          </p:cNvSpPr>
          <p:nvPr>
            <p:ph type="body" sz="quarter" idx="18" hasCustomPrompt="1"/>
          </p:nvPr>
        </p:nvSpPr>
        <p:spPr>
          <a:xfrm>
            <a:off x="4398456" y="1539879"/>
            <a:ext cx="548640" cy="4067113"/>
          </a:xfrm>
          <a:prstGeom prst="rect">
            <a:avLst/>
          </a:prstGeom>
        </p:spPr>
        <p:txBody>
          <a:bodyPr lIns="0" tIns="0" rIns="0" bIns="0">
            <a:normAutofit/>
          </a:bodyPr>
          <a:lstStyle>
            <a:lvl1pPr marL="0" indent="0">
              <a:lnSpc>
                <a:spcPct val="100000"/>
              </a:lnSpc>
              <a:spcBef>
                <a:spcPts val="0"/>
              </a:spcBef>
              <a:buNone/>
              <a:defRPr sz="1600">
                <a:solidFill>
                  <a:schemeClr val="tx2"/>
                </a:solidFill>
              </a:defRPr>
            </a:lvl1pPr>
          </a:lstStyle>
          <a:p>
            <a:pPr lvl="0"/>
            <a:r>
              <a:rPr lang="en-US" dirty="0"/>
              <a:t>#s</a:t>
            </a:r>
          </a:p>
        </p:txBody>
      </p:sp>
      <p:sp>
        <p:nvSpPr>
          <p:cNvPr id="10" name="Content Placeholder 2">
            <a:extLst>
              <a:ext uri="{FF2B5EF4-FFF2-40B4-BE49-F238E27FC236}">
                <a16:creationId xmlns:a16="http://schemas.microsoft.com/office/drawing/2014/main" id="{8CEC3361-BA38-0943-9BFF-5ECD580DEEBA}"/>
              </a:ext>
            </a:extLst>
          </p:cNvPr>
          <p:cNvSpPr>
            <a:spLocks noGrp="1"/>
          </p:cNvSpPr>
          <p:nvPr>
            <p:ph idx="1" hasCustomPrompt="1"/>
          </p:nvPr>
        </p:nvSpPr>
        <p:spPr>
          <a:xfrm>
            <a:off x="4997941" y="1539879"/>
            <a:ext cx="4572000" cy="4067113"/>
          </a:xfrm>
          <a:prstGeom prst="rect">
            <a:avLst/>
          </a:prstGeom>
        </p:spPr>
        <p:txBody>
          <a:bodyPr lIns="0" tIns="0" rIns="0" bIns="0">
            <a:norm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600" b="0" i="0">
                <a:latin typeface="Roboto" panose="02000000000000000000" pitchFamily="2" charset="0"/>
                <a:ea typeface="Roboto" panose="02000000000000000000" pitchFamily="2" charset="0"/>
              </a:defRPr>
            </a:lvl1pPr>
            <a:lvl2pPr marL="457178" indent="0">
              <a:buNone/>
              <a:defRPr sz="2400"/>
            </a:lvl2pPr>
            <a:lvl3pPr marL="914354" indent="0">
              <a:buNone/>
              <a:defRPr sz="2400"/>
            </a:lvl3pPr>
            <a:lvl4pPr marL="1371532" indent="0">
              <a:buNone/>
              <a:defRPr sz="2400"/>
            </a:lvl4pPr>
            <a:lvl5pPr marL="1828709" indent="0">
              <a:buNone/>
              <a:defRPr sz="2400"/>
            </a:lvl5pPr>
          </a:lstStyle>
          <a:p>
            <a:pPr lvl="0"/>
            <a:r>
              <a:rPr lang="en-US" dirty="0"/>
              <a:t>Section A (bold)</a:t>
            </a:r>
          </a:p>
          <a:p>
            <a:pPr lvl="0"/>
            <a:r>
              <a:rPr lang="en-US" dirty="0"/>
              <a:t>Subsection 1 (regular)</a:t>
            </a:r>
          </a:p>
          <a:p>
            <a:pPr lvl="0"/>
            <a:r>
              <a:rPr lang="en-US" dirty="0"/>
              <a:t>Subsection 2</a:t>
            </a:r>
          </a:p>
          <a:p>
            <a:pPr lvl="0"/>
            <a:r>
              <a:rPr lang="en-US" dirty="0"/>
              <a:t>Subsection 3</a:t>
            </a:r>
          </a:p>
          <a:p>
            <a:pPr lvl="0"/>
            <a:r>
              <a:rPr lang="en-US" dirty="0"/>
              <a:t>Section B</a:t>
            </a:r>
          </a:p>
          <a:p>
            <a:pPr lvl="0"/>
            <a:r>
              <a:rPr lang="en-US" dirty="0"/>
              <a:t>Section C</a:t>
            </a:r>
          </a:p>
          <a:p>
            <a:pPr lvl="0"/>
            <a:r>
              <a:rPr lang="en-US" dirty="0"/>
              <a:t>Section D</a:t>
            </a:r>
          </a:p>
        </p:txBody>
      </p:sp>
    </p:spTree>
    <p:extLst>
      <p:ext uri="{BB962C8B-B14F-4D97-AF65-F5344CB8AC3E}">
        <p14:creationId xmlns:p14="http://schemas.microsoft.com/office/powerpoint/2010/main" val="19928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EE818-C37D-2343-91CD-6DAB275AF0A5}"/>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B17E23C7-E256-5D4A-8041-D8CB43277B4D}"/>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AA1AE6EC-BA31-594F-925E-1986FEDA69CC}"/>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6" name="Slide Number Placeholder 5">
            <a:extLst>
              <a:ext uri="{FF2B5EF4-FFF2-40B4-BE49-F238E27FC236}">
                <a16:creationId xmlns:a16="http://schemas.microsoft.com/office/drawing/2014/main" id="{DA4F3E7B-D61E-ED4D-B66D-B8E96489D73D}"/>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Text Placeholder 8">
            <a:extLst>
              <a:ext uri="{FF2B5EF4-FFF2-40B4-BE49-F238E27FC236}">
                <a16:creationId xmlns:a16="http://schemas.microsoft.com/office/drawing/2014/main" id="{0D8BA431-F73B-8D4F-9B90-667D72404B9C}"/>
              </a:ext>
            </a:extLst>
          </p:cNvPr>
          <p:cNvSpPr>
            <a:spLocks noGrp="1"/>
          </p:cNvSpPr>
          <p:nvPr>
            <p:ph type="body" sz="quarter" idx="20"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2221488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EE818-C37D-2343-91CD-6DAB275AF0A5}"/>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7AF321-0BE8-DB48-A6FD-E9C1D7CE7380}"/>
              </a:ext>
            </a:extLst>
          </p:cNvPr>
          <p:cNvSpPr>
            <a:spLocks noGrp="1"/>
          </p:cNvSpPr>
          <p:nvPr>
            <p:ph idx="1"/>
          </p:nvPr>
        </p:nvSpPr>
        <p:spPr>
          <a:xfrm>
            <a:off x="475363" y="2235200"/>
            <a:ext cx="9125837" cy="4622800"/>
          </a:xfrm>
          <a:prstGeom prst="rect">
            <a:avLst/>
          </a:prstGeom>
        </p:spPr>
        <p:txBody>
          <a:bodyPr lIns="0" tIns="0" rIns="0" bIns="0">
            <a:normAutofit/>
          </a:bodyPr>
          <a:lstStyle>
            <a:lvl1pPr marL="0" indent="0">
              <a:lnSpc>
                <a:spcPct val="100000"/>
              </a:lnSpc>
              <a:spcBef>
                <a:spcPts val="0"/>
              </a:spcBef>
              <a:buNone/>
              <a:defRPr sz="1600"/>
            </a:lvl1pPr>
            <a:lvl2pPr marL="457178" indent="0">
              <a:buNone/>
              <a:defRPr sz="1600"/>
            </a:lvl2pPr>
            <a:lvl3pPr marL="914354" indent="0">
              <a:buNone/>
              <a:defRPr sz="1600"/>
            </a:lvl3pPr>
            <a:lvl4pPr marL="1371532" indent="0">
              <a:buFont typeface="Arial" panose="020B0604020202020204" pitchFamily="34" charset="0"/>
              <a:buNone/>
              <a:defRPr sz="1600"/>
            </a:lvl4pPr>
            <a:lvl5pPr marL="1828709"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B17E23C7-E256-5D4A-8041-D8CB43277B4D}"/>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AA1AE6EC-BA31-594F-925E-1986FEDA69CC}"/>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6" name="Slide Number Placeholder 5">
            <a:extLst>
              <a:ext uri="{FF2B5EF4-FFF2-40B4-BE49-F238E27FC236}">
                <a16:creationId xmlns:a16="http://schemas.microsoft.com/office/drawing/2014/main" id="{DA4F3E7B-D61E-ED4D-B66D-B8E96489D73D}"/>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Text Placeholder 8">
            <a:extLst>
              <a:ext uri="{FF2B5EF4-FFF2-40B4-BE49-F238E27FC236}">
                <a16:creationId xmlns:a16="http://schemas.microsoft.com/office/drawing/2014/main" id="{0D8BA431-F73B-8D4F-9B90-667D72404B9C}"/>
              </a:ext>
            </a:extLst>
          </p:cNvPr>
          <p:cNvSpPr>
            <a:spLocks noGrp="1"/>
          </p:cNvSpPr>
          <p:nvPr>
            <p:ph type="body" sz="quarter" idx="20"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2341581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861F8-45B6-8249-84B7-63C68C009CB6}"/>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F3CFA86-2763-3A45-BDFB-55FE09654DE9}"/>
              </a:ext>
            </a:extLst>
          </p:cNvPr>
          <p:cNvSpPr>
            <a:spLocks noGrp="1"/>
          </p:cNvSpPr>
          <p:nvPr>
            <p:ph idx="1"/>
          </p:nvPr>
        </p:nvSpPr>
        <p:spPr>
          <a:xfrm>
            <a:off x="475363" y="2235200"/>
            <a:ext cx="9125837" cy="4622800"/>
          </a:xfrm>
          <a:prstGeom prst="rect">
            <a:avLst/>
          </a:prstGeom>
        </p:spPr>
        <p:txBody>
          <a:bodyPr lIns="0" tIns="0" rIns="0" bIns="0">
            <a:normAutofit/>
          </a:bodyPr>
          <a:lstStyle>
            <a:lvl1pPr marL="285750" indent="-285750">
              <a:lnSpc>
                <a:spcPct val="100000"/>
              </a:lnSpc>
              <a:spcBef>
                <a:spcPts val="0"/>
              </a:spcBef>
              <a:buFont typeface="Arial" panose="020B0604020202020204" pitchFamily="34" charset="0"/>
              <a:buChar char="•"/>
              <a:defRPr sz="1600"/>
            </a:lvl1pPr>
            <a:lvl2pPr marL="742928" indent="-285750">
              <a:buFont typeface="Arial" panose="020B0604020202020204" pitchFamily="34" charset="0"/>
              <a:buChar char="•"/>
              <a:defRPr sz="1600"/>
            </a:lvl2pPr>
            <a:lvl3pPr marL="1200104" indent="-285750">
              <a:buFont typeface="Arial" panose="020B0604020202020204" pitchFamily="34" charset="0"/>
              <a:buChar char="•"/>
              <a:defRPr sz="1600"/>
            </a:lvl3pPr>
            <a:lvl4pPr marL="1657282" indent="-285750">
              <a:buFont typeface="Arial" panose="020B0604020202020204" pitchFamily="34" charset="0"/>
              <a:buChar char="•"/>
              <a:defRPr sz="1600"/>
            </a:lvl4pPr>
            <a:lvl5pPr marL="2114459" indent="-285750">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53DA6E02-972D-2547-98A5-9329D567656B}"/>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4584BDBF-5B26-5C47-BEB2-86913C072830}"/>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6" name="Slide Number Placeholder 5">
            <a:extLst>
              <a:ext uri="{FF2B5EF4-FFF2-40B4-BE49-F238E27FC236}">
                <a16:creationId xmlns:a16="http://schemas.microsoft.com/office/drawing/2014/main" id="{20E3AC6A-DC74-8544-8582-AAB4DAC07759}"/>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Text Placeholder 8">
            <a:extLst>
              <a:ext uri="{FF2B5EF4-FFF2-40B4-BE49-F238E27FC236}">
                <a16:creationId xmlns:a16="http://schemas.microsoft.com/office/drawing/2014/main" id="{25D540A7-D4A2-894D-8136-568CE5B20978}"/>
              </a:ext>
            </a:extLst>
          </p:cNvPr>
          <p:cNvSpPr>
            <a:spLocks noGrp="1"/>
          </p:cNvSpPr>
          <p:nvPr>
            <p:ph type="body" sz="quarter" idx="20"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185637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11F78-442C-DB46-BEBC-26AB6498C031}"/>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97532A0-7DB5-5942-B3C4-1B61DDC14839}"/>
              </a:ext>
            </a:extLst>
          </p:cNvPr>
          <p:cNvSpPr>
            <a:spLocks noGrp="1"/>
          </p:cNvSpPr>
          <p:nvPr>
            <p:ph idx="1"/>
          </p:nvPr>
        </p:nvSpPr>
        <p:spPr>
          <a:xfrm>
            <a:off x="475363" y="2235200"/>
            <a:ext cx="4297680" cy="4622800"/>
          </a:xfrm>
          <a:prstGeom prst="rect">
            <a:avLst/>
          </a:prstGeom>
        </p:spPr>
        <p:txBody>
          <a:bodyPr lIns="0" tIns="0" rIns="0" bIns="0">
            <a:normAutofit/>
          </a:bodyPr>
          <a:lstStyle>
            <a:lvl1pPr marL="0" indent="0">
              <a:lnSpc>
                <a:spcPct val="100000"/>
              </a:lnSpc>
              <a:spcBef>
                <a:spcPts val="0"/>
              </a:spcBef>
              <a:buNone/>
              <a:defRPr sz="1600"/>
            </a:lvl1pPr>
            <a:lvl2pPr marL="457178" indent="0">
              <a:buNone/>
              <a:defRPr sz="1600"/>
            </a:lvl2pPr>
            <a:lvl3pPr marL="914354" indent="0">
              <a:buNone/>
              <a:defRPr sz="1600"/>
            </a:lvl3pPr>
            <a:lvl4pPr marL="1371532" indent="0">
              <a:buFont typeface="Arial" panose="020B0604020202020204" pitchFamily="34" charset="0"/>
              <a:buNone/>
              <a:defRPr sz="1600"/>
            </a:lvl4pPr>
            <a:lvl5pPr marL="1828709"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5DFD5A4A-D0D6-8B49-9221-EA336748AD9F}"/>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60148AB7-5D1E-B447-904D-1F8B13B9E66A}"/>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6" name="Slide Number Placeholder 5">
            <a:extLst>
              <a:ext uri="{FF2B5EF4-FFF2-40B4-BE49-F238E27FC236}">
                <a16:creationId xmlns:a16="http://schemas.microsoft.com/office/drawing/2014/main" id="{531604A9-0427-504B-854B-C9C800EAD4DC}"/>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Content Placeholder 2">
            <a:extLst>
              <a:ext uri="{FF2B5EF4-FFF2-40B4-BE49-F238E27FC236}">
                <a16:creationId xmlns:a16="http://schemas.microsoft.com/office/drawing/2014/main" id="{1B2F60F1-065F-DE48-8DDC-0179998C2E93}"/>
              </a:ext>
            </a:extLst>
          </p:cNvPr>
          <p:cNvSpPr>
            <a:spLocks noGrp="1"/>
          </p:cNvSpPr>
          <p:nvPr>
            <p:ph idx="20"/>
          </p:nvPr>
        </p:nvSpPr>
        <p:spPr>
          <a:xfrm>
            <a:off x="5304037" y="2235200"/>
            <a:ext cx="4297680" cy="4622800"/>
          </a:xfrm>
          <a:prstGeom prst="rect">
            <a:avLst/>
          </a:prstGeom>
        </p:spPr>
        <p:txBody>
          <a:bodyPr lIns="0" tIns="0" rIns="0" bIns="0">
            <a:normAutofit/>
          </a:bodyPr>
          <a:lstStyle>
            <a:lvl1pPr marL="0" indent="0">
              <a:lnSpc>
                <a:spcPct val="100000"/>
              </a:lnSpc>
              <a:spcBef>
                <a:spcPts val="0"/>
              </a:spcBef>
              <a:buNone/>
              <a:defRPr sz="1600"/>
            </a:lvl1pPr>
            <a:lvl2pPr marL="457178" indent="0">
              <a:buNone/>
              <a:defRPr sz="1600"/>
            </a:lvl2pPr>
            <a:lvl3pPr marL="914354" indent="0">
              <a:buNone/>
              <a:defRPr sz="1600"/>
            </a:lvl3pPr>
            <a:lvl4pPr marL="1371532" indent="0">
              <a:buFont typeface="Arial" panose="020B0604020202020204" pitchFamily="34" charset="0"/>
              <a:buNone/>
              <a:defRPr sz="1600"/>
            </a:lvl4pPr>
            <a:lvl5pPr marL="1828709"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20DC59D2-E33B-DE4F-8680-A8BE7D8229A7}"/>
              </a:ext>
            </a:extLst>
          </p:cNvPr>
          <p:cNvSpPr>
            <a:spLocks noGrp="1"/>
          </p:cNvSpPr>
          <p:nvPr>
            <p:ph type="body" sz="quarter" idx="21"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3401669335"/>
      </p:ext>
    </p:extLst>
  </p:cSld>
  <p:clrMapOvr>
    <a:masterClrMapping/>
  </p:clrMapOvr>
  <p:extLst>
    <p:ext uri="{DCECCB84-F9BA-43D5-87BE-67443E8EF086}">
      <p15:sldGuideLst xmlns:p15="http://schemas.microsoft.com/office/powerpoint/2012/main">
        <p15:guide id="1" pos="316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B38F-3058-D346-96DC-31C965AA0521}"/>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F1AB153F-1D42-B54F-AE86-A345489F2F19}"/>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B190E16F-6A04-934C-A56A-5688EC0DF2A5}"/>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6" name="Slide Number Placeholder 5">
            <a:extLst>
              <a:ext uri="{FF2B5EF4-FFF2-40B4-BE49-F238E27FC236}">
                <a16:creationId xmlns:a16="http://schemas.microsoft.com/office/drawing/2014/main" id="{4B3DE57D-4C5B-9343-B804-74177289CD0B}"/>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Content Placeholder 2">
            <a:extLst>
              <a:ext uri="{FF2B5EF4-FFF2-40B4-BE49-F238E27FC236}">
                <a16:creationId xmlns:a16="http://schemas.microsoft.com/office/drawing/2014/main" id="{FBB746E3-A76B-0C48-A708-EF3FBAC871A1}"/>
              </a:ext>
            </a:extLst>
          </p:cNvPr>
          <p:cNvSpPr>
            <a:spLocks noGrp="1"/>
          </p:cNvSpPr>
          <p:nvPr>
            <p:ph idx="1"/>
          </p:nvPr>
        </p:nvSpPr>
        <p:spPr>
          <a:xfrm>
            <a:off x="475363" y="2235200"/>
            <a:ext cx="4297680" cy="4622800"/>
          </a:xfrm>
          <a:prstGeom prst="rect">
            <a:avLst/>
          </a:prstGeom>
        </p:spPr>
        <p:txBody>
          <a:bodyPr lIns="0" tIns="0" rIns="0" bIns="0">
            <a:normAutofit/>
          </a:bodyPr>
          <a:lstStyle>
            <a:lvl1pPr marL="0" indent="0">
              <a:lnSpc>
                <a:spcPct val="100000"/>
              </a:lnSpc>
              <a:spcBef>
                <a:spcPts val="0"/>
              </a:spcBef>
              <a:buNone/>
              <a:defRPr sz="1600"/>
            </a:lvl1pPr>
            <a:lvl2pPr marL="457178" indent="0">
              <a:buNone/>
              <a:defRPr sz="1600"/>
            </a:lvl2pPr>
            <a:lvl3pPr marL="914354" indent="0">
              <a:buNone/>
              <a:defRPr sz="1600"/>
            </a:lvl3pPr>
            <a:lvl4pPr marL="1371532" indent="0">
              <a:buFont typeface="Arial" panose="020B0604020202020204" pitchFamily="34" charset="0"/>
              <a:buNone/>
              <a:defRPr sz="1600"/>
            </a:lvl4pPr>
            <a:lvl5pPr marL="1828709"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hart Placeholder 12">
            <a:extLst>
              <a:ext uri="{FF2B5EF4-FFF2-40B4-BE49-F238E27FC236}">
                <a16:creationId xmlns:a16="http://schemas.microsoft.com/office/drawing/2014/main" id="{4FCD0C53-D601-DC48-95CF-D7DC4CB47EBE}"/>
              </a:ext>
            </a:extLst>
          </p:cNvPr>
          <p:cNvSpPr>
            <a:spLocks noGrp="1"/>
          </p:cNvSpPr>
          <p:nvPr>
            <p:ph type="chart" sz="quarter" idx="15"/>
          </p:nvPr>
        </p:nvSpPr>
        <p:spPr>
          <a:xfrm>
            <a:off x="5308456" y="2235200"/>
            <a:ext cx="4297680" cy="4626864"/>
          </a:xfrm>
          <a:prstGeom prst="rect">
            <a:avLst/>
          </a:prstGeom>
        </p:spPr>
        <p:txBody>
          <a:bodyPr/>
          <a:lstStyle>
            <a:lvl1pPr>
              <a:defRPr>
                <a:solidFill>
                  <a:schemeClr val="tx1"/>
                </a:solidFill>
              </a:defRPr>
            </a:lvl1pPr>
          </a:lstStyle>
          <a:p>
            <a:r>
              <a:rPr lang="en-US"/>
              <a:t>Click icon to add chart</a:t>
            </a:r>
          </a:p>
        </p:txBody>
      </p:sp>
      <p:sp>
        <p:nvSpPr>
          <p:cNvPr id="9" name="Text Placeholder 8">
            <a:extLst>
              <a:ext uri="{FF2B5EF4-FFF2-40B4-BE49-F238E27FC236}">
                <a16:creationId xmlns:a16="http://schemas.microsoft.com/office/drawing/2014/main" id="{CB991045-4D0C-3D43-85EC-14CF7B1AE0A3}"/>
              </a:ext>
            </a:extLst>
          </p:cNvPr>
          <p:cNvSpPr>
            <a:spLocks noGrp="1"/>
          </p:cNvSpPr>
          <p:nvPr>
            <p:ph type="body" sz="quarter" idx="20"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2974550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Chart (w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B38F-3058-D346-96DC-31C965AA0521}"/>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F1AB153F-1D42-B54F-AE86-A345489F2F19}"/>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B190E16F-6A04-934C-A56A-5688EC0DF2A5}"/>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6" name="Slide Number Placeholder 5">
            <a:extLst>
              <a:ext uri="{FF2B5EF4-FFF2-40B4-BE49-F238E27FC236}">
                <a16:creationId xmlns:a16="http://schemas.microsoft.com/office/drawing/2014/main" id="{4B3DE57D-4C5B-9343-B804-74177289CD0B}"/>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Content Placeholder 2">
            <a:extLst>
              <a:ext uri="{FF2B5EF4-FFF2-40B4-BE49-F238E27FC236}">
                <a16:creationId xmlns:a16="http://schemas.microsoft.com/office/drawing/2014/main" id="{FBB746E3-A76B-0C48-A708-EF3FBAC871A1}"/>
              </a:ext>
            </a:extLst>
          </p:cNvPr>
          <p:cNvSpPr>
            <a:spLocks noGrp="1"/>
          </p:cNvSpPr>
          <p:nvPr>
            <p:ph idx="1" hasCustomPrompt="1"/>
          </p:nvPr>
        </p:nvSpPr>
        <p:spPr>
          <a:xfrm>
            <a:off x="475362" y="5707510"/>
            <a:ext cx="9120613" cy="1150490"/>
          </a:xfrm>
          <a:prstGeom prst="rect">
            <a:avLst/>
          </a:prstGeom>
        </p:spPr>
        <p:txBody>
          <a:bodyPr lIns="0" tIns="0" rIns="0" bIns="0">
            <a:noAutofit/>
          </a:bodyPr>
          <a:lstStyle>
            <a:lvl1pPr marL="0" indent="0">
              <a:lnSpc>
                <a:spcPct val="100000"/>
              </a:lnSpc>
              <a:spcBef>
                <a:spcPts val="0"/>
              </a:spcBef>
              <a:buNone/>
              <a:defRPr sz="1600"/>
            </a:lvl1pPr>
            <a:lvl2pPr marL="457178" indent="0">
              <a:buNone/>
              <a:defRPr sz="1600"/>
            </a:lvl2pPr>
            <a:lvl3pPr marL="914354" indent="0">
              <a:buNone/>
              <a:defRPr sz="1600"/>
            </a:lvl3pPr>
            <a:lvl4pPr marL="1371532" indent="0">
              <a:buFont typeface="Arial" panose="020B0604020202020204" pitchFamily="34" charset="0"/>
              <a:buNone/>
              <a:defRPr sz="1600"/>
            </a:lvl4pPr>
            <a:lvl5pPr marL="1828709" indent="0">
              <a:buNone/>
              <a:defRPr sz="1600"/>
            </a:lvl5pPr>
          </a:lstStyle>
          <a:p>
            <a:pPr lvl="0"/>
            <a:r>
              <a:rPr lang="en-US" dirty="0"/>
              <a:t>Text goes here</a:t>
            </a:r>
          </a:p>
        </p:txBody>
      </p:sp>
      <p:sp>
        <p:nvSpPr>
          <p:cNvPr id="11" name="Chart Placeholder 12">
            <a:extLst>
              <a:ext uri="{FF2B5EF4-FFF2-40B4-BE49-F238E27FC236}">
                <a16:creationId xmlns:a16="http://schemas.microsoft.com/office/drawing/2014/main" id="{4FCD0C53-D601-DC48-95CF-D7DC4CB47EBE}"/>
              </a:ext>
            </a:extLst>
          </p:cNvPr>
          <p:cNvSpPr>
            <a:spLocks noGrp="1"/>
          </p:cNvSpPr>
          <p:nvPr>
            <p:ph type="chart" sz="quarter" idx="15"/>
          </p:nvPr>
        </p:nvSpPr>
        <p:spPr>
          <a:xfrm>
            <a:off x="457200" y="2235200"/>
            <a:ext cx="9148936" cy="3058160"/>
          </a:xfrm>
          <a:prstGeom prst="rect">
            <a:avLst/>
          </a:prstGeom>
        </p:spPr>
        <p:txBody>
          <a:bodyPr/>
          <a:lstStyle>
            <a:lvl1pPr>
              <a:defRPr>
                <a:solidFill>
                  <a:schemeClr val="tx1"/>
                </a:solidFill>
              </a:defRPr>
            </a:lvl1pPr>
          </a:lstStyle>
          <a:p>
            <a:r>
              <a:rPr lang="en-US"/>
              <a:t>Click icon to add chart</a:t>
            </a:r>
          </a:p>
        </p:txBody>
      </p:sp>
      <p:sp>
        <p:nvSpPr>
          <p:cNvPr id="9" name="Text Placeholder 8">
            <a:extLst>
              <a:ext uri="{FF2B5EF4-FFF2-40B4-BE49-F238E27FC236}">
                <a16:creationId xmlns:a16="http://schemas.microsoft.com/office/drawing/2014/main" id="{19AAC183-6E5C-4140-AE56-0BA11807E026}"/>
              </a:ext>
            </a:extLst>
          </p:cNvPr>
          <p:cNvSpPr>
            <a:spLocks noGrp="1"/>
          </p:cNvSpPr>
          <p:nvPr>
            <p:ph type="body" sz="quarter" idx="20"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212190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2 Column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3A6F7-247D-C742-9C25-4BC846F2932F}"/>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5C313E12-3650-984E-B549-60AA60767A9E}"/>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D12FF866-287C-6944-928B-6C4F07B8CB5B}"/>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6" name="Slide Number Placeholder 5">
            <a:extLst>
              <a:ext uri="{FF2B5EF4-FFF2-40B4-BE49-F238E27FC236}">
                <a16:creationId xmlns:a16="http://schemas.microsoft.com/office/drawing/2014/main" id="{37D2F388-790C-4649-8AF1-176F282C49F7}"/>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Content Placeholder 2">
            <a:extLst>
              <a:ext uri="{FF2B5EF4-FFF2-40B4-BE49-F238E27FC236}">
                <a16:creationId xmlns:a16="http://schemas.microsoft.com/office/drawing/2014/main" id="{1A72DB35-5B0B-054C-854F-A9D90C28E639}"/>
              </a:ext>
            </a:extLst>
          </p:cNvPr>
          <p:cNvSpPr>
            <a:spLocks noGrp="1"/>
          </p:cNvSpPr>
          <p:nvPr>
            <p:ph idx="1"/>
          </p:nvPr>
        </p:nvSpPr>
        <p:spPr>
          <a:xfrm>
            <a:off x="475363" y="2736032"/>
            <a:ext cx="4297680" cy="4121967"/>
          </a:xfrm>
          <a:prstGeom prst="rect">
            <a:avLst/>
          </a:prstGeom>
        </p:spPr>
        <p:txBody>
          <a:bodyPr lIns="0" tIns="0" rIns="0" bIns="0">
            <a:normAutofit/>
          </a:bodyPr>
          <a:lstStyle>
            <a:lvl1pPr marL="0" indent="0">
              <a:lnSpc>
                <a:spcPct val="100000"/>
              </a:lnSpc>
              <a:spcBef>
                <a:spcPts val="0"/>
              </a:spcBef>
              <a:buNone/>
              <a:defRPr sz="1600"/>
            </a:lvl1pPr>
            <a:lvl2pPr marL="457178" indent="0">
              <a:buNone/>
              <a:defRPr sz="1600"/>
            </a:lvl2pPr>
            <a:lvl3pPr marL="914354" indent="0">
              <a:buNone/>
              <a:defRPr sz="1600"/>
            </a:lvl3pPr>
            <a:lvl4pPr marL="1371532" indent="0">
              <a:buFont typeface="Arial" panose="020B0604020202020204" pitchFamily="34" charset="0"/>
              <a:buNone/>
              <a:defRPr sz="1600"/>
            </a:lvl4pPr>
            <a:lvl5pPr marL="1828709"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99460E31-0EDC-A542-9F44-29AF85D33032}"/>
              </a:ext>
            </a:extLst>
          </p:cNvPr>
          <p:cNvSpPr>
            <a:spLocks noGrp="1"/>
          </p:cNvSpPr>
          <p:nvPr>
            <p:ph idx="20"/>
          </p:nvPr>
        </p:nvSpPr>
        <p:spPr>
          <a:xfrm>
            <a:off x="5304037" y="2736032"/>
            <a:ext cx="4297680" cy="4121967"/>
          </a:xfrm>
          <a:prstGeom prst="rect">
            <a:avLst/>
          </a:prstGeom>
        </p:spPr>
        <p:txBody>
          <a:bodyPr lIns="0" tIns="0" rIns="0" bIns="0">
            <a:normAutofit/>
          </a:bodyPr>
          <a:lstStyle>
            <a:lvl1pPr marL="0" indent="0">
              <a:lnSpc>
                <a:spcPct val="100000"/>
              </a:lnSpc>
              <a:spcBef>
                <a:spcPts val="0"/>
              </a:spcBef>
              <a:buNone/>
              <a:defRPr sz="1600"/>
            </a:lvl1pPr>
            <a:lvl2pPr marL="457178" indent="0">
              <a:buNone/>
              <a:defRPr sz="1600"/>
            </a:lvl2pPr>
            <a:lvl3pPr marL="914354" indent="0">
              <a:buNone/>
              <a:defRPr sz="1600"/>
            </a:lvl3pPr>
            <a:lvl4pPr marL="1371532" indent="0">
              <a:buFont typeface="Arial" panose="020B0604020202020204" pitchFamily="34" charset="0"/>
              <a:buNone/>
              <a:defRPr sz="1600"/>
            </a:lvl4pPr>
            <a:lvl5pPr marL="1828709"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F5466F06-ECAD-B547-BBB9-E37D4BA0D9DE}"/>
              </a:ext>
            </a:extLst>
          </p:cNvPr>
          <p:cNvSpPr>
            <a:spLocks noGrp="1"/>
          </p:cNvSpPr>
          <p:nvPr>
            <p:ph type="body" idx="21"/>
          </p:nvPr>
        </p:nvSpPr>
        <p:spPr>
          <a:xfrm>
            <a:off x="465138" y="1985305"/>
            <a:ext cx="4327956" cy="586473"/>
          </a:xfrm>
          <a:prstGeom prst="rect">
            <a:avLst/>
          </a:prstGeom>
        </p:spPr>
        <p:txBody>
          <a:bodyPr lIns="0" tIns="0" rIns="0" bIns="0" anchor="b">
            <a:normAutofit/>
          </a:bodyPr>
          <a:lstStyle>
            <a:lvl1pPr marL="0" indent="0">
              <a:lnSpc>
                <a:spcPct val="100000"/>
              </a:lnSpc>
              <a:spcBef>
                <a:spcPts val="0"/>
              </a:spcBef>
              <a:buNone/>
              <a:defRPr sz="1600" b="1" i="0">
                <a:solidFill>
                  <a:schemeClr val="accent1"/>
                </a:solidFill>
                <a:latin typeface="Roboto" panose="02000000000000000000" pitchFamily="2" charset="0"/>
                <a:ea typeface="Roboto" panose="020000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1" name="Text Placeholder 4">
            <a:extLst>
              <a:ext uri="{FF2B5EF4-FFF2-40B4-BE49-F238E27FC236}">
                <a16:creationId xmlns:a16="http://schemas.microsoft.com/office/drawing/2014/main" id="{8C828548-FD0D-4C44-B78D-3849A01429CA}"/>
              </a:ext>
            </a:extLst>
          </p:cNvPr>
          <p:cNvSpPr>
            <a:spLocks noGrp="1"/>
          </p:cNvSpPr>
          <p:nvPr>
            <p:ph type="body" sz="quarter" idx="3"/>
          </p:nvPr>
        </p:nvSpPr>
        <p:spPr>
          <a:xfrm>
            <a:off x="5309727" y="1985305"/>
            <a:ext cx="4310349" cy="586473"/>
          </a:xfrm>
          <a:prstGeom prst="rect">
            <a:avLst/>
          </a:prstGeom>
        </p:spPr>
        <p:txBody>
          <a:bodyPr lIns="0" tIns="0" rIns="0" bIns="0" anchor="b">
            <a:normAutofit/>
          </a:bodyPr>
          <a:lstStyle>
            <a:lvl1pPr marL="0" indent="0">
              <a:lnSpc>
                <a:spcPct val="100000"/>
              </a:lnSpc>
              <a:spcBef>
                <a:spcPts val="0"/>
              </a:spcBef>
              <a:buNone/>
              <a:defRPr sz="1600" b="1" i="0">
                <a:solidFill>
                  <a:schemeClr val="accent1"/>
                </a:solidFill>
                <a:latin typeface="Roboto" panose="02000000000000000000" pitchFamily="2" charset="0"/>
                <a:ea typeface="Roboto" panose="020000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2" name="Text Placeholder 8">
            <a:extLst>
              <a:ext uri="{FF2B5EF4-FFF2-40B4-BE49-F238E27FC236}">
                <a16:creationId xmlns:a16="http://schemas.microsoft.com/office/drawing/2014/main" id="{7DDD1B0D-39AC-C44B-9C16-8CC9403E0742}"/>
              </a:ext>
            </a:extLst>
          </p:cNvPr>
          <p:cNvSpPr>
            <a:spLocks noGrp="1"/>
          </p:cNvSpPr>
          <p:nvPr>
            <p:ph type="body" sz="quarter" idx="22"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202614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F80E0-117F-BF45-8C49-B2B41AC4E64A}"/>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3FC0D7E5-954C-414C-BD50-359875DD042C}"/>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43B605AB-3CA5-1B4A-A55B-5244DCB3D351}"/>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6" name="Slide Number Placeholder 5">
            <a:extLst>
              <a:ext uri="{FF2B5EF4-FFF2-40B4-BE49-F238E27FC236}">
                <a16:creationId xmlns:a16="http://schemas.microsoft.com/office/drawing/2014/main" id="{4BB133E5-F35B-DC47-91B7-8C95CB129A1D}"/>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14" name="Picture Placeholder 11">
            <a:extLst>
              <a:ext uri="{FF2B5EF4-FFF2-40B4-BE49-F238E27FC236}">
                <a16:creationId xmlns:a16="http://schemas.microsoft.com/office/drawing/2014/main" id="{7003E2BB-3207-844C-80F3-148ECD02E74D}"/>
              </a:ext>
            </a:extLst>
          </p:cNvPr>
          <p:cNvSpPr>
            <a:spLocks noGrp="1"/>
          </p:cNvSpPr>
          <p:nvPr>
            <p:ph type="pic" sz="quarter" idx="21"/>
          </p:nvPr>
        </p:nvSpPr>
        <p:spPr>
          <a:xfrm>
            <a:off x="457200" y="2235200"/>
            <a:ext cx="4298950" cy="4622800"/>
          </a:xfrm>
        </p:spPr>
        <p:txBody>
          <a:bodyPr/>
          <a:lstStyle/>
          <a:p>
            <a:r>
              <a:rPr lang="en-US"/>
              <a:t>Click icon to add picture</a:t>
            </a:r>
          </a:p>
        </p:txBody>
      </p:sp>
      <p:sp>
        <p:nvSpPr>
          <p:cNvPr id="9" name="Content Placeholder 2">
            <a:extLst>
              <a:ext uri="{FF2B5EF4-FFF2-40B4-BE49-F238E27FC236}">
                <a16:creationId xmlns:a16="http://schemas.microsoft.com/office/drawing/2014/main" id="{0969E41D-D337-0F43-A527-E3424AC6AFC5}"/>
              </a:ext>
            </a:extLst>
          </p:cNvPr>
          <p:cNvSpPr>
            <a:spLocks noGrp="1"/>
          </p:cNvSpPr>
          <p:nvPr>
            <p:ph idx="1"/>
          </p:nvPr>
        </p:nvSpPr>
        <p:spPr>
          <a:xfrm>
            <a:off x="5298296" y="2235200"/>
            <a:ext cx="4297680" cy="4622800"/>
          </a:xfrm>
          <a:prstGeom prst="rect">
            <a:avLst/>
          </a:prstGeom>
        </p:spPr>
        <p:txBody>
          <a:bodyPr lIns="0" tIns="0" rIns="0" bIns="0">
            <a:normAutofit/>
          </a:bodyPr>
          <a:lstStyle>
            <a:lvl1pPr marL="0" indent="0">
              <a:lnSpc>
                <a:spcPct val="100000"/>
              </a:lnSpc>
              <a:spcBef>
                <a:spcPts val="0"/>
              </a:spcBef>
              <a:buFont typeface="Arial" panose="020B0604020202020204" pitchFamily="34" charset="0"/>
              <a:buNone/>
              <a:defRPr sz="1600"/>
            </a:lvl1pPr>
            <a:lvl2pPr marL="457178" indent="0">
              <a:buFont typeface="Arial" panose="020B0604020202020204" pitchFamily="34" charset="0"/>
              <a:buNone/>
              <a:defRPr sz="1600"/>
            </a:lvl2pPr>
            <a:lvl3pPr marL="914354" indent="0">
              <a:buFont typeface="Arial" panose="020B0604020202020204" pitchFamily="34" charset="0"/>
              <a:buNone/>
              <a:defRPr sz="1600"/>
            </a:lvl3pPr>
            <a:lvl4pPr marL="1371532" indent="0">
              <a:buFont typeface="Arial" panose="020B0604020202020204" pitchFamily="34" charset="0"/>
              <a:buNone/>
              <a:defRPr sz="1600"/>
            </a:lvl4pPr>
            <a:lvl5pPr marL="1828709" indent="0">
              <a:buFont typeface="Arial" panose="020B0604020202020204" pitchFamily="34" charse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E5F6134D-F8E4-BF47-B3D6-C5705852B5B2}"/>
              </a:ext>
            </a:extLst>
          </p:cNvPr>
          <p:cNvSpPr>
            <a:spLocks noGrp="1"/>
          </p:cNvSpPr>
          <p:nvPr>
            <p:ph type="body" sz="quarter" idx="20"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1357336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F80E0-117F-BF45-8C49-B2B41AC4E64A}"/>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3FC0D7E5-954C-414C-BD50-359875DD042C}"/>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43B605AB-3CA5-1B4A-A55B-5244DCB3D351}"/>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6" name="Slide Number Placeholder 5">
            <a:extLst>
              <a:ext uri="{FF2B5EF4-FFF2-40B4-BE49-F238E27FC236}">
                <a16:creationId xmlns:a16="http://schemas.microsoft.com/office/drawing/2014/main" id="{4BB133E5-F35B-DC47-91B7-8C95CB129A1D}"/>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Content Placeholder 2">
            <a:extLst>
              <a:ext uri="{FF2B5EF4-FFF2-40B4-BE49-F238E27FC236}">
                <a16:creationId xmlns:a16="http://schemas.microsoft.com/office/drawing/2014/main" id="{A94E1B41-8D4C-A844-B80B-F3CF1B9AE088}"/>
              </a:ext>
            </a:extLst>
          </p:cNvPr>
          <p:cNvSpPr>
            <a:spLocks noGrp="1"/>
          </p:cNvSpPr>
          <p:nvPr>
            <p:ph idx="1"/>
          </p:nvPr>
        </p:nvSpPr>
        <p:spPr>
          <a:xfrm>
            <a:off x="475363" y="2235200"/>
            <a:ext cx="4297680" cy="4622800"/>
          </a:xfrm>
          <a:prstGeom prst="rect">
            <a:avLst/>
          </a:prstGeom>
        </p:spPr>
        <p:txBody>
          <a:bodyPr lIns="0" tIns="0" rIns="0" bIns="0">
            <a:normAutofit/>
          </a:bodyPr>
          <a:lstStyle>
            <a:lvl1pPr marL="0" indent="0">
              <a:lnSpc>
                <a:spcPct val="100000"/>
              </a:lnSpc>
              <a:spcBef>
                <a:spcPts val="0"/>
              </a:spcBef>
              <a:buFont typeface="Arial" panose="020B0604020202020204" pitchFamily="34" charset="0"/>
              <a:buNone/>
              <a:defRPr sz="1600"/>
            </a:lvl1pPr>
            <a:lvl2pPr marL="457178" indent="0">
              <a:buFont typeface="Arial" panose="020B0604020202020204" pitchFamily="34" charset="0"/>
              <a:buNone/>
              <a:defRPr sz="1600"/>
            </a:lvl2pPr>
            <a:lvl3pPr marL="914354" indent="0">
              <a:buFont typeface="Arial" panose="020B0604020202020204" pitchFamily="34" charset="0"/>
              <a:buNone/>
              <a:defRPr sz="1600"/>
            </a:lvl3pPr>
            <a:lvl4pPr marL="1371532" indent="0">
              <a:buFont typeface="Arial" panose="020B0604020202020204" pitchFamily="34" charset="0"/>
              <a:buNone/>
              <a:defRPr sz="1600"/>
            </a:lvl4pPr>
            <a:lvl5pPr marL="1828709" indent="0">
              <a:buFont typeface="Arial" panose="020B0604020202020204" pitchFamily="34" charse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11">
            <a:extLst>
              <a:ext uri="{FF2B5EF4-FFF2-40B4-BE49-F238E27FC236}">
                <a16:creationId xmlns:a16="http://schemas.microsoft.com/office/drawing/2014/main" id="{7003E2BB-3207-844C-80F3-148ECD02E74D}"/>
              </a:ext>
            </a:extLst>
          </p:cNvPr>
          <p:cNvSpPr>
            <a:spLocks noGrp="1"/>
          </p:cNvSpPr>
          <p:nvPr>
            <p:ph type="pic" sz="quarter" idx="21"/>
          </p:nvPr>
        </p:nvSpPr>
        <p:spPr>
          <a:xfrm>
            <a:off x="5307186" y="2235200"/>
            <a:ext cx="4298950" cy="4622800"/>
          </a:xfrm>
        </p:spPr>
        <p:txBody>
          <a:bodyPr/>
          <a:lstStyle/>
          <a:p>
            <a:r>
              <a:rPr lang="en-US"/>
              <a:t>Click icon to add picture</a:t>
            </a:r>
          </a:p>
        </p:txBody>
      </p:sp>
      <p:sp>
        <p:nvSpPr>
          <p:cNvPr id="9" name="Text Placeholder 8">
            <a:extLst>
              <a:ext uri="{FF2B5EF4-FFF2-40B4-BE49-F238E27FC236}">
                <a16:creationId xmlns:a16="http://schemas.microsoft.com/office/drawing/2014/main" id="{5F5956C6-1F62-E44C-B3CF-179CFEBF8362}"/>
              </a:ext>
            </a:extLst>
          </p:cNvPr>
          <p:cNvSpPr>
            <a:spLocks noGrp="1"/>
          </p:cNvSpPr>
          <p:nvPr>
            <p:ph type="body" sz="quarter" idx="20"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149221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 — No client log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7503" cy="7772400"/>
          </a:xfrm>
          <a:prstGeom prst="rect">
            <a:avLst/>
          </a:prstGeom>
        </p:spPr>
      </p:pic>
      <p:sp>
        <p:nvSpPr>
          <p:cNvPr id="14" name="Title 1">
            <a:extLst>
              <a:ext uri="{FF2B5EF4-FFF2-40B4-BE49-F238E27FC236}">
                <a16:creationId xmlns:a16="http://schemas.microsoft.com/office/drawing/2014/main" id="{42EF23A9-215D-8042-9A9F-DC7BED3DC15F}"/>
              </a:ext>
            </a:extLst>
          </p:cNvPr>
          <p:cNvSpPr>
            <a:spLocks noGrp="1"/>
          </p:cNvSpPr>
          <p:nvPr>
            <p:ph type="title" hasCustomPrompt="1"/>
          </p:nvPr>
        </p:nvSpPr>
        <p:spPr>
          <a:xfrm>
            <a:off x="3356658" y="500102"/>
            <a:ext cx="6244348" cy="1666650"/>
          </a:xfrm>
          <a:prstGeom prst="rect">
            <a:avLst/>
          </a:prstGeom>
        </p:spPr>
        <p:txBody>
          <a:bodyPr lIns="0" tIns="0" rIns="0" bIns="0" anchor="b">
            <a:normAutofit/>
          </a:bodyPr>
          <a:lstStyle>
            <a:lvl1pPr>
              <a:lnSpc>
                <a:spcPct val="100000"/>
              </a:lnSpc>
              <a:defRPr sz="3400" b="1" i="0">
                <a:solidFill>
                  <a:schemeClr val="tx1"/>
                </a:solidFill>
                <a:latin typeface="IBM Plex Sans" panose="020B0503050203000203" pitchFamily="34" charset="0"/>
              </a:defRPr>
            </a:lvl1pPr>
          </a:lstStyle>
          <a:p>
            <a:r>
              <a:rPr lang="en-US" dirty="0"/>
              <a:t>Click to Edit Section Title</a:t>
            </a:r>
          </a:p>
        </p:txBody>
      </p:sp>
      <p:sp>
        <p:nvSpPr>
          <p:cNvPr id="15" name="Text Placeholder 17">
            <a:extLst>
              <a:ext uri="{FF2B5EF4-FFF2-40B4-BE49-F238E27FC236}">
                <a16:creationId xmlns:a16="http://schemas.microsoft.com/office/drawing/2014/main" id="{E8BECBCC-126F-8342-9E2E-00460F2918BF}"/>
              </a:ext>
            </a:extLst>
          </p:cNvPr>
          <p:cNvSpPr>
            <a:spLocks noGrp="1"/>
          </p:cNvSpPr>
          <p:nvPr>
            <p:ph type="body" sz="quarter" idx="10" hasCustomPrompt="1"/>
          </p:nvPr>
        </p:nvSpPr>
        <p:spPr>
          <a:xfrm>
            <a:off x="3357389" y="2345653"/>
            <a:ext cx="6243812" cy="1065274"/>
          </a:xfrm>
          <a:prstGeom prst="rect">
            <a:avLst/>
          </a:prstGeom>
        </p:spPr>
        <p:txBody>
          <a:bodyPr lIns="0" tIns="0" rIns="0" bIns="0">
            <a:normAutofit/>
          </a:bodyPr>
          <a:lstStyle>
            <a:lvl1pPr marL="0" indent="0">
              <a:lnSpc>
                <a:spcPct val="100000"/>
              </a:lnSpc>
              <a:spcBef>
                <a:spcPts val="0"/>
              </a:spcBef>
              <a:buNone/>
              <a:defRPr sz="2200" b="0" i="0">
                <a:latin typeface="IBM Plex Sans Light" panose="020B0403050203000203" pitchFamily="34" charset="0"/>
              </a:defRPr>
            </a:lvl1pPr>
            <a:lvl2pPr marL="457178" indent="0">
              <a:buNone/>
              <a:defRPr sz="4400" b="0" i="0">
                <a:latin typeface="IBM Plex Sans Light" panose="020B0403050203000203" pitchFamily="34" charset="0"/>
              </a:defRPr>
            </a:lvl2pPr>
            <a:lvl3pPr marL="914354" indent="0">
              <a:buNone/>
              <a:defRPr sz="4400" b="0" i="0">
                <a:latin typeface="IBM Plex Sans Light" panose="020B0403050203000203" pitchFamily="34" charset="0"/>
              </a:defRPr>
            </a:lvl3pPr>
            <a:lvl4pPr marL="1371532" indent="0">
              <a:buNone/>
              <a:defRPr sz="4400" b="0" i="0">
                <a:latin typeface="IBM Plex Sans Light" panose="020B0403050203000203" pitchFamily="34" charset="0"/>
              </a:defRPr>
            </a:lvl4pPr>
            <a:lvl5pPr marL="1828709" indent="0">
              <a:buNone/>
              <a:defRPr sz="4400" b="0" i="0">
                <a:latin typeface="IBM Plex Sans Light" panose="020B0403050203000203" pitchFamily="34" charset="0"/>
              </a:defRPr>
            </a:lvl5pPr>
          </a:lstStyle>
          <a:p>
            <a:pPr lvl="0"/>
            <a:r>
              <a:rPr lang="en-US" dirty="0"/>
              <a:t>Click to Edit Subtitle</a:t>
            </a:r>
          </a:p>
        </p:txBody>
      </p:sp>
      <p:sp>
        <p:nvSpPr>
          <p:cNvPr id="3" name="Text Placeholder 2">
            <a:extLst>
              <a:ext uri="{FF2B5EF4-FFF2-40B4-BE49-F238E27FC236}">
                <a16:creationId xmlns:a16="http://schemas.microsoft.com/office/drawing/2014/main" id="{8F97A296-DA0B-AA43-9820-1A2E2C882704}"/>
              </a:ext>
            </a:extLst>
          </p:cNvPr>
          <p:cNvSpPr>
            <a:spLocks noGrp="1"/>
          </p:cNvSpPr>
          <p:nvPr>
            <p:ph type="body" sz="quarter" idx="22" hasCustomPrompt="1"/>
          </p:nvPr>
        </p:nvSpPr>
        <p:spPr>
          <a:xfrm>
            <a:off x="5260975" y="5359358"/>
            <a:ext cx="4114800" cy="983570"/>
          </a:xfrm>
        </p:spPr>
        <p:txBody>
          <a:bodyPr lIns="109728" tIns="109728" rIns="109728" bIns="0">
            <a:normAutofit/>
          </a:bodyPr>
          <a:lstStyle>
            <a:lvl1pPr>
              <a:spcBef>
                <a:spcPts val="0"/>
              </a:spcBef>
              <a:defRPr sz="2000" b="1"/>
            </a:lvl1pPr>
          </a:lstStyle>
          <a:p>
            <a:pPr lvl="0"/>
            <a:r>
              <a:rPr lang="en-US" dirty="0"/>
              <a:t>Client Name</a:t>
            </a:r>
          </a:p>
        </p:txBody>
      </p:sp>
      <p:sp>
        <p:nvSpPr>
          <p:cNvPr id="16" name="Text Placeholder 8">
            <a:extLst>
              <a:ext uri="{FF2B5EF4-FFF2-40B4-BE49-F238E27FC236}">
                <a16:creationId xmlns:a16="http://schemas.microsoft.com/office/drawing/2014/main" id="{2F044D6C-A237-474E-A862-9E354C8359BB}"/>
              </a:ext>
            </a:extLst>
          </p:cNvPr>
          <p:cNvSpPr>
            <a:spLocks noGrp="1"/>
          </p:cNvSpPr>
          <p:nvPr>
            <p:ph type="body" sz="quarter" idx="21" hasCustomPrompt="1"/>
          </p:nvPr>
        </p:nvSpPr>
        <p:spPr>
          <a:xfrm>
            <a:off x="4745619" y="7168243"/>
            <a:ext cx="4855581" cy="418653"/>
          </a:xfrm>
        </p:spPr>
        <p:txBody>
          <a:bodyPr anchor="b">
            <a:norm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
        <p:nvSpPr>
          <p:cNvPr id="17" name="Text Placeholder 2">
            <a:extLst>
              <a:ext uri="{FF2B5EF4-FFF2-40B4-BE49-F238E27FC236}">
                <a16:creationId xmlns:a16="http://schemas.microsoft.com/office/drawing/2014/main" id="{9C0928BC-744E-8342-8803-157DC85B63D5}"/>
              </a:ext>
            </a:extLst>
          </p:cNvPr>
          <p:cNvSpPr>
            <a:spLocks noGrp="1"/>
          </p:cNvSpPr>
          <p:nvPr>
            <p:ph type="body" sz="quarter" idx="23" hasCustomPrompt="1"/>
          </p:nvPr>
        </p:nvSpPr>
        <p:spPr>
          <a:xfrm>
            <a:off x="5260975" y="6755436"/>
            <a:ext cx="4114800" cy="326378"/>
          </a:xfrm>
        </p:spPr>
        <p:txBody>
          <a:bodyPr lIns="91440" rIns="91440" bIns="91440">
            <a:noAutofit/>
          </a:bodyPr>
          <a:lstStyle>
            <a:lvl1pPr>
              <a:spcBef>
                <a:spcPts val="0"/>
              </a:spcBef>
              <a:defRPr sz="1800" b="0"/>
            </a:lvl1pPr>
          </a:lstStyle>
          <a:p>
            <a:pPr lvl="0"/>
            <a:r>
              <a:rPr lang="en-US" dirty="0"/>
              <a:t>Date</a:t>
            </a:r>
          </a:p>
        </p:txBody>
      </p:sp>
      <p:pic>
        <p:nvPicPr>
          <p:cNvPr id="26" name="Graphic 7">
            <a:extLst>
              <a:ext uri="{FF2B5EF4-FFF2-40B4-BE49-F238E27FC236}">
                <a16:creationId xmlns:a16="http://schemas.microsoft.com/office/drawing/2014/main" id="{62FEA990-5E7C-324A-ACAB-A4182E790C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62218" y="3922536"/>
            <a:ext cx="3032760" cy="411480"/>
          </a:xfrm>
          <a:prstGeom prst="rect">
            <a:avLst/>
          </a:prstGeom>
        </p:spPr>
      </p:pic>
    </p:spTree>
    <p:extLst>
      <p:ext uri="{BB962C8B-B14F-4D97-AF65-F5344CB8AC3E}">
        <p14:creationId xmlns:p14="http://schemas.microsoft.com/office/powerpoint/2010/main" val="1401004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4BFEF-8352-354C-9183-C29ADAA3B86B}"/>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A26FB209-298E-614B-A4D8-EDA9CD5B8009}"/>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3FD2BC2B-CBD9-924D-B466-F899BBEEE67C}"/>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6" name="Slide Number Placeholder 5">
            <a:extLst>
              <a:ext uri="{FF2B5EF4-FFF2-40B4-BE49-F238E27FC236}">
                <a16:creationId xmlns:a16="http://schemas.microsoft.com/office/drawing/2014/main" id="{8FD93811-187B-5042-86B7-DF52A56F104F}"/>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Picture Placeholder 37">
            <a:extLst>
              <a:ext uri="{FF2B5EF4-FFF2-40B4-BE49-F238E27FC236}">
                <a16:creationId xmlns:a16="http://schemas.microsoft.com/office/drawing/2014/main" id="{FE383826-91A0-9648-BDD4-01C68DE7BB37}"/>
              </a:ext>
            </a:extLst>
          </p:cNvPr>
          <p:cNvSpPr>
            <a:spLocks noGrp="1" noChangeAspect="1"/>
          </p:cNvSpPr>
          <p:nvPr>
            <p:ph type="pic" sz="quarter" idx="20"/>
          </p:nvPr>
        </p:nvSpPr>
        <p:spPr>
          <a:xfrm>
            <a:off x="5313344" y="2235200"/>
            <a:ext cx="4297680" cy="4195679"/>
          </a:xfrm>
          <a:custGeom>
            <a:avLst/>
            <a:gdLst>
              <a:gd name="connsiteX0" fmla="*/ 3171500 w 5446217"/>
              <a:gd name="connsiteY0" fmla="*/ 0 h 5432759"/>
              <a:gd name="connsiteX1" fmla="*/ 5440139 w 5446217"/>
              <a:gd name="connsiteY1" fmla="*/ 2268637 h 5432759"/>
              <a:gd name="connsiteX2" fmla="*/ 5445497 w 5446217"/>
              <a:gd name="connsiteY2" fmla="*/ 5432759 h 5432759"/>
              <a:gd name="connsiteX3" fmla="*/ 2245526 w 5446217"/>
              <a:gd name="connsiteY3" fmla="*/ 5416951 h 5432759"/>
              <a:gd name="connsiteX4" fmla="*/ 2165 w 5446217"/>
              <a:gd name="connsiteY4" fmla="*/ 3168336 h 5432759"/>
              <a:gd name="connsiteX5" fmla="*/ 0 w 5446217"/>
              <a:gd name="connsiteY5" fmla="*/ 2083186 h 5432759"/>
              <a:gd name="connsiteX6" fmla="*/ 0 w 5446217"/>
              <a:gd name="connsiteY6" fmla="*/ 1062 h 543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6217" h="5432759">
                <a:moveTo>
                  <a:pt x="3171500" y="0"/>
                </a:moveTo>
                <a:lnTo>
                  <a:pt x="5440139" y="2268637"/>
                </a:lnTo>
                <a:cubicBezTo>
                  <a:pt x="5436280" y="3321933"/>
                  <a:pt x="5449356" y="4379463"/>
                  <a:pt x="5445497" y="5432759"/>
                </a:cubicBezTo>
                <a:lnTo>
                  <a:pt x="2245526" y="5416951"/>
                </a:lnTo>
                <a:lnTo>
                  <a:pt x="2165" y="3168336"/>
                </a:lnTo>
                <a:lnTo>
                  <a:pt x="0" y="2083186"/>
                </a:lnTo>
                <a:lnTo>
                  <a:pt x="0" y="1062"/>
                </a:lnTo>
                <a:close/>
              </a:path>
            </a:pathLst>
          </a:custGeom>
          <a:noFill/>
        </p:spPr>
        <p:txBody>
          <a:bodyPr wrap="square">
            <a:noAutofit/>
          </a:bodyPr>
          <a:lstStyle/>
          <a:p>
            <a:r>
              <a:rPr lang="en-US"/>
              <a:t>Click icon to add picture</a:t>
            </a:r>
            <a:endParaRPr lang="en-US" dirty="0"/>
          </a:p>
        </p:txBody>
      </p:sp>
      <p:sp>
        <p:nvSpPr>
          <p:cNvPr id="9" name="Content Placeholder 2">
            <a:extLst>
              <a:ext uri="{FF2B5EF4-FFF2-40B4-BE49-F238E27FC236}">
                <a16:creationId xmlns:a16="http://schemas.microsoft.com/office/drawing/2014/main" id="{58CB9E5A-7F42-3F42-ABC6-50A05653357E}"/>
              </a:ext>
            </a:extLst>
          </p:cNvPr>
          <p:cNvSpPr>
            <a:spLocks noGrp="1"/>
          </p:cNvSpPr>
          <p:nvPr>
            <p:ph idx="1"/>
          </p:nvPr>
        </p:nvSpPr>
        <p:spPr>
          <a:xfrm>
            <a:off x="475363" y="2235200"/>
            <a:ext cx="4297680" cy="4622800"/>
          </a:xfrm>
          <a:prstGeom prst="rect">
            <a:avLst/>
          </a:prstGeom>
        </p:spPr>
        <p:txBody>
          <a:bodyPr lIns="0" tIns="0" rIns="0" bIns="0">
            <a:normAutofit/>
          </a:bodyPr>
          <a:lstStyle>
            <a:lvl1pPr marL="0" indent="0">
              <a:lnSpc>
                <a:spcPct val="100000"/>
              </a:lnSpc>
              <a:spcBef>
                <a:spcPts val="0"/>
              </a:spcBef>
              <a:buNone/>
              <a:defRPr sz="1600"/>
            </a:lvl1pPr>
            <a:lvl2pPr marL="457178" indent="0">
              <a:buNone/>
              <a:defRPr sz="1600"/>
            </a:lvl2pPr>
            <a:lvl3pPr marL="914354" indent="0">
              <a:buNone/>
              <a:defRPr sz="1600"/>
            </a:lvl3pPr>
            <a:lvl4pPr marL="1371532" indent="0">
              <a:buFont typeface="Arial" panose="020B0604020202020204" pitchFamily="34" charset="0"/>
              <a:buNone/>
              <a:defRPr sz="1600"/>
            </a:lvl4pPr>
            <a:lvl5pPr marL="1828709"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3CF573AA-C666-514A-AAB9-544A477ACAEC}"/>
              </a:ext>
            </a:extLst>
          </p:cNvPr>
          <p:cNvSpPr>
            <a:spLocks noGrp="1"/>
          </p:cNvSpPr>
          <p:nvPr>
            <p:ph type="body" sz="quarter" idx="21"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331590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8AD7371B-E625-864E-B404-74DE2A82E020}"/>
              </a:ext>
            </a:extLst>
          </p:cNvPr>
          <p:cNvSpPr>
            <a:spLocks noGrp="1"/>
          </p:cNvSpPr>
          <p:nvPr>
            <p:ph type="pic" sz="quarter" idx="21"/>
          </p:nvPr>
        </p:nvSpPr>
        <p:spPr>
          <a:xfrm>
            <a:off x="5307186" y="2235200"/>
            <a:ext cx="4298950" cy="5537200"/>
          </a:xfrm>
        </p:spPr>
        <p:txBody>
          <a:bodyPr/>
          <a:lstStyle/>
          <a:p>
            <a:r>
              <a:rPr lang="en-US"/>
              <a:t>Click icon to add picture</a:t>
            </a:r>
          </a:p>
        </p:txBody>
      </p:sp>
      <p:sp>
        <p:nvSpPr>
          <p:cNvPr id="2" name="Title 1">
            <a:extLst>
              <a:ext uri="{FF2B5EF4-FFF2-40B4-BE49-F238E27FC236}">
                <a16:creationId xmlns:a16="http://schemas.microsoft.com/office/drawing/2014/main" id="{3424BFEF-8352-354C-9183-C29ADAA3B86B}"/>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A26FB209-298E-614B-A4D8-EDA9CD5B8009}"/>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3FD2BC2B-CBD9-924D-B466-F899BBEEE67C}"/>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9" name="Content Placeholder 2">
            <a:extLst>
              <a:ext uri="{FF2B5EF4-FFF2-40B4-BE49-F238E27FC236}">
                <a16:creationId xmlns:a16="http://schemas.microsoft.com/office/drawing/2014/main" id="{58CB9E5A-7F42-3F42-ABC6-50A05653357E}"/>
              </a:ext>
            </a:extLst>
          </p:cNvPr>
          <p:cNvSpPr>
            <a:spLocks noGrp="1"/>
          </p:cNvSpPr>
          <p:nvPr>
            <p:ph idx="1"/>
          </p:nvPr>
        </p:nvSpPr>
        <p:spPr>
          <a:xfrm>
            <a:off x="475363" y="2235200"/>
            <a:ext cx="4297680" cy="4622800"/>
          </a:xfrm>
          <a:prstGeom prst="rect">
            <a:avLst/>
          </a:prstGeom>
        </p:spPr>
        <p:txBody>
          <a:bodyPr lIns="0" tIns="0" rIns="0" bIns="0">
            <a:normAutofit/>
          </a:bodyPr>
          <a:lstStyle>
            <a:lvl1pPr marL="0" indent="0">
              <a:lnSpc>
                <a:spcPct val="100000"/>
              </a:lnSpc>
              <a:spcBef>
                <a:spcPts val="0"/>
              </a:spcBef>
              <a:buNone/>
              <a:defRPr sz="1600"/>
            </a:lvl1pPr>
            <a:lvl2pPr marL="457178" indent="0">
              <a:buNone/>
              <a:defRPr sz="1600"/>
            </a:lvl2pPr>
            <a:lvl3pPr marL="914354" indent="0">
              <a:buNone/>
              <a:defRPr sz="1600"/>
            </a:lvl3pPr>
            <a:lvl4pPr marL="1371532" indent="0">
              <a:buFont typeface="Arial" panose="020B0604020202020204" pitchFamily="34" charset="0"/>
              <a:buNone/>
              <a:defRPr sz="1600"/>
            </a:lvl4pPr>
            <a:lvl5pPr marL="1828709"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a:extLst>
              <a:ext uri="{FF2B5EF4-FFF2-40B4-BE49-F238E27FC236}">
                <a16:creationId xmlns:a16="http://schemas.microsoft.com/office/drawing/2014/main" id="{52879E7B-EED7-1842-AF3C-599B57C59F89}"/>
              </a:ext>
            </a:extLst>
          </p:cNvPr>
          <p:cNvSpPr>
            <a:spLocks noGrp="1"/>
          </p:cNvSpPr>
          <p:nvPr>
            <p:ph type="body" sz="quarter" idx="20" hasCustomPrompt="1"/>
          </p:nvPr>
        </p:nvSpPr>
        <p:spPr>
          <a:xfrm>
            <a:off x="486028" y="7094771"/>
            <a:ext cx="4297680"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1051754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4BFEF-8352-354C-9183-C29ADAA3B86B}"/>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A26FB209-298E-614B-A4D8-EDA9CD5B8009}"/>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3FD2BC2B-CBD9-924D-B466-F899BBEEE67C}"/>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9" name="Content Placeholder 2">
            <a:extLst>
              <a:ext uri="{FF2B5EF4-FFF2-40B4-BE49-F238E27FC236}">
                <a16:creationId xmlns:a16="http://schemas.microsoft.com/office/drawing/2014/main" id="{58CB9E5A-7F42-3F42-ABC6-50A05653357E}"/>
              </a:ext>
            </a:extLst>
          </p:cNvPr>
          <p:cNvSpPr>
            <a:spLocks noGrp="1"/>
          </p:cNvSpPr>
          <p:nvPr>
            <p:ph idx="1"/>
          </p:nvPr>
        </p:nvSpPr>
        <p:spPr>
          <a:xfrm>
            <a:off x="475362" y="2235200"/>
            <a:ext cx="5639687" cy="4622800"/>
          </a:xfrm>
          <a:prstGeom prst="rect">
            <a:avLst/>
          </a:prstGeom>
        </p:spPr>
        <p:txBody>
          <a:bodyPr lIns="0" tIns="0" rIns="0" bIns="0">
            <a:normAutofit/>
          </a:bodyPr>
          <a:lstStyle>
            <a:lvl1pPr marL="0" indent="0">
              <a:lnSpc>
                <a:spcPct val="100000"/>
              </a:lnSpc>
              <a:spcBef>
                <a:spcPts val="0"/>
              </a:spcBef>
              <a:buNone/>
              <a:defRPr sz="1600"/>
            </a:lvl1pPr>
            <a:lvl2pPr marL="457178" indent="0">
              <a:buNone/>
              <a:defRPr sz="1600"/>
            </a:lvl2pPr>
            <a:lvl3pPr marL="914354" indent="0">
              <a:buNone/>
              <a:defRPr sz="1600"/>
            </a:lvl3pPr>
            <a:lvl4pPr marL="1371532" indent="0">
              <a:buFont typeface="Arial" panose="020B0604020202020204" pitchFamily="34" charset="0"/>
              <a:buNone/>
              <a:defRPr sz="1600"/>
            </a:lvl4pPr>
            <a:lvl5pPr marL="1828709"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6">
            <a:extLst>
              <a:ext uri="{FF2B5EF4-FFF2-40B4-BE49-F238E27FC236}">
                <a16:creationId xmlns:a16="http://schemas.microsoft.com/office/drawing/2014/main" id="{0F408D71-AD13-B148-8C68-4AE702746EEA}"/>
              </a:ext>
            </a:extLst>
          </p:cNvPr>
          <p:cNvSpPr>
            <a:spLocks noGrp="1"/>
          </p:cNvSpPr>
          <p:nvPr>
            <p:ph type="pic" sz="quarter" idx="20"/>
          </p:nvPr>
        </p:nvSpPr>
        <p:spPr>
          <a:xfrm>
            <a:off x="6681962" y="2230144"/>
            <a:ext cx="3376438" cy="5527967"/>
          </a:xfrm>
          <a:custGeom>
            <a:avLst/>
            <a:gdLst>
              <a:gd name="connsiteX0" fmla="*/ 0 w 4519612"/>
              <a:gd name="connsiteY0" fmla="*/ 3429000 h 6858000"/>
              <a:gd name="connsiteX1" fmla="*/ 1129903 w 4519612"/>
              <a:gd name="connsiteY1" fmla="*/ 2 h 6858000"/>
              <a:gd name="connsiteX2" fmla="*/ 3389709 w 4519612"/>
              <a:gd name="connsiteY2" fmla="*/ 2 h 6858000"/>
              <a:gd name="connsiteX3" fmla="*/ 4519612 w 4519612"/>
              <a:gd name="connsiteY3" fmla="*/ 3429000 h 6858000"/>
              <a:gd name="connsiteX4" fmla="*/ 3389709 w 4519612"/>
              <a:gd name="connsiteY4" fmla="*/ 6857998 h 6858000"/>
              <a:gd name="connsiteX5" fmla="*/ 1129903 w 4519612"/>
              <a:gd name="connsiteY5" fmla="*/ 6857998 h 6858000"/>
              <a:gd name="connsiteX6" fmla="*/ 0 w 4519612"/>
              <a:gd name="connsiteY6" fmla="*/ 3429000 h 6858000"/>
              <a:gd name="connsiteX0" fmla="*/ 0 w 4519612"/>
              <a:gd name="connsiteY0" fmla="*/ 3428998 h 6857996"/>
              <a:gd name="connsiteX1" fmla="*/ 1620233 w 4519612"/>
              <a:gd name="connsiteY1" fmla="*/ 13252 h 6857996"/>
              <a:gd name="connsiteX2" fmla="*/ 3389709 w 4519612"/>
              <a:gd name="connsiteY2" fmla="*/ 0 h 6857996"/>
              <a:gd name="connsiteX3" fmla="*/ 4519612 w 4519612"/>
              <a:gd name="connsiteY3" fmla="*/ 3428998 h 6857996"/>
              <a:gd name="connsiteX4" fmla="*/ 3389709 w 4519612"/>
              <a:gd name="connsiteY4" fmla="*/ 6857996 h 6857996"/>
              <a:gd name="connsiteX5" fmla="*/ 1129903 w 4519612"/>
              <a:gd name="connsiteY5" fmla="*/ 6857996 h 6857996"/>
              <a:gd name="connsiteX6" fmla="*/ 0 w 4519612"/>
              <a:gd name="connsiteY6" fmla="*/ 3428998 h 6857996"/>
              <a:gd name="connsiteX0" fmla="*/ 0 w 4529396"/>
              <a:gd name="connsiteY0" fmla="*/ 3415746 h 6844744"/>
              <a:gd name="connsiteX1" fmla="*/ 1620233 w 4529396"/>
              <a:gd name="connsiteY1" fmla="*/ 0 h 6844744"/>
              <a:gd name="connsiteX2" fmla="*/ 4529396 w 4529396"/>
              <a:gd name="connsiteY2" fmla="*/ 0 h 6844744"/>
              <a:gd name="connsiteX3" fmla="*/ 4519612 w 4529396"/>
              <a:gd name="connsiteY3" fmla="*/ 3415746 h 6844744"/>
              <a:gd name="connsiteX4" fmla="*/ 3389709 w 4529396"/>
              <a:gd name="connsiteY4" fmla="*/ 6844744 h 6844744"/>
              <a:gd name="connsiteX5" fmla="*/ 1129903 w 4529396"/>
              <a:gd name="connsiteY5" fmla="*/ 6844744 h 6844744"/>
              <a:gd name="connsiteX6" fmla="*/ 0 w 4529396"/>
              <a:gd name="connsiteY6" fmla="*/ 3415746 h 6844744"/>
              <a:gd name="connsiteX0" fmla="*/ 0 w 4158335"/>
              <a:gd name="connsiteY0" fmla="*/ 1321903 h 6844744"/>
              <a:gd name="connsiteX1" fmla="*/ 1249172 w 4158335"/>
              <a:gd name="connsiteY1" fmla="*/ 0 h 6844744"/>
              <a:gd name="connsiteX2" fmla="*/ 4158335 w 4158335"/>
              <a:gd name="connsiteY2" fmla="*/ 0 h 6844744"/>
              <a:gd name="connsiteX3" fmla="*/ 4148551 w 4158335"/>
              <a:gd name="connsiteY3" fmla="*/ 3415746 h 6844744"/>
              <a:gd name="connsiteX4" fmla="*/ 3018648 w 4158335"/>
              <a:gd name="connsiteY4" fmla="*/ 6844744 h 6844744"/>
              <a:gd name="connsiteX5" fmla="*/ 758842 w 4158335"/>
              <a:gd name="connsiteY5" fmla="*/ 6844744 h 6844744"/>
              <a:gd name="connsiteX6" fmla="*/ 0 w 4158335"/>
              <a:gd name="connsiteY6" fmla="*/ 1321903 h 6844744"/>
              <a:gd name="connsiteX0" fmla="*/ 0 w 4158335"/>
              <a:gd name="connsiteY0" fmla="*/ 1321903 h 6844744"/>
              <a:gd name="connsiteX1" fmla="*/ 1355189 w 4158335"/>
              <a:gd name="connsiteY1" fmla="*/ 159026 h 6844744"/>
              <a:gd name="connsiteX2" fmla="*/ 4158335 w 4158335"/>
              <a:gd name="connsiteY2" fmla="*/ 0 h 6844744"/>
              <a:gd name="connsiteX3" fmla="*/ 4148551 w 4158335"/>
              <a:gd name="connsiteY3" fmla="*/ 3415746 h 6844744"/>
              <a:gd name="connsiteX4" fmla="*/ 3018648 w 4158335"/>
              <a:gd name="connsiteY4" fmla="*/ 6844744 h 6844744"/>
              <a:gd name="connsiteX5" fmla="*/ 758842 w 4158335"/>
              <a:gd name="connsiteY5" fmla="*/ 6844744 h 6844744"/>
              <a:gd name="connsiteX6" fmla="*/ 0 w 4158335"/>
              <a:gd name="connsiteY6" fmla="*/ 1321903 h 6844744"/>
              <a:gd name="connsiteX0" fmla="*/ 0 w 4158335"/>
              <a:gd name="connsiteY0" fmla="*/ 1321903 h 6844744"/>
              <a:gd name="connsiteX1" fmla="*/ 1302181 w 4158335"/>
              <a:gd name="connsiteY1" fmla="*/ 0 h 6844744"/>
              <a:gd name="connsiteX2" fmla="*/ 4158335 w 4158335"/>
              <a:gd name="connsiteY2" fmla="*/ 0 h 6844744"/>
              <a:gd name="connsiteX3" fmla="*/ 4148551 w 4158335"/>
              <a:gd name="connsiteY3" fmla="*/ 3415746 h 6844744"/>
              <a:gd name="connsiteX4" fmla="*/ 3018648 w 4158335"/>
              <a:gd name="connsiteY4" fmla="*/ 6844744 h 6844744"/>
              <a:gd name="connsiteX5" fmla="*/ 758842 w 4158335"/>
              <a:gd name="connsiteY5" fmla="*/ 6844744 h 6844744"/>
              <a:gd name="connsiteX6" fmla="*/ 0 w 4158335"/>
              <a:gd name="connsiteY6" fmla="*/ 1321903 h 6844744"/>
              <a:gd name="connsiteX0" fmla="*/ 23036 w 4181371"/>
              <a:gd name="connsiteY0" fmla="*/ 1321903 h 6844744"/>
              <a:gd name="connsiteX1" fmla="*/ 1325217 w 4181371"/>
              <a:gd name="connsiteY1" fmla="*/ 0 h 6844744"/>
              <a:gd name="connsiteX2" fmla="*/ 4181371 w 4181371"/>
              <a:gd name="connsiteY2" fmla="*/ 0 h 6844744"/>
              <a:gd name="connsiteX3" fmla="*/ 4171587 w 4181371"/>
              <a:gd name="connsiteY3" fmla="*/ 3415746 h 6844744"/>
              <a:gd name="connsiteX4" fmla="*/ 3041684 w 4181371"/>
              <a:gd name="connsiteY4" fmla="*/ 6844744 h 6844744"/>
              <a:gd name="connsiteX5" fmla="*/ 0 w 4181371"/>
              <a:gd name="connsiteY5" fmla="*/ 5572535 h 6844744"/>
              <a:gd name="connsiteX6" fmla="*/ 23036 w 4181371"/>
              <a:gd name="connsiteY6" fmla="*/ 1321903 h 6844744"/>
              <a:gd name="connsiteX0" fmla="*/ 23036 w 4181371"/>
              <a:gd name="connsiteY0" fmla="*/ 1321903 h 6831492"/>
              <a:gd name="connsiteX1" fmla="*/ 1325217 w 4181371"/>
              <a:gd name="connsiteY1" fmla="*/ 0 h 6831492"/>
              <a:gd name="connsiteX2" fmla="*/ 4181371 w 4181371"/>
              <a:gd name="connsiteY2" fmla="*/ 0 h 6831492"/>
              <a:gd name="connsiteX3" fmla="*/ 4171587 w 4181371"/>
              <a:gd name="connsiteY3" fmla="*/ 3415746 h 6831492"/>
              <a:gd name="connsiteX4" fmla="*/ 1292397 w 4181371"/>
              <a:gd name="connsiteY4" fmla="*/ 6831492 h 6831492"/>
              <a:gd name="connsiteX5" fmla="*/ 0 w 4181371"/>
              <a:gd name="connsiteY5" fmla="*/ 5572535 h 6831492"/>
              <a:gd name="connsiteX6" fmla="*/ 23036 w 4181371"/>
              <a:gd name="connsiteY6" fmla="*/ 1321903 h 6831492"/>
              <a:gd name="connsiteX0" fmla="*/ 23036 w 4181371"/>
              <a:gd name="connsiteY0" fmla="*/ 1321903 h 6834807"/>
              <a:gd name="connsiteX1" fmla="*/ 1325217 w 4181371"/>
              <a:gd name="connsiteY1" fmla="*/ 0 h 6834807"/>
              <a:gd name="connsiteX2" fmla="*/ 4181371 w 4181371"/>
              <a:gd name="connsiteY2" fmla="*/ 0 h 6834807"/>
              <a:gd name="connsiteX3" fmla="*/ 4171587 w 4181371"/>
              <a:gd name="connsiteY3" fmla="*/ 6834807 h 6834807"/>
              <a:gd name="connsiteX4" fmla="*/ 1292397 w 4181371"/>
              <a:gd name="connsiteY4" fmla="*/ 6831492 h 6834807"/>
              <a:gd name="connsiteX5" fmla="*/ 0 w 4181371"/>
              <a:gd name="connsiteY5" fmla="*/ 5572535 h 6834807"/>
              <a:gd name="connsiteX6" fmla="*/ 23036 w 4181371"/>
              <a:gd name="connsiteY6" fmla="*/ 1321903 h 6834807"/>
              <a:gd name="connsiteX0" fmla="*/ 23036 w 4181371"/>
              <a:gd name="connsiteY0" fmla="*/ 1321903 h 7242309"/>
              <a:gd name="connsiteX1" fmla="*/ 1325217 w 4181371"/>
              <a:gd name="connsiteY1" fmla="*/ 0 h 7242309"/>
              <a:gd name="connsiteX2" fmla="*/ 4181371 w 4181371"/>
              <a:gd name="connsiteY2" fmla="*/ 0 h 7242309"/>
              <a:gd name="connsiteX3" fmla="*/ 4171587 w 4181371"/>
              <a:gd name="connsiteY3" fmla="*/ 6834807 h 7242309"/>
              <a:gd name="connsiteX4" fmla="*/ 1146623 w 4181371"/>
              <a:gd name="connsiteY4" fmla="*/ 7242309 h 7242309"/>
              <a:gd name="connsiteX5" fmla="*/ 0 w 4181371"/>
              <a:gd name="connsiteY5" fmla="*/ 5572535 h 7242309"/>
              <a:gd name="connsiteX6" fmla="*/ 23036 w 4181371"/>
              <a:gd name="connsiteY6" fmla="*/ 1321903 h 7242309"/>
              <a:gd name="connsiteX0" fmla="*/ 23036 w 4181371"/>
              <a:gd name="connsiteY0" fmla="*/ 1321903 h 6840656"/>
              <a:gd name="connsiteX1" fmla="*/ 1325217 w 4181371"/>
              <a:gd name="connsiteY1" fmla="*/ 0 h 6840656"/>
              <a:gd name="connsiteX2" fmla="*/ 4181371 w 4181371"/>
              <a:gd name="connsiteY2" fmla="*/ 0 h 6840656"/>
              <a:gd name="connsiteX3" fmla="*/ 4171587 w 4181371"/>
              <a:gd name="connsiteY3" fmla="*/ 6834807 h 6840656"/>
              <a:gd name="connsiteX4" fmla="*/ 1313266 w 4181371"/>
              <a:gd name="connsiteY4" fmla="*/ 6840656 h 6840656"/>
              <a:gd name="connsiteX5" fmla="*/ 0 w 4181371"/>
              <a:gd name="connsiteY5" fmla="*/ 5572535 h 6840656"/>
              <a:gd name="connsiteX6" fmla="*/ 23036 w 4181371"/>
              <a:gd name="connsiteY6" fmla="*/ 1321903 h 6840656"/>
              <a:gd name="connsiteX0" fmla="*/ 35855 w 4194190"/>
              <a:gd name="connsiteY0" fmla="*/ 1321903 h 6840656"/>
              <a:gd name="connsiteX1" fmla="*/ 1338036 w 4194190"/>
              <a:gd name="connsiteY1" fmla="*/ 0 h 6840656"/>
              <a:gd name="connsiteX2" fmla="*/ 4194190 w 4194190"/>
              <a:gd name="connsiteY2" fmla="*/ 0 h 6840656"/>
              <a:gd name="connsiteX3" fmla="*/ 4184406 w 4194190"/>
              <a:gd name="connsiteY3" fmla="*/ 6834807 h 6840656"/>
              <a:gd name="connsiteX4" fmla="*/ 1326085 w 4194190"/>
              <a:gd name="connsiteY4" fmla="*/ 6840656 h 6840656"/>
              <a:gd name="connsiteX5" fmla="*/ 0 w 4194190"/>
              <a:gd name="connsiteY5" fmla="*/ 5546897 h 6840656"/>
              <a:gd name="connsiteX6" fmla="*/ 35855 w 4194190"/>
              <a:gd name="connsiteY6" fmla="*/ 1321903 h 6840656"/>
              <a:gd name="connsiteX0" fmla="*/ 0 w 4158335"/>
              <a:gd name="connsiteY0" fmla="*/ 1321903 h 6840656"/>
              <a:gd name="connsiteX1" fmla="*/ 1302181 w 4158335"/>
              <a:gd name="connsiteY1" fmla="*/ 0 h 6840656"/>
              <a:gd name="connsiteX2" fmla="*/ 4158335 w 4158335"/>
              <a:gd name="connsiteY2" fmla="*/ 0 h 6840656"/>
              <a:gd name="connsiteX3" fmla="*/ 4148551 w 4158335"/>
              <a:gd name="connsiteY3" fmla="*/ 6834807 h 6840656"/>
              <a:gd name="connsiteX4" fmla="*/ 1290230 w 4158335"/>
              <a:gd name="connsiteY4" fmla="*/ 6840656 h 6840656"/>
              <a:gd name="connsiteX5" fmla="*/ 117970 w 4158335"/>
              <a:gd name="connsiteY5" fmla="*/ 5435802 h 6840656"/>
              <a:gd name="connsiteX6" fmla="*/ 0 w 4158335"/>
              <a:gd name="connsiteY6" fmla="*/ 1321903 h 6840656"/>
              <a:gd name="connsiteX0" fmla="*/ 35855 w 4194190"/>
              <a:gd name="connsiteY0" fmla="*/ 1321903 h 6840656"/>
              <a:gd name="connsiteX1" fmla="*/ 1338036 w 4194190"/>
              <a:gd name="connsiteY1" fmla="*/ 0 h 6840656"/>
              <a:gd name="connsiteX2" fmla="*/ 4194190 w 4194190"/>
              <a:gd name="connsiteY2" fmla="*/ 0 h 6840656"/>
              <a:gd name="connsiteX3" fmla="*/ 4184406 w 4194190"/>
              <a:gd name="connsiteY3" fmla="*/ 6834807 h 6840656"/>
              <a:gd name="connsiteX4" fmla="*/ 1326085 w 4194190"/>
              <a:gd name="connsiteY4" fmla="*/ 6840656 h 6840656"/>
              <a:gd name="connsiteX5" fmla="*/ 0 w 4194190"/>
              <a:gd name="connsiteY5" fmla="*/ 5529806 h 6840656"/>
              <a:gd name="connsiteX6" fmla="*/ 35855 w 4194190"/>
              <a:gd name="connsiteY6" fmla="*/ 1321903 h 6840656"/>
              <a:gd name="connsiteX0" fmla="*/ 0 w 4196791"/>
              <a:gd name="connsiteY0" fmla="*/ 1334722 h 6840656"/>
              <a:gd name="connsiteX1" fmla="*/ 1340637 w 4196791"/>
              <a:gd name="connsiteY1" fmla="*/ 0 h 6840656"/>
              <a:gd name="connsiteX2" fmla="*/ 4196791 w 4196791"/>
              <a:gd name="connsiteY2" fmla="*/ 0 h 6840656"/>
              <a:gd name="connsiteX3" fmla="*/ 4187007 w 4196791"/>
              <a:gd name="connsiteY3" fmla="*/ 6834807 h 6840656"/>
              <a:gd name="connsiteX4" fmla="*/ 1328686 w 4196791"/>
              <a:gd name="connsiteY4" fmla="*/ 6840656 h 6840656"/>
              <a:gd name="connsiteX5" fmla="*/ 2601 w 4196791"/>
              <a:gd name="connsiteY5" fmla="*/ 5529806 h 6840656"/>
              <a:gd name="connsiteX6" fmla="*/ 0 w 4196791"/>
              <a:gd name="connsiteY6" fmla="*/ 1334722 h 6840656"/>
              <a:gd name="connsiteX0" fmla="*/ 0 w 4196791"/>
              <a:gd name="connsiteY0" fmla="*/ 1334722 h 6840656"/>
              <a:gd name="connsiteX1" fmla="*/ 1370547 w 4196791"/>
              <a:gd name="connsiteY1" fmla="*/ 81186 h 6840656"/>
              <a:gd name="connsiteX2" fmla="*/ 4196791 w 4196791"/>
              <a:gd name="connsiteY2" fmla="*/ 0 h 6840656"/>
              <a:gd name="connsiteX3" fmla="*/ 4187007 w 4196791"/>
              <a:gd name="connsiteY3" fmla="*/ 6834807 h 6840656"/>
              <a:gd name="connsiteX4" fmla="*/ 1328686 w 4196791"/>
              <a:gd name="connsiteY4" fmla="*/ 6840656 h 6840656"/>
              <a:gd name="connsiteX5" fmla="*/ 2601 w 4196791"/>
              <a:gd name="connsiteY5" fmla="*/ 5529806 h 6840656"/>
              <a:gd name="connsiteX6" fmla="*/ 0 w 4196791"/>
              <a:gd name="connsiteY6" fmla="*/ 1334722 h 6840656"/>
              <a:gd name="connsiteX0" fmla="*/ 0 w 4196791"/>
              <a:gd name="connsiteY0" fmla="*/ 1343267 h 6849201"/>
              <a:gd name="connsiteX1" fmla="*/ 1344910 w 4196791"/>
              <a:gd name="connsiteY1" fmla="*/ 0 h 6849201"/>
              <a:gd name="connsiteX2" fmla="*/ 4196791 w 4196791"/>
              <a:gd name="connsiteY2" fmla="*/ 8545 h 6849201"/>
              <a:gd name="connsiteX3" fmla="*/ 4187007 w 4196791"/>
              <a:gd name="connsiteY3" fmla="*/ 6843352 h 6849201"/>
              <a:gd name="connsiteX4" fmla="*/ 1328686 w 4196791"/>
              <a:gd name="connsiteY4" fmla="*/ 6849201 h 6849201"/>
              <a:gd name="connsiteX5" fmla="*/ 2601 w 4196791"/>
              <a:gd name="connsiteY5" fmla="*/ 5538351 h 6849201"/>
              <a:gd name="connsiteX6" fmla="*/ 0 w 4196791"/>
              <a:gd name="connsiteY6" fmla="*/ 1343267 h 6849201"/>
              <a:gd name="connsiteX0" fmla="*/ 0 w 4187036"/>
              <a:gd name="connsiteY0" fmla="*/ 1343267 h 6849201"/>
              <a:gd name="connsiteX1" fmla="*/ 1344910 w 4187036"/>
              <a:gd name="connsiteY1" fmla="*/ 0 h 6849201"/>
              <a:gd name="connsiteX2" fmla="*/ 3923326 w 4187036"/>
              <a:gd name="connsiteY2" fmla="*/ 102549 h 6849201"/>
              <a:gd name="connsiteX3" fmla="*/ 4187007 w 4187036"/>
              <a:gd name="connsiteY3" fmla="*/ 6843352 h 6849201"/>
              <a:gd name="connsiteX4" fmla="*/ 1328686 w 4187036"/>
              <a:gd name="connsiteY4" fmla="*/ 6849201 h 6849201"/>
              <a:gd name="connsiteX5" fmla="*/ 2601 w 4187036"/>
              <a:gd name="connsiteY5" fmla="*/ 5538351 h 6849201"/>
              <a:gd name="connsiteX6" fmla="*/ 0 w 4187036"/>
              <a:gd name="connsiteY6" fmla="*/ 1343267 h 6849201"/>
              <a:gd name="connsiteX0" fmla="*/ 0 w 4187695"/>
              <a:gd name="connsiteY0" fmla="*/ 1343268 h 6849202"/>
              <a:gd name="connsiteX1" fmla="*/ 1344910 w 4187695"/>
              <a:gd name="connsiteY1" fmla="*/ 1 h 6849202"/>
              <a:gd name="connsiteX2" fmla="*/ 4183973 w 4187695"/>
              <a:gd name="connsiteY2" fmla="*/ 0 h 6849202"/>
              <a:gd name="connsiteX3" fmla="*/ 4187007 w 4187695"/>
              <a:gd name="connsiteY3" fmla="*/ 6843353 h 6849202"/>
              <a:gd name="connsiteX4" fmla="*/ 1328686 w 4187695"/>
              <a:gd name="connsiteY4" fmla="*/ 6849202 h 6849202"/>
              <a:gd name="connsiteX5" fmla="*/ 2601 w 4187695"/>
              <a:gd name="connsiteY5" fmla="*/ 5538352 h 6849202"/>
              <a:gd name="connsiteX6" fmla="*/ 0 w 4187695"/>
              <a:gd name="connsiteY6" fmla="*/ 1343268 h 6849202"/>
              <a:gd name="connsiteX0" fmla="*/ 0 w 4183973"/>
              <a:gd name="connsiteY0" fmla="*/ 1343268 h 6849202"/>
              <a:gd name="connsiteX1" fmla="*/ 1344910 w 4183973"/>
              <a:gd name="connsiteY1" fmla="*/ 1 h 6849202"/>
              <a:gd name="connsiteX2" fmla="*/ 4183973 w 4183973"/>
              <a:gd name="connsiteY2" fmla="*/ 0 h 6849202"/>
              <a:gd name="connsiteX3" fmla="*/ 4067366 w 4183973"/>
              <a:gd name="connsiteY3" fmla="*/ 6723712 h 6849202"/>
              <a:gd name="connsiteX4" fmla="*/ 1328686 w 4183973"/>
              <a:gd name="connsiteY4" fmla="*/ 6849202 h 6849202"/>
              <a:gd name="connsiteX5" fmla="*/ 2601 w 4183973"/>
              <a:gd name="connsiteY5" fmla="*/ 5538352 h 6849202"/>
              <a:gd name="connsiteX6" fmla="*/ 0 w 4183973"/>
              <a:gd name="connsiteY6" fmla="*/ 1343268 h 6849202"/>
              <a:gd name="connsiteX0" fmla="*/ 0 w 4187695"/>
              <a:gd name="connsiteY0" fmla="*/ 1343268 h 6856172"/>
              <a:gd name="connsiteX1" fmla="*/ 1344910 w 4187695"/>
              <a:gd name="connsiteY1" fmla="*/ 1 h 6856172"/>
              <a:gd name="connsiteX2" fmla="*/ 4183973 w 4187695"/>
              <a:gd name="connsiteY2" fmla="*/ 0 h 6856172"/>
              <a:gd name="connsiteX3" fmla="*/ 4187007 w 4187695"/>
              <a:gd name="connsiteY3" fmla="*/ 6856172 h 6856172"/>
              <a:gd name="connsiteX4" fmla="*/ 1328686 w 4187695"/>
              <a:gd name="connsiteY4" fmla="*/ 6849202 h 6856172"/>
              <a:gd name="connsiteX5" fmla="*/ 2601 w 4187695"/>
              <a:gd name="connsiteY5" fmla="*/ 5538352 h 6856172"/>
              <a:gd name="connsiteX6" fmla="*/ 0 w 4187695"/>
              <a:gd name="connsiteY6" fmla="*/ 1343268 h 685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7695" h="6856172">
                <a:moveTo>
                  <a:pt x="0" y="1343268"/>
                </a:moveTo>
                <a:lnTo>
                  <a:pt x="1344910" y="1"/>
                </a:lnTo>
                <a:lnTo>
                  <a:pt x="4183973" y="0"/>
                </a:lnTo>
                <a:cubicBezTo>
                  <a:pt x="4180712" y="1138582"/>
                  <a:pt x="4190268" y="5717590"/>
                  <a:pt x="4187007" y="6856172"/>
                </a:cubicBezTo>
                <a:lnTo>
                  <a:pt x="1328686" y="6849202"/>
                </a:lnTo>
                <a:lnTo>
                  <a:pt x="2601" y="5538352"/>
                </a:lnTo>
                <a:lnTo>
                  <a:pt x="0" y="1343268"/>
                </a:lnTo>
                <a:close/>
              </a:path>
            </a:pathLst>
          </a:custGeom>
          <a:noFill/>
        </p:spPr>
        <p:txBody>
          <a:bodyPr/>
          <a:lstStyle/>
          <a:p>
            <a:r>
              <a:rPr lang="en-US"/>
              <a:t>Click icon to add picture</a:t>
            </a:r>
            <a:endParaRPr lang="en-US" dirty="0"/>
          </a:p>
        </p:txBody>
      </p:sp>
      <p:sp>
        <p:nvSpPr>
          <p:cNvPr id="10" name="Text Placeholder 8">
            <a:extLst>
              <a:ext uri="{FF2B5EF4-FFF2-40B4-BE49-F238E27FC236}">
                <a16:creationId xmlns:a16="http://schemas.microsoft.com/office/drawing/2014/main" id="{27C02B62-671A-2148-BC31-915B9C0FD1E0}"/>
              </a:ext>
            </a:extLst>
          </p:cNvPr>
          <p:cNvSpPr>
            <a:spLocks noGrp="1"/>
          </p:cNvSpPr>
          <p:nvPr>
            <p:ph type="body" sz="quarter" idx="21" hasCustomPrompt="1"/>
          </p:nvPr>
        </p:nvSpPr>
        <p:spPr>
          <a:xfrm>
            <a:off x="486028" y="7094771"/>
            <a:ext cx="5639688"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2204699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 3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F4F24-6861-6C48-8EE6-A8BFC57DB4E7}"/>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4ABFD1DC-58D8-194D-B9A3-2ED4CF914C9C}"/>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76539136-5864-A948-BE7B-1D3BCADE18E8}"/>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6" name="Slide Number Placeholder 5">
            <a:extLst>
              <a:ext uri="{FF2B5EF4-FFF2-40B4-BE49-F238E27FC236}">
                <a16:creationId xmlns:a16="http://schemas.microsoft.com/office/drawing/2014/main" id="{83215411-D4F9-D248-A801-D4E308EFDBF4}"/>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Picture Placeholder 5">
            <a:extLst>
              <a:ext uri="{FF2B5EF4-FFF2-40B4-BE49-F238E27FC236}">
                <a16:creationId xmlns:a16="http://schemas.microsoft.com/office/drawing/2014/main" id="{D8277AB0-58CA-2448-B856-EB4737B06E5C}"/>
              </a:ext>
            </a:extLst>
          </p:cNvPr>
          <p:cNvSpPr>
            <a:spLocks noGrp="1"/>
          </p:cNvSpPr>
          <p:nvPr>
            <p:ph type="pic" sz="quarter" idx="20"/>
          </p:nvPr>
        </p:nvSpPr>
        <p:spPr>
          <a:xfrm>
            <a:off x="468223" y="2235200"/>
            <a:ext cx="2563812" cy="2560320"/>
          </a:xfrm>
          <a:prstGeom prst="rect">
            <a:avLst/>
          </a:prstGeom>
          <a:noFill/>
        </p:spPr>
        <p:txBody>
          <a:bodyPr/>
          <a:lstStyle/>
          <a:p>
            <a:r>
              <a:rPr lang="en-US"/>
              <a:t>Click icon to add picture</a:t>
            </a:r>
          </a:p>
        </p:txBody>
      </p:sp>
      <p:sp>
        <p:nvSpPr>
          <p:cNvPr id="9" name="Picture Placeholder 5">
            <a:extLst>
              <a:ext uri="{FF2B5EF4-FFF2-40B4-BE49-F238E27FC236}">
                <a16:creationId xmlns:a16="http://schemas.microsoft.com/office/drawing/2014/main" id="{69FE3893-1CF2-7F43-AE39-975E7AC947F0}"/>
              </a:ext>
            </a:extLst>
          </p:cNvPr>
          <p:cNvSpPr>
            <a:spLocks noGrp="1"/>
          </p:cNvSpPr>
          <p:nvPr>
            <p:ph type="pic" sz="quarter" idx="21"/>
          </p:nvPr>
        </p:nvSpPr>
        <p:spPr>
          <a:xfrm>
            <a:off x="3744456" y="2235200"/>
            <a:ext cx="2563812" cy="2560320"/>
          </a:xfrm>
          <a:prstGeom prst="rect">
            <a:avLst/>
          </a:prstGeom>
          <a:noFill/>
        </p:spPr>
        <p:txBody>
          <a:bodyPr/>
          <a:lstStyle/>
          <a:p>
            <a:r>
              <a:rPr lang="en-US"/>
              <a:t>Click icon to add picture</a:t>
            </a:r>
          </a:p>
        </p:txBody>
      </p:sp>
      <p:sp>
        <p:nvSpPr>
          <p:cNvPr id="10" name="Picture Placeholder 5">
            <a:extLst>
              <a:ext uri="{FF2B5EF4-FFF2-40B4-BE49-F238E27FC236}">
                <a16:creationId xmlns:a16="http://schemas.microsoft.com/office/drawing/2014/main" id="{DC79D5BA-BAEC-7D43-A1B8-43870D9808DE}"/>
              </a:ext>
            </a:extLst>
          </p:cNvPr>
          <p:cNvSpPr>
            <a:spLocks noGrp="1"/>
          </p:cNvSpPr>
          <p:nvPr>
            <p:ph type="pic" sz="quarter" idx="23"/>
          </p:nvPr>
        </p:nvSpPr>
        <p:spPr>
          <a:xfrm>
            <a:off x="7023386" y="2235200"/>
            <a:ext cx="2563812" cy="2560320"/>
          </a:xfrm>
          <a:prstGeom prst="rect">
            <a:avLst/>
          </a:prstGeom>
          <a:noFill/>
        </p:spPr>
        <p:txBody>
          <a:bodyPr/>
          <a:lstStyle/>
          <a:p>
            <a:r>
              <a:rPr lang="en-US"/>
              <a:t>Click icon to add picture</a:t>
            </a:r>
          </a:p>
        </p:txBody>
      </p:sp>
      <p:sp>
        <p:nvSpPr>
          <p:cNvPr id="11" name="Content Placeholder 2">
            <a:extLst>
              <a:ext uri="{FF2B5EF4-FFF2-40B4-BE49-F238E27FC236}">
                <a16:creationId xmlns:a16="http://schemas.microsoft.com/office/drawing/2014/main" id="{E2B4325F-063C-C94D-B4B2-C5A048AB77F6}"/>
              </a:ext>
            </a:extLst>
          </p:cNvPr>
          <p:cNvSpPr>
            <a:spLocks noGrp="1"/>
          </p:cNvSpPr>
          <p:nvPr>
            <p:ph idx="24"/>
          </p:nvPr>
        </p:nvSpPr>
        <p:spPr>
          <a:xfrm>
            <a:off x="470921" y="4939108"/>
            <a:ext cx="2561395" cy="1918892"/>
          </a:xfrm>
          <a:prstGeom prst="rect">
            <a:avLst/>
          </a:prstGeom>
          <a:noFill/>
        </p:spPr>
        <p:txBody>
          <a:bodyPr lIns="0" tIns="0" rIns="0" bIns="0">
            <a:noAutofit/>
          </a:bodyPr>
          <a:lstStyle>
            <a:lvl1pPr marL="0" indent="0">
              <a:lnSpc>
                <a:spcPct val="100000"/>
              </a:lnSpc>
              <a:spcBef>
                <a:spcPts val="0"/>
              </a:spcBef>
              <a:buNone/>
              <a:defRPr sz="1600">
                <a:solidFill>
                  <a:schemeClr val="tx1"/>
                </a:solidFill>
              </a:defRPr>
            </a:lvl1pPr>
            <a:lvl2pPr marL="457178" indent="0">
              <a:buNone/>
              <a:defRPr/>
            </a:lvl2pPr>
            <a:lvl3pPr marL="914354" indent="0">
              <a:buNone/>
              <a:defRPr/>
            </a:lvl3pPr>
            <a:lvl4pPr marL="1371532" indent="0">
              <a:buNone/>
              <a:defRPr/>
            </a:lvl4pPr>
            <a:lvl5pPr marL="1828709" indent="0">
              <a:buNone/>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43BFCE9A-E0CF-E44F-BA5F-8440D5F07F0C}"/>
              </a:ext>
            </a:extLst>
          </p:cNvPr>
          <p:cNvSpPr>
            <a:spLocks noGrp="1"/>
          </p:cNvSpPr>
          <p:nvPr>
            <p:ph idx="22"/>
          </p:nvPr>
        </p:nvSpPr>
        <p:spPr>
          <a:xfrm>
            <a:off x="3747154" y="4939108"/>
            <a:ext cx="2561395" cy="1918892"/>
          </a:xfrm>
          <a:prstGeom prst="rect">
            <a:avLst/>
          </a:prstGeom>
          <a:noFill/>
        </p:spPr>
        <p:txBody>
          <a:bodyPr lIns="0" tIns="0" rIns="0" bIns="0">
            <a:noAutofit/>
          </a:bodyPr>
          <a:lstStyle>
            <a:lvl1pPr marL="0" indent="0">
              <a:lnSpc>
                <a:spcPct val="100000"/>
              </a:lnSpc>
              <a:spcBef>
                <a:spcPts val="0"/>
              </a:spcBef>
              <a:buNone/>
              <a:defRPr sz="1600">
                <a:solidFill>
                  <a:schemeClr val="tx1"/>
                </a:solidFill>
              </a:defRPr>
            </a:lvl1pPr>
            <a:lvl2pPr marL="457178" indent="0">
              <a:buNone/>
              <a:defRPr/>
            </a:lvl2pPr>
            <a:lvl3pPr marL="914354" indent="0">
              <a:buNone/>
              <a:defRPr/>
            </a:lvl3pPr>
            <a:lvl4pPr marL="1371532" indent="0">
              <a:buNone/>
              <a:defRPr/>
            </a:lvl4pPr>
            <a:lvl5pPr marL="1828709" indent="0">
              <a:buNone/>
              <a:defRPr/>
            </a:lvl5pPr>
          </a:lstStyle>
          <a:p>
            <a:pPr lvl="0"/>
            <a:r>
              <a:rPr lang="en-US"/>
              <a:t>Click to edit Master text styles</a:t>
            </a:r>
          </a:p>
        </p:txBody>
      </p:sp>
      <p:sp>
        <p:nvSpPr>
          <p:cNvPr id="13" name="Content Placeholder 2">
            <a:extLst>
              <a:ext uri="{FF2B5EF4-FFF2-40B4-BE49-F238E27FC236}">
                <a16:creationId xmlns:a16="http://schemas.microsoft.com/office/drawing/2014/main" id="{EAEF9185-A768-A44D-AB00-2A9A9D32A049}"/>
              </a:ext>
            </a:extLst>
          </p:cNvPr>
          <p:cNvSpPr>
            <a:spLocks noGrp="1"/>
          </p:cNvSpPr>
          <p:nvPr>
            <p:ph idx="25"/>
          </p:nvPr>
        </p:nvSpPr>
        <p:spPr>
          <a:xfrm>
            <a:off x="7026084" y="4938542"/>
            <a:ext cx="2561395" cy="1911163"/>
          </a:xfrm>
          <a:prstGeom prst="rect">
            <a:avLst/>
          </a:prstGeom>
          <a:noFill/>
        </p:spPr>
        <p:txBody>
          <a:bodyPr lIns="0" tIns="0" rIns="0" bIns="0">
            <a:noAutofit/>
          </a:bodyPr>
          <a:lstStyle>
            <a:lvl1pPr marL="0" indent="0">
              <a:lnSpc>
                <a:spcPct val="100000"/>
              </a:lnSpc>
              <a:spcBef>
                <a:spcPts val="0"/>
              </a:spcBef>
              <a:buNone/>
              <a:defRPr sz="1600">
                <a:solidFill>
                  <a:schemeClr val="tx1"/>
                </a:solidFill>
              </a:defRPr>
            </a:lvl1pPr>
            <a:lvl2pPr marL="457178" indent="0">
              <a:buNone/>
              <a:defRPr/>
            </a:lvl2pPr>
            <a:lvl3pPr marL="914354" indent="0">
              <a:buNone/>
              <a:defRPr/>
            </a:lvl3pPr>
            <a:lvl4pPr marL="1371532" indent="0">
              <a:buNone/>
              <a:defRPr/>
            </a:lvl4pPr>
            <a:lvl5pPr marL="1828709" indent="0">
              <a:buNone/>
              <a:defRPr/>
            </a:lvl5pPr>
          </a:lstStyle>
          <a:p>
            <a:pPr lvl="0"/>
            <a:r>
              <a:rPr lang="en-US"/>
              <a:t>Click to edit Master text styles</a:t>
            </a:r>
          </a:p>
        </p:txBody>
      </p:sp>
      <p:sp>
        <p:nvSpPr>
          <p:cNvPr id="14" name="Text Placeholder 8">
            <a:extLst>
              <a:ext uri="{FF2B5EF4-FFF2-40B4-BE49-F238E27FC236}">
                <a16:creationId xmlns:a16="http://schemas.microsoft.com/office/drawing/2014/main" id="{6050E0C9-95DE-694D-8538-4D8B4BA89FB2}"/>
              </a:ext>
            </a:extLst>
          </p:cNvPr>
          <p:cNvSpPr>
            <a:spLocks noGrp="1"/>
          </p:cNvSpPr>
          <p:nvPr>
            <p:ph type="body" sz="quarter" idx="26"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4097265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Icons and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3A6F7-247D-C742-9C25-4BC846F2932F}"/>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5C313E12-3650-984E-B549-60AA60767A9E}"/>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D12FF866-287C-6944-928B-6C4F07B8CB5B}"/>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6" name="Slide Number Placeholder 5">
            <a:extLst>
              <a:ext uri="{FF2B5EF4-FFF2-40B4-BE49-F238E27FC236}">
                <a16:creationId xmlns:a16="http://schemas.microsoft.com/office/drawing/2014/main" id="{37D2F388-790C-4649-8AF1-176F282C49F7}"/>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Content Placeholder 2">
            <a:extLst>
              <a:ext uri="{FF2B5EF4-FFF2-40B4-BE49-F238E27FC236}">
                <a16:creationId xmlns:a16="http://schemas.microsoft.com/office/drawing/2014/main" id="{1A72DB35-5B0B-054C-854F-A9D90C28E639}"/>
              </a:ext>
            </a:extLst>
          </p:cNvPr>
          <p:cNvSpPr>
            <a:spLocks noGrp="1"/>
          </p:cNvSpPr>
          <p:nvPr>
            <p:ph idx="1"/>
          </p:nvPr>
        </p:nvSpPr>
        <p:spPr>
          <a:xfrm>
            <a:off x="475363" y="2890700"/>
            <a:ext cx="4297680" cy="3967299"/>
          </a:xfrm>
          <a:prstGeom prst="rect">
            <a:avLst/>
          </a:prstGeom>
        </p:spPr>
        <p:txBody>
          <a:bodyPr lIns="0" tIns="0" rIns="0" bIns="0">
            <a:normAutofit/>
          </a:bodyPr>
          <a:lstStyle>
            <a:lvl1pPr marL="0" indent="0">
              <a:lnSpc>
                <a:spcPct val="100000"/>
              </a:lnSpc>
              <a:spcBef>
                <a:spcPts val="0"/>
              </a:spcBef>
              <a:buNone/>
              <a:defRPr sz="1600"/>
            </a:lvl1pPr>
            <a:lvl2pPr marL="742928" indent="-285750">
              <a:buFont typeface="Arial" panose="020B0604020202020204" pitchFamily="34" charset="0"/>
              <a:buChar char="•"/>
              <a:defRPr sz="1600"/>
            </a:lvl2pPr>
            <a:lvl3pPr marL="1200104" indent="-285750">
              <a:buFont typeface="Arial" panose="020B0604020202020204" pitchFamily="34" charset="0"/>
              <a:buChar char="•"/>
              <a:defRPr sz="1800"/>
            </a:lvl3pPr>
            <a:lvl4pPr marL="1657282" indent="-285750">
              <a:buFont typeface="Arial" panose="020B0604020202020204" pitchFamily="34" charset="0"/>
              <a:buChar char="•"/>
              <a:defRPr sz="1800"/>
            </a:lvl4pPr>
            <a:lvl5pPr marL="2114459" indent="-28575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99460E31-0EDC-A542-9F44-29AF85D33032}"/>
              </a:ext>
            </a:extLst>
          </p:cNvPr>
          <p:cNvSpPr>
            <a:spLocks noGrp="1"/>
          </p:cNvSpPr>
          <p:nvPr>
            <p:ph idx="20"/>
          </p:nvPr>
        </p:nvSpPr>
        <p:spPr>
          <a:xfrm>
            <a:off x="5304037" y="2890700"/>
            <a:ext cx="4297680" cy="3967299"/>
          </a:xfrm>
          <a:prstGeom prst="rect">
            <a:avLst/>
          </a:prstGeom>
        </p:spPr>
        <p:txBody>
          <a:bodyPr lIns="0" tIns="0" rIns="0" bIns="0">
            <a:normAutofit/>
          </a:bodyPr>
          <a:lstStyle>
            <a:lvl1pPr marL="0" indent="0">
              <a:lnSpc>
                <a:spcPct val="100000"/>
              </a:lnSpc>
              <a:spcBef>
                <a:spcPts val="0"/>
              </a:spcBef>
              <a:buNone/>
              <a:defRPr sz="1600"/>
            </a:lvl1pPr>
            <a:lvl2pPr marL="742928" indent="-285750">
              <a:buFont typeface="Arial" panose="020B0604020202020204" pitchFamily="34" charset="0"/>
              <a:buChar char="•"/>
              <a:defRPr sz="1600"/>
            </a:lvl2pPr>
            <a:lvl3pPr marL="1200104" indent="-285750">
              <a:buFont typeface="Arial" panose="020B0604020202020204" pitchFamily="34" charset="0"/>
              <a:buChar char="•"/>
              <a:defRPr sz="1800"/>
            </a:lvl3pPr>
            <a:lvl4pPr marL="1657282" indent="-285750">
              <a:buFont typeface="Arial" panose="020B0604020202020204" pitchFamily="34" charset="0"/>
              <a:buChar char="•"/>
              <a:defRPr sz="1800"/>
            </a:lvl4pPr>
            <a:lvl5pPr marL="2114459" indent="-28575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F5466F06-ECAD-B547-BBB9-E37D4BA0D9DE}"/>
              </a:ext>
            </a:extLst>
          </p:cNvPr>
          <p:cNvSpPr>
            <a:spLocks noGrp="1"/>
          </p:cNvSpPr>
          <p:nvPr>
            <p:ph type="body" idx="21"/>
          </p:nvPr>
        </p:nvSpPr>
        <p:spPr>
          <a:xfrm>
            <a:off x="1404938" y="1985305"/>
            <a:ext cx="3368105" cy="731520"/>
          </a:xfrm>
          <a:prstGeom prst="rect">
            <a:avLst/>
          </a:prstGeom>
        </p:spPr>
        <p:txBody>
          <a:bodyPr lIns="0" tIns="0" rIns="0" bIns="0" anchor="b">
            <a:normAutofit/>
          </a:bodyPr>
          <a:lstStyle>
            <a:lvl1pPr marL="0" indent="0">
              <a:lnSpc>
                <a:spcPct val="100000"/>
              </a:lnSpc>
              <a:spcBef>
                <a:spcPts val="0"/>
              </a:spcBef>
              <a:buNone/>
              <a:defRPr sz="1600" b="1" i="0">
                <a:solidFill>
                  <a:schemeClr val="accent1"/>
                </a:solidFill>
                <a:latin typeface="Roboto" panose="02000000000000000000" pitchFamily="2" charset="0"/>
                <a:ea typeface="Roboto" panose="020000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1" name="Text Placeholder 4">
            <a:extLst>
              <a:ext uri="{FF2B5EF4-FFF2-40B4-BE49-F238E27FC236}">
                <a16:creationId xmlns:a16="http://schemas.microsoft.com/office/drawing/2014/main" id="{8C828548-FD0D-4C44-B78D-3849A01429CA}"/>
              </a:ext>
            </a:extLst>
          </p:cNvPr>
          <p:cNvSpPr>
            <a:spLocks noGrp="1"/>
          </p:cNvSpPr>
          <p:nvPr>
            <p:ph type="body" sz="quarter" idx="3"/>
          </p:nvPr>
        </p:nvSpPr>
        <p:spPr>
          <a:xfrm>
            <a:off x="6249527" y="1985305"/>
            <a:ext cx="3354403" cy="731520"/>
          </a:xfrm>
          <a:prstGeom prst="rect">
            <a:avLst/>
          </a:prstGeom>
        </p:spPr>
        <p:txBody>
          <a:bodyPr lIns="0" tIns="0" rIns="0" bIns="0" anchor="b">
            <a:normAutofit/>
          </a:bodyPr>
          <a:lstStyle>
            <a:lvl1pPr marL="0" indent="0">
              <a:lnSpc>
                <a:spcPct val="100000"/>
              </a:lnSpc>
              <a:spcBef>
                <a:spcPts val="0"/>
              </a:spcBef>
              <a:buNone/>
              <a:defRPr sz="1600" b="1" i="0">
                <a:solidFill>
                  <a:schemeClr val="accent1"/>
                </a:solidFill>
                <a:latin typeface="Roboto" panose="02000000000000000000" pitchFamily="2" charset="0"/>
                <a:ea typeface="Roboto" panose="02000000000000000000" pitchFamily="2"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994DC788-54B9-0544-A072-518A94F8CA5B}"/>
              </a:ext>
            </a:extLst>
          </p:cNvPr>
          <p:cNvSpPr>
            <a:spLocks noGrp="1"/>
          </p:cNvSpPr>
          <p:nvPr>
            <p:ph sz="quarter" idx="31" hasCustomPrompt="1"/>
          </p:nvPr>
        </p:nvSpPr>
        <p:spPr>
          <a:xfrm>
            <a:off x="462394" y="1990115"/>
            <a:ext cx="731520" cy="731520"/>
          </a:xfrm>
          <a:prstGeom prst="rect">
            <a:avLst/>
          </a:prstGeom>
        </p:spPr>
        <p:txBody>
          <a:bodyPr anchor="ctr"/>
          <a:lstStyle>
            <a:lvl1pPr algn="ctr">
              <a:defRPr b="1"/>
            </a:lvl1pPr>
          </a:lstStyle>
          <a:p>
            <a:pPr lvl="0"/>
            <a:r>
              <a:rPr lang="en-US" dirty="0"/>
              <a:t>icon</a:t>
            </a:r>
          </a:p>
        </p:txBody>
      </p:sp>
      <p:sp>
        <p:nvSpPr>
          <p:cNvPr id="13" name="Content Placeholder 3">
            <a:extLst>
              <a:ext uri="{FF2B5EF4-FFF2-40B4-BE49-F238E27FC236}">
                <a16:creationId xmlns:a16="http://schemas.microsoft.com/office/drawing/2014/main" id="{B4D7F8E1-E5DF-A542-AE5A-8B491D0678C6}"/>
              </a:ext>
            </a:extLst>
          </p:cNvPr>
          <p:cNvSpPr>
            <a:spLocks noGrp="1"/>
          </p:cNvSpPr>
          <p:nvPr>
            <p:ph sz="quarter" idx="34" hasCustomPrompt="1"/>
          </p:nvPr>
        </p:nvSpPr>
        <p:spPr>
          <a:xfrm>
            <a:off x="5304037" y="1990115"/>
            <a:ext cx="731520" cy="731520"/>
          </a:xfrm>
          <a:prstGeom prst="rect">
            <a:avLst/>
          </a:prstGeom>
        </p:spPr>
        <p:txBody>
          <a:bodyPr anchor="ctr"/>
          <a:lstStyle>
            <a:lvl1pPr algn="ctr">
              <a:defRPr b="1"/>
            </a:lvl1pPr>
          </a:lstStyle>
          <a:p>
            <a:pPr lvl="0"/>
            <a:r>
              <a:rPr lang="en-US" dirty="0"/>
              <a:t>icon</a:t>
            </a:r>
          </a:p>
        </p:txBody>
      </p:sp>
      <p:sp>
        <p:nvSpPr>
          <p:cNvPr id="14" name="Text Placeholder 8">
            <a:extLst>
              <a:ext uri="{FF2B5EF4-FFF2-40B4-BE49-F238E27FC236}">
                <a16:creationId xmlns:a16="http://schemas.microsoft.com/office/drawing/2014/main" id="{8FB8DA7E-241B-8641-9391-0C2E0D028AE5}"/>
              </a:ext>
            </a:extLst>
          </p:cNvPr>
          <p:cNvSpPr>
            <a:spLocks noGrp="1"/>
          </p:cNvSpPr>
          <p:nvPr>
            <p:ph type="body" sz="quarter" idx="35"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408397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 3 with Re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F4F24-6861-6C48-8EE6-A8BFC57DB4E7}"/>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4ABFD1DC-58D8-194D-B9A3-2ED4CF914C9C}"/>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76539136-5864-A948-BE7B-1D3BCADE18E8}"/>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6" name="Slide Number Placeholder 5">
            <a:extLst>
              <a:ext uri="{FF2B5EF4-FFF2-40B4-BE49-F238E27FC236}">
                <a16:creationId xmlns:a16="http://schemas.microsoft.com/office/drawing/2014/main" id="{83215411-D4F9-D248-A801-D4E308EFDBF4}"/>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Picture Placeholder 5">
            <a:extLst>
              <a:ext uri="{FF2B5EF4-FFF2-40B4-BE49-F238E27FC236}">
                <a16:creationId xmlns:a16="http://schemas.microsoft.com/office/drawing/2014/main" id="{D8277AB0-58CA-2448-B856-EB4737B06E5C}"/>
              </a:ext>
            </a:extLst>
          </p:cNvPr>
          <p:cNvSpPr>
            <a:spLocks noGrp="1"/>
          </p:cNvSpPr>
          <p:nvPr>
            <p:ph type="pic" sz="quarter" idx="20"/>
          </p:nvPr>
        </p:nvSpPr>
        <p:spPr>
          <a:xfrm>
            <a:off x="468223" y="2235200"/>
            <a:ext cx="2563812" cy="2560320"/>
          </a:xfrm>
          <a:prstGeom prst="rect">
            <a:avLst/>
          </a:prstGeom>
          <a:noFill/>
        </p:spPr>
        <p:txBody>
          <a:bodyPr/>
          <a:lstStyle/>
          <a:p>
            <a:r>
              <a:rPr lang="en-US"/>
              <a:t>Click icon to add picture</a:t>
            </a:r>
          </a:p>
        </p:txBody>
      </p:sp>
      <p:sp>
        <p:nvSpPr>
          <p:cNvPr id="9" name="Picture Placeholder 5">
            <a:extLst>
              <a:ext uri="{FF2B5EF4-FFF2-40B4-BE49-F238E27FC236}">
                <a16:creationId xmlns:a16="http://schemas.microsoft.com/office/drawing/2014/main" id="{69FE3893-1CF2-7F43-AE39-975E7AC947F0}"/>
              </a:ext>
            </a:extLst>
          </p:cNvPr>
          <p:cNvSpPr>
            <a:spLocks noGrp="1"/>
          </p:cNvSpPr>
          <p:nvPr>
            <p:ph type="pic" sz="quarter" idx="21"/>
          </p:nvPr>
        </p:nvSpPr>
        <p:spPr>
          <a:xfrm>
            <a:off x="3744456" y="2235200"/>
            <a:ext cx="2563812" cy="2560320"/>
          </a:xfrm>
          <a:prstGeom prst="rect">
            <a:avLst/>
          </a:prstGeom>
          <a:noFill/>
        </p:spPr>
        <p:txBody>
          <a:bodyPr/>
          <a:lstStyle/>
          <a:p>
            <a:r>
              <a:rPr lang="en-US"/>
              <a:t>Click icon to add picture</a:t>
            </a:r>
          </a:p>
        </p:txBody>
      </p:sp>
      <p:sp>
        <p:nvSpPr>
          <p:cNvPr id="10" name="Picture Placeholder 5">
            <a:extLst>
              <a:ext uri="{FF2B5EF4-FFF2-40B4-BE49-F238E27FC236}">
                <a16:creationId xmlns:a16="http://schemas.microsoft.com/office/drawing/2014/main" id="{DC79D5BA-BAEC-7D43-A1B8-43870D9808DE}"/>
              </a:ext>
            </a:extLst>
          </p:cNvPr>
          <p:cNvSpPr>
            <a:spLocks noGrp="1"/>
          </p:cNvSpPr>
          <p:nvPr>
            <p:ph type="pic" sz="quarter" idx="23"/>
          </p:nvPr>
        </p:nvSpPr>
        <p:spPr>
          <a:xfrm>
            <a:off x="7023386" y="2235200"/>
            <a:ext cx="2563812" cy="2560320"/>
          </a:xfrm>
          <a:prstGeom prst="rect">
            <a:avLst/>
          </a:prstGeom>
          <a:noFill/>
        </p:spPr>
        <p:txBody>
          <a:bodyPr/>
          <a:lstStyle/>
          <a:p>
            <a:r>
              <a:rPr lang="en-US"/>
              <a:t>Click icon to add picture</a:t>
            </a:r>
          </a:p>
        </p:txBody>
      </p:sp>
      <p:sp>
        <p:nvSpPr>
          <p:cNvPr id="11" name="Content Placeholder 2">
            <a:extLst>
              <a:ext uri="{FF2B5EF4-FFF2-40B4-BE49-F238E27FC236}">
                <a16:creationId xmlns:a16="http://schemas.microsoft.com/office/drawing/2014/main" id="{E2B4325F-063C-C94D-B4B2-C5A048AB77F6}"/>
              </a:ext>
            </a:extLst>
          </p:cNvPr>
          <p:cNvSpPr>
            <a:spLocks noGrp="1"/>
          </p:cNvSpPr>
          <p:nvPr>
            <p:ph idx="24"/>
          </p:nvPr>
        </p:nvSpPr>
        <p:spPr>
          <a:xfrm>
            <a:off x="470921" y="4795520"/>
            <a:ext cx="2561395" cy="2062480"/>
          </a:xfrm>
          <a:prstGeom prst="rect">
            <a:avLst/>
          </a:prstGeom>
          <a:solidFill>
            <a:schemeClr val="accent1"/>
          </a:solidFill>
        </p:spPr>
        <p:txBody>
          <a:bodyPr lIns="182880" tIns="182880" rIns="182880" bIns="182880">
            <a:noAutofit/>
          </a:bodyPr>
          <a:lstStyle>
            <a:lvl1pPr marL="0" indent="0">
              <a:lnSpc>
                <a:spcPct val="100000"/>
              </a:lnSpc>
              <a:spcBef>
                <a:spcPts val="0"/>
              </a:spcBef>
              <a:buNone/>
              <a:defRPr sz="1600">
                <a:solidFill>
                  <a:schemeClr val="bg1"/>
                </a:solidFill>
              </a:defRPr>
            </a:lvl1pPr>
            <a:lvl2pPr marL="457178" indent="0">
              <a:buNone/>
              <a:defRPr/>
            </a:lvl2pPr>
            <a:lvl3pPr marL="914354" indent="0">
              <a:buNone/>
              <a:defRPr/>
            </a:lvl3pPr>
            <a:lvl4pPr marL="1371532" indent="0">
              <a:buNone/>
              <a:defRPr/>
            </a:lvl4pPr>
            <a:lvl5pPr marL="1828709" indent="0">
              <a:buNone/>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43BFCE9A-E0CF-E44F-BA5F-8440D5F07F0C}"/>
              </a:ext>
            </a:extLst>
          </p:cNvPr>
          <p:cNvSpPr>
            <a:spLocks noGrp="1"/>
          </p:cNvSpPr>
          <p:nvPr>
            <p:ph idx="22"/>
          </p:nvPr>
        </p:nvSpPr>
        <p:spPr>
          <a:xfrm>
            <a:off x="3747154" y="4795520"/>
            <a:ext cx="2561395" cy="2062480"/>
          </a:xfrm>
          <a:prstGeom prst="rect">
            <a:avLst/>
          </a:prstGeom>
          <a:solidFill>
            <a:schemeClr val="accent1"/>
          </a:solidFill>
        </p:spPr>
        <p:txBody>
          <a:bodyPr lIns="182880" tIns="182880" rIns="182880" bIns="182880">
            <a:noAutofit/>
          </a:bodyPr>
          <a:lstStyle>
            <a:lvl1pPr marL="0" indent="0">
              <a:lnSpc>
                <a:spcPct val="100000"/>
              </a:lnSpc>
              <a:spcBef>
                <a:spcPts val="0"/>
              </a:spcBef>
              <a:buNone/>
              <a:defRPr sz="1600">
                <a:solidFill>
                  <a:schemeClr val="bg1"/>
                </a:solidFill>
              </a:defRPr>
            </a:lvl1pPr>
            <a:lvl2pPr marL="457178" indent="0">
              <a:buNone/>
              <a:defRPr/>
            </a:lvl2pPr>
            <a:lvl3pPr marL="914354" indent="0">
              <a:buNone/>
              <a:defRPr/>
            </a:lvl3pPr>
            <a:lvl4pPr marL="1371532" indent="0">
              <a:buNone/>
              <a:defRPr/>
            </a:lvl4pPr>
            <a:lvl5pPr marL="1828709" indent="0">
              <a:buNone/>
              <a:defRPr/>
            </a:lvl5pPr>
          </a:lstStyle>
          <a:p>
            <a:pPr lvl="0"/>
            <a:r>
              <a:rPr lang="en-US"/>
              <a:t>Click to edit Master text styles</a:t>
            </a:r>
          </a:p>
        </p:txBody>
      </p:sp>
      <p:sp>
        <p:nvSpPr>
          <p:cNvPr id="13" name="Content Placeholder 2">
            <a:extLst>
              <a:ext uri="{FF2B5EF4-FFF2-40B4-BE49-F238E27FC236}">
                <a16:creationId xmlns:a16="http://schemas.microsoft.com/office/drawing/2014/main" id="{EAEF9185-A768-A44D-AB00-2A9A9D32A049}"/>
              </a:ext>
            </a:extLst>
          </p:cNvPr>
          <p:cNvSpPr>
            <a:spLocks noGrp="1"/>
          </p:cNvSpPr>
          <p:nvPr>
            <p:ph idx="25"/>
          </p:nvPr>
        </p:nvSpPr>
        <p:spPr>
          <a:xfrm>
            <a:off x="7026084" y="4795532"/>
            <a:ext cx="2561395" cy="2054173"/>
          </a:xfrm>
          <a:prstGeom prst="rect">
            <a:avLst/>
          </a:prstGeom>
          <a:solidFill>
            <a:schemeClr val="accent1"/>
          </a:solidFill>
        </p:spPr>
        <p:txBody>
          <a:bodyPr lIns="182880" tIns="182880" rIns="182880" bIns="182880">
            <a:noAutofit/>
          </a:bodyPr>
          <a:lstStyle>
            <a:lvl1pPr marL="0" indent="0">
              <a:lnSpc>
                <a:spcPct val="100000"/>
              </a:lnSpc>
              <a:spcBef>
                <a:spcPts val="0"/>
              </a:spcBef>
              <a:buNone/>
              <a:defRPr sz="1600">
                <a:solidFill>
                  <a:schemeClr val="bg1"/>
                </a:solidFill>
              </a:defRPr>
            </a:lvl1pPr>
            <a:lvl2pPr marL="457178" indent="0">
              <a:buNone/>
              <a:defRPr/>
            </a:lvl2pPr>
            <a:lvl3pPr marL="914354" indent="0">
              <a:buNone/>
              <a:defRPr/>
            </a:lvl3pPr>
            <a:lvl4pPr marL="1371532" indent="0">
              <a:buNone/>
              <a:defRPr/>
            </a:lvl4pPr>
            <a:lvl5pPr marL="1828709" indent="0">
              <a:buNone/>
              <a:defRPr/>
            </a:lvl5pPr>
          </a:lstStyle>
          <a:p>
            <a:pPr lvl="0"/>
            <a:r>
              <a:rPr lang="en-US"/>
              <a:t>Click to edit Master text styles</a:t>
            </a:r>
          </a:p>
        </p:txBody>
      </p:sp>
      <p:sp>
        <p:nvSpPr>
          <p:cNvPr id="14" name="Text Placeholder 8">
            <a:extLst>
              <a:ext uri="{FF2B5EF4-FFF2-40B4-BE49-F238E27FC236}">
                <a16:creationId xmlns:a16="http://schemas.microsoft.com/office/drawing/2014/main" id="{9D745CE5-B40E-B145-8C5D-42E2DA9C2F16}"/>
              </a:ext>
            </a:extLst>
          </p:cNvPr>
          <p:cNvSpPr>
            <a:spLocks noGrp="1"/>
          </p:cNvSpPr>
          <p:nvPr>
            <p:ph type="body" sz="quarter" idx="26"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2155560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 4 with Re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F4F24-6861-6C48-8EE6-A8BFC57DB4E7}"/>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4ABFD1DC-58D8-194D-B9A3-2ED4CF914C9C}"/>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76539136-5864-A948-BE7B-1D3BCADE18E8}"/>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6" name="Slide Number Placeholder 5">
            <a:extLst>
              <a:ext uri="{FF2B5EF4-FFF2-40B4-BE49-F238E27FC236}">
                <a16:creationId xmlns:a16="http://schemas.microsoft.com/office/drawing/2014/main" id="{83215411-D4F9-D248-A801-D4E308EFDBF4}"/>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14" name="Text Placeholder 8">
            <a:extLst>
              <a:ext uri="{FF2B5EF4-FFF2-40B4-BE49-F238E27FC236}">
                <a16:creationId xmlns:a16="http://schemas.microsoft.com/office/drawing/2014/main" id="{9D745CE5-B40E-B145-8C5D-42E2DA9C2F16}"/>
              </a:ext>
            </a:extLst>
          </p:cNvPr>
          <p:cNvSpPr>
            <a:spLocks noGrp="1"/>
          </p:cNvSpPr>
          <p:nvPr>
            <p:ph type="body" sz="quarter" idx="26"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
        <p:nvSpPr>
          <p:cNvPr id="15" name="Picture Placeholder 5">
            <a:extLst>
              <a:ext uri="{FF2B5EF4-FFF2-40B4-BE49-F238E27FC236}">
                <a16:creationId xmlns:a16="http://schemas.microsoft.com/office/drawing/2014/main" id="{7C883CA8-C417-EB44-983C-E901A2B718E2}"/>
              </a:ext>
            </a:extLst>
          </p:cNvPr>
          <p:cNvSpPr>
            <a:spLocks noGrp="1"/>
          </p:cNvSpPr>
          <p:nvPr>
            <p:ph type="pic" sz="quarter" idx="20"/>
          </p:nvPr>
        </p:nvSpPr>
        <p:spPr>
          <a:xfrm>
            <a:off x="496888" y="2327430"/>
            <a:ext cx="2194560" cy="2194560"/>
          </a:xfrm>
          <a:prstGeom prst="rect">
            <a:avLst/>
          </a:prstGeom>
          <a:noFill/>
        </p:spPr>
        <p:txBody>
          <a:bodyPr/>
          <a:lstStyle/>
          <a:p>
            <a:r>
              <a:rPr lang="en-US"/>
              <a:t>Click icon to add picture</a:t>
            </a:r>
          </a:p>
        </p:txBody>
      </p:sp>
      <p:sp>
        <p:nvSpPr>
          <p:cNvPr id="16" name="Picture Placeholder 5">
            <a:extLst>
              <a:ext uri="{FF2B5EF4-FFF2-40B4-BE49-F238E27FC236}">
                <a16:creationId xmlns:a16="http://schemas.microsoft.com/office/drawing/2014/main" id="{D1ADF495-56AC-914E-8F1F-7AAE0298B113}"/>
              </a:ext>
            </a:extLst>
          </p:cNvPr>
          <p:cNvSpPr>
            <a:spLocks noGrp="1"/>
          </p:cNvSpPr>
          <p:nvPr>
            <p:ph type="pic" sz="quarter" idx="21"/>
          </p:nvPr>
        </p:nvSpPr>
        <p:spPr>
          <a:xfrm>
            <a:off x="2808956" y="2327430"/>
            <a:ext cx="2194560" cy="2194560"/>
          </a:xfrm>
          <a:prstGeom prst="rect">
            <a:avLst/>
          </a:prstGeom>
          <a:noFill/>
        </p:spPr>
        <p:txBody>
          <a:bodyPr/>
          <a:lstStyle/>
          <a:p>
            <a:r>
              <a:rPr lang="en-US"/>
              <a:t>Click icon to add picture</a:t>
            </a:r>
          </a:p>
        </p:txBody>
      </p:sp>
      <p:sp>
        <p:nvSpPr>
          <p:cNvPr id="17" name="Picture Placeholder 5">
            <a:extLst>
              <a:ext uri="{FF2B5EF4-FFF2-40B4-BE49-F238E27FC236}">
                <a16:creationId xmlns:a16="http://schemas.microsoft.com/office/drawing/2014/main" id="{EAEE7EAC-87EB-DA40-9E8D-E411A072E8A1}"/>
              </a:ext>
            </a:extLst>
          </p:cNvPr>
          <p:cNvSpPr>
            <a:spLocks noGrp="1"/>
          </p:cNvSpPr>
          <p:nvPr>
            <p:ph type="pic" sz="quarter" idx="23"/>
          </p:nvPr>
        </p:nvSpPr>
        <p:spPr>
          <a:xfrm>
            <a:off x="5121024" y="2327430"/>
            <a:ext cx="2194560" cy="2194560"/>
          </a:xfrm>
          <a:prstGeom prst="rect">
            <a:avLst/>
          </a:prstGeom>
          <a:noFill/>
        </p:spPr>
        <p:txBody>
          <a:bodyPr/>
          <a:lstStyle/>
          <a:p>
            <a:r>
              <a:rPr lang="en-US"/>
              <a:t>Click icon to add picture</a:t>
            </a:r>
            <a:endParaRPr lang="en-US" dirty="0"/>
          </a:p>
        </p:txBody>
      </p:sp>
      <p:sp>
        <p:nvSpPr>
          <p:cNvPr id="18" name="Picture Placeholder 5">
            <a:extLst>
              <a:ext uri="{FF2B5EF4-FFF2-40B4-BE49-F238E27FC236}">
                <a16:creationId xmlns:a16="http://schemas.microsoft.com/office/drawing/2014/main" id="{4EFC91B2-F90E-FA41-A04E-0C0AF3280022}"/>
              </a:ext>
            </a:extLst>
          </p:cNvPr>
          <p:cNvSpPr>
            <a:spLocks noGrp="1"/>
          </p:cNvSpPr>
          <p:nvPr>
            <p:ph type="pic" sz="quarter" idx="25"/>
          </p:nvPr>
        </p:nvSpPr>
        <p:spPr>
          <a:xfrm>
            <a:off x="7433091" y="2327430"/>
            <a:ext cx="2194560" cy="2194560"/>
          </a:xfrm>
          <a:prstGeom prst="rect">
            <a:avLst/>
          </a:prstGeom>
          <a:noFill/>
        </p:spPr>
        <p:txBody>
          <a:bodyPr/>
          <a:lstStyle/>
          <a:p>
            <a:r>
              <a:rPr lang="en-US"/>
              <a:t>Click icon to add picture</a:t>
            </a:r>
          </a:p>
        </p:txBody>
      </p:sp>
      <p:sp>
        <p:nvSpPr>
          <p:cNvPr id="19" name="Content Placeholder 2">
            <a:extLst>
              <a:ext uri="{FF2B5EF4-FFF2-40B4-BE49-F238E27FC236}">
                <a16:creationId xmlns:a16="http://schemas.microsoft.com/office/drawing/2014/main" id="{7401A744-A0E3-1E40-BFE1-641D08C6EA96}"/>
              </a:ext>
            </a:extLst>
          </p:cNvPr>
          <p:cNvSpPr>
            <a:spLocks noGrp="1"/>
          </p:cNvSpPr>
          <p:nvPr>
            <p:ph idx="1"/>
          </p:nvPr>
        </p:nvSpPr>
        <p:spPr>
          <a:xfrm>
            <a:off x="496888" y="4543240"/>
            <a:ext cx="2194560" cy="1828800"/>
          </a:xfrm>
          <a:prstGeom prst="rect">
            <a:avLst/>
          </a:prstGeom>
          <a:solidFill>
            <a:schemeClr val="accent1"/>
          </a:solidFill>
        </p:spPr>
        <p:txBody>
          <a:bodyPr lIns="274320" tIns="274320" rIns="274320" bIns="274320">
            <a:normAutofit/>
          </a:bodyPr>
          <a:lstStyle>
            <a:lvl1pPr marL="0" indent="0">
              <a:lnSpc>
                <a:spcPct val="100000"/>
              </a:lnSpc>
              <a:spcBef>
                <a:spcPts val="0"/>
              </a:spcBef>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0" name="Content Placeholder 2">
            <a:extLst>
              <a:ext uri="{FF2B5EF4-FFF2-40B4-BE49-F238E27FC236}">
                <a16:creationId xmlns:a16="http://schemas.microsoft.com/office/drawing/2014/main" id="{6F086B59-838B-6A46-9A80-E462D6BF3315}"/>
              </a:ext>
            </a:extLst>
          </p:cNvPr>
          <p:cNvSpPr>
            <a:spLocks noGrp="1"/>
          </p:cNvSpPr>
          <p:nvPr>
            <p:ph idx="22"/>
          </p:nvPr>
        </p:nvSpPr>
        <p:spPr>
          <a:xfrm>
            <a:off x="2808956" y="4543240"/>
            <a:ext cx="2194560" cy="1828800"/>
          </a:xfrm>
          <a:prstGeom prst="rect">
            <a:avLst/>
          </a:prstGeom>
          <a:solidFill>
            <a:schemeClr val="accent1"/>
          </a:solidFill>
        </p:spPr>
        <p:txBody>
          <a:bodyPr lIns="274320" tIns="274320" rIns="274320" bIns="274320">
            <a:normAutofit/>
          </a:bodyPr>
          <a:lstStyle>
            <a:lvl1pPr marL="0" indent="0">
              <a:lnSpc>
                <a:spcPct val="100000"/>
              </a:lnSpc>
              <a:spcBef>
                <a:spcPts val="0"/>
              </a:spcBef>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1" name="Content Placeholder 2">
            <a:extLst>
              <a:ext uri="{FF2B5EF4-FFF2-40B4-BE49-F238E27FC236}">
                <a16:creationId xmlns:a16="http://schemas.microsoft.com/office/drawing/2014/main" id="{1DAB781E-E2C9-5844-A363-88106A786C91}"/>
              </a:ext>
            </a:extLst>
          </p:cNvPr>
          <p:cNvSpPr>
            <a:spLocks noGrp="1"/>
          </p:cNvSpPr>
          <p:nvPr>
            <p:ph idx="24"/>
          </p:nvPr>
        </p:nvSpPr>
        <p:spPr>
          <a:xfrm>
            <a:off x="5121024" y="4543240"/>
            <a:ext cx="2194560" cy="1828800"/>
          </a:xfrm>
          <a:prstGeom prst="rect">
            <a:avLst/>
          </a:prstGeom>
          <a:solidFill>
            <a:schemeClr val="accent1"/>
          </a:solidFill>
        </p:spPr>
        <p:txBody>
          <a:bodyPr lIns="274320" tIns="274320" rIns="274320" bIns="274320">
            <a:normAutofit/>
          </a:bodyPr>
          <a:lstStyle>
            <a:lvl1pPr marL="0" indent="0">
              <a:lnSpc>
                <a:spcPct val="100000"/>
              </a:lnSpc>
              <a:spcBef>
                <a:spcPts val="0"/>
              </a:spcBef>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Content Placeholder 2">
            <a:extLst>
              <a:ext uri="{FF2B5EF4-FFF2-40B4-BE49-F238E27FC236}">
                <a16:creationId xmlns:a16="http://schemas.microsoft.com/office/drawing/2014/main" id="{30EB17B0-FAA4-3B4F-81BA-44617DBBBB25}"/>
              </a:ext>
            </a:extLst>
          </p:cNvPr>
          <p:cNvSpPr>
            <a:spLocks noGrp="1"/>
          </p:cNvSpPr>
          <p:nvPr>
            <p:ph idx="27"/>
          </p:nvPr>
        </p:nvSpPr>
        <p:spPr>
          <a:xfrm>
            <a:off x="7433091" y="4543240"/>
            <a:ext cx="2194560" cy="1828800"/>
          </a:xfrm>
          <a:prstGeom prst="rect">
            <a:avLst/>
          </a:prstGeom>
          <a:solidFill>
            <a:schemeClr val="accent1"/>
          </a:solidFill>
        </p:spPr>
        <p:txBody>
          <a:bodyPr lIns="274320" tIns="274320" rIns="274320" bIns="274320">
            <a:normAutofit/>
          </a:bodyPr>
          <a:lstStyle>
            <a:lvl1pPr marL="0" indent="0">
              <a:lnSpc>
                <a:spcPct val="100000"/>
              </a:lnSpc>
              <a:spcBef>
                <a:spcPts val="0"/>
              </a:spcBef>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152564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portant Mess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A8B3C14-B8E9-2D45-86E7-F26D47DB4430}"/>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Title 1">
            <a:extLst>
              <a:ext uri="{FF2B5EF4-FFF2-40B4-BE49-F238E27FC236}">
                <a16:creationId xmlns:a16="http://schemas.microsoft.com/office/drawing/2014/main" id="{04D94E72-22F8-F748-A9E9-237D378246B9}"/>
              </a:ext>
            </a:extLst>
          </p:cNvPr>
          <p:cNvSpPr>
            <a:spLocks noGrp="1"/>
          </p:cNvSpPr>
          <p:nvPr>
            <p:ph type="title" hasCustomPrompt="1"/>
          </p:nvPr>
        </p:nvSpPr>
        <p:spPr>
          <a:xfrm>
            <a:off x="3617844" y="304804"/>
            <a:ext cx="5978132" cy="1358896"/>
          </a:xfrm>
          <a:prstGeom prst="rect">
            <a:avLst/>
          </a:prstGeom>
        </p:spPr>
        <p:txBody>
          <a:bodyPr lIns="0" tIns="0" rIns="0" bIns="0" anchor="b" anchorCtr="0">
            <a:normAutofit/>
          </a:bodyPr>
          <a:lstStyle>
            <a:lvl1pPr>
              <a:lnSpc>
                <a:spcPct val="100000"/>
              </a:lnSpc>
              <a:defRPr>
                <a:solidFill>
                  <a:schemeClr val="tx1"/>
                </a:solidFill>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9DD8C9D3-3DC2-6E40-99E9-AC8A880AB418}"/>
              </a:ext>
            </a:extLst>
          </p:cNvPr>
          <p:cNvCxnSpPr>
            <a:cxnSpLocks/>
          </p:cNvCxnSpPr>
          <p:nvPr userDrawn="1"/>
        </p:nvCxnSpPr>
        <p:spPr>
          <a:xfrm>
            <a:off x="3644741" y="1750475"/>
            <a:ext cx="42454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49D337BC-CDC4-DF4B-9C3A-669BF3788278}"/>
              </a:ext>
            </a:extLst>
          </p:cNvPr>
          <p:cNvSpPr>
            <a:spLocks noGrp="1"/>
          </p:cNvSpPr>
          <p:nvPr>
            <p:ph idx="20"/>
          </p:nvPr>
        </p:nvSpPr>
        <p:spPr>
          <a:xfrm>
            <a:off x="3644741" y="2133599"/>
            <a:ext cx="5931596" cy="4706105"/>
          </a:xfrm>
          <a:prstGeom prst="rect">
            <a:avLst/>
          </a:prstGeom>
        </p:spPr>
        <p:txBody>
          <a:bodyPr lIns="0" tIns="0" rIns="0" bIns="0">
            <a:normAutofit/>
          </a:bodyPr>
          <a:lstStyle>
            <a:lvl1pPr marL="0" indent="0">
              <a:lnSpc>
                <a:spcPct val="100000"/>
              </a:lnSpc>
              <a:spcBef>
                <a:spcPts val="0"/>
              </a:spcBef>
              <a:buNone/>
              <a:defRPr sz="1600"/>
            </a:lvl1pPr>
            <a:lvl2pPr marL="457178" indent="0">
              <a:buNone/>
              <a:defRPr sz="1600"/>
            </a:lvl2pPr>
            <a:lvl3pPr marL="914354" indent="0">
              <a:buNone/>
              <a:defRPr sz="1600"/>
            </a:lvl3pPr>
            <a:lvl4pPr marL="1371532" indent="0">
              <a:buFont typeface="Arial" panose="020B0604020202020204" pitchFamily="34" charset="0"/>
              <a:buNone/>
              <a:defRPr sz="1600"/>
            </a:lvl4pPr>
            <a:lvl5pPr marL="1828709"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E748AD4C-E149-5641-85F8-D9B08038EEC0}"/>
              </a:ext>
            </a:extLst>
          </p:cNvPr>
          <p:cNvSpPr/>
          <p:nvPr userDrawn="1"/>
        </p:nvSpPr>
        <p:spPr>
          <a:xfrm>
            <a:off x="-1" y="0"/>
            <a:ext cx="3223101" cy="6839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arallelogram 10">
            <a:extLst>
              <a:ext uri="{FF2B5EF4-FFF2-40B4-BE49-F238E27FC236}">
                <a16:creationId xmlns:a16="http://schemas.microsoft.com/office/drawing/2014/main" id="{74B6DE9E-DB19-F247-A603-851A4EADBDE8}"/>
              </a:ext>
            </a:extLst>
          </p:cNvPr>
          <p:cNvSpPr/>
          <p:nvPr userDrawn="1"/>
        </p:nvSpPr>
        <p:spPr>
          <a:xfrm>
            <a:off x="-1714659" y="6839713"/>
            <a:ext cx="4937760" cy="953342"/>
          </a:xfrm>
          <a:custGeom>
            <a:avLst/>
            <a:gdLst>
              <a:gd name="connsiteX0" fmla="*/ 0 w 5212080"/>
              <a:gd name="connsiteY0" fmla="*/ 1097280 h 1097280"/>
              <a:gd name="connsiteX1" fmla="*/ 274320 w 5212080"/>
              <a:gd name="connsiteY1" fmla="*/ 0 h 1097280"/>
              <a:gd name="connsiteX2" fmla="*/ 5212080 w 5212080"/>
              <a:gd name="connsiteY2" fmla="*/ 0 h 1097280"/>
              <a:gd name="connsiteX3" fmla="*/ 4937760 w 5212080"/>
              <a:gd name="connsiteY3" fmla="*/ 1097280 h 1097280"/>
              <a:gd name="connsiteX4" fmla="*/ 0 w 5212080"/>
              <a:gd name="connsiteY4" fmla="*/ 1097280 h 1097280"/>
              <a:gd name="connsiteX0" fmla="*/ 0 w 5212080"/>
              <a:gd name="connsiteY0" fmla="*/ 1097280 h 1097280"/>
              <a:gd name="connsiteX1" fmla="*/ 274320 w 5212080"/>
              <a:gd name="connsiteY1" fmla="*/ 0 h 1097280"/>
              <a:gd name="connsiteX2" fmla="*/ 5212080 w 5212080"/>
              <a:gd name="connsiteY2" fmla="*/ 0 h 1097280"/>
              <a:gd name="connsiteX3" fmla="*/ 3767328 w 5212080"/>
              <a:gd name="connsiteY3" fmla="*/ 1078992 h 1097280"/>
              <a:gd name="connsiteX4" fmla="*/ 0 w 5212080"/>
              <a:gd name="connsiteY4" fmla="*/ 1097280 h 1097280"/>
              <a:gd name="connsiteX0" fmla="*/ 0 w 5212080"/>
              <a:gd name="connsiteY0" fmla="*/ 1097280 h 1115568"/>
              <a:gd name="connsiteX1" fmla="*/ 274320 w 5212080"/>
              <a:gd name="connsiteY1" fmla="*/ 0 h 1115568"/>
              <a:gd name="connsiteX2" fmla="*/ 5212080 w 5212080"/>
              <a:gd name="connsiteY2" fmla="*/ 0 h 1115568"/>
              <a:gd name="connsiteX3" fmla="*/ 4151376 w 5212080"/>
              <a:gd name="connsiteY3" fmla="*/ 1115568 h 1115568"/>
              <a:gd name="connsiteX4" fmla="*/ 0 w 5212080"/>
              <a:gd name="connsiteY4" fmla="*/ 1097280 h 1115568"/>
              <a:gd name="connsiteX0" fmla="*/ 0 w 5212080"/>
              <a:gd name="connsiteY0" fmla="*/ 1097280 h 1097280"/>
              <a:gd name="connsiteX1" fmla="*/ 274320 w 5212080"/>
              <a:gd name="connsiteY1" fmla="*/ 0 h 1097280"/>
              <a:gd name="connsiteX2" fmla="*/ 5212080 w 5212080"/>
              <a:gd name="connsiteY2" fmla="*/ 0 h 1097280"/>
              <a:gd name="connsiteX3" fmla="*/ 4185369 w 5212080"/>
              <a:gd name="connsiteY3" fmla="*/ 891217 h 1097280"/>
              <a:gd name="connsiteX4" fmla="*/ 0 w 5212080"/>
              <a:gd name="connsiteY4" fmla="*/ 1097280 h 1097280"/>
              <a:gd name="connsiteX0" fmla="*/ 0 w 5212080"/>
              <a:gd name="connsiteY0" fmla="*/ 1097280 h 1097280"/>
              <a:gd name="connsiteX1" fmla="*/ 274320 w 5212080"/>
              <a:gd name="connsiteY1" fmla="*/ 0 h 1097280"/>
              <a:gd name="connsiteX2" fmla="*/ 5212080 w 5212080"/>
              <a:gd name="connsiteY2" fmla="*/ 0 h 1097280"/>
              <a:gd name="connsiteX3" fmla="*/ 4314540 w 5212080"/>
              <a:gd name="connsiteY3" fmla="*/ 959203 h 1097280"/>
              <a:gd name="connsiteX4" fmla="*/ 0 w 5212080"/>
              <a:gd name="connsiteY4" fmla="*/ 1097280 h 1097280"/>
              <a:gd name="connsiteX0" fmla="*/ 0 w 5212080"/>
              <a:gd name="connsiteY0" fmla="*/ 1097280 h 1097280"/>
              <a:gd name="connsiteX1" fmla="*/ 274320 w 5212080"/>
              <a:gd name="connsiteY1" fmla="*/ 0 h 1097280"/>
              <a:gd name="connsiteX2" fmla="*/ 5212080 w 5212080"/>
              <a:gd name="connsiteY2" fmla="*/ 0 h 1097280"/>
              <a:gd name="connsiteX3" fmla="*/ 4232958 w 5212080"/>
              <a:gd name="connsiteY3" fmla="*/ 853826 h 1097280"/>
              <a:gd name="connsiteX4" fmla="*/ 0 w 5212080"/>
              <a:gd name="connsiteY4" fmla="*/ 1097280 h 1097280"/>
              <a:gd name="connsiteX0" fmla="*/ 0 w 5212080"/>
              <a:gd name="connsiteY0" fmla="*/ 1097280 h 1097280"/>
              <a:gd name="connsiteX1" fmla="*/ 274320 w 5212080"/>
              <a:gd name="connsiteY1" fmla="*/ 0 h 1097280"/>
              <a:gd name="connsiteX2" fmla="*/ 5212080 w 5212080"/>
              <a:gd name="connsiteY2" fmla="*/ 0 h 1097280"/>
              <a:gd name="connsiteX3" fmla="*/ 4314540 w 5212080"/>
              <a:gd name="connsiteY3" fmla="*/ 921811 h 1097280"/>
              <a:gd name="connsiteX4" fmla="*/ 0 w 5212080"/>
              <a:gd name="connsiteY4" fmla="*/ 1097280 h 1097280"/>
              <a:gd name="connsiteX0" fmla="*/ 929017 w 4937760"/>
              <a:gd name="connsiteY0" fmla="*/ 437825 h 921811"/>
              <a:gd name="connsiteX1" fmla="*/ 0 w 4937760"/>
              <a:gd name="connsiteY1" fmla="*/ 0 h 921811"/>
              <a:gd name="connsiteX2" fmla="*/ 4937760 w 4937760"/>
              <a:gd name="connsiteY2" fmla="*/ 0 h 921811"/>
              <a:gd name="connsiteX3" fmla="*/ 4040220 w 4937760"/>
              <a:gd name="connsiteY3" fmla="*/ 921811 h 921811"/>
              <a:gd name="connsiteX4" fmla="*/ 929017 w 4937760"/>
              <a:gd name="connsiteY4" fmla="*/ 437825 h 921811"/>
              <a:gd name="connsiteX0" fmla="*/ 704666 w 4937760"/>
              <a:gd name="connsiteY0" fmla="*/ 920519 h 921811"/>
              <a:gd name="connsiteX1" fmla="*/ 0 w 4937760"/>
              <a:gd name="connsiteY1" fmla="*/ 0 h 921811"/>
              <a:gd name="connsiteX2" fmla="*/ 4937760 w 4937760"/>
              <a:gd name="connsiteY2" fmla="*/ 0 h 921811"/>
              <a:gd name="connsiteX3" fmla="*/ 4040220 w 4937760"/>
              <a:gd name="connsiteY3" fmla="*/ 921811 h 921811"/>
              <a:gd name="connsiteX4" fmla="*/ 704666 w 4937760"/>
              <a:gd name="connsiteY4" fmla="*/ 920519 h 921811"/>
              <a:gd name="connsiteX0" fmla="*/ 704666 w 4937760"/>
              <a:gd name="connsiteY0" fmla="*/ 920519 h 953342"/>
              <a:gd name="connsiteX1" fmla="*/ 0 w 4937760"/>
              <a:gd name="connsiteY1" fmla="*/ 0 h 953342"/>
              <a:gd name="connsiteX2" fmla="*/ 4937760 w 4937760"/>
              <a:gd name="connsiteY2" fmla="*/ 0 h 953342"/>
              <a:gd name="connsiteX3" fmla="*/ 4026707 w 4937760"/>
              <a:gd name="connsiteY3" fmla="*/ 953342 h 953342"/>
              <a:gd name="connsiteX4" fmla="*/ 704666 w 4937760"/>
              <a:gd name="connsiteY4" fmla="*/ 920519 h 953342"/>
              <a:gd name="connsiteX0" fmla="*/ 700161 w 4937760"/>
              <a:gd name="connsiteY0" fmla="*/ 952050 h 953342"/>
              <a:gd name="connsiteX1" fmla="*/ 0 w 4937760"/>
              <a:gd name="connsiteY1" fmla="*/ 0 h 953342"/>
              <a:gd name="connsiteX2" fmla="*/ 4937760 w 4937760"/>
              <a:gd name="connsiteY2" fmla="*/ 0 h 953342"/>
              <a:gd name="connsiteX3" fmla="*/ 4026707 w 4937760"/>
              <a:gd name="connsiteY3" fmla="*/ 953342 h 953342"/>
              <a:gd name="connsiteX4" fmla="*/ 700161 w 4937760"/>
              <a:gd name="connsiteY4" fmla="*/ 952050 h 953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760" h="953342">
                <a:moveTo>
                  <a:pt x="700161" y="952050"/>
                </a:moveTo>
                <a:lnTo>
                  <a:pt x="0" y="0"/>
                </a:lnTo>
                <a:lnTo>
                  <a:pt x="4937760" y="0"/>
                </a:lnTo>
                <a:lnTo>
                  <a:pt x="4026707" y="953342"/>
                </a:lnTo>
                <a:lnTo>
                  <a:pt x="700161" y="952050"/>
                </a:lnTo>
                <a:close/>
              </a:path>
            </a:pathLst>
          </a:custGeom>
          <a:solidFill>
            <a:srgbClr val="E40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3" name="Text Placeholder 8">
            <a:extLst>
              <a:ext uri="{FF2B5EF4-FFF2-40B4-BE49-F238E27FC236}">
                <a16:creationId xmlns:a16="http://schemas.microsoft.com/office/drawing/2014/main" id="{179AC198-68FB-814A-BB92-3C8D8FE51D21}"/>
              </a:ext>
            </a:extLst>
          </p:cNvPr>
          <p:cNvSpPr>
            <a:spLocks noGrp="1"/>
          </p:cNvSpPr>
          <p:nvPr>
            <p:ph type="body" sz="quarter" idx="21" hasCustomPrompt="1"/>
          </p:nvPr>
        </p:nvSpPr>
        <p:spPr>
          <a:xfrm>
            <a:off x="3644741" y="7094771"/>
            <a:ext cx="5399495"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3775563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portant Message B">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A8B3C14-B8E9-2D45-86E7-F26D47DB4430}"/>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10" name="Content Placeholder 2">
            <a:extLst>
              <a:ext uri="{FF2B5EF4-FFF2-40B4-BE49-F238E27FC236}">
                <a16:creationId xmlns:a16="http://schemas.microsoft.com/office/drawing/2014/main" id="{49D337BC-CDC4-DF4B-9C3A-669BF3788278}"/>
              </a:ext>
            </a:extLst>
          </p:cNvPr>
          <p:cNvSpPr>
            <a:spLocks noGrp="1"/>
          </p:cNvSpPr>
          <p:nvPr>
            <p:ph idx="20" hasCustomPrompt="1"/>
          </p:nvPr>
        </p:nvSpPr>
        <p:spPr>
          <a:xfrm>
            <a:off x="3644741" y="457200"/>
            <a:ext cx="5951235" cy="6382512"/>
          </a:xfrm>
          <a:prstGeom prst="rect">
            <a:avLst/>
          </a:prstGeom>
        </p:spPr>
        <p:txBody>
          <a:bodyPr lIns="0" tIns="0" rIns="0" bIns="0" anchor="ctr" anchorCtr="0">
            <a:normAutofit/>
          </a:bodyPr>
          <a:lstStyle>
            <a:lvl1pPr marL="0" indent="0">
              <a:lnSpc>
                <a:spcPct val="100000"/>
              </a:lnSpc>
              <a:spcBef>
                <a:spcPts val="0"/>
              </a:spcBef>
              <a:buNone/>
              <a:defRPr sz="1600"/>
            </a:lvl1pPr>
            <a:lvl2pPr marL="457178" indent="0">
              <a:buNone/>
              <a:defRPr sz="1800"/>
            </a:lvl2pPr>
            <a:lvl3pPr marL="914354" indent="0">
              <a:buNone/>
              <a:defRPr sz="1800"/>
            </a:lvl3pPr>
            <a:lvl4pPr marL="1371532" indent="0">
              <a:buFont typeface="Arial" panose="020B0604020202020204" pitchFamily="34" charset="0"/>
              <a:buNone/>
              <a:defRPr sz="1800"/>
            </a:lvl4pPr>
            <a:lvl5pPr marL="1828709" indent="0">
              <a:buNone/>
              <a:defRPr sz="1800"/>
            </a:lvl5pPr>
          </a:lstStyle>
          <a:p>
            <a:pPr lvl="0"/>
            <a:r>
              <a:rPr lang="en-US" dirty="0"/>
              <a:t>This text will grow from the center just like the “Important Message” to the left.</a:t>
            </a:r>
          </a:p>
        </p:txBody>
      </p:sp>
      <p:sp>
        <p:nvSpPr>
          <p:cNvPr id="11" name="Rectangle 10">
            <a:extLst>
              <a:ext uri="{FF2B5EF4-FFF2-40B4-BE49-F238E27FC236}">
                <a16:creationId xmlns:a16="http://schemas.microsoft.com/office/drawing/2014/main" id="{E748AD4C-E149-5641-85F8-D9B08038EEC0}"/>
              </a:ext>
            </a:extLst>
          </p:cNvPr>
          <p:cNvSpPr/>
          <p:nvPr userDrawn="1"/>
        </p:nvSpPr>
        <p:spPr>
          <a:xfrm>
            <a:off x="-1" y="0"/>
            <a:ext cx="3223101" cy="6839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arallelogram 10">
            <a:extLst>
              <a:ext uri="{FF2B5EF4-FFF2-40B4-BE49-F238E27FC236}">
                <a16:creationId xmlns:a16="http://schemas.microsoft.com/office/drawing/2014/main" id="{74B6DE9E-DB19-F247-A603-851A4EADBDE8}"/>
              </a:ext>
            </a:extLst>
          </p:cNvPr>
          <p:cNvSpPr/>
          <p:nvPr userDrawn="1"/>
        </p:nvSpPr>
        <p:spPr>
          <a:xfrm>
            <a:off x="-1714659" y="6839713"/>
            <a:ext cx="4937760" cy="953342"/>
          </a:xfrm>
          <a:custGeom>
            <a:avLst/>
            <a:gdLst>
              <a:gd name="connsiteX0" fmla="*/ 0 w 5212080"/>
              <a:gd name="connsiteY0" fmla="*/ 1097280 h 1097280"/>
              <a:gd name="connsiteX1" fmla="*/ 274320 w 5212080"/>
              <a:gd name="connsiteY1" fmla="*/ 0 h 1097280"/>
              <a:gd name="connsiteX2" fmla="*/ 5212080 w 5212080"/>
              <a:gd name="connsiteY2" fmla="*/ 0 h 1097280"/>
              <a:gd name="connsiteX3" fmla="*/ 4937760 w 5212080"/>
              <a:gd name="connsiteY3" fmla="*/ 1097280 h 1097280"/>
              <a:gd name="connsiteX4" fmla="*/ 0 w 5212080"/>
              <a:gd name="connsiteY4" fmla="*/ 1097280 h 1097280"/>
              <a:gd name="connsiteX0" fmla="*/ 0 w 5212080"/>
              <a:gd name="connsiteY0" fmla="*/ 1097280 h 1097280"/>
              <a:gd name="connsiteX1" fmla="*/ 274320 w 5212080"/>
              <a:gd name="connsiteY1" fmla="*/ 0 h 1097280"/>
              <a:gd name="connsiteX2" fmla="*/ 5212080 w 5212080"/>
              <a:gd name="connsiteY2" fmla="*/ 0 h 1097280"/>
              <a:gd name="connsiteX3" fmla="*/ 3767328 w 5212080"/>
              <a:gd name="connsiteY3" fmla="*/ 1078992 h 1097280"/>
              <a:gd name="connsiteX4" fmla="*/ 0 w 5212080"/>
              <a:gd name="connsiteY4" fmla="*/ 1097280 h 1097280"/>
              <a:gd name="connsiteX0" fmla="*/ 0 w 5212080"/>
              <a:gd name="connsiteY0" fmla="*/ 1097280 h 1115568"/>
              <a:gd name="connsiteX1" fmla="*/ 274320 w 5212080"/>
              <a:gd name="connsiteY1" fmla="*/ 0 h 1115568"/>
              <a:gd name="connsiteX2" fmla="*/ 5212080 w 5212080"/>
              <a:gd name="connsiteY2" fmla="*/ 0 h 1115568"/>
              <a:gd name="connsiteX3" fmla="*/ 4151376 w 5212080"/>
              <a:gd name="connsiteY3" fmla="*/ 1115568 h 1115568"/>
              <a:gd name="connsiteX4" fmla="*/ 0 w 5212080"/>
              <a:gd name="connsiteY4" fmla="*/ 1097280 h 1115568"/>
              <a:gd name="connsiteX0" fmla="*/ 0 w 5212080"/>
              <a:gd name="connsiteY0" fmla="*/ 1097280 h 1097280"/>
              <a:gd name="connsiteX1" fmla="*/ 274320 w 5212080"/>
              <a:gd name="connsiteY1" fmla="*/ 0 h 1097280"/>
              <a:gd name="connsiteX2" fmla="*/ 5212080 w 5212080"/>
              <a:gd name="connsiteY2" fmla="*/ 0 h 1097280"/>
              <a:gd name="connsiteX3" fmla="*/ 4185369 w 5212080"/>
              <a:gd name="connsiteY3" fmla="*/ 891217 h 1097280"/>
              <a:gd name="connsiteX4" fmla="*/ 0 w 5212080"/>
              <a:gd name="connsiteY4" fmla="*/ 1097280 h 1097280"/>
              <a:gd name="connsiteX0" fmla="*/ 0 w 5212080"/>
              <a:gd name="connsiteY0" fmla="*/ 1097280 h 1097280"/>
              <a:gd name="connsiteX1" fmla="*/ 274320 w 5212080"/>
              <a:gd name="connsiteY1" fmla="*/ 0 h 1097280"/>
              <a:gd name="connsiteX2" fmla="*/ 5212080 w 5212080"/>
              <a:gd name="connsiteY2" fmla="*/ 0 h 1097280"/>
              <a:gd name="connsiteX3" fmla="*/ 4314540 w 5212080"/>
              <a:gd name="connsiteY3" fmla="*/ 959203 h 1097280"/>
              <a:gd name="connsiteX4" fmla="*/ 0 w 5212080"/>
              <a:gd name="connsiteY4" fmla="*/ 1097280 h 1097280"/>
              <a:gd name="connsiteX0" fmla="*/ 0 w 5212080"/>
              <a:gd name="connsiteY0" fmla="*/ 1097280 h 1097280"/>
              <a:gd name="connsiteX1" fmla="*/ 274320 w 5212080"/>
              <a:gd name="connsiteY1" fmla="*/ 0 h 1097280"/>
              <a:gd name="connsiteX2" fmla="*/ 5212080 w 5212080"/>
              <a:gd name="connsiteY2" fmla="*/ 0 h 1097280"/>
              <a:gd name="connsiteX3" fmla="*/ 4232958 w 5212080"/>
              <a:gd name="connsiteY3" fmla="*/ 853826 h 1097280"/>
              <a:gd name="connsiteX4" fmla="*/ 0 w 5212080"/>
              <a:gd name="connsiteY4" fmla="*/ 1097280 h 1097280"/>
              <a:gd name="connsiteX0" fmla="*/ 0 w 5212080"/>
              <a:gd name="connsiteY0" fmla="*/ 1097280 h 1097280"/>
              <a:gd name="connsiteX1" fmla="*/ 274320 w 5212080"/>
              <a:gd name="connsiteY1" fmla="*/ 0 h 1097280"/>
              <a:gd name="connsiteX2" fmla="*/ 5212080 w 5212080"/>
              <a:gd name="connsiteY2" fmla="*/ 0 h 1097280"/>
              <a:gd name="connsiteX3" fmla="*/ 4314540 w 5212080"/>
              <a:gd name="connsiteY3" fmla="*/ 921811 h 1097280"/>
              <a:gd name="connsiteX4" fmla="*/ 0 w 5212080"/>
              <a:gd name="connsiteY4" fmla="*/ 1097280 h 1097280"/>
              <a:gd name="connsiteX0" fmla="*/ 929017 w 4937760"/>
              <a:gd name="connsiteY0" fmla="*/ 437825 h 921811"/>
              <a:gd name="connsiteX1" fmla="*/ 0 w 4937760"/>
              <a:gd name="connsiteY1" fmla="*/ 0 h 921811"/>
              <a:gd name="connsiteX2" fmla="*/ 4937760 w 4937760"/>
              <a:gd name="connsiteY2" fmla="*/ 0 h 921811"/>
              <a:gd name="connsiteX3" fmla="*/ 4040220 w 4937760"/>
              <a:gd name="connsiteY3" fmla="*/ 921811 h 921811"/>
              <a:gd name="connsiteX4" fmla="*/ 929017 w 4937760"/>
              <a:gd name="connsiteY4" fmla="*/ 437825 h 921811"/>
              <a:gd name="connsiteX0" fmla="*/ 704666 w 4937760"/>
              <a:gd name="connsiteY0" fmla="*/ 920519 h 921811"/>
              <a:gd name="connsiteX1" fmla="*/ 0 w 4937760"/>
              <a:gd name="connsiteY1" fmla="*/ 0 h 921811"/>
              <a:gd name="connsiteX2" fmla="*/ 4937760 w 4937760"/>
              <a:gd name="connsiteY2" fmla="*/ 0 h 921811"/>
              <a:gd name="connsiteX3" fmla="*/ 4040220 w 4937760"/>
              <a:gd name="connsiteY3" fmla="*/ 921811 h 921811"/>
              <a:gd name="connsiteX4" fmla="*/ 704666 w 4937760"/>
              <a:gd name="connsiteY4" fmla="*/ 920519 h 921811"/>
              <a:gd name="connsiteX0" fmla="*/ 704666 w 4937760"/>
              <a:gd name="connsiteY0" fmla="*/ 920519 h 953342"/>
              <a:gd name="connsiteX1" fmla="*/ 0 w 4937760"/>
              <a:gd name="connsiteY1" fmla="*/ 0 h 953342"/>
              <a:gd name="connsiteX2" fmla="*/ 4937760 w 4937760"/>
              <a:gd name="connsiteY2" fmla="*/ 0 h 953342"/>
              <a:gd name="connsiteX3" fmla="*/ 4026707 w 4937760"/>
              <a:gd name="connsiteY3" fmla="*/ 953342 h 953342"/>
              <a:gd name="connsiteX4" fmla="*/ 704666 w 4937760"/>
              <a:gd name="connsiteY4" fmla="*/ 920519 h 953342"/>
              <a:gd name="connsiteX0" fmla="*/ 700161 w 4937760"/>
              <a:gd name="connsiteY0" fmla="*/ 952050 h 953342"/>
              <a:gd name="connsiteX1" fmla="*/ 0 w 4937760"/>
              <a:gd name="connsiteY1" fmla="*/ 0 h 953342"/>
              <a:gd name="connsiteX2" fmla="*/ 4937760 w 4937760"/>
              <a:gd name="connsiteY2" fmla="*/ 0 h 953342"/>
              <a:gd name="connsiteX3" fmla="*/ 4026707 w 4937760"/>
              <a:gd name="connsiteY3" fmla="*/ 953342 h 953342"/>
              <a:gd name="connsiteX4" fmla="*/ 700161 w 4937760"/>
              <a:gd name="connsiteY4" fmla="*/ 952050 h 953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760" h="953342">
                <a:moveTo>
                  <a:pt x="700161" y="952050"/>
                </a:moveTo>
                <a:lnTo>
                  <a:pt x="0" y="0"/>
                </a:lnTo>
                <a:lnTo>
                  <a:pt x="4937760" y="0"/>
                </a:lnTo>
                <a:lnTo>
                  <a:pt x="4026707" y="953342"/>
                </a:lnTo>
                <a:lnTo>
                  <a:pt x="700161" y="952050"/>
                </a:lnTo>
                <a:close/>
              </a:path>
            </a:pathLst>
          </a:custGeom>
          <a:solidFill>
            <a:srgbClr val="E40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3" name="Text Placeholder 2">
            <a:extLst>
              <a:ext uri="{FF2B5EF4-FFF2-40B4-BE49-F238E27FC236}">
                <a16:creationId xmlns:a16="http://schemas.microsoft.com/office/drawing/2014/main" id="{E1D7B459-54FB-AB4C-87E9-8B25600D6116}"/>
              </a:ext>
            </a:extLst>
          </p:cNvPr>
          <p:cNvSpPr>
            <a:spLocks noGrp="1"/>
          </p:cNvSpPr>
          <p:nvPr>
            <p:ph type="body" sz="quarter" idx="21" hasCustomPrompt="1"/>
          </p:nvPr>
        </p:nvSpPr>
        <p:spPr>
          <a:xfrm>
            <a:off x="0" y="0"/>
            <a:ext cx="3222625" cy="6858000"/>
          </a:xfrm>
        </p:spPr>
        <p:txBody>
          <a:bodyPr lIns="274320" tIns="274320" rIns="274320" bIns="274320" anchor="ctr" anchorCtr="0">
            <a:normAutofit/>
          </a:bodyPr>
          <a:lstStyle>
            <a:lvl1pPr>
              <a:spcBef>
                <a:spcPts val="0"/>
              </a:spcBef>
              <a:defRPr sz="3200" b="1" i="0">
                <a:solidFill>
                  <a:schemeClr val="bg1"/>
                </a:solidFill>
                <a:latin typeface="IBM Plex Sans" panose="020B0503050203000203" pitchFamily="34" charset="0"/>
              </a:defRPr>
            </a:lvl1pPr>
          </a:lstStyle>
          <a:p>
            <a:pPr lvl="0"/>
            <a:r>
              <a:rPr lang="en-US" dirty="0"/>
              <a:t>This is where an important message would go.</a:t>
            </a:r>
          </a:p>
        </p:txBody>
      </p:sp>
      <p:sp>
        <p:nvSpPr>
          <p:cNvPr id="8" name="Text Placeholder 8">
            <a:extLst>
              <a:ext uri="{FF2B5EF4-FFF2-40B4-BE49-F238E27FC236}">
                <a16:creationId xmlns:a16="http://schemas.microsoft.com/office/drawing/2014/main" id="{77E95AF1-4817-3B4F-B280-E80938F152AE}"/>
              </a:ext>
            </a:extLst>
          </p:cNvPr>
          <p:cNvSpPr>
            <a:spLocks noGrp="1"/>
          </p:cNvSpPr>
          <p:nvPr>
            <p:ph type="body" sz="quarter" idx="22" hasCustomPrompt="1"/>
          </p:nvPr>
        </p:nvSpPr>
        <p:spPr>
          <a:xfrm>
            <a:off x="3644741" y="7094771"/>
            <a:ext cx="5399495"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764919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EE818-C37D-2343-91CD-6DAB275AF0A5}"/>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Table Design</a:t>
            </a:r>
          </a:p>
        </p:txBody>
      </p:sp>
      <p:cxnSp>
        <p:nvCxnSpPr>
          <p:cNvPr id="4" name="Straight Connector 3">
            <a:extLst>
              <a:ext uri="{FF2B5EF4-FFF2-40B4-BE49-F238E27FC236}">
                <a16:creationId xmlns:a16="http://schemas.microsoft.com/office/drawing/2014/main" id="{B17E23C7-E256-5D4A-8041-D8CB43277B4D}"/>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A4F3E7B-D61E-ED4D-B66D-B8E96489D73D}"/>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9" name="Text Placeholder 10">
            <a:extLst>
              <a:ext uri="{FF2B5EF4-FFF2-40B4-BE49-F238E27FC236}">
                <a16:creationId xmlns:a16="http://schemas.microsoft.com/office/drawing/2014/main" id="{3C13388A-6F22-ED4C-83C5-0DFAB728B165}"/>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8" name="Text Placeholder 8">
            <a:extLst>
              <a:ext uri="{FF2B5EF4-FFF2-40B4-BE49-F238E27FC236}">
                <a16:creationId xmlns:a16="http://schemas.microsoft.com/office/drawing/2014/main" id="{22EEC278-0C54-1046-918A-F820C3F0451F}"/>
              </a:ext>
            </a:extLst>
          </p:cNvPr>
          <p:cNvSpPr>
            <a:spLocks noGrp="1"/>
          </p:cNvSpPr>
          <p:nvPr>
            <p:ph type="body" sz="quarter" idx="20"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54633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 y="0"/>
            <a:ext cx="10057503" cy="7772400"/>
          </a:xfrm>
          <a:prstGeom prst="rect">
            <a:avLst/>
          </a:prstGeom>
        </p:spPr>
      </p:pic>
      <p:sp>
        <p:nvSpPr>
          <p:cNvPr id="13" name="Title 1">
            <a:extLst>
              <a:ext uri="{FF2B5EF4-FFF2-40B4-BE49-F238E27FC236}">
                <a16:creationId xmlns:a16="http://schemas.microsoft.com/office/drawing/2014/main" id="{A3CCB264-4BC7-E840-A20B-8F1585420DE4}"/>
              </a:ext>
            </a:extLst>
          </p:cNvPr>
          <p:cNvSpPr>
            <a:spLocks noGrp="1"/>
          </p:cNvSpPr>
          <p:nvPr>
            <p:ph type="title" hasCustomPrompt="1"/>
          </p:nvPr>
        </p:nvSpPr>
        <p:spPr>
          <a:xfrm>
            <a:off x="466725" y="457199"/>
            <a:ext cx="5401640" cy="771745"/>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Agenda/TOC</a:t>
            </a:r>
          </a:p>
        </p:txBody>
      </p:sp>
      <p:sp>
        <p:nvSpPr>
          <p:cNvPr id="14" name="Text Placeholder 4">
            <a:extLst>
              <a:ext uri="{FF2B5EF4-FFF2-40B4-BE49-F238E27FC236}">
                <a16:creationId xmlns:a16="http://schemas.microsoft.com/office/drawing/2014/main" id="{0D3AE56F-8CDE-B341-BCC9-BB0CA39E243A}"/>
              </a:ext>
            </a:extLst>
          </p:cNvPr>
          <p:cNvSpPr>
            <a:spLocks noGrp="1"/>
          </p:cNvSpPr>
          <p:nvPr>
            <p:ph type="body" sz="quarter" idx="18" hasCustomPrompt="1"/>
          </p:nvPr>
        </p:nvSpPr>
        <p:spPr>
          <a:xfrm>
            <a:off x="474156" y="1539879"/>
            <a:ext cx="548640" cy="4067113"/>
          </a:xfrm>
          <a:prstGeom prst="rect">
            <a:avLst/>
          </a:prstGeom>
        </p:spPr>
        <p:txBody>
          <a:bodyPr lIns="0" tIns="0" rIns="0" bIns="0">
            <a:normAutofit/>
          </a:bodyPr>
          <a:lstStyle>
            <a:lvl1pPr marL="0" indent="0">
              <a:lnSpc>
                <a:spcPct val="100000"/>
              </a:lnSpc>
              <a:spcBef>
                <a:spcPts val="0"/>
              </a:spcBef>
              <a:buNone/>
              <a:defRPr sz="1600">
                <a:solidFill>
                  <a:schemeClr val="tx2"/>
                </a:solidFill>
              </a:defRPr>
            </a:lvl1pPr>
          </a:lstStyle>
          <a:p>
            <a:pPr lvl="0"/>
            <a:r>
              <a:rPr lang="en-US" dirty="0"/>
              <a:t>#s</a:t>
            </a:r>
          </a:p>
        </p:txBody>
      </p:sp>
      <p:sp>
        <p:nvSpPr>
          <p:cNvPr id="15" name="Content Placeholder 2">
            <a:extLst>
              <a:ext uri="{FF2B5EF4-FFF2-40B4-BE49-F238E27FC236}">
                <a16:creationId xmlns:a16="http://schemas.microsoft.com/office/drawing/2014/main" id="{EF686392-03D5-684D-829D-1291D2916950}"/>
              </a:ext>
            </a:extLst>
          </p:cNvPr>
          <p:cNvSpPr>
            <a:spLocks noGrp="1"/>
          </p:cNvSpPr>
          <p:nvPr>
            <p:ph idx="1" hasCustomPrompt="1"/>
          </p:nvPr>
        </p:nvSpPr>
        <p:spPr>
          <a:xfrm>
            <a:off x="1077334" y="1539879"/>
            <a:ext cx="4846320" cy="4067113"/>
          </a:xfrm>
          <a:prstGeom prst="rect">
            <a:avLst/>
          </a:prstGeom>
        </p:spPr>
        <p:txBody>
          <a:bodyPr lIns="0" tIns="0" rIns="0" bIns="0">
            <a:norm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600" b="0" i="0">
                <a:latin typeface="Roboto" panose="02000000000000000000" pitchFamily="2" charset="0"/>
                <a:ea typeface="Roboto" panose="02000000000000000000" pitchFamily="2" charset="0"/>
              </a:defRPr>
            </a:lvl1pPr>
            <a:lvl2pPr marL="457178" indent="0">
              <a:buNone/>
              <a:defRPr sz="2400"/>
            </a:lvl2pPr>
            <a:lvl3pPr marL="914354" indent="0">
              <a:buNone/>
              <a:defRPr sz="2400"/>
            </a:lvl3pPr>
            <a:lvl4pPr marL="1371532" indent="0">
              <a:buNone/>
              <a:defRPr sz="2400"/>
            </a:lvl4pPr>
            <a:lvl5pPr marL="1828709" indent="0">
              <a:buNone/>
              <a:defRPr sz="2400"/>
            </a:lvl5pPr>
          </a:lstStyle>
          <a:p>
            <a:pPr lvl="0"/>
            <a:r>
              <a:rPr lang="en-US" dirty="0"/>
              <a:t>Section A (bold)</a:t>
            </a:r>
          </a:p>
          <a:p>
            <a:pPr lvl="0"/>
            <a:r>
              <a:rPr lang="en-US" dirty="0"/>
              <a:t>Subsection 1 (regular)</a:t>
            </a:r>
          </a:p>
          <a:p>
            <a:pPr lvl="0"/>
            <a:r>
              <a:rPr lang="en-US" dirty="0"/>
              <a:t>Subsection 2</a:t>
            </a:r>
          </a:p>
          <a:p>
            <a:pPr lvl="0"/>
            <a:r>
              <a:rPr lang="en-US" dirty="0"/>
              <a:t>Subsection 3</a:t>
            </a:r>
          </a:p>
          <a:p>
            <a:pPr lvl="0"/>
            <a:r>
              <a:rPr lang="en-US" dirty="0"/>
              <a:t>Section B</a:t>
            </a:r>
          </a:p>
          <a:p>
            <a:pPr lvl="0"/>
            <a:r>
              <a:rPr lang="en-US" dirty="0"/>
              <a:t>Section C</a:t>
            </a:r>
          </a:p>
          <a:p>
            <a:pPr lvl="0"/>
            <a:r>
              <a:rPr lang="en-US" dirty="0"/>
              <a:t>Section D</a:t>
            </a:r>
          </a:p>
        </p:txBody>
      </p:sp>
      <p:cxnSp>
        <p:nvCxnSpPr>
          <p:cNvPr id="18" name="Straight Connector 17">
            <a:extLst>
              <a:ext uri="{FF2B5EF4-FFF2-40B4-BE49-F238E27FC236}">
                <a16:creationId xmlns:a16="http://schemas.microsoft.com/office/drawing/2014/main" id="{AD6FC6EE-FCFD-224D-BC1A-244AA5615124}"/>
              </a:ext>
            </a:extLst>
          </p:cNvPr>
          <p:cNvCxnSpPr>
            <a:cxnSpLocks/>
          </p:cNvCxnSpPr>
          <p:nvPr userDrawn="1"/>
        </p:nvCxnSpPr>
        <p:spPr>
          <a:xfrm>
            <a:off x="481267" y="1188720"/>
            <a:ext cx="57694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8">
            <a:extLst>
              <a:ext uri="{FF2B5EF4-FFF2-40B4-BE49-F238E27FC236}">
                <a16:creationId xmlns:a16="http://schemas.microsoft.com/office/drawing/2014/main" id="{5EBDC47B-C48C-AA4D-8CCC-66EDB6136A3E}"/>
              </a:ext>
            </a:extLst>
          </p:cNvPr>
          <p:cNvSpPr>
            <a:spLocks noGrp="1"/>
          </p:cNvSpPr>
          <p:nvPr>
            <p:ph type="body" sz="quarter" idx="20" hasCustomPrompt="1"/>
          </p:nvPr>
        </p:nvSpPr>
        <p:spPr>
          <a:xfrm>
            <a:off x="486028" y="7094771"/>
            <a:ext cx="4839952"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3153503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 Shad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EE818-C37D-2343-91CD-6DAB275AF0A5}"/>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Table Design (Shaded)</a:t>
            </a:r>
          </a:p>
        </p:txBody>
      </p:sp>
      <p:cxnSp>
        <p:nvCxnSpPr>
          <p:cNvPr id="4" name="Straight Connector 3">
            <a:extLst>
              <a:ext uri="{FF2B5EF4-FFF2-40B4-BE49-F238E27FC236}">
                <a16:creationId xmlns:a16="http://schemas.microsoft.com/office/drawing/2014/main" id="{B17E23C7-E256-5D4A-8041-D8CB43277B4D}"/>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A4F3E7B-D61E-ED4D-B66D-B8E96489D73D}"/>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Text Placeholder 10">
            <a:extLst>
              <a:ext uri="{FF2B5EF4-FFF2-40B4-BE49-F238E27FC236}">
                <a16:creationId xmlns:a16="http://schemas.microsoft.com/office/drawing/2014/main" id="{6BBC3745-0C8B-1344-A64B-C38397F82E96}"/>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9" name="Text Placeholder 8">
            <a:extLst>
              <a:ext uri="{FF2B5EF4-FFF2-40B4-BE49-F238E27FC236}">
                <a16:creationId xmlns:a16="http://schemas.microsoft.com/office/drawing/2014/main" id="{0AFA07EA-D64B-BD4F-956C-823A1A539835}"/>
              </a:ext>
            </a:extLst>
          </p:cNvPr>
          <p:cNvSpPr>
            <a:spLocks noGrp="1"/>
          </p:cNvSpPr>
          <p:nvPr>
            <p:ph type="body" sz="quarter" idx="20"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15145132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EE818-C37D-2343-91CD-6DAB275AF0A5}"/>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Key Points</a:t>
            </a:r>
          </a:p>
        </p:txBody>
      </p:sp>
      <p:cxnSp>
        <p:nvCxnSpPr>
          <p:cNvPr id="4" name="Straight Connector 3">
            <a:extLst>
              <a:ext uri="{FF2B5EF4-FFF2-40B4-BE49-F238E27FC236}">
                <a16:creationId xmlns:a16="http://schemas.microsoft.com/office/drawing/2014/main" id="{B17E23C7-E256-5D4A-8041-D8CB43277B4D}"/>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A4F3E7B-D61E-ED4D-B66D-B8E96489D73D}"/>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Text Placeholder 8">
            <a:extLst>
              <a:ext uri="{FF2B5EF4-FFF2-40B4-BE49-F238E27FC236}">
                <a16:creationId xmlns:a16="http://schemas.microsoft.com/office/drawing/2014/main" id="{11741325-ECEB-8C47-B8F3-66EF28A2B627}"/>
              </a:ext>
            </a:extLst>
          </p:cNvPr>
          <p:cNvSpPr>
            <a:spLocks noGrp="1"/>
          </p:cNvSpPr>
          <p:nvPr>
            <p:ph type="body" sz="quarter" idx="20"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3699893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 with Picture over Graphic A">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 y="0"/>
            <a:ext cx="10057503" cy="7772400"/>
          </a:xfrm>
          <a:prstGeom prst="rect">
            <a:avLst/>
          </a:prstGeom>
        </p:spPr>
      </p:pic>
      <p:sp>
        <p:nvSpPr>
          <p:cNvPr id="2" name="Title 1">
            <a:extLst>
              <a:ext uri="{FF2B5EF4-FFF2-40B4-BE49-F238E27FC236}">
                <a16:creationId xmlns:a16="http://schemas.microsoft.com/office/drawing/2014/main" id="{18FF80E0-117F-BF45-8C49-B2B41AC4E64A}"/>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3FC0D7E5-954C-414C-BD50-359875DD042C}"/>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43B605AB-3CA5-1B4A-A55B-5244DCB3D351}"/>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6" name="Slide Number Placeholder 5">
            <a:extLst>
              <a:ext uri="{FF2B5EF4-FFF2-40B4-BE49-F238E27FC236}">
                <a16:creationId xmlns:a16="http://schemas.microsoft.com/office/drawing/2014/main" id="{4BB133E5-F35B-DC47-91B7-8C95CB129A1D}"/>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Content Placeholder 2">
            <a:extLst>
              <a:ext uri="{FF2B5EF4-FFF2-40B4-BE49-F238E27FC236}">
                <a16:creationId xmlns:a16="http://schemas.microsoft.com/office/drawing/2014/main" id="{A94E1B41-8D4C-A844-B80B-F3CF1B9AE088}"/>
              </a:ext>
            </a:extLst>
          </p:cNvPr>
          <p:cNvSpPr>
            <a:spLocks noGrp="1"/>
          </p:cNvSpPr>
          <p:nvPr>
            <p:ph idx="1"/>
          </p:nvPr>
        </p:nvSpPr>
        <p:spPr>
          <a:xfrm>
            <a:off x="475363" y="2235200"/>
            <a:ext cx="4297680" cy="4622800"/>
          </a:xfrm>
          <a:prstGeom prst="rect">
            <a:avLst/>
          </a:prstGeom>
        </p:spPr>
        <p:txBody>
          <a:bodyPr lIns="0" tIns="0" rIns="0" bIns="0">
            <a:normAutofit/>
          </a:bodyPr>
          <a:lstStyle>
            <a:lvl1pPr marL="0" indent="0">
              <a:lnSpc>
                <a:spcPct val="100000"/>
              </a:lnSpc>
              <a:spcBef>
                <a:spcPts val="0"/>
              </a:spcBef>
              <a:buFont typeface="Arial" panose="020B0604020202020204" pitchFamily="34" charset="0"/>
              <a:buNone/>
              <a:defRPr sz="1600"/>
            </a:lvl1pPr>
            <a:lvl2pPr marL="457178" indent="0">
              <a:buFont typeface="Arial" panose="020B0604020202020204" pitchFamily="34" charset="0"/>
              <a:buNone/>
              <a:defRPr sz="1600"/>
            </a:lvl2pPr>
            <a:lvl3pPr marL="914354" indent="0">
              <a:buFont typeface="Arial" panose="020B0604020202020204" pitchFamily="34" charset="0"/>
              <a:buNone/>
              <a:defRPr sz="1600"/>
            </a:lvl3pPr>
            <a:lvl4pPr marL="1371532" indent="0">
              <a:buFont typeface="Arial" panose="020B0604020202020204" pitchFamily="34" charset="0"/>
              <a:buNone/>
              <a:defRPr sz="1600"/>
            </a:lvl4pPr>
            <a:lvl5pPr marL="1828709" indent="0">
              <a:buFont typeface="Arial" panose="020B0604020202020204" pitchFamily="34" charse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11">
            <a:extLst>
              <a:ext uri="{FF2B5EF4-FFF2-40B4-BE49-F238E27FC236}">
                <a16:creationId xmlns:a16="http://schemas.microsoft.com/office/drawing/2014/main" id="{7003E2BB-3207-844C-80F3-148ECD02E74D}"/>
              </a:ext>
            </a:extLst>
          </p:cNvPr>
          <p:cNvSpPr>
            <a:spLocks noGrp="1"/>
          </p:cNvSpPr>
          <p:nvPr>
            <p:ph type="pic" sz="quarter" idx="21"/>
          </p:nvPr>
        </p:nvSpPr>
        <p:spPr>
          <a:xfrm>
            <a:off x="5307186" y="2235200"/>
            <a:ext cx="4298950" cy="4622800"/>
          </a:xfrm>
        </p:spPr>
        <p:txBody>
          <a:bodyPr/>
          <a:lstStyle/>
          <a:p>
            <a:r>
              <a:rPr lang="en-US"/>
              <a:t>Click icon to add picture</a:t>
            </a:r>
          </a:p>
        </p:txBody>
      </p:sp>
      <p:sp>
        <p:nvSpPr>
          <p:cNvPr id="10" name="Text Placeholder 8">
            <a:extLst>
              <a:ext uri="{FF2B5EF4-FFF2-40B4-BE49-F238E27FC236}">
                <a16:creationId xmlns:a16="http://schemas.microsoft.com/office/drawing/2014/main" id="{403A243F-18F3-E64C-9A7B-2C9173D539A7}"/>
              </a:ext>
            </a:extLst>
          </p:cNvPr>
          <p:cNvSpPr>
            <a:spLocks noGrp="1"/>
          </p:cNvSpPr>
          <p:nvPr>
            <p:ph type="body" sz="quarter" idx="20" hasCustomPrompt="1"/>
          </p:nvPr>
        </p:nvSpPr>
        <p:spPr>
          <a:xfrm>
            <a:off x="486027" y="7094771"/>
            <a:ext cx="482115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2917934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 Graphic A">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7503" cy="7772400"/>
          </a:xfrm>
          <a:prstGeom prst="rect">
            <a:avLst/>
          </a:prstGeom>
        </p:spPr>
      </p:pic>
      <p:sp>
        <p:nvSpPr>
          <p:cNvPr id="6" name="Slide Number Placeholder 5">
            <a:extLst>
              <a:ext uri="{FF2B5EF4-FFF2-40B4-BE49-F238E27FC236}">
                <a16:creationId xmlns:a16="http://schemas.microsoft.com/office/drawing/2014/main" id="{4BB133E5-F35B-DC47-91B7-8C95CB129A1D}"/>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10" name="TextBox 9">
            <a:extLst>
              <a:ext uri="{FF2B5EF4-FFF2-40B4-BE49-F238E27FC236}">
                <a16:creationId xmlns:a16="http://schemas.microsoft.com/office/drawing/2014/main" id="{5B0BC549-8896-4C4A-B377-93501985EC13}"/>
              </a:ext>
            </a:extLst>
          </p:cNvPr>
          <p:cNvSpPr txBox="1"/>
          <p:nvPr userDrawn="1"/>
        </p:nvSpPr>
        <p:spPr>
          <a:xfrm>
            <a:off x="4545784" y="1778478"/>
            <a:ext cx="1287379" cy="1938992"/>
          </a:xfrm>
          <a:prstGeom prst="rect">
            <a:avLst/>
          </a:prstGeom>
          <a:noFill/>
        </p:spPr>
        <p:txBody>
          <a:bodyPr wrap="square" rtlCol="0">
            <a:spAutoFit/>
          </a:bodyPr>
          <a:lstStyle/>
          <a:p>
            <a:r>
              <a:rPr lang="en-US" sz="12000" b="1" i="0" dirty="0">
                <a:solidFill>
                  <a:schemeClr val="bg2"/>
                </a:solidFill>
                <a:latin typeface="IBM Plex Sans" panose="020B0503050203000203" pitchFamily="34" charset="0"/>
                <a:ea typeface="Roboto" panose="02000000000000000000" pitchFamily="2" charset="0"/>
              </a:rPr>
              <a:t>“</a:t>
            </a:r>
          </a:p>
        </p:txBody>
      </p:sp>
      <p:sp>
        <p:nvSpPr>
          <p:cNvPr id="11" name="TextBox 10">
            <a:extLst>
              <a:ext uri="{FF2B5EF4-FFF2-40B4-BE49-F238E27FC236}">
                <a16:creationId xmlns:a16="http://schemas.microsoft.com/office/drawing/2014/main" id="{BE157A56-EA56-8041-B37E-5C7093D992CA}"/>
              </a:ext>
            </a:extLst>
          </p:cNvPr>
          <p:cNvSpPr txBox="1"/>
          <p:nvPr userDrawn="1"/>
        </p:nvSpPr>
        <p:spPr>
          <a:xfrm>
            <a:off x="8879737" y="4644836"/>
            <a:ext cx="1287379" cy="1938992"/>
          </a:xfrm>
          <a:prstGeom prst="rect">
            <a:avLst/>
          </a:prstGeom>
          <a:noFill/>
        </p:spPr>
        <p:txBody>
          <a:bodyPr wrap="square" rtlCol="0">
            <a:spAutoFit/>
          </a:bodyPr>
          <a:lstStyle/>
          <a:p>
            <a:r>
              <a:rPr lang="en-US" sz="12000" b="1" i="0" dirty="0">
                <a:solidFill>
                  <a:schemeClr val="bg2"/>
                </a:solidFill>
                <a:latin typeface="IBM Plex Sans" panose="020B0503050203000203" pitchFamily="34" charset="0"/>
                <a:ea typeface="Roboto" panose="02000000000000000000" pitchFamily="2" charset="0"/>
              </a:rPr>
              <a:t>”</a:t>
            </a:r>
          </a:p>
        </p:txBody>
      </p:sp>
      <p:sp>
        <p:nvSpPr>
          <p:cNvPr id="12" name="Text Placeholder 3">
            <a:extLst>
              <a:ext uri="{FF2B5EF4-FFF2-40B4-BE49-F238E27FC236}">
                <a16:creationId xmlns:a16="http://schemas.microsoft.com/office/drawing/2014/main" id="{30E6ECD8-ACDC-ED42-9D4D-813342C4CAA7}"/>
              </a:ext>
            </a:extLst>
          </p:cNvPr>
          <p:cNvSpPr>
            <a:spLocks noGrp="1"/>
          </p:cNvSpPr>
          <p:nvPr>
            <p:ph type="body" sz="quarter" idx="14" hasCustomPrompt="1"/>
          </p:nvPr>
        </p:nvSpPr>
        <p:spPr>
          <a:xfrm>
            <a:off x="4823123" y="2235200"/>
            <a:ext cx="4787901" cy="3133725"/>
          </a:xfrm>
          <a:prstGeom prst="rect">
            <a:avLst/>
          </a:prstGeom>
        </p:spPr>
        <p:txBody>
          <a:bodyPr lIns="0" tIns="0" rIns="0" bIns="0" anchor="ctr">
            <a:normAutofit/>
          </a:bodyPr>
          <a:lstStyle>
            <a:lvl1pPr marL="0" indent="0" algn="l">
              <a:lnSpc>
                <a:spcPct val="100000"/>
              </a:lnSpc>
              <a:spcBef>
                <a:spcPts val="0"/>
              </a:spcBef>
              <a:buNone/>
              <a:defRPr sz="3000" b="0" i="1">
                <a:solidFill>
                  <a:schemeClr val="tx1"/>
                </a:solidFill>
                <a:latin typeface="Roboto Light" panose="02000000000000000000" pitchFamily="2" charset="0"/>
                <a:ea typeface="Roboto Light" panose="02000000000000000000" pitchFamily="2"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
        <p:nvSpPr>
          <p:cNvPr id="13" name="Text Placeholder 5">
            <a:extLst>
              <a:ext uri="{FF2B5EF4-FFF2-40B4-BE49-F238E27FC236}">
                <a16:creationId xmlns:a16="http://schemas.microsoft.com/office/drawing/2014/main" id="{732D3863-06B6-3646-B8CF-0EADFF638FF8}"/>
              </a:ext>
            </a:extLst>
          </p:cNvPr>
          <p:cNvSpPr>
            <a:spLocks noGrp="1"/>
          </p:cNvSpPr>
          <p:nvPr>
            <p:ph type="body" sz="quarter" idx="15" hasCustomPrompt="1"/>
          </p:nvPr>
        </p:nvSpPr>
        <p:spPr>
          <a:xfrm>
            <a:off x="4823123" y="5783075"/>
            <a:ext cx="4787901" cy="937671"/>
          </a:xfrm>
          <a:prstGeom prst="rect">
            <a:avLst/>
          </a:prstGeom>
        </p:spPr>
        <p:txBody>
          <a:bodyPr lIns="0" tIns="0" rIns="0" bIns="0" anchor="t">
            <a:normAutofit/>
          </a:bodyPr>
          <a:lstStyle>
            <a:lvl1pPr marL="0" indent="0">
              <a:lnSpc>
                <a:spcPct val="100000"/>
              </a:lnSpc>
              <a:spcBef>
                <a:spcPts val="0"/>
              </a:spcBef>
              <a:buNone/>
              <a:defRPr sz="2000" b="1" i="0">
                <a:solidFill>
                  <a:schemeClr val="tx1"/>
                </a:solidFill>
                <a:latin typeface="Roboto" panose="02000000000000000000" pitchFamily="2" charset="0"/>
                <a:ea typeface="Roboto" panose="02000000000000000000" pitchFamily="2" charset="0"/>
              </a:defRPr>
            </a:lvl1pPr>
          </a:lstStyle>
          <a:p>
            <a:pPr lvl="0"/>
            <a:r>
              <a:rPr lang="en-US" dirty="0"/>
              <a:t>Name Name</a:t>
            </a:r>
          </a:p>
        </p:txBody>
      </p:sp>
      <p:sp>
        <p:nvSpPr>
          <p:cNvPr id="14" name="Text Placeholder 8">
            <a:extLst>
              <a:ext uri="{FF2B5EF4-FFF2-40B4-BE49-F238E27FC236}">
                <a16:creationId xmlns:a16="http://schemas.microsoft.com/office/drawing/2014/main" id="{F5339513-BC4E-4A43-AA9F-CC3A96C12A33}"/>
              </a:ext>
            </a:extLst>
          </p:cNvPr>
          <p:cNvSpPr>
            <a:spLocks noGrp="1"/>
          </p:cNvSpPr>
          <p:nvPr>
            <p:ph type="body" sz="quarter" idx="20" hasCustomPrompt="1"/>
          </p:nvPr>
        </p:nvSpPr>
        <p:spPr>
          <a:xfrm>
            <a:off x="4823123" y="7094771"/>
            <a:ext cx="4221113"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3070090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Quote - Graphic B">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B0BC549-8896-4C4A-B377-93501985EC13}"/>
              </a:ext>
            </a:extLst>
          </p:cNvPr>
          <p:cNvSpPr txBox="1"/>
          <p:nvPr userDrawn="1"/>
        </p:nvSpPr>
        <p:spPr>
          <a:xfrm>
            <a:off x="425195" y="1130295"/>
            <a:ext cx="1287379" cy="1938992"/>
          </a:xfrm>
          <a:prstGeom prst="rect">
            <a:avLst/>
          </a:prstGeom>
          <a:noFill/>
        </p:spPr>
        <p:txBody>
          <a:bodyPr wrap="square" rtlCol="0">
            <a:spAutoFit/>
          </a:bodyPr>
          <a:lstStyle/>
          <a:p>
            <a:r>
              <a:rPr lang="en-US" sz="12000" b="1" i="0" dirty="0">
                <a:solidFill>
                  <a:schemeClr val="bg2"/>
                </a:solidFill>
                <a:latin typeface="IBM Plex Sans" panose="020B0503050203000203" pitchFamily="34" charset="0"/>
                <a:ea typeface="Roboto" panose="02000000000000000000" pitchFamily="2" charset="0"/>
              </a:rPr>
              <a:t>“</a:t>
            </a:r>
          </a:p>
        </p:txBody>
      </p:sp>
      <p:sp>
        <p:nvSpPr>
          <p:cNvPr id="11" name="TextBox 10">
            <a:extLst>
              <a:ext uri="{FF2B5EF4-FFF2-40B4-BE49-F238E27FC236}">
                <a16:creationId xmlns:a16="http://schemas.microsoft.com/office/drawing/2014/main" id="{BE157A56-EA56-8041-B37E-5C7093D992CA}"/>
              </a:ext>
            </a:extLst>
          </p:cNvPr>
          <p:cNvSpPr txBox="1"/>
          <p:nvPr userDrawn="1"/>
        </p:nvSpPr>
        <p:spPr>
          <a:xfrm>
            <a:off x="4661180" y="3996653"/>
            <a:ext cx="1287379" cy="1938992"/>
          </a:xfrm>
          <a:prstGeom prst="rect">
            <a:avLst/>
          </a:prstGeom>
          <a:noFill/>
        </p:spPr>
        <p:txBody>
          <a:bodyPr wrap="square" rtlCol="0">
            <a:spAutoFit/>
          </a:bodyPr>
          <a:lstStyle/>
          <a:p>
            <a:r>
              <a:rPr lang="en-US" sz="12000" b="1" i="0" dirty="0">
                <a:solidFill>
                  <a:schemeClr val="bg2"/>
                </a:solidFill>
                <a:latin typeface="IBM Plex Sans" panose="020B0503050203000203" pitchFamily="34" charset="0"/>
                <a:ea typeface="Roboto" panose="02000000000000000000" pitchFamily="2" charset="0"/>
              </a:rPr>
              <a:t>”</a:t>
            </a:r>
          </a:p>
        </p:txBody>
      </p:sp>
      <p:sp>
        <p:nvSpPr>
          <p:cNvPr id="12" name="Text Placeholder 3">
            <a:extLst>
              <a:ext uri="{FF2B5EF4-FFF2-40B4-BE49-F238E27FC236}">
                <a16:creationId xmlns:a16="http://schemas.microsoft.com/office/drawing/2014/main" id="{30E6ECD8-ACDC-ED42-9D4D-813342C4CAA7}"/>
              </a:ext>
            </a:extLst>
          </p:cNvPr>
          <p:cNvSpPr>
            <a:spLocks noGrp="1"/>
          </p:cNvSpPr>
          <p:nvPr>
            <p:ph type="body" sz="quarter" idx="14" hasCustomPrompt="1"/>
          </p:nvPr>
        </p:nvSpPr>
        <p:spPr>
          <a:xfrm>
            <a:off x="702534" y="1587017"/>
            <a:ext cx="4596087" cy="3133725"/>
          </a:xfrm>
          <a:prstGeom prst="rect">
            <a:avLst/>
          </a:prstGeom>
        </p:spPr>
        <p:txBody>
          <a:bodyPr lIns="0" tIns="0" rIns="0" bIns="0" anchor="ctr">
            <a:normAutofit/>
          </a:bodyPr>
          <a:lstStyle>
            <a:lvl1pPr marL="0" indent="0" algn="l">
              <a:lnSpc>
                <a:spcPct val="100000"/>
              </a:lnSpc>
              <a:spcBef>
                <a:spcPts val="0"/>
              </a:spcBef>
              <a:buNone/>
              <a:defRPr sz="2800" b="0" i="1">
                <a:solidFill>
                  <a:schemeClr val="tx1"/>
                </a:solidFill>
                <a:latin typeface="Roboto Light" panose="02000000000000000000" pitchFamily="2" charset="0"/>
                <a:ea typeface="Roboto Light" panose="02000000000000000000" pitchFamily="2"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
        <p:nvSpPr>
          <p:cNvPr id="13" name="Text Placeholder 5">
            <a:extLst>
              <a:ext uri="{FF2B5EF4-FFF2-40B4-BE49-F238E27FC236}">
                <a16:creationId xmlns:a16="http://schemas.microsoft.com/office/drawing/2014/main" id="{732D3863-06B6-3646-B8CF-0EADFF638FF8}"/>
              </a:ext>
            </a:extLst>
          </p:cNvPr>
          <p:cNvSpPr>
            <a:spLocks noGrp="1"/>
          </p:cNvSpPr>
          <p:nvPr>
            <p:ph type="body" sz="quarter" idx="15" hasCustomPrompt="1"/>
          </p:nvPr>
        </p:nvSpPr>
        <p:spPr>
          <a:xfrm>
            <a:off x="702534" y="5134892"/>
            <a:ext cx="4596087" cy="937671"/>
          </a:xfrm>
          <a:prstGeom prst="rect">
            <a:avLst/>
          </a:prstGeom>
        </p:spPr>
        <p:txBody>
          <a:bodyPr lIns="0" tIns="0" rIns="0" bIns="0" anchor="t">
            <a:normAutofit/>
          </a:bodyPr>
          <a:lstStyle>
            <a:lvl1pPr marL="0" indent="0">
              <a:lnSpc>
                <a:spcPct val="100000"/>
              </a:lnSpc>
              <a:spcBef>
                <a:spcPts val="0"/>
              </a:spcBef>
              <a:buNone/>
              <a:defRPr sz="2000" b="1" i="0">
                <a:solidFill>
                  <a:schemeClr val="tx1"/>
                </a:solidFill>
                <a:latin typeface="Roboto" panose="02000000000000000000" pitchFamily="2" charset="0"/>
                <a:ea typeface="Roboto" panose="02000000000000000000" pitchFamily="2" charset="0"/>
              </a:defRPr>
            </a:lvl1pPr>
          </a:lstStyle>
          <a:p>
            <a:pPr lvl="0"/>
            <a:r>
              <a:rPr lang="en-US" dirty="0"/>
              <a:t>Name Name</a:t>
            </a:r>
          </a:p>
        </p:txBody>
      </p:sp>
      <p:sp>
        <p:nvSpPr>
          <p:cNvPr id="14" name="Text Placeholder 8">
            <a:extLst>
              <a:ext uri="{FF2B5EF4-FFF2-40B4-BE49-F238E27FC236}">
                <a16:creationId xmlns:a16="http://schemas.microsoft.com/office/drawing/2014/main" id="{F5339513-BC4E-4A43-AA9F-CC3A96C12A33}"/>
              </a:ext>
            </a:extLst>
          </p:cNvPr>
          <p:cNvSpPr>
            <a:spLocks noGrp="1"/>
          </p:cNvSpPr>
          <p:nvPr>
            <p:ph type="body" sz="quarter" idx="20" hasCustomPrompt="1"/>
          </p:nvPr>
        </p:nvSpPr>
        <p:spPr>
          <a:xfrm>
            <a:off x="702534" y="7094771"/>
            <a:ext cx="4596087"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pic>
        <p:nvPicPr>
          <p:cNvPr id="15" name="Picture 14">
            <a:extLst>
              <a:ext uri="{FF2B5EF4-FFF2-40B4-BE49-F238E27FC236}">
                <a16:creationId xmlns:a16="http://schemas.microsoft.com/office/drawing/2014/main" id="{AF6EAE43-3603-9C44-882A-201BAE63FDB2}"/>
              </a:ext>
            </a:extLst>
          </p:cNvPr>
          <p:cNvPicPr>
            <a:picLocks noChangeAspect="1"/>
          </p:cNvPicPr>
          <p:nvPr userDrawn="1"/>
        </p:nvPicPr>
        <p:blipFill>
          <a:blip r:embed="rId2"/>
          <a:srcRect b="41692"/>
          <a:stretch>
            <a:fillRect/>
          </a:stretch>
        </p:blipFill>
        <p:spPr>
          <a:xfrm rot="16200000" flipH="1">
            <a:off x="4030511" y="1634051"/>
            <a:ext cx="7961177" cy="4643242"/>
          </a:xfrm>
          <a:custGeom>
            <a:avLst/>
            <a:gdLst>
              <a:gd name="connsiteX0" fmla="*/ 0 w 7961177"/>
              <a:gd name="connsiteY0" fmla="*/ 0 h 4643242"/>
              <a:gd name="connsiteX1" fmla="*/ 0 w 7961177"/>
              <a:gd name="connsiteY1" fmla="*/ 4643242 h 4643242"/>
              <a:gd name="connsiteX2" fmla="*/ 7961177 w 7961177"/>
              <a:gd name="connsiteY2" fmla="*/ 4643242 h 4643242"/>
              <a:gd name="connsiteX3" fmla="*/ 7961177 w 7961177"/>
              <a:gd name="connsiteY3" fmla="*/ 0 h 4643242"/>
            </a:gdLst>
            <a:ahLst/>
            <a:cxnLst>
              <a:cxn ang="0">
                <a:pos x="connsiteX0" y="connsiteY0"/>
              </a:cxn>
              <a:cxn ang="0">
                <a:pos x="connsiteX1" y="connsiteY1"/>
              </a:cxn>
              <a:cxn ang="0">
                <a:pos x="connsiteX2" y="connsiteY2"/>
              </a:cxn>
              <a:cxn ang="0">
                <a:pos x="connsiteX3" y="connsiteY3"/>
              </a:cxn>
            </a:cxnLst>
            <a:rect l="l" t="t" r="r" b="b"/>
            <a:pathLst>
              <a:path w="7961177" h="4643242">
                <a:moveTo>
                  <a:pt x="0" y="0"/>
                </a:moveTo>
                <a:lnTo>
                  <a:pt x="0" y="4643242"/>
                </a:lnTo>
                <a:lnTo>
                  <a:pt x="7961177" y="4643242"/>
                </a:lnTo>
                <a:lnTo>
                  <a:pt x="7961177" y="0"/>
                </a:lnTo>
                <a:close/>
              </a:path>
            </a:pathLst>
          </a:custGeom>
        </p:spPr>
      </p:pic>
      <p:sp>
        <p:nvSpPr>
          <p:cNvPr id="6" name="Slide Number Placeholder 5">
            <a:extLst>
              <a:ext uri="{FF2B5EF4-FFF2-40B4-BE49-F238E27FC236}">
                <a16:creationId xmlns:a16="http://schemas.microsoft.com/office/drawing/2014/main" id="{4BB133E5-F35B-DC47-91B7-8C95CB129A1D}"/>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bg1"/>
                </a:solidFill>
                <a:latin typeface="IBM Plex Sans" panose="020B0503050203000203" pitchFamily="34" charset="0"/>
              </a:defRPr>
            </a:lvl1pPr>
          </a:lstStyle>
          <a:p>
            <a:fld id="{DE0F21F1-205D-A749-A8CF-AA0C73715D22}" type="slidenum">
              <a:rPr lang="en-US" smtClean="0"/>
              <a:pPr/>
              <a:t>‹#›</a:t>
            </a:fld>
            <a:endParaRPr lang="en-US" dirty="0"/>
          </a:p>
        </p:txBody>
      </p:sp>
    </p:spTree>
    <p:extLst>
      <p:ext uri="{BB962C8B-B14F-4D97-AF65-F5344CB8AC3E}">
        <p14:creationId xmlns:p14="http://schemas.microsoft.com/office/powerpoint/2010/main" val="1824221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with Graphic B">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4664431-9D8C-C644-854F-2F0BE050B2B8}"/>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pic>
        <p:nvPicPr>
          <p:cNvPr id="8" name="Picture 7">
            <a:extLst>
              <a:ext uri="{FF2B5EF4-FFF2-40B4-BE49-F238E27FC236}">
                <a16:creationId xmlns:a16="http://schemas.microsoft.com/office/drawing/2014/main" id="{561E10AD-B495-6242-A5EF-1E8AE13E0AB8}"/>
              </a:ext>
            </a:extLst>
          </p:cNvPr>
          <p:cNvPicPr>
            <a:picLocks noChangeAspect="1"/>
          </p:cNvPicPr>
          <p:nvPr userDrawn="1"/>
        </p:nvPicPr>
        <p:blipFill>
          <a:blip r:embed="rId2"/>
          <a:stretch>
            <a:fillRect/>
          </a:stretch>
        </p:blipFill>
        <p:spPr>
          <a:xfrm>
            <a:off x="-2285999" y="-19137"/>
            <a:ext cx="6452376" cy="8736361"/>
          </a:xfrm>
          <a:prstGeom prst="rect">
            <a:avLst/>
          </a:prstGeom>
        </p:spPr>
      </p:pic>
      <p:sp>
        <p:nvSpPr>
          <p:cNvPr id="9" name="Title 1">
            <a:extLst>
              <a:ext uri="{FF2B5EF4-FFF2-40B4-BE49-F238E27FC236}">
                <a16:creationId xmlns:a16="http://schemas.microsoft.com/office/drawing/2014/main" id="{A3233AB1-B2D2-C045-BAC5-3D52F170B5CE}"/>
              </a:ext>
            </a:extLst>
          </p:cNvPr>
          <p:cNvSpPr>
            <a:spLocks noGrp="1"/>
          </p:cNvSpPr>
          <p:nvPr>
            <p:ph type="title" hasCustomPrompt="1"/>
          </p:nvPr>
        </p:nvSpPr>
        <p:spPr>
          <a:xfrm>
            <a:off x="4509276" y="457200"/>
            <a:ext cx="5086700" cy="1206499"/>
          </a:xfrm>
          <a:prstGeom prst="rect">
            <a:avLst/>
          </a:prstGeom>
        </p:spPr>
        <p:txBody>
          <a:bodyPr lIns="0" tIns="0" rIns="0" bIns="0" anchor="b" anchorCtr="0">
            <a:normAutofit/>
          </a:bodyPr>
          <a:lstStyle>
            <a:lvl1pPr>
              <a:lnSpc>
                <a:spcPct val="100000"/>
              </a:lnSpc>
              <a:defRPr>
                <a:solidFill>
                  <a:schemeClr val="tx1"/>
                </a:solidFill>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2709EA79-E0B6-7343-A1E8-DFA808099666}"/>
              </a:ext>
            </a:extLst>
          </p:cNvPr>
          <p:cNvCxnSpPr>
            <a:cxnSpLocks/>
          </p:cNvCxnSpPr>
          <p:nvPr userDrawn="1"/>
        </p:nvCxnSpPr>
        <p:spPr>
          <a:xfrm>
            <a:off x="4536173" y="1750475"/>
            <a:ext cx="42454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97AFEA4-FB88-9148-B332-0537281BD044}"/>
              </a:ext>
            </a:extLst>
          </p:cNvPr>
          <p:cNvSpPr>
            <a:spLocks noGrp="1"/>
          </p:cNvSpPr>
          <p:nvPr>
            <p:ph idx="20"/>
          </p:nvPr>
        </p:nvSpPr>
        <p:spPr>
          <a:xfrm>
            <a:off x="4536173" y="2133599"/>
            <a:ext cx="5047103" cy="4734529"/>
          </a:xfrm>
          <a:prstGeom prst="rect">
            <a:avLst/>
          </a:prstGeom>
        </p:spPr>
        <p:txBody>
          <a:bodyPr lIns="0" tIns="0" rIns="0" bIns="0">
            <a:normAutofit/>
          </a:bodyPr>
          <a:lstStyle>
            <a:lvl1pPr marL="0" indent="0">
              <a:lnSpc>
                <a:spcPct val="100000"/>
              </a:lnSpc>
              <a:spcBef>
                <a:spcPts val="0"/>
              </a:spcBef>
              <a:buNone/>
              <a:defRPr sz="1600"/>
            </a:lvl1pPr>
            <a:lvl2pPr marL="457178" indent="0">
              <a:buNone/>
              <a:defRPr sz="1600"/>
            </a:lvl2pPr>
            <a:lvl3pPr marL="914354" indent="0">
              <a:buNone/>
              <a:defRPr sz="1600"/>
            </a:lvl3pPr>
            <a:lvl4pPr marL="1371532" indent="0">
              <a:buFont typeface="Arial" panose="020B0604020202020204" pitchFamily="34" charset="0"/>
              <a:buNone/>
              <a:defRPr sz="1600"/>
            </a:lvl4pPr>
            <a:lvl5pPr marL="1828709"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8">
            <a:extLst>
              <a:ext uri="{FF2B5EF4-FFF2-40B4-BE49-F238E27FC236}">
                <a16:creationId xmlns:a16="http://schemas.microsoft.com/office/drawing/2014/main" id="{DEE5C732-8142-8541-833D-A278E521E09A}"/>
              </a:ext>
            </a:extLst>
          </p:cNvPr>
          <p:cNvSpPr>
            <a:spLocks noGrp="1"/>
          </p:cNvSpPr>
          <p:nvPr>
            <p:ph type="body" sz="quarter" idx="21" hasCustomPrompt="1"/>
          </p:nvPr>
        </p:nvSpPr>
        <p:spPr>
          <a:xfrm>
            <a:off x="4509276" y="7094771"/>
            <a:ext cx="4534960"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13275789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ntent with Picture - B">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7BBF5F3-C880-604C-9DDD-4C0BB00747A0}"/>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11" name="Picture Placeholder 4">
            <a:extLst>
              <a:ext uri="{FF2B5EF4-FFF2-40B4-BE49-F238E27FC236}">
                <a16:creationId xmlns:a16="http://schemas.microsoft.com/office/drawing/2014/main" id="{D0E5EB0A-47D6-2D4F-B213-79F567890232}"/>
              </a:ext>
            </a:extLst>
          </p:cNvPr>
          <p:cNvSpPr>
            <a:spLocks noGrp="1"/>
          </p:cNvSpPr>
          <p:nvPr>
            <p:ph type="pic" sz="quarter" idx="21"/>
          </p:nvPr>
        </p:nvSpPr>
        <p:spPr>
          <a:xfrm>
            <a:off x="0" y="1"/>
            <a:ext cx="3011078" cy="3716978"/>
          </a:xfrm>
          <a:custGeom>
            <a:avLst/>
            <a:gdLst>
              <a:gd name="connsiteX0" fmla="*/ 0 w 4254500"/>
              <a:gd name="connsiteY0" fmla="*/ 2623344 h 5246688"/>
              <a:gd name="connsiteX1" fmla="*/ 1063625 w 4254500"/>
              <a:gd name="connsiteY1" fmla="*/ 1 h 5246688"/>
              <a:gd name="connsiteX2" fmla="*/ 3190875 w 4254500"/>
              <a:gd name="connsiteY2" fmla="*/ 1 h 5246688"/>
              <a:gd name="connsiteX3" fmla="*/ 4254500 w 4254500"/>
              <a:gd name="connsiteY3" fmla="*/ 2623344 h 5246688"/>
              <a:gd name="connsiteX4" fmla="*/ 3190875 w 4254500"/>
              <a:gd name="connsiteY4" fmla="*/ 5246687 h 5246688"/>
              <a:gd name="connsiteX5" fmla="*/ 1063625 w 4254500"/>
              <a:gd name="connsiteY5" fmla="*/ 5246687 h 5246688"/>
              <a:gd name="connsiteX6" fmla="*/ 0 w 4254500"/>
              <a:gd name="connsiteY6" fmla="*/ 2623344 h 5246688"/>
              <a:gd name="connsiteX0" fmla="*/ 0 w 4153761"/>
              <a:gd name="connsiteY0" fmla="*/ 2623343 h 5246686"/>
              <a:gd name="connsiteX1" fmla="*/ 1063625 w 4153761"/>
              <a:gd name="connsiteY1" fmla="*/ 0 h 5246686"/>
              <a:gd name="connsiteX2" fmla="*/ 3190875 w 4153761"/>
              <a:gd name="connsiteY2" fmla="*/ 0 h 5246686"/>
              <a:gd name="connsiteX3" fmla="*/ 4153761 w 4153761"/>
              <a:gd name="connsiteY3" fmla="*/ 988272 h 5246686"/>
              <a:gd name="connsiteX4" fmla="*/ 3190875 w 4153761"/>
              <a:gd name="connsiteY4" fmla="*/ 5246686 h 5246686"/>
              <a:gd name="connsiteX5" fmla="*/ 1063625 w 4153761"/>
              <a:gd name="connsiteY5" fmla="*/ 5246686 h 5246686"/>
              <a:gd name="connsiteX6" fmla="*/ 0 w 4153761"/>
              <a:gd name="connsiteY6" fmla="*/ 2623343 h 5246686"/>
              <a:gd name="connsiteX0" fmla="*/ 0 w 4153761"/>
              <a:gd name="connsiteY0" fmla="*/ 2623343 h 5246686"/>
              <a:gd name="connsiteX1" fmla="*/ 1063625 w 4153761"/>
              <a:gd name="connsiteY1" fmla="*/ 0 h 5246686"/>
              <a:gd name="connsiteX2" fmla="*/ 3190875 w 4153761"/>
              <a:gd name="connsiteY2" fmla="*/ 0 h 5246686"/>
              <a:gd name="connsiteX3" fmla="*/ 4153761 w 4153761"/>
              <a:gd name="connsiteY3" fmla="*/ 988272 h 5246686"/>
              <a:gd name="connsiteX4" fmla="*/ 4151770 w 4153761"/>
              <a:gd name="connsiteY4" fmla="*/ 3410137 h 5246686"/>
              <a:gd name="connsiteX5" fmla="*/ 1063625 w 4153761"/>
              <a:gd name="connsiteY5" fmla="*/ 5246686 h 5246686"/>
              <a:gd name="connsiteX6" fmla="*/ 0 w 4153761"/>
              <a:gd name="connsiteY6" fmla="*/ 2623343 h 5246686"/>
              <a:gd name="connsiteX0" fmla="*/ 0 w 4153761"/>
              <a:gd name="connsiteY0" fmla="*/ 2623343 h 5145947"/>
              <a:gd name="connsiteX1" fmla="*/ 1063625 w 4153761"/>
              <a:gd name="connsiteY1" fmla="*/ 0 h 5145947"/>
              <a:gd name="connsiteX2" fmla="*/ 3190875 w 4153761"/>
              <a:gd name="connsiteY2" fmla="*/ 0 h 5145947"/>
              <a:gd name="connsiteX3" fmla="*/ 4153761 w 4153761"/>
              <a:gd name="connsiteY3" fmla="*/ 988272 h 5145947"/>
              <a:gd name="connsiteX4" fmla="*/ 4151770 w 4153761"/>
              <a:gd name="connsiteY4" fmla="*/ 3410137 h 5145947"/>
              <a:gd name="connsiteX5" fmla="*/ 2419726 w 4153761"/>
              <a:gd name="connsiteY5" fmla="*/ 5145947 h 5145947"/>
              <a:gd name="connsiteX6" fmla="*/ 0 w 4153761"/>
              <a:gd name="connsiteY6" fmla="*/ 2623343 h 5145947"/>
              <a:gd name="connsiteX0" fmla="*/ 0 w 4161510"/>
              <a:gd name="connsiteY0" fmla="*/ 5118570 h 5145947"/>
              <a:gd name="connsiteX1" fmla="*/ 1071374 w 4161510"/>
              <a:gd name="connsiteY1" fmla="*/ 0 h 5145947"/>
              <a:gd name="connsiteX2" fmla="*/ 3198624 w 4161510"/>
              <a:gd name="connsiteY2" fmla="*/ 0 h 5145947"/>
              <a:gd name="connsiteX3" fmla="*/ 4161510 w 4161510"/>
              <a:gd name="connsiteY3" fmla="*/ 988272 h 5145947"/>
              <a:gd name="connsiteX4" fmla="*/ 4159519 w 4161510"/>
              <a:gd name="connsiteY4" fmla="*/ 3410137 h 5145947"/>
              <a:gd name="connsiteX5" fmla="*/ 2427475 w 4161510"/>
              <a:gd name="connsiteY5" fmla="*/ 5145947 h 5145947"/>
              <a:gd name="connsiteX6" fmla="*/ 0 w 4161510"/>
              <a:gd name="connsiteY6" fmla="*/ 5118570 h 5145947"/>
              <a:gd name="connsiteX0" fmla="*/ 0 w 4161510"/>
              <a:gd name="connsiteY0" fmla="*/ 5118570 h 5145947"/>
              <a:gd name="connsiteX1" fmla="*/ 17489 w 4161510"/>
              <a:gd name="connsiteY1" fmla="*/ 0 h 5145947"/>
              <a:gd name="connsiteX2" fmla="*/ 3198624 w 4161510"/>
              <a:gd name="connsiteY2" fmla="*/ 0 h 5145947"/>
              <a:gd name="connsiteX3" fmla="*/ 4161510 w 4161510"/>
              <a:gd name="connsiteY3" fmla="*/ 988272 h 5145947"/>
              <a:gd name="connsiteX4" fmla="*/ 4159519 w 4161510"/>
              <a:gd name="connsiteY4" fmla="*/ 3410137 h 5145947"/>
              <a:gd name="connsiteX5" fmla="*/ 2427475 w 4161510"/>
              <a:gd name="connsiteY5" fmla="*/ 5145947 h 5145947"/>
              <a:gd name="connsiteX6" fmla="*/ 0 w 4161510"/>
              <a:gd name="connsiteY6" fmla="*/ 5118570 h 5145947"/>
              <a:gd name="connsiteX0" fmla="*/ 0 w 4161510"/>
              <a:gd name="connsiteY0" fmla="*/ 5118570 h 5145947"/>
              <a:gd name="connsiteX1" fmla="*/ 142796 w 4161510"/>
              <a:gd name="connsiteY1" fmla="*/ 149014 h 5145947"/>
              <a:gd name="connsiteX2" fmla="*/ 3198624 w 4161510"/>
              <a:gd name="connsiteY2" fmla="*/ 0 h 5145947"/>
              <a:gd name="connsiteX3" fmla="*/ 4161510 w 4161510"/>
              <a:gd name="connsiteY3" fmla="*/ 988272 h 5145947"/>
              <a:gd name="connsiteX4" fmla="*/ 4159519 w 4161510"/>
              <a:gd name="connsiteY4" fmla="*/ 3410137 h 5145947"/>
              <a:gd name="connsiteX5" fmla="*/ 2427475 w 4161510"/>
              <a:gd name="connsiteY5" fmla="*/ 5145947 h 5145947"/>
              <a:gd name="connsiteX6" fmla="*/ 0 w 4161510"/>
              <a:gd name="connsiteY6" fmla="*/ 5118570 h 5145947"/>
              <a:gd name="connsiteX0" fmla="*/ 0 w 4161510"/>
              <a:gd name="connsiteY0" fmla="*/ 5118570 h 5145947"/>
              <a:gd name="connsiteX1" fmla="*/ 14102 w 4161510"/>
              <a:gd name="connsiteY1" fmla="*/ 3387 h 5145947"/>
              <a:gd name="connsiteX2" fmla="*/ 3198624 w 4161510"/>
              <a:gd name="connsiteY2" fmla="*/ 0 h 5145947"/>
              <a:gd name="connsiteX3" fmla="*/ 4161510 w 4161510"/>
              <a:gd name="connsiteY3" fmla="*/ 988272 h 5145947"/>
              <a:gd name="connsiteX4" fmla="*/ 4159519 w 4161510"/>
              <a:gd name="connsiteY4" fmla="*/ 3410137 h 5145947"/>
              <a:gd name="connsiteX5" fmla="*/ 2427475 w 4161510"/>
              <a:gd name="connsiteY5" fmla="*/ 5145947 h 5145947"/>
              <a:gd name="connsiteX6" fmla="*/ 0 w 4161510"/>
              <a:gd name="connsiteY6" fmla="*/ 5118570 h 5145947"/>
              <a:gd name="connsiteX0" fmla="*/ 378816 w 4147473"/>
              <a:gd name="connsiteY0" fmla="*/ 4766357 h 5145947"/>
              <a:gd name="connsiteX1" fmla="*/ 65 w 4147473"/>
              <a:gd name="connsiteY1" fmla="*/ 3387 h 5145947"/>
              <a:gd name="connsiteX2" fmla="*/ 3184587 w 4147473"/>
              <a:gd name="connsiteY2" fmla="*/ 0 h 5145947"/>
              <a:gd name="connsiteX3" fmla="*/ 4147473 w 4147473"/>
              <a:gd name="connsiteY3" fmla="*/ 988272 h 5145947"/>
              <a:gd name="connsiteX4" fmla="*/ 4145482 w 4147473"/>
              <a:gd name="connsiteY4" fmla="*/ 3410137 h 5145947"/>
              <a:gd name="connsiteX5" fmla="*/ 2413438 w 4147473"/>
              <a:gd name="connsiteY5" fmla="*/ 5145947 h 5145947"/>
              <a:gd name="connsiteX6" fmla="*/ 378816 w 4147473"/>
              <a:gd name="connsiteY6" fmla="*/ 4766357 h 5145947"/>
              <a:gd name="connsiteX0" fmla="*/ 0 w 4154737"/>
              <a:gd name="connsiteY0" fmla="*/ 5121957 h 5145947"/>
              <a:gd name="connsiteX1" fmla="*/ 7329 w 4154737"/>
              <a:gd name="connsiteY1" fmla="*/ 3387 h 5145947"/>
              <a:gd name="connsiteX2" fmla="*/ 3191851 w 4154737"/>
              <a:gd name="connsiteY2" fmla="*/ 0 h 5145947"/>
              <a:gd name="connsiteX3" fmla="*/ 4154737 w 4154737"/>
              <a:gd name="connsiteY3" fmla="*/ 988272 h 5145947"/>
              <a:gd name="connsiteX4" fmla="*/ 4152746 w 4154737"/>
              <a:gd name="connsiteY4" fmla="*/ 3410137 h 5145947"/>
              <a:gd name="connsiteX5" fmla="*/ 2420702 w 4154737"/>
              <a:gd name="connsiteY5" fmla="*/ 5145947 h 5145947"/>
              <a:gd name="connsiteX6" fmla="*/ 0 w 4154737"/>
              <a:gd name="connsiteY6" fmla="*/ 5121957 h 5145947"/>
              <a:gd name="connsiteX0" fmla="*/ 0 w 4164897"/>
              <a:gd name="connsiteY0" fmla="*/ 5118571 h 5145947"/>
              <a:gd name="connsiteX1" fmla="*/ 17489 w 4164897"/>
              <a:gd name="connsiteY1" fmla="*/ 3387 h 5145947"/>
              <a:gd name="connsiteX2" fmla="*/ 3202011 w 4164897"/>
              <a:gd name="connsiteY2" fmla="*/ 0 h 5145947"/>
              <a:gd name="connsiteX3" fmla="*/ 4164897 w 4164897"/>
              <a:gd name="connsiteY3" fmla="*/ 988272 h 5145947"/>
              <a:gd name="connsiteX4" fmla="*/ 4162906 w 4164897"/>
              <a:gd name="connsiteY4" fmla="*/ 3410137 h 5145947"/>
              <a:gd name="connsiteX5" fmla="*/ 2430862 w 4164897"/>
              <a:gd name="connsiteY5" fmla="*/ 5145947 h 5145947"/>
              <a:gd name="connsiteX6" fmla="*/ 0 w 4164897"/>
              <a:gd name="connsiteY6" fmla="*/ 5118571 h 5145947"/>
              <a:gd name="connsiteX0" fmla="*/ 172300 w 4147544"/>
              <a:gd name="connsiteY0" fmla="*/ 4932304 h 5145947"/>
              <a:gd name="connsiteX1" fmla="*/ 136 w 4147544"/>
              <a:gd name="connsiteY1" fmla="*/ 3387 h 5145947"/>
              <a:gd name="connsiteX2" fmla="*/ 3184658 w 4147544"/>
              <a:gd name="connsiteY2" fmla="*/ 0 h 5145947"/>
              <a:gd name="connsiteX3" fmla="*/ 4147544 w 4147544"/>
              <a:gd name="connsiteY3" fmla="*/ 988272 h 5145947"/>
              <a:gd name="connsiteX4" fmla="*/ 4145553 w 4147544"/>
              <a:gd name="connsiteY4" fmla="*/ 3410137 h 5145947"/>
              <a:gd name="connsiteX5" fmla="*/ 2413509 w 4147544"/>
              <a:gd name="connsiteY5" fmla="*/ 5145947 h 5145947"/>
              <a:gd name="connsiteX6" fmla="*/ 172300 w 4147544"/>
              <a:gd name="connsiteY6" fmla="*/ 4932304 h 5145947"/>
              <a:gd name="connsiteX0" fmla="*/ 0 w 4158124"/>
              <a:gd name="connsiteY0" fmla="*/ 5125344 h 5145947"/>
              <a:gd name="connsiteX1" fmla="*/ 10716 w 4158124"/>
              <a:gd name="connsiteY1" fmla="*/ 3387 h 5145947"/>
              <a:gd name="connsiteX2" fmla="*/ 3195238 w 4158124"/>
              <a:gd name="connsiteY2" fmla="*/ 0 h 5145947"/>
              <a:gd name="connsiteX3" fmla="*/ 4158124 w 4158124"/>
              <a:gd name="connsiteY3" fmla="*/ 988272 h 5145947"/>
              <a:gd name="connsiteX4" fmla="*/ 4156133 w 4158124"/>
              <a:gd name="connsiteY4" fmla="*/ 3410137 h 5145947"/>
              <a:gd name="connsiteX5" fmla="*/ 2424089 w 4158124"/>
              <a:gd name="connsiteY5" fmla="*/ 5145947 h 5145947"/>
              <a:gd name="connsiteX6" fmla="*/ 0 w 4158124"/>
              <a:gd name="connsiteY6" fmla="*/ 5125344 h 5145947"/>
              <a:gd name="connsiteX0" fmla="*/ 0 w 4158124"/>
              <a:gd name="connsiteY0" fmla="*/ 5125344 h 5125344"/>
              <a:gd name="connsiteX1" fmla="*/ 10716 w 4158124"/>
              <a:gd name="connsiteY1" fmla="*/ 3387 h 5125344"/>
              <a:gd name="connsiteX2" fmla="*/ 3195238 w 4158124"/>
              <a:gd name="connsiteY2" fmla="*/ 0 h 5125344"/>
              <a:gd name="connsiteX3" fmla="*/ 4158124 w 4158124"/>
              <a:gd name="connsiteY3" fmla="*/ 988272 h 5125344"/>
              <a:gd name="connsiteX4" fmla="*/ 4156133 w 4158124"/>
              <a:gd name="connsiteY4" fmla="*/ 3410137 h 5125344"/>
              <a:gd name="connsiteX5" fmla="*/ 2376676 w 4158124"/>
              <a:gd name="connsiteY5" fmla="*/ 4973227 h 5125344"/>
              <a:gd name="connsiteX6" fmla="*/ 0 w 4158124"/>
              <a:gd name="connsiteY6" fmla="*/ 5125344 h 5125344"/>
              <a:gd name="connsiteX0" fmla="*/ 0 w 4158124"/>
              <a:gd name="connsiteY0" fmla="*/ 5125344 h 5125344"/>
              <a:gd name="connsiteX1" fmla="*/ 10716 w 4158124"/>
              <a:gd name="connsiteY1" fmla="*/ 3387 h 5125344"/>
              <a:gd name="connsiteX2" fmla="*/ 3195238 w 4158124"/>
              <a:gd name="connsiteY2" fmla="*/ 0 h 5125344"/>
              <a:gd name="connsiteX3" fmla="*/ 4158124 w 4158124"/>
              <a:gd name="connsiteY3" fmla="*/ 988272 h 5125344"/>
              <a:gd name="connsiteX4" fmla="*/ 4156133 w 4158124"/>
              <a:gd name="connsiteY4" fmla="*/ 3410137 h 5125344"/>
              <a:gd name="connsiteX5" fmla="*/ 2434250 w 4158124"/>
              <a:gd name="connsiteY5" fmla="*/ 5118854 h 5125344"/>
              <a:gd name="connsiteX6" fmla="*/ 0 w 4158124"/>
              <a:gd name="connsiteY6" fmla="*/ 5125344 h 5125344"/>
              <a:gd name="connsiteX0" fmla="*/ 0 w 4158124"/>
              <a:gd name="connsiteY0" fmla="*/ 5125344 h 5125344"/>
              <a:gd name="connsiteX1" fmla="*/ 10716 w 4158124"/>
              <a:gd name="connsiteY1" fmla="*/ 3387 h 5125344"/>
              <a:gd name="connsiteX2" fmla="*/ 3195238 w 4158124"/>
              <a:gd name="connsiteY2" fmla="*/ 0 h 5125344"/>
              <a:gd name="connsiteX3" fmla="*/ 4158124 w 4158124"/>
              <a:gd name="connsiteY3" fmla="*/ 988272 h 5125344"/>
              <a:gd name="connsiteX4" fmla="*/ 4156133 w 4158124"/>
              <a:gd name="connsiteY4" fmla="*/ 3410137 h 5125344"/>
              <a:gd name="connsiteX5" fmla="*/ 2410544 w 4158124"/>
              <a:gd name="connsiteY5" fmla="*/ 5027414 h 5125344"/>
              <a:gd name="connsiteX6" fmla="*/ 0 w 4158124"/>
              <a:gd name="connsiteY6" fmla="*/ 5125344 h 5125344"/>
              <a:gd name="connsiteX0" fmla="*/ 0 w 4158124"/>
              <a:gd name="connsiteY0" fmla="*/ 5125344 h 5125627"/>
              <a:gd name="connsiteX1" fmla="*/ 10716 w 4158124"/>
              <a:gd name="connsiteY1" fmla="*/ 3387 h 5125627"/>
              <a:gd name="connsiteX2" fmla="*/ 3195238 w 4158124"/>
              <a:gd name="connsiteY2" fmla="*/ 0 h 5125627"/>
              <a:gd name="connsiteX3" fmla="*/ 4158124 w 4158124"/>
              <a:gd name="connsiteY3" fmla="*/ 988272 h 5125627"/>
              <a:gd name="connsiteX4" fmla="*/ 4156133 w 4158124"/>
              <a:gd name="connsiteY4" fmla="*/ 3410137 h 5125627"/>
              <a:gd name="connsiteX5" fmla="*/ 2427477 w 4158124"/>
              <a:gd name="connsiteY5" fmla="*/ 5125627 h 5125627"/>
              <a:gd name="connsiteX6" fmla="*/ 0 w 4158124"/>
              <a:gd name="connsiteY6" fmla="*/ 5125344 h 5125627"/>
              <a:gd name="connsiteX0" fmla="*/ 0 w 4158124"/>
              <a:gd name="connsiteY0" fmla="*/ 5125344 h 5125627"/>
              <a:gd name="connsiteX1" fmla="*/ 10716 w 4158124"/>
              <a:gd name="connsiteY1" fmla="*/ 3387 h 5125627"/>
              <a:gd name="connsiteX2" fmla="*/ 3195238 w 4158124"/>
              <a:gd name="connsiteY2" fmla="*/ 0 h 5125627"/>
              <a:gd name="connsiteX3" fmla="*/ 4158124 w 4158124"/>
              <a:gd name="connsiteY3" fmla="*/ 988272 h 5125627"/>
              <a:gd name="connsiteX4" fmla="*/ 4030826 w 4158124"/>
              <a:gd name="connsiteY4" fmla="*/ 3376270 h 5125627"/>
              <a:gd name="connsiteX5" fmla="*/ 2427477 w 4158124"/>
              <a:gd name="connsiteY5" fmla="*/ 5125627 h 5125627"/>
              <a:gd name="connsiteX6" fmla="*/ 0 w 4158124"/>
              <a:gd name="connsiteY6" fmla="*/ 5125344 h 5125627"/>
              <a:gd name="connsiteX0" fmla="*/ 0 w 4158124"/>
              <a:gd name="connsiteY0" fmla="*/ 5125344 h 5125627"/>
              <a:gd name="connsiteX1" fmla="*/ 10716 w 4158124"/>
              <a:gd name="connsiteY1" fmla="*/ 3387 h 5125627"/>
              <a:gd name="connsiteX2" fmla="*/ 3195238 w 4158124"/>
              <a:gd name="connsiteY2" fmla="*/ 0 h 5125627"/>
              <a:gd name="connsiteX3" fmla="*/ 4158124 w 4158124"/>
              <a:gd name="connsiteY3" fmla="*/ 988272 h 5125627"/>
              <a:gd name="connsiteX4" fmla="*/ 4142586 w 4158124"/>
              <a:gd name="connsiteY4" fmla="*/ 3406750 h 5125627"/>
              <a:gd name="connsiteX5" fmla="*/ 2427477 w 4158124"/>
              <a:gd name="connsiteY5" fmla="*/ 5125627 h 5125627"/>
              <a:gd name="connsiteX6" fmla="*/ 0 w 4158124"/>
              <a:gd name="connsiteY6" fmla="*/ 5125344 h 5125627"/>
              <a:gd name="connsiteX0" fmla="*/ 0 w 4158124"/>
              <a:gd name="connsiteY0" fmla="*/ 5125344 h 5125627"/>
              <a:gd name="connsiteX1" fmla="*/ 10716 w 4158124"/>
              <a:gd name="connsiteY1" fmla="*/ 3387 h 5125627"/>
              <a:gd name="connsiteX2" fmla="*/ 3195238 w 4158124"/>
              <a:gd name="connsiteY2" fmla="*/ 0 h 5125627"/>
              <a:gd name="connsiteX3" fmla="*/ 4158124 w 4158124"/>
              <a:gd name="connsiteY3" fmla="*/ 988272 h 5125627"/>
              <a:gd name="connsiteX4" fmla="*/ 4108719 w 4158124"/>
              <a:gd name="connsiteY4" fmla="*/ 3372883 h 5125627"/>
              <a:gd name="connsiteX5" fmla="*/ 2427477 w 4158124"/>
              <a:gd name="connsiteY5" fmla="*/ 5125627 h 5125627"/>
              <a:gd name="connsiteX6" fmla="*/ 0 w 4158124"/>
              <a:gd name="connsiteY6" fmla="*/ 5125344 h 5125627"/>
              <a:gd name="connsiteX0" fmla="*/ 0 w 4158124"/>
              <a:gd name="connsiteY0" fmla="*/ 5125344 h 5125627"/>
              <a:gd name="connsiteX1" fmla="*/ 10716 w 4158124"/>
              <a:gd name="connsiteY1" fmla="*/ 3387 h 5125627"/>
              <a:gd name="connsiteX2" fmla="*/ 3195238 w 4158124"/>
              <a:gd name="connsiteY2" fmla="*/ 0 h 5125627"/>
              <a:gd name="connsiteX3" fmla="*/ 4158124 w 4158124"/>
              <a:gd name="connsiteY3" fmla="*/ 988272 h 5125627"/>
              <a:gd name="connsiteX4" fmla="*/ 4149359 w 4158124"/>
              <a:gd name="connsiteY4" fmla="*/ 3410136 h 5125627"/>
              <a:gd name="connsiteX5" fmla="*/ 2427477 w 4158124"/>
              <a:gd name="connsiteY5" fmla="*/ 5125627 h 5125627"/>
              <a:gd name="connsiteX6" fmla="*/ 0 w 4158124"/>
              <a:gd name="connsiteY6" fmla="*/ 5125344 h 5125627"/>
              <a:gd name="connsiteX0" fmla="*/ 0 w 4149360"/>
              <a:gd name="connsiteY0" fmla="*/ 5125344 h 5125627"/>
              <a:gd name="connsiteX1" fmla="*/ 10716 w 4149360"/>
              <a:gd name="connsiteY1" fmla="*/ 3387 h 5125627"/>
              <a:gd name="connsiteX2" fmla="*/ 3195238 w 4149360"/>
              <a:gd name="connsiteY2" fmla="*/ 0 h 5125627"/>
              <a:gd name="connsiteX3" fmla="*/ 3971857 w 4149360"/>
              <a:gd name="connsiteY3" fmla="*/ 1089872 h 5125627"/>
              <a:gd name="connsiteX4" fmla="*/ 4149359 w 4149360"/>
              <a:gd name="connsiteY4" fmla="*/ 3410136 h 5125627"/>
              <a:gd name="connsiteX5" fmla="*/ 2427477 w 4149360"/>
              <a:gd name="connsiteY5" fmla="*/ 5125627 h 5125627"/>
              <a:gd name="connsiteX6" fmla="*/ 0 w 4149360"/>
              <a:gd name="connsiteY6" fmla="*/ 5125344 h 5125627"/>
              <a:gd name="connsiteX0" fmla="*/ 0 w 4151351"/>
              <a:gd name="connsiteY0" fmla="*/ 5125344 h 5125627"/>
              <a:gd name="connsiteX1" fmla="*/ 10716 w 4151351"/>
              <a:gd name="connsiteY1" fmla="*/ 3387 h 5125627"/>
              <a:gd name="connsiteX2" fmla="*/ 3195238 w 4151351"/>
              <a:gd name="connsiteY2" fmla="*/ 0 h 5125627"/>
              <a:gd name="connsiteX3" fmla="*/ 4151351 w 4151351"/>
              <a:gd name="connsiteY3" fmla="*/ 971339 h 5125627"/>
              <a:gd name="connsiteX4" fmla="*/ 4149359 w 4151351"/>
              <a:gd name="connsiteY4" fmla="*/ 3410136 h 5125627"/>
              <a:gd name="connsiteX5" fmla="*/ 2427477 w 4151351"/>
              <a:gd name="connsiteY5" fmla="*/ 5125627 h 5125627"/>
              <a:gd name="connsiteX6" fmla="*/ 0 w 4151351"/>
              <a:gd name="connsiteY6" fmla="*/ 5125344 h 5125627"/>
              <a:gd name="connsiteX0" fmla="*/ 0 w 4151351"/>
              <a:gd name="connsiteY0" fmla="*/ 5121957 h 5122240"/>
              <a:gd name="connsiteX1" fmla="*/ 10716 w 4151351"/>
              <a:gd name="connsiteY1" fmla="*/ 0 h 5122240"/>
              <a:gd name="connsiteX2" fmla="*/ 3086865 w 4151351"/>
              <a:gd name="connsiteY2" fmla="*/ 149013 h 5122240"/>
              <a:gd name="connsiteX3" fmla="*/ 4151351 w 4151351"/>
              <a:gd name="connsiteY3" fmla="*/ 967952 h 5122240"/>
              <a:gd name="connsiteX4" fmla="*/ 4149359 w 4151351"/>
              <a:gd name="connsiteY4" fmla="*/ 3406749 h 5122240"/>
              <a:gd name="connsiteX5" fmla="*/ 2427477 w 4151351"/>
              <a:gd name="connsiteY5" fmla="*/ 5122240 h 5122240"/>
              <a:gd name="connsiteX6" fmla="*/ 0 w 4151351"/>
              <a:gd name="connsiteY6" fmla="*/ 5121957 h 5122240"/>
              <a:gd name="connsiteX0" fmla="*/ 0 w 4151351"/>
              <a:gd name="connsiteY0" fmla="*/ 5121957 h 5122240"/>
              <a:gd name="connsiteX1" fmla="*/ 10716 w 4151351"/>
              <a:gd name="connsiteY1" fmla="*/ 0 h 5122240"/>
              <a:gd name="connsiteX2" fmla="*/ 3178305 w 4151351"/>
              <a:gd name="connsiteY2" fmla="*/ 0 h 5122240"/>
              <a:gd name="connsiteX3" fmla="*/ 4151351 w 4151351"/>
              <a:gd name="connsiteY3" fmla="*/ 967952 h 5122240"/>
              <a:gd name="connsiteX4" fmla="*/ 4149359 w 4151351"/>
              <a:gd name="connsiteY4" fmla="*/ 3406749 h 5122240"/>
              <a:gd name="connsiteX5" fmla="*/ 2427477 w 4151351"/>
              <a:gd name="connsiteY5" fmla="*/ 5122240 h 5122240"/>
              <a:gd name="connsiteX6" fmla="*/ 0 w 4151351"/>
              <a:gd name="connsiteY6" fmla="*/ 5121957 h 5122240"/>
              <a:gd name="connsiteX0" fmla="*/ 0 w 4149360"/>
              <a:gd name="connsiteY0" fmla="*/ 5121957 h 5122240"/>
              <a:gd name="connsiteX1" fmla="*/ 10716 w 4149360"/>
              <a:gd name="connsiteY1" fmla="*/ 0 h 5122240"/>
              <a:gd name="connsiteX2" fmla="*/ 3178305 w 4149360"/>
              <a:gd name="connsiteY2" fmla="*/ 0 h 5122240"/>
              <a:gd name="connsiteX3" fmla="*/ 3985405 w 4149360"/>
              <a:gd name="connsiteY3" fmla="*/ 1042458 h 5122240"/>
              <a:gd name="connsiteX4" fmla="*/ 4149359 w 4149360"/>
              <a:gd name="connsiteY4" fmla="*/ 3406749 h 5122240"/>
              <a:gd name="connsiteX5" fmla="*/ 2427477 w 4149360"/>
              <a:gd name="connsiteY5" fmla="*/ 5122240 h 5122240"/>
              <a:gd name="connsiteX6" fmla="*/ 0 w 4149360"/>
              <a:gd name="connsiteY6" fmla="*/ 5121957 h 5122240"/>
              <a:gd name="connsiteX0" fmla="*/ 0 w 4149464"/>
              <a:gd name="connsiteY0" fmla="*/ 5121957 h 5122240"/>
              <a:gd name="connsiteX1" fmla="*/ 10716 w 4149464"/>
              <a:gd name="connsiteY1" fmla="*/ 0 h 5122240"/>
              <a:gd name="connsiteX2" fmla="*/ 3178305 w 4149464"/>
              <a:gd name="connsiteY2" fmla="*/ 0 h 5122240"/>
              <a:gd name="connsiteX3" fmla="*/ 4147965 w 4149464"/>
              <a:gd name="connsiteY3" fmla="*/ 964564 h 5122240"/>
              <a:gd name="connsiteX4" fmla="*/ 4149359 w 4149464"/>
              <a:gd name="connsiteY4" fmla="*/ 3406749 h 5122240"/>
              <a:gd name="connsiteX5" fmla="*/ 2427477 w 4149464"/>
              <a:gd name="connsiteY5" fmla="*/ 5122240 h 5122240"/>
              <a:gd name="connsiteX6" fmla="*/ 0 w 4149464"/>
              <a:gd name="connsiteY6" fmla="*/ 5121957 h 512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9464" h="5122240">
                <a:moveTo>
                  <a:pt x="0" y="5121957"/>
                </a:moveTo>
                <a:cubicBezTo>
                  <a:pt x="5830" y="3415767"/>
                  <a:pt x="4886" y="1706190"/>
                  <a:pt x="10716" y="0"/>
                </a:cubicBezTo>
                <a:lnTo>
                  <a:pt x="3178305" y="0"/>
                </a:lnTo>
                <a:lnTo>
                  <a:pt x="4147965" y="964564"/>
                </a:lnTo>
                <a:cubicBezTo>
                  <a:pt x="4147301" y="1771852"/>
                  <a:pt x="4150023" y="2599461"/>
                  <a:pt x="4149359" y="3406749"/>
                </a:cubicBezTo>
                <a:lnTo>
                  <a:pt x="2427477" y="5122240"/>
                </a:lnTo>
                <a:lnTo>
                  <a:pt x="0" y="5121957"/>
                </a:lnTo>
                <a:close/>
              </a:path>
            </a:pathLst>
          </a:custGeom>
          <a:noFill/>
        </p:spPr>
        <p:txBody>
          <a:bodyPr/>
          <a:lstStyle/>
          <a:p>
            <a:r>
              <a:rPr lang="en-US"/>
              <a:t>Click icon to add picture</a:t>
            </a:r>
          </a:p>
        </p:txBody>
      </p:sp>
      <p:pic>
        <p:nvPicPr>
          <p:cNvPr id="12" name="Picture 11">
            <a:extLst>
              <a:ext uri="{FF2B5EF4-FFF2-40B4-BE49-F238E27FC236}">
                <a16:creationId xmlns:a16="http://schemas.microsoft.com/office/drawing/2014/main" id="{A67119DE-6566-284C-9214-B1C34A5D827F}"/>
              </a:ext>
            </a:extLst>
          </p:cNvPr>
          <p:cNvPicPr>
            <a:picLocks noChangeAspect="1"/>
          </p:cNvPicPr>
          <p:nvPr userDrawn="1"/>
        </p:nvPicPr>
        <p:blipFill>
          <a:blip r:embed="rId2"/>
          <a:stretch>
            <a:fillRect/>
          </a:stretch>
        </p:blipFill>
        <p:spPr>
          <a:xfrm rot="16200000">
            <a:off x="-9573" y="693152"/>
            <a:ext cx="4271964" cy="4271965"/>
          </a:xfrm>
          <a:prstGeom prst="rect">
            <a:avLst/>
          </a:prstGeom>
        </p:spPr>
      </p:pic>
      <p:sp>
        <p:nvSpPr>
          <p:cNvPr id="13" name="Text Placeholder 8">
            <a:extLst>
              <a:ext uri="{FF2B5EF4-FFF2-40B4-BE49-F238E27FC236}">
                <a16:creationId xmlns:a16="http://schemas.microsoft.com/office/drawing/2014/main" id="{CD316550-9374-A249-BB3C-3F73649A95C4}"/>
              </a:ext>
            </a:extLst>
          </p:cNvPr>
          <p:cNvSpPr>
            <a:spLocks noGrp="1"/>
          </p:cNvSpPr>
          <p:nvPr>
            <p:ph type="body" sz="quarter" idx="22"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
        <p:nvSpPr>
          <p:cNvPr id="14" name="Title 1">
            <a:extLst>
              <a:ext uri="{FF2B5EF4-FFF2-40B4-BE49-F238E27FC236}">
                <a16:creationId xmlns:a16="http://schemas.microsoft.com/office/drawing/2014/main" id="{A3233AB1-B2D2-C045-BAC5-3D52F170B5CE}"/>
              </a:ext>
            </a:extLst>
          </p:cNvPr>
          <p:cNvSpPr>
            <a:spLocks noGrp="1"/>
          </p:cNvSpPr>
          <p:nvPr>
            <p:ph type="title" hasCustomPrompt="1"/>
          </p:nvPr>
        </p:nvSpPr>
        <p:spPr>
          <a:xfrm>
            <a:off x="4509276" y="457200"/>
            <a:ext cx="5086700" cy="1206499"/>
          </a:xfrm>
          <a:prstGeom prst="rect">
            <a:avLst/>
          </a:prstGeom>
        </p:spPr>
        <p:txBody>
          <a:bodyPr lIns="0" tIns="0" rIns="0" bIns="0" anchor="b" anchorCtr="0">
            <a:normAutofit/>
          </a:bodyPr>
          <a:lstStyle>
            <a:lvl1pPr>
              <a:lnSpc>
                <a:spcPct val="100000"/>
              </a:lnSpc>
              <a:defRPr>
                <a:solidFill>
                  <a:schemeClr val="tx1"/>
                </a:solidFill>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2709EA79-E0B6-7343-A1E8-DFA808099666}"/>
              </a:ext>
            </a:extLst>
          </p:cNvPr>
          <p:cNvCxnSpPr>
            <a:cxnSpLocks/>
          </p:cNvCxnSpPr>
          <p:nvPr userDrawn="1"/>
        </p:nvCxnSpPr>
        <p:spPr>
          <a:xfrm>
            <a:off x="4536173" y="1750475"/>
            <a:ext cx="42454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97AFEA4-FB88-9148-B332-0537281BD044}"/>
              </a:ext>
            </a:extLst>
          </p:cNvPr>
          <p:cNvSpPr>
            <a:spLocks noGrp="1"/>
          </p:cNvSpPr>
          <p:nvPr>
            <p:ph idx="20"/>
          </p:nvPr>
        </p:nvSpPr>
        <p:spPr>
          <a:xfrm>
            <a:off x="4536173" y="2133599"/>
            <a:ext cx="5047103" cy="4734529"/>
          </a:xfrm>
          <a:prstGeom prst="rect">
            <a:avLst/>
          </a:prstGeom>
        </p:spPr>
        <p:txBody>
          <a:bodyPr lIns="0" tIns="0" rIns="0" bIns="0">
            <a:normAutofit/>
          </a:bodyPr>
          <a:lstStyle>
            <a:lvl1pPr marL="0" indent="0">
              <a:lnSpc>
                <a:spcPct val="100000"/>
              </a:lnSpc>
              <a:spcBef>
                <a:spcPts val="0"/>
              </a:spcBef>
              <a:buNone/>
              <a:defRPr sz="1600"/>
            </a:lvl1pPr>
            <a:lvl2pPr marL="457178" indent="0">
              <a:buNone/>
              <a:defRPr sz="1600"/>
            </a:lvl2pPr>
            <a:lvl3pPr marL="914354" indent="0">
              <a:buNone/>
              <a:defRPr sz="1600"/>
            </a:lvl3pPr>
            <a:lvl4pPr marL="1371532" indent="0">
              <a:buFont typeface="Arial" panose="020B0604020202020204" pitchFamily="34" charset="0"/>
              <a:buNone/>
              <a:defRPr sz="1600"/>
            </a:lvl4pPr>
            <a:lvl5pPr marL="1828709"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9557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 with Picture over Graphic B">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27402"/>
          <a:stretch/>
        </p:blipFill>
        <p:spPr>
          <a:xfrm>
            <a:off x="5312076" y="1832625"/>
            <a:ext cx="5068234" cy="6171688"/>
          </a:xfrm>
          <a:prstGeom prst="rect">
            <a:avLst/>
          </a:prstGeom>
        </p:spPr>
      </p:pic>
      <p:sp>
        <p:nvSpPr>
          <p:cNvPr id="2" name="Title 1">
            <a:extLst>
              <a:ext uri="{FF2B5EF4-FFF2-40B4-BE49-F238E27FC236}">
                <a16:creationId xmlns:a16="http://schemas.microsoft.com/office/drawing/2014/main" id="{18FF80E0-117F-BF45-8C49-B2B41AC4E64A}"/>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3FC0D7E5-954C-414C-BD50-359875DD042C}"/>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43B605AB-3CA5-1B4A-A55B-5244DCB3D351}"/>
              </a:ext>
            </a:extLst>
          </p:cNvPr>
          <p:cNvSpPr>
            <a:spLocks noGrp="1"/>
          </p:cNvSpPr>
          <p:nvPr>
            <p:ph type="body" sz="quarter" idx="13" hasCustomPrompt="1"/>
          </p:nvPr>
        </p:nvSpPr>
        <p:spPr>
          <a:xfrm>
            <a:off x="484204" y="1467038"/>
            <a:ext cx="9126820" cy="354012"/>
          </a:xfrm>
          <a:prstGeom prst="rect">
            <a:avLst/>
          </a:prstGeom>
        </p:spPr>
        <p:txBody>
          <a:bodyPr lIns="0" tIns="0" rIns="0" bIns="0">
            <a:noAutofit/>
          </a:bodyPr>
          <a:lstStyle>
            <a:lvl1pPr marL="0" indent="0">
              <a:lnSpc>
                <a:spcPct val="100000"/>
              </a:lnSpc>
              <a:spcBef>
                <a:spcPts val="0"/>
              </a:spcBef>
              <a:buNone/>
              <a:defRPr sz="2200" b="0" i="0">
                <a:solidFill>
                  <a:schemeClr val="tx1"/>
                </a:solidFill>
                <a:latin typeface="IBM Plex Sans" panose="020B0503050203000203" pitchFamily="34" charset="0"/>
                <a:ea typeface="Roboto" panose="02000000000000000000" pitchFamily="2" charset="0"/>
              </a:defRPr>
            </a:lvl1pPr>
            <a:lvl2pPr marL="457178" indent="0">
              <a:buNone/>
              <a:defRPr sz="1400">
                <a:solidFill>
                  <a:schemeClr val="accent1"/>
                </a:solidFill>
              </a:defRPr>
            </a:lvl2pPr>
            <a:lvl3pPr marL="914354" indent="0">
              <a:buNone/>
              <a:defRPr sz="1400">
                <a:solidFill>
                  <a:schemeClr val="accent1"/>
                </a:solidFill>
              </a:defRPr>
            </a:lvl3pPr>
            <a:lvl4pPr marL="1371532" indent="0">
              <a:buNone/>
              <a:defRPr sz="1400">
                <a:solidFill>
                  <a:schemeClr val="accent1"/>
                </a:solidFill>
              </a:defRPr>
            </a:lvl4pPr>
            <a:lvl5pPr marL="1828709" indent="0">
              <a:buNone/>
              <a:defRPr sz="1400">
                <a:solidFill>
                  <a:schemeClr val="accent1"/>
                </a:solidFill>
              </a:defRPr>
            </a:lvl5pPr>
          </a:lstStyle>
          <a:p>
            <a:pPr lvl="0"/>
            <a:r>
              <a:rPr lang="en-US" dirty="0"/>
              <a:t>Subhead goes here</a:t>
            </a:r>
          </a:p>
        </p:txBody>
      </p:sp>
      <p:sp>
        <p:nvSpPr>
          <p:cNvPr id="6" name="Slide Number Placeholder 5">
            <a:extLst>
              <a:ext uri="{FF2B5EF4-FFF2-40B4-BE49-F238E27FC236}">
                <a16:creationId xmlns:a16="http://schemas.microsoft.com/office/drawing/2014/main" id="{4BB133E5-F35B-DC47-91B7-8C95CB129A1D}"/>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Content Placeholder 2">
            <a:extLst>
              <a:ext uri="{FF2B5EF4-FFF2-40B4-BE49-F238E27FC236}">
                <a16:creationId xmlns:a16="http://schemas.microsoft.com/office/drawing/2014/main" id="{A94E1B41-8D4C-A844-B80B-F3CF1B9AE088}"/>
              </a:ext>
            </a:extLst>
          </p:cNvPr>
          <p:cNvSpPr>
            <a:spLocks noGrp="1"/>
          </p:cNvSpPr>
          <p:nvPr>
            <p:ph idx="1"/>
          </p:nvPr>
        </p:nvSpPr>
        <p:spPr>
          <a:xfrm>
            <a:off x="475363" y="2235200"/>
            <a:ext cx="4297680" cy="4622800"/>
          </a:xfrm>
          <a:prstGeom prst="rect">
            <a:avLst/>
          </a:prstGeom>
        </p:spPr>
        <p:txBody>
          <a:bodyPr lIns="0" tIns="0" rIns="0" bIns="0">
            <a:normAutofit/>
          </a:bodyPr>
          <a:lstStyle>
            <a:lvl1pPr marL="0" indent="0">
              <a:lnSpc>
                <a:spcPct val="100000"/>
              </a:lnSpc>
              <a:spcBef>
                <a:spcPts val="0"/>
              </a:spcBef>
              <a:buFont typeface="Arial" panose="020B0604020202020204" pitchFamily="34" charset="0"/>
              <a:buNone/>
              <a:defRPr sz="1600"/>
            </a:lvl1pPr>
            <a:lvl2pPr marL="457178" indent="0">
              <a:buFont typeface="Arial" panose="020B0604020202020204" pitchFamily="34" charset="0"/>
              <a:buNone/>
              <a:defRPr sz="1600"/>
            </a:lvl2pPr>
            <a:lvl3pPr marL="914354" indent="0">
              <a:buFont typeface="Arial" panose="020B0604020202020204" pitchFamily="34" charset="0"/>
              <a:buNone/>
              <a:defRPr sz="1600"/>
            </a:lvl3pPr>
            <a:lvl4pPr marL="1371532" indent="0">
              <a:buFont typeface="Arial" panose="020B0604020202020204" pitchFamily="34" charset="0"/>
              <a:buNone/>
              <a:defRPr sz="1600"/>
            </a:lvl4pPr>
            <a:lvl5pPr marL="1828709" indent="0">
              <a:buFont typeface="Arial" panose="020B0604020202020204" pitchFamily="34" charse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11">
            <a:extLst>
              <a:ext uri="{FF2B5EF4-FFF2-40B4-BE49-F238E27FC236}">
                <a16:creationId xmlns:a16="http://schemas.microsoft.com/office/drawing/2014/main" id="{7003E2BB-3207-844C-80F3-148ECD02E74D}"/>
              </a:ext>
            </a:extLst>
          </p:cNvPr>
          <p:cNvSpPr>
            <a:spLocks noGrp="1"/>
          </p:cNvSpPr>
          <p:nvPr>
            <p:ph type="pic" sz="quarter" idx="21"/>
          </p:nvPr>
        </p:nvSpPr>
        <p:spPr>
          <a:xfrm>
            <a:off x="5307186" y="2235200"/>
            <a:ext cx="4298950" cy="4622800"/>
          </a:xfrm>
        </p:spPr>
        <p:txBody>
          <a:bodyPr/>
          <a:lstStyle/>
          <a:p>
            <a:r>
              <a:rPr lang="en-US"/>
              <a:t>Click icon to add picture</a:t>
            </a:r>
          </a:p>
        </p:txBody>
      </p:sp>
      <p:sp>
        <p:nvSpPr>
          <p:cNvPr id="10" name="Text Placeholder 8">
            <a:extLst>
              <a:ext uri="{FF2B5EF4-FFF2-40B4-BE49-F238E27FC236}">
                <a16:creationId xmlns:a16="http://schemas.microsoft.com/office/drawing/2014/main" id="{403A243F-18F3-E64C-9A7B-2C9173D539A7}"/>
              </a:ext>
            </a:extLst>
          </p:cNvPr>
          <p:cNvSpPr>
            <a:spLocks noGrp="1"/>
          </p:cNvSpPr>
          <p:nvPr>
            <p:ph type="body" sz="quarter" idx="20" hasCustomPrompt="1"/>
          </p:nvPr>
        </p:nvSpPr>
        <p:spPr>
          <a:xfrm>
            <a:off x="486027" y="7094771"/>
            <a:ext cx="5539216"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15521110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3155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gal &amp; Compliance">
    <p:spTree>
      <p:nvGrpSpPr>
        <p:cNvPr id="1" name=""/>
        <p:cNvGrpSpPr/>
        <p:nvPr/>
      </p:nvGrpSpPr>
      <p:grpSpPr>
        <a:xfrm>
          <a:off x="0" y="0"/>
          <a:ext cx="0" cy="0"/>
          <a:chOff x="0" y="0"/>
          <a:chExt cx="0" cy="0"/>
        </a:xfrm>
      </p:grpSpPr>
      <p:sp>
        <p:nvSpPr>
          <p:cNvPr id="11" name="Text Placeholder 10"/>
          <p:cNvSpPr>
            <a:spLocks noGrp="1"/>
          </p:cNvSpPr>
          <p:nvPr>
            <p:ph type="body" sz="quarter" idx="23" hasCustomPrompt="1"/>
          </p:nvPr>
        </p:nvSpPr>
        <p:spPr>
          <a:xfrm>
            <a:off x="482600" y="2235199"/>
            <a:ext cx="8561388" cy="3312553"/>
          </a:xfrm>
        </p:spPr>
        <p:txBody>
          <a:bodyPr vert="horz" lIns="0" tIns="0" rIns="0" bIns="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1200"/>
            </a:lvl1pPr>
            <a:lvl2pPr>
              <a:defRPr lang="en-US" sz="1200" smtClean="0"/>
            </a:lvl2pPr>
            <a:lvl3pPr>
              <a:defRPr lang="en-US" sz="1200" smtClean="0"/>
            </a:lvl3pPr>
            <a:lvl4pPr>
              <a:defRPr lang="en-US" sz="1200" smtClean="0"/>
            </a:lvl4pPr>
            <a:lvl5pPr>
              <a:defRPr lang="en-US" sz="12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boto" panose="02000000000000000000" pitchFamily="2" charset="0"/>
                <a:ea typeface="Roboto" panose="02000000000000000000" pitchFamily="2" charset="0"/>
              </a:rPr>
              <a:t>Disclaimer and legal</a:t>
            </a:r>
          </a:p>
        </p:txBody>
      </p:sp>
      <p:sp>
        <p:nvSpPr>
          <p:cNvPr id="2" name="Title 1">
            <a:extLst>
              <a:ext uri="{FF2B5EF4-FFF2-40B4-BE49-F238E27FC236}">
                <a16:creationId xmlns:a16="http://schemas.microsoft.com/office/drawing/2014/main" id="{C7BEE818-C37D-2343-91CD-6DAB275AF0A5}"/>
              </a:ext>
            </a:extLst>
          </p:cNvPr>
          <p:cNvSpPr>
            <a:spLocks noGrp="1"/>
          </p:cNvSpPr>
          <p:nvPr>
            <p:ph type="title" hasCustomPrompt="1"/>
          </p:nvPr>
        </p:nvSpPr>
        <p:spPr>
          <a:xfrm>
            <a:off x="482744" y="506951"/>
            <a:ext cx="9137332" cy="823594"/>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Legal &amp; Compliance</a:t>
            </a:r>
          </a:p>
        </p:txBody>
      </p:sp>
      <p:cxnSp>
        <p:nvCxnSpPr>
          <p:cNvPr id="4" name="Straight Connector 3">
            <a:extLst>
              <a:ext uri="{FF2B5EF4-FFF2-40B4-BE49-F238E27FC236}">
                <a16:creationId xmlns:a16="http://schemas.microsoft.com/office/drawing/2014/main" id="{B17E23C7-E256-5D4A-8041-D8CB43277B4D}"/>
              </a:ext>
            </a:extLst>
          </p:cNvPr>
          <p:cNvCxnSpPr>
            <a:cxnSpLocks/>
          </p:cNvCxnSpPr>
          <p:nvPr userDrawn="1"/>
        </p:nvCxnSpPr>
        <p:spPr>
          <a:xfrm>
            <a:off x="509641" y="1290320"/>
            <a:ext cx="4708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A4F3E7B-D61E-ED4D-B66D-B8E96489D73D}"/>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pic>
        <p:nvPicPr>
          <p:cNvPr id="17" name="Graphic 7">
            <a:extLst>
              <a:ext uri="{FF2B5EF4-FFF2-40B4-BE49-F238E27FC236}">
                <a16:creationId xmlns:a16="http://schemas.microsoft.com/office/drawing/2014/main" id="{1057BFA7-6B71-5446-9302-174229917D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820" y="5979754"/>
            <a:ext cx="3032761" cy="411480"/>
          </a:xfrm>
          <a:prstGeom prst="rect">
            <a:avLst/>
          </a:prstGeom>
        </p:spPr>
      </p:pic>
    </p:spTree>
    <p:extLst>
      <p:ext uri="{BB962C8B-B14F-4D97-AF65-F5344CB8AC3E}">
        <p14:creationId xmlns:p14="http://schemas.microsoft.com/office/powerpoint/2010/main" val="236829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A">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 y="-19050"/>
            <a:ext cx="10057503" cy="7772400"/>
          </a:xfrm>
          <a:prstGeom prst="rect">
            <a:avLst/>
          </a:prstGeom>
        </p:spPr>
      </p:pic>
      <p:sp>
        <p:nvSpPr>
          <p:cNvPr id="3" name="Title 1">
            <a:extLst>
              <a:ext uri="{FF2B5EF4-FFF2-40B4-BE49-F238E27FC236}">
                <a16:creationId xmlns:a16="http://schemas.microsoft.com/office/drawing/2014/main" id="{55FC0C8C-AB2F-8D4C-A25B-5E72CA560046}"/>
              </a:ext>
            </a:extLst>
          </p:cNvPr>
          <p:cNvSpPr>
            <a:spLocks noGrp="1"/>
          </p:cNvSpPr>
          <p:nvPr>
            <p:ph type="title" hasCustomPrompt="1"/>
          </p:nvPr>
        </p:nvSpPr>
        <p:spPr>
          <a:xfrm>
            <a:off x="473672" y="2816521"/>
            <a:ext cx="5195290" cy="1661163"/>
          </a:xfrm>
          <a:prstGeom prst="rect">
            <a:avLst/>
          </a:prstGeom>
        </p:spPr>
        <p:txBody>
          <a:bodyPr lIns="0" tIns="0" rIns="0" bIns="0" anchor="b">
            <a:normAutofit/>
          </a:bodyPr>
          <a:lstStyle>
            <a:lvl1pPr>
              <a:lnSpc>
                <a:spcPct val="100000"/>
              </a:lnSpc>
              <a:defRPr sz="3400">
                <a:solidFill>
                  <a:schemeClr val="tx1"/>
                </a:solidFill>
              </a:defRPr>
            </a:lvl1pPr>
          </a:lstStyle>
          <a:p>
            <a:r>
              <a:rPr lang="en-US" dirty="0"/>
              <a:t>Click </a:t>
            </a:r>
            <a:br>
              <a:rPr lang="en-US" dirty="0"/>
            </a:br>
            <a:r>
              <a:rPr lang="en-US" dirty="0"/>
              <a:t>to </a:t>
            </a:r>
            <a:br>
              <a:rPr lang="en-US" dirty="0"/>
            </a:br>
            <a:r>
              <a:rPr lang="en-US" dirty="0"/>
              <a:t>Edit Title</a:t>
            </a:r>
          </a:p>
        </p:txBody>
      </p:sp>
      <p:sp>
        <p:nvSpPr>
          <p:cNvPr id="4" name="Text Placeholder 17">
            <a:extLst>
              <a:ext uri="{FF2B5EF4-FFF2-40B4-BE49-F238E27FC236}">
                <a16:creationId xmlns:a16="http://schemas.microsoft.com/office/drawing/2014/main" id="{64CC5724-C01C-0742-BDE2-B2AEE760EB4E}"/>
              </a:ext>
            </a:extLst>
          </p:cNvPr>
          <p:cNvSpPr>
            <a:spLocks noGrp="1"/>
          </p:cNvSpPr>
          <p:nvPr>
            <p:ph type="body" sz="quarter" idx="10" hasCustomPrompt="1"/>
          </p:nvPr>
        </p:nvSpPr>
        <p:spPr>
          <a:xfrm>
            <a:off x="474315" y="4633711"/>
            <a:ext cx="5195290" cy="1307750"/>
          </a:xfrm>
          <a:prstGeom prst="rect">
            <a:avLst/>
          </a:prstGeom>
        </p:spPr>
        <p:txBody>
          <a:bodyPr lIns="0" tIns="0" rIns="0" bIns="0">
            <a:normAutofit/>
          </a:bodyPr>
          <a:lstStyle>
            <a:lvl1pPr marL="0" indent="0">
              <a:lnSpc>
                <a:spcPct val="100000"/>
              </a:lnSpc>
              <a:spcBef>
                <a:spcPts val="0"/>
              </a:spcBef>
              <a:buNone/>
              <a:defRPr sz="2200" b="0" i="0">
                <a:solidFill>
                  <a:schemeClr val="tx1"/>
                </a:solidFill>
                <a:latin typeface="IBM Plex Sans Light" panose="020B0403050203000203" pitchFamily="34" charset="0"/>
              </a:defRPr>
            </a:lvl1pPr>
            <a:lvl2pPr marL="457178" indent="0">
              <a:buNone/>
              <a:defRPr sz="4400" b="0" i="0">
                <a:latin typeface="IBM Plex Sans Light" panose="020B0403050203000203" pitchFamily="34" charset="0"/>
              </a:defRPr>
            </a:lvl2pPr>
            <a:lvl3pPr marL="914354" indent="0">
              <a:buNone/>
              <a:defRPr sz="4400" b="0" i="0">
                <a:latin typeface="IBM Plex Sans Light" panose="020B0403050203000203" pitchFamily="34" charset="0"/>
              </a:defRPr>
            </a:lvl3pPr>
            <a:lvl4pPr marL="1371532" indent="0">
              <a:buNone/>
              <a:defRPr sz="4400" b="0" i="0">
                <a:latin typeface="IBM Plex Sans Light" panose="020B0403050203000203" pitchFamily="34" charset="0"/>
              </a:defRPr>
            </a:lvl4pPr>
            <a:lvl5pPr marL="1828709" indent="0">
              <a:buNone/>
              <a:defRPr sz="4400" b="0" i="0">
                <a:latin typeface="IBM Plex Sans Light" panose="020B0403050203000203" pitchFamily="34" charset="0"/>
              </a:defRPr>
            </a:lvl5pPr>
          </a:lstStyle>
          <a:p>
            <a:pPr lvl="0"/>
            <a:r>
              <a:rPr lang="en-US" dirty="0"/>
              <a:t>Click To Edit Subtitle</a:t>
            </a:r>
          </a:p>
        </p:txBody>
      </p:sp>
      <p:sp>
        <p:nvSpPr>
          <p:cNvPr id="5" name="Text Placeholder 2">
            <a:extLst>
              <a:ext uri="{FF2B5EF4-FFF2-40B4-BE49-F238E27FC236}">
                <a16:creationId xmlns:a16="http://schemas.microsoft.com/office/drawing/2014/main" id="{46250C31-0ED5-2A42-88C6-9FC43E96DD7F}"/>
              </a:ext>
            </a:extLst>
          </p:cNvPr>
          <p:cNvSpPr>
            <a:spLocks noGrp="1"/>
          </p:cNvSpPr>
          <p:nvPr>
            <p:ph type="body" sz="quarter" idx="11" hasCustomPrompt="1"/>
          </p:nvPr>
        </p:nvSpPr>
        <p:spPr>
          <a:xfrm>
            <a:off x="473074" y="502229"/>
            <a:ext cx="1271587" cy="1371600"/>
          </a:xfrm>
          <a:prstGeom prst="rect">
            <a:avLst/>
          </a:prstGeom>
        </p:spPr>
        <p:txBody>
          <a:bodyPr lIns="0" tIns="0" rIns="0" bIns="0">
            <a:noAutofit/>
          </a:bodyPr>
          <a:lstStyle>
            <a:lvl1pPr marL="0" indent="0">
              <a:buNone/>
              <a:defRPr sz="8000" b="1" i="0">
                <a:solidFill>
                  <a:schemeClr val="accent1"/>
                </a:solidFill>
                <a:latin typeface="IBM Plex Sans" panose="020B0503050203000203" pitchFamily="34" charset="0"/>
              </a:defRPr>
            </a:lvl1pPr>
          </a:lstStyle>
          <a:p>
            <a:pPr lvl="0"/>
            <a:r>
              <a:rPr lang="en-US" dirty="0"/>
              <a:t>#</a:t>
            </a:r>
          </a:p>
        </p:txBody>
      </p:sp>
      <p:cxnSp>
        <p:nvCxnSpPr>
          <p:cNvPr id="6" name="Straight Connector 5">
            <a:extLst>
              <a:ext uri="{FF2B5EF4-FFF2-40B4-BE49-F238E27FC236}">
                <a16:creationId xmlns:a16="http://schemas.microsoft.com/office/drawing/2014/main" id="{FB423B98-0936-094A-98A4-B9719BAD8FD0}"/>
              </a:ext>
            </a:extLst>
          </p:cNvPr>
          <p:cNvCxnSpPr>
            <a:cxnSpLocks/>
          </p:cNvCxnSpPr>
          <p:nvPr userDrawn="1"/>
        </p:nvCxnSpPr>
        <p:spPr>
          <a:xfrm>
            <a:off x="486027" y="1642689"/>
            <a:ext cx="61059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0E64E655-6C38-5941-A81A-79F99FDF160E}"/>
              </a:ext>
            </a:extLst>
          </p:cNvPr>
          <p:cNvSpPr>
            <a:spLocks noGrp="1"/>
          </p:cNvSpPr>
          <p:nvPr>
            <p:ph type="body" sz="quarter" idx="20"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1944816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 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 y="0"/>
            <a:ext cx="10057503" cy="7772400"/>
          </a:xfrm>
          <a:prstGeom prst="rect">
            <a:avLst/>
          </a:prstGeom>
        </p:spPr>
      </p:pic>
      <p:sp>
        <p:nvSpPr>
          <p:cNvPr id="2" name="Title 1">
            <a:extLst>
              <a:ext uri="{FF2B5EF4-FFF2-40B4-BE49-F238E27FC236}">
                <a16:creationId xmlns:a16="http://schemas.microsoft.com/office/drawing/2014/main" id="{0220223B-CD37-5340-A5A8-FDCEFFFB3949}"/>
              </a:ext>
            </a:extLst>
          </p:cNvPr>
          <p:cNvSpPr>
            <a:spLocks noGrp="1"/>
          </p:cNvSpPr>
          <p:nvPr>
            <p:ph type="title" hasCustomPrompt="1"/>
          </p:nvPr>
        </p:nvSpPr>
        <p:spPr>
          <a:xfrm>
            <a:off x="465142" y="457200"/>
            <a:ext cx="4870788" cy="2971800"/>
          </a:xfrm>
          <a:prstGeom prst="rect">
            <a:avLst/>
          </a:prstGeom>
        </p:spPr>
        <p:txBody>
          <a:bodyPr lIns="0" tIns="0" rIns="0" bIns="0" anchor="ctr" anchorCtr="0">
            <a:normAutofit/>
          </a:bodyPr>
          <a:lstStyle>
            <a:lvl1pPr>
              <a:lnSpc>
                <a:spcPct val="100000"/>
              </a:lnSpc>
              <a:defRPr sz="3400" b="1" i="0">
                <a:solidFill>
                  <a:schemeClr val="tx1"/>
                </a:solidFill>
                <a:latin typeface="IBM Plex Sans" panose="020B0503050203000203" pitchFamily="34" charset="0"/>
              </a:defRPr>
            </a:lvl1pPr>
          </a:lstStyle>
          <a:p>
            <a:r>
              <a:rPr lang="en-US" dirty="0"/>
              <a:t>Thank You</a:t>
            </a:r>
          </a:p>
        </p:txBody>
      </p:sp>
      <p:sp>
        <p:nvSpPr>
          <p:cNvPr id="6" name="Text Placeholder 8">
            <a:extLst>
              <a:ext uri="{FF2B5EF4-FFF2-40B4-BE49-F238E27FC236}">
                <a16:creationId xmlns:a16="http://schemas.microsoft.com/office/drawing/2014/main" id="{DA1EC8B1-4D1A-9B44-B038-6F6A80D97F1A}"/>
              </a:ext>
            </a:extLst>
          </p:cNvPr>
          <p:cNvSpPr>
            <a:spLocks noGrp="1"/>
          </p:cNvSpPr>
          <p:nvPr>
            <p:ph type="body" sz="quarter" idx="20" hasCustomPrompt="1"/>
          </p:nvPr>
        </p:nvSpPr>
        <p:spPr>
          <a:xfrm>
            <a:off x="486028" y="7094771"/>
            <a:ext cx="4849902"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pic>
        <p:nvPicPr>
          <p:cNvPr id="8" name="Graphic 7">
            <a:extLst>
              <a:ext uri="{FF2B5EF4-FFF2-40B4-BE49-F238E27FC236}">
                <a16:creationId xmlns:a16="http://schemas.microsoft.com/office/drawing/2014/main" id="{1057BFA7-6B71-5446-9302-174229917D4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7173" y="4859158"/>
            <a:ext cx="3032761" cy="411480"/>
          </a:xfrm>
          <a:prstGeom prst="rect">
            <a:avLst/>
          </a:prstGeom>
        </p:spPr>
      </p:pic>
    </p:spTree>
    <p:extLst>
      <p:ext uri="{BB962C8B-B14F-4D97-AF65-F5344CB8AC3E}">
        <p14:creationId xmlns:p14="http://schemas.microsoft.com/office/powerpoint/2010/main" val="32704272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4E4A8D-EE05-6C4E-A22C-7347FB4E87D5}"/>
              </a:ext>
            </a:extLst>
          </p:cNvPr>
          <p:cNvPicPr>
            <a:picLocks noChangeAspect="1"/>
          </p:cNvPicPr>
          <p:nvPr userDrawn="1"/>
        </p:nvPicPr>
        <p:blipFill>
          <a:blip r:embed="rId2"/>
          <a:stretch>
            <a:fillRect/>
          </a:stretch>
        </p:blipFill>
        <p:spPr>
          <a:xfrm flipH="1">
            <a:off x="5185453" y="2701007"/>
            <a:ext cx="5840216" cy="5840216"/>
          </a:xfrm>
          <a:prstGeom prst="rect">
            <a:avLst/>
          </a:prstGeom>
        </p:spPr>
      </p:pic>
      <p:sp>
        <p:nvSpPr>
          <p:cNvPr id="2" name="Title 1">
            <a:extLst>
              <a:ext uri="{FF2B5EF4-FFF2-40B4-BE49-F238E27FC236}">
                <a16:creationId xmlns:a16="http://schemas.microsoft.com/office/drawing/2014/main" id="{0220223B-CD37-5340-A5A8-FDCEFFFB3949}"/>
              </a:ext>
            </a:extLst>
          </p:cNvPr>
          <p:cNvSpPr>
            <a:spLocks noGrp="1"/>
          </p:cNvSpPr>
          <p:nvPr>
            <p:ph type="title" hasCustomPrompt="1"/>
          </p:nvPr>
        </p:nvSpPr>
        <p:spPr>
          <a:xfrm>
            <a:off x="465142" y="457200"/>
            <a:ext cx="4870788" cy="2971800"/>
          </a:xfrm>
          <a:prstGeom prst="rect">
            <a:avLst/>
          </a:prstGeom>
        </p:spPr>
        <p:txBody>
          <a:bodyPr lIns="0" tIns="0" rIns="0" bIns="0" anchor="ctr" anchorCtr="0">
            <a:normAutofit/>
          </a:bodyPr>
          <a:lstStyle>
            <a:lvl1pPr>
              <a:lnSpc>
                <a:spcPct val="100000"/>
              </a:lnSpc>
              <a:defRPr sz="3400" b="1" i="0">
                <a:solidFill>
                  <a:schemeClr val="tx1"/>
                </a:solidFill>
                <a:latin typeface="IBM Plex Sans" panose="020B0503050203000203" pitchFamily="34" charset="0"/>
              </a:defRPr>
            </a:lvl1pPr>
          </a:lstStyle>
          <a:p>
            <a:r>
              <a:rPr lang="en-US" dirty="0"/>
              <a:t>Thank You</a:t>
            </a:r>
          </a:p>
        </p:txBody>
      </p:sp>
      <p:sp>
        <p:nvSpPr>
          <p:cNvPr id="6" name="Text Placeholder 8">
            <a:extLst>
              <a:ext uri="{FF2B5EF4-FFF2-40B4-BE49-F238E27FC236}">
                <a16:creationId xmlns:a16="http://schemas.microsoft.com/office/drawing/2014/main" id="{DA1EC8B1-4D1A-9B44-B038-6F6A80D97F1A}"/>
              </a:ext>
            </a:extLst>
          </p:cNvPr>
          <p:cNvSpPr>
            <a:spLocks noGrp="1"/>
          </p:cNvSpPr>
          <p:nvPr>
            <p:ph type="body" sz="quarter" idx="20" hasCustomPrompt="1"/>
          </p:nvPr>
        </p:nvSpPr>
        <p:spPr>
          <a:xfrm>
            <a:off x="486028" y="7094771"/>
            <a:ext cx="4699425"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pic>
        <p:nvPicPr>
          <p:cNvPr id="15" name="Graphic 7">
            <a:extLst>
              <a:ext uri="{FF2B5EF4-FFF2-40B4-BE49-F238E27FC236}">
                <a16:creationId xmlns:a16="http://schemas.microsoft.com/office/drawing/2014/main" id="{1057BFA7-6B71-5446-9302-174229917D4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7173" y="4859158"/>
            <a:ext cx="3032761" cy="411480"/>
          </a:xfrm>
          <a:prstGeom prst="rect">
            <a:avLst/>
          </a:prstGeom>
        </p:spPr>
      </p:pic>
    </p:spTree>
    <p:extLst>
      <p:ext uri="{BB962C8B-B14F-4D97-AF65-F5344CB8AC3E}">
        <p14:creationId xmlns:p14="http://schemas.microsoft.com/office/powerpoint/2010/main" val="24253249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Slid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EF23A9-215D-8042-9A9F-DC7BED3DC15F}"/>
              </a:ext>
            </a:extLst>
          </p:cNvPr>
          <p:cNvSpPr>
            <a:spLocks noGrp="1"/>
          </p:cNvSpPr>
          <p:nvPr>
            <p:ph type="title" hasCustomPrompt="1"/>
          </p:nvPr>
        </p:nvSpPr>
        <p:spPr>
          <a:xfrm>
            <a:off x="4899020" y="1984657"/>
            <a:ext cx="4629874" cy="1666650"/>
          </a:xfrm>
          <a:prstGeom prst="rect">
            <a:avLst/>
          </a:prstGeom>
        </p:spPr>
        <p:txBody>
          <a:bodyPr lIns="0" tIns="0" rIns="0" bIns="0" anchor="b">
            <a:normAutofit/>
          </a:bodyPr>
          <a:lstStyle>
            <a:lvl1pPr>
              <a:lnSpc>
                <a:spcPct val="100000"/>
              </a:lnSpc>
              <a:defRPr sz="4800" b="1" i="0">
                <a:solidFill>
                  <a:schemeClr val="bg1"/>
                </a:solidFill>
                <a:latin typeface="IBM Plex Sans" panose="020B0503050203000203" pitchFamily="34" charset="0"/>
              </a:defRPr>
            </a:lvl1pPr>
          </a:lstStyle>
          <a:p>
            <a:r>
              <a:rPr lang="en-US" dirty="0"/>
              <a:t>Market insights</a:t>
            </a:r>
          </a:p>
        </p:txBody>
      </p:sp>
      <p:sp>
        <p:nvSpPr>
          <p:cNvPr id="15" name="Text Placeholder 17">
            <a:extLst>
              <a:ext uri="{FF2B5EF4-FFF2-40B4-BE49-F238E27FC236}">
                <a16:creationId xmlns:a16="http://schemas.microsoft.com/office/drawing/2014/main" id="{E8BECBCC-126F-8342-9E2E-00460F2918BF}"/>
              </a:ext>
            </a:extLst>
          </p:cNvPr>
          <p:cNvSpPr>
            <a:spLocks noGrp="1"/>
          </p:cNvSpPr>
          <p:nvPr>
            <p:ph type="body" sz="quarter" idx="10" hasCustomPrompt="1"/>
          </p:nvPr>
        </p:nvSpPr>
        <p:spPr>
          <a:xfrm>
            <a:off x="4899751" y="3623610"/>
            <a:ext cx="4629477" cy="338554"/>
          </a:xfrm>
          <a:prstGeom prst="rect">
            <a:avLst/>
          </a:prstGeom>
        </p:spPr>
        <p:txBody>
          <a:bodyPr lIns="0" tIns="0" rIns="0" bIns="0">
            <a:spAutoFit/>
          </a:bodyPr>
          <a:lstStyle>
            <a:lvl1pPr marL="0" indent="0">
              <a:lnSpc>
                <a:spcPct val="100000"/>
              </a:lnSpc>
              <a:spcBef>
                <a:spcPts val="0"/>
              </a:spcBef>
              <a:buNone/>
              <a:defRPr sz="2200" b="0" i="0">
                <a:solidFill>
                  <a:schemeClr val="bg1"/>
                </a:solidFill>
                <a:latin typeface="IBM Plex Sans Light" panose="020B0403050203000203" pitchFamily="34" charset="0"/>
              </a:defRPr>
            </a:lvl1pPr>
            <a:lvl2pPr marL="457178" indent="0">
              <a:buNone/>
              <a:defRPr sz="4400" b="0" i="0">
                <a:latin typeface="IBM Plex Sans Light" panose="020B0403050203000203" pitchFamily="34" charset="0"/>
              </a:defRPr>
            </a:lvl2pPr>
            <a:lvl3pPr marL="914354" indent="0">
              <a:buNone/>
              <a:defRPr sz="4400" b="0" i="0">
                <a:latin typeface="IBM Plex Sans Light" panose="020B0403050203000203" pitchFamily="34" charset="0"/>
              </a:defRPr>
            </a:lvl3pPr>
            <a:lvl4pPr marL="1371532" indent="0">
              <a:buNone/>
              <a:defRPr sz="4400" b="0" i="0">
                <a:latin typeface="IBM Plex Sans Light" panose="020B0403050203000203" pitchFamily="34" charset="0"/>
              </a:defRPr>
            </a:lvl4pPr>
            <a:lvl5pPr marL="1828709" indent="0">
              <a:buNone/>
              <a:defRPr sz="4400" b="0" i="0">
                <a:latin typeface="IBM Plex Sans Light" panose="020B0403050203000203" pitchFamily="34" charset="0"/>
              </a:defRPr>
            </a:lvl5pPr>
          </a:lstStyle>
          <a:p>
            <a:pPr lvl="0"/>
            <a:r>
              <a:rPr lang="en-US" dirty="0"/>
              <a:t>First quarter 2022</a:t>
            </a:r>
          </a:p>
        </p:txBody>
      </p:sp>
      <p:sp>
        <p:nvSpPr>
          <p:cNvPr id="9" name="Text Placeholder 8">
            <a:extLst>
              <a:ext uri="{FF2B5EF4-FFF2-40B4-BE49-F238E27FC236}">
                <a16:creationId xmlns:a16="http://schemas.microsoft.com/office/drawing/2014/main" id="{2F044D6C-A237-474E-A862-9E354C8359BB}"/>
              </a:ext>
            </a:extLst>
          </p:cNvPr>
          <p:cNvSpPr>
            <a:spLocks noGrp="1"/>
          </p:cNvSpPr>
          <p:nvPr>
            <p:ph type="body" sz="quarter" idx="21" hasCustomPrompt="1"/>
          </p:nvPr>
        </p:nvSpPr>
        <p:spPr>
          <a:xfrm>
            <a:off x="4899020" y="7094771"/>
            <a:ext cx="4476474"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pic>
        <p:nvPicPr>
          <p:cNvPr id="10" name="Graphic 7">
            <a:extLst>
              <a:ext uri="{FF2B5EF4-FFF2-40B4-BE49-F238E27FC236}">
                <a16:creationId xmlns:a16="http://schemas.microsoft.com/office/drawing/2014/main" id="{62FEA990-5E7C-324A-ACAB-A4182E790CF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899020" y="4406511"/>
            <a:ext cx="3200399" cy="434225"/>
          </a:xfrm>
          <a:prstGeom prst="rect">
            <a:avLst/>
          </a:prstGeom>
        </p:spPr>
      </p:pic>
    </p:spTree>
    <p:extLst>
      <p:ext uri="{BB962C8B-B14F-4D97-AF65-F5344CB8AC3E}">
        <p14:creationId xmlns:p14="http://schemas.microsoft.com/office/powerpoint/2010/main" val="40945881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 — with Graph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4664431-9D8C-C644-854F-2F0BE050B2B8}"/>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pic>
        <p:nvPicPr>
          <p:cNvPr id="8" name="Picture 7">
            <a:extLst>
              <a:ext uri="{FF2B5EF4-FFF2-40B4-BE49-F238E27FC236}">
                <a16:creationId xmlns:a16="http://schemas.microsoft.com/office/drawing/2014/main" id="{561E10AD-B495-6242-A5EF-1E8AE13E0AB8}"/>
              </a:ext>
            </a:extLst>
          </p:cNvPr>
          <p:cNvPicPr>
            <a:picLocks noChangeAspect="1"/>
          </p:cNvPicPr>
          <p:nvPr userDrawn="1"/>
        </p:nvPicPr>
        <p:blipFill>
          <a:blip r:embed="rId2"/>
          <a:stretch>
            <a:fillRect/>
          </a:stretch>
        </p:blipFill>
        <p:spPr>
          <a:xfrm>
            <a:off x="-2285999" y="-19137"/>
            <a:ext cx="6452376" cy="8736361"/>
          </a:xfrm>
          <a:prstGeom prst="rect">
            <a:avLst/>
          </a:prstGeom>
        </p:spPr>
      </p:pic>
      <p:sp>
        <p:nvSpPr>
          <p:cNvPr id="9" name="Title 1">
            <a:extLst>
              <a:ext uri="{FF2B5EF4-FFF2-40B4-BE49-F238E27FC236}">
                <a16:creationId xmlns:a16="http://schemas.microsoft.com/office/drawing/2014/main" id="{A3233AB1-B2D2-C045-BAC5-3D52F170B5CE}"/>
              </a:ext>
            </a:extLst>
          </p:cNvPr>
          <p:cNvSpPr>
            <a:spLocks noGrp="1"/>
          </p:cNvSpPr>
          <p:nvPr>
            <p:ph type="title" hasCustomPrompt="1"/>
          </p:nvPr>
        </p:nvSpPr>
        <p:spPr>
          <a:xfrm>
            <a:off x="4509276" y="457200"/>
            <a:ext cx="5086700" cy="1206499"/>
          </a:xfrm>
          <a:prstGeom prst="rect">
            <a:avLst/>
          </a:prstGeom>
        </p:spPr>
        <p:txBody>
          <a:bodyPr lIns="0" tIns="0" rIns="0" bIns="0" anchor="b" anchorCtr="0">
            <a:normAutofit/>
          </a:bodyPr>
          <a:lstStyle>
            <a:lvl1pPr>
              <a:lnSpc>
                <a:spcPct val="100000"/>
              </a:lnSpc>
              <a:defRPr>
                <a:solidFill>
                  <a:schemeClr val="tx1"/>
                </a:solidFill>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2709EA79-E0B6-7343-A1E8-DFA808099666}"/>
              </a:ext>
            </a:extLst>
          </p:cNvPr>
          <p:cNvCxnSpPr>
            <a:cxnSpLocks/>
          </p:cNvCxnSpPr>
          <p:nvPr userDrawn="1"/>
        </p:nvCxnSpPr>
        <p:spPr>
          <a:xfrm>
            <a:off x="4536173" y="1750475"/>
            <a:ext cx="42454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97AFEA4-FB88-9148-B332-0537281BD044}"/>
              </a:ext>
            </a:extLst>
          </p:cNvPr>
          <p:cNvSpPr>
            <a:spLocks noGrp="1"/>
          </p:cNvSpPr>
          <p:nvPr>
            <p:ph idx="20"/>
          </p:nvPr>
        </p:nvSpPr>
        <p:spPr>
          <a:xfrm>
            <a:off x="4536173" y="2133599"/>
            <a:ext cx="5047103" cy="4734529"/>
          </a:xfrm>
          <a:prstGeom prst="rect">
            <a:avLst/>
          </a:prstGeom>
        </p:spPr>
        <p:txBody>
          <a:bodyPr lIns="0" tIns="0" rIns="0" bIns="0">
            <a:normAutofit/>
          </a:bodyPr>
          <a:lstStyle>
            <a:lvl1pPr marL="0" indent="0">
              <a:lnSpc>
                <a:spcPct val="100000"/>
              </a:lnSpc>
              <a:spcBef>
                <a:spcPts val="0"/>
              </a:spcBef>
              <a:buNone/>
              <a:defRPr sz="1600"/>
            </a:lvl1pPr>
            <a:lvl2pPr marL="457178" indent="0">
              <a:buNone/>
              <a:defRPr sz="1600"/>
            </a:lvl2pPr>
            <a:lvl3pPr marL="914354" indent="0">
              <a:buNone/>
              <a:defRPr sz="1600"/>
            </a:lvl3pPr>
            <a:lvl4pPr marL="1371532" indent="0">
              <a:buFont typeface="Arial" panose="020B0604020202020204" pitchFamily="34" charset="0"/>
              <a:buNone/>
              <a:defRPr sz="1600"/>
            </a:lvl4pPr>
            <a:lvl5pPr marL="1828709"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8">
            <a:extLst>
              <a:ext uri="{FF2B5EF4-FFF2-40B4-BE49-F238E27FC236}">
                <a16:creationId xmlns:a16="http://schemas.microsoft.com/office/drawing/2014/main" id="{DEE5C732-8142-8541-833D-A278E521E09A}"/>
              </a:ext>
            </a:extLst>
          </p:cNvPr>
          <p:cNvSpPr>
            <a:spLocks noGrp="1"/>
          </p:cNvSpPr>
          <p:nvPr>
            <p:ph type="body" sz="quarter" idx="21" hasCustomPrompt="1"/>
          </p:nvPr>
        </p:nvSpPr>
        <p:spPr>
          <a:xfrm>
            <a:off x="4509276" y="7094771"/>
            <a:ext cx="4534960"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21023965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ntent with Picture F">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7BBF5F3-C880-604C-9DDD-4C0BB00747A0}"/>
              </a:ext>
            </a:extLst>
          </p:cNvPr>
          <p:cNvSpPr>
            <a:spLocks noGrp="1"/>
          </p:cNvSpPr>
          <p:nvPr>
            <p:ph type="sldNum" sz="quarter" idx="4"/>
          </p:nvPr>
        </p:nvSpPr>
        <p:spPr>
          <a:xfrm>
            <a:off x="9273576" y="7238156"/>
            <a:ext cx="322400" cy="318344"/>
          </a:xfrm>
          <a:prstGeom prst="rect">
            <a:avLst/>
          </a:prstGeom>
        </p:spPr>
        <p:txBody>
          <a:bodyPr vert="horz" lIns="0" tIns="0" rIns="0" bIns="0" rtlCol="0" anchor="b" anchorCtr="0"/>
          <a:lstStyle>
            <a:lvl1pPr algn="r">
              <a:defRPr sz="1000" b="1" i="0">
                <a:solidFill>
                  <a:schemeClr val="tx1"/>
                </a:solidFill>
                <a:latin typeface="IBM Plex Sans" panose="020B0503050203000203" pitchFamily="34" charset="0"/>
              </a:defRPr>
            </a:lvl1pPr>
          </a:lstStyle>
          <a:p>
            <a:fld id="{DE0F21F1-205D-A749-A8CF-AA0C73715D22}" type="slidenum">
              <a:rPr lang="en-US" smtClean="0"/>
              <a:pPr/>
              <a:t>‹#›</a:t>
            </a:fld>
            <a:endParaRPr lang="en-US" dirty="0"/>
          </a:p>
        </p:txBody>
      </p:sp>
      <p:sp>
        <p:nvSpPr>
          <p:cNvPr id="8" name="Title 1">
            <a:extLst>
              <a:ext uri="{FF2B5EF4-FFF2-40B4-BE49-F238E27FC236}">
                <a16:creationId xmlns:a16="http://schemas.microsoft.com/office/drawing/2014/main" id="{C8A64E5F-28DD-C447-98C5-E343B7A7E270}"/>
              </a:ext>
            </a:extLst>
          </p:cNvPr>
          <p:cNvSpPr>
            <a:spLocks noGrp="1"/>
          </p:cNvSpPr>
          <p:nvPr>
            <p:ph type="title" hasCustomPrompt="1"/>
          </p:nvPr>
        </p:nvSpPr>
        <p:spPr>
          <a:xfrm>
            <a:off x="4509276" y="457200"/>
            <a:ext cx="5086700" cy="1358896"/>
          </a:xfrm>
          <a:prstGeom prst="rect">
            <a:avLst/>
          </a:prstGeom>
        </p:spPr>
        <p:txBody>
          <a:bodyPr lIns="0" tIns="0" rIns="0" bIns="0" anchor="b" anchorCtr="0">
            <a:normAutofit/>
          </a:bodyPr>
          <a:lstStyle>
            <a:lvl1pPr>
              <a:lnSpc>
                <a:spcPct val="100000"/>
              </a:lnSpc>
              <a:defRPr>
                <a:solidFill>
                  <a:schemeClr val="tx1"/>
                </a:solidFill>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E4224ECF-7969-394E-8CF9-5F78CE5D8855}"/>
              </a:ext>
            </a:extLst>
          </p:cNvPr>
          <p:cNvCxnSpPr>
            <a:cxnSpLocks/>
          </p:cNvCxnSpPr>
          <p:nvPr userDrawn="1"/>
        </p:nvCxnSpPr>
        <p:spPr>
          <a:xfrm>
            <a:off x="4536173" y="1902871"/>
            <a:ext cx="42454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F50DD2B-61F8-794B-A1C0-FA0BAF030FD1}"/>
              </a:ext>
            </a:extLst>
          </p:cNvPr>
          <p:cNvSpPr>
            <a:spLocks noGrp="1"/>
          </p:cNvSpPr>
          <p:nvPr>
            <p:ph idx="20"/>
          </p:nvPr>
        </p:nvSpPr>
        <p:spPr>
          <a:xfrm>
            <a:off x="4536173" y="2528893"/>
            <a:ext cx="5047103" cy="4329107"/>
          </a:xfrm>
          <a:prstGeom prst="rect">
            <a:avLst/>
          </a:prstGeom>
        </p:spPr>
        <p:txBody>
          <a:bodyPr lIns="0" tIns="0" rIns="0" bIns="0">
            <a:normAutofit/>
          </a:bodyPr>
          <a:lstStyle>
            <a:lvl1pPr marL="0" indent="0">
              <a:lnSpc>
                <a:spcPct val="100000"/>
              </a:lnSpc>
              <a:spcBef>
                <a:spcPts val="0"/>
              </a:spcBef>
              <a:buNone/>
              <a:defRPr sz="1600"/>
            </a:lvl1pPr>
            <a:lvl2pPr marL="457178" indent="0">
              <a:buNone/>
              <a:defRPr sz="1600"/>
            </a:lvl2pPr>
            <a:lvl3pPr marL="914354" indent="0">
              <a:buNone/>
              <a:defRPr sz="1600"/>
            </a:lvl3pPr>
            <a:lvl4pPr marL="1371532" indent="0">
              <a:buFont typeface="Arial" panose="020B0604020202020204" pitchFamily="34" charset="0"/>
              <a:buNone/>
              <a:defRPr sz="1600"/>
            </a:lvl4pPr>
            <a:lvl5pPr marL="1828709"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a:extLst>
              <a:ext uri="{FF2B5EF4-FFF2-40B4-BE49-F238E27FC236}">
                <a16:creationId xmlns:a16="http://schemas.microsoft.com/office/drawing/2014/main" id="{D0E5EB0A-47D6-2D4F-B213-79F567890232}"/>
              </a:ext>
            </a:extLst>
          </p:cNvPr>
          <p:cNvSpPr>
            <a:spLocks noGrp="1"/>
          </p:cNvSpPr>
          <p:nvPr>
            <p:ph type="pic" sz="quarter" idx="21"/>
          </p:nvPr>
        </p:nvSpPr>
        <p:spPr>
          <a:xfrm>
            <a:off x="0" y="1"/>
            <a:ext cx="3011078" cy="3716978"/>
          </a:xfrm>
          <a:custGeom>
            <a:avLst/>
            <a:gdLst>
              <a:gd name="connsiteX0" fmla="*/ 0 w 4254500"/>
              <a:gd name="connsiteY0" fmla="*/ 2623344 h 5246688"/>
              <a:gd name="connsiteX1" fmla="*/ 1063625 w 4254500"/>
              <a:gd name="connsiteY1" fmla="*/ 1 h 5246688"/>
              <a:gd name="connsiteX2" fmla="*/ 3190875 w 4254500"/>
              <a:gd name="connsiteY2" fmla="*/ 1 h 5246688"/>
              <a:gd name="connsiteX3" fmla="*/ 4254500 w 4254500"/>
              <a:gd name="connsiteY3" fmla="*/ 2623344 h 5246688"/>
              <a:gd name="connsiteX4" fmla="*/ 3190875 w 4254500"/>
              <a:gd name="connsiteY4" fmla="*/ 5246687 h 5246688"/>
              <a:gd name="connsiteX5" fmla="*/ 1063625 w 4254500"/>
              <a:gd name="connsiteY5" fmla="*/ 5246687 h 5246688"/>
              <a:gd name="connsiteX6" fmla="*/ 0 w 4254500"/>
              <a:gd name="connsiteY6" fmla="*/ 2623344 h 5246688"/>
              <a:gd name="connsiteX0" fmla="*/ 0 w 4153761"/>
              <a:gd name="connsiteY0" fmla="*/ 2623343 h 5246686"/>
              <a:gd name="connsiteX1" fmla="*/ 1063625 w 4153761"/>
              <a:gd name="connsiteY1" fmla="*/ 0 h 5246686"/>
              <a:gd name="connsiteX2" fmla="*/ 3190875 w 4153761"/>
              <a:gd name="connsiteY2" fmla="*/ 0 h 5246686"/>
              <a:gd name="connsiteX3" fmla="*/ 4153761 w 4153761"/>
              <a:gd name="connsiteY3" fmla="*/ 988272 h 5246686"/>
              <a:gd name="connsiteX4" fmla="*/ 3190875 w 4153761"/>
              <a:gd name="connsiteY4" fmla="*/ 5246686 h 5246686"/>
              <a:gd name="connsiteX5" fmla="*/ 1063625 w 4153761"/>
              <a:gd name="connsiteY5" fmla="*/ 5246686 h 5246686"/>
              <a:gd name="connsiteX6" fmla="*/ 0 w 4153761"/>
              <a:gd name="connsiteY6" fmla="*/ 2623343 h 5246686"/>
              <a:gd name="connsiteX0" fmla="*/ 0 w 4153761"/>
              <a:gd name="connsiteY0" fmla="*/ 2623343 h 5246686"/>
              <a:gd name="connsiteX1" fmla="*/ 1063625 w 4153761"/>
              <a:gd name="connsiteY1" fmla="*/ 0 h 5246686"/>
              <a:gd name="connsiteX2" fmla="*/ 3190875 w 4153761"/>
              <a:gd name="connsiteY2" fmla="*/ 0 h 5246686"/>
              <a:gd name="connsiteX3" fmla="*/ 4153761 w 4153761"/>
              <a:gd name="connsiteY3" fmla="*/ 988272 h 5246686"/>
              <a:gd name="connsiteX4" fmla="*/ 4151770 w 4153761"/>
              <a:gd name="connsiteY4" fmla="*/ 3410137 h 5246686"/>
              <a:gd name="connsiteX5" fmla="*/ 1063625 w 4153761"/>
              <a:gd name="connsiteY5" fmla="*/ 5246686 h 5246686"/>
              <a:gd name="connsiteX6" fmla="*/ 0 w 4153761"/>
              <a:gd name="connsiteY6" fmla="*/ 2623343 h 5246686"/>
              <a:gd name="connsiteX0" fmla="*/ 0 w 4153761"/>
              <a:gd name="connsiteY0" fmla="*/ 2623343 h 5145947"/>
              <a:gd name="connsiteX1" fmla="*/ 1063625 w 4153761"/>
              <a:gd name="connsiteY1" fmla="*/ 0 h 5145947"/>
              <a:gd name="connsiteX2" fmla="*/ 3190875 w 4153761"/>
              <a:gd name="connsiteY2" fmla="*/ 0 h 5145947"/>
              <a:gd name="connsiteX3" fmla="*/ 4153761 w 4153761"/>
              <a:gd name="connsiteY3" fmla="*/ 988272 h 5145947"/>
              <a:gd name="connsiteX4" fmla="*/ 4151770 w 4153761"/>
              <a:gd name="connsiteY4" fmla="*/ 3410137 h 5145947"/>
              <a:gd name="connsiteX5" fmla="*/ 2419726 w 4153761"/>
              <a:gd name="connsiteY5" fmla="*/ 5145947 h 5145947"/>
              <a:gd name="connsiteX6" fmla="*/ 0 w 4153761"/>
              <a:gd name="connsiteY6" fmla="*/ 2623343 h 5145947"/>
              <a:gd name="connsiteX0" fmla="*/ 0 w 4161510"/>
              <a:gd name="connsiteY0" fmla="*/ 5118570 h 5145947"/>
              <a:gd name="connsiteX1" fmla="*/ 1071374 w 4161510"/>
              <a:gd name="connsiteY1" fmla="*/ 0 h 5145947"/>
              <a:gd name="connsiteX2" fmla="*/ 3198624 w 4161510"/>
              <a:gd name="connsiteY2" fmla="*/ 0 h 5145947"/>
              <a:gd name="connsiteX3" fmla="*/ 4161510 w 4161510"/>
              <a:gd name="connsiteY3" fmla="*/ 988272 h 5145947"/>
              <a:gd name="connsiteX4" fmla="*/ 4159519 w 4161510"/>
              <a:gd name="connsiteY4" fmla="*/ 3410137 h 5145947"/>
              <a:gd name="connsiteX5" fmla="*/ 2427475 w 4161510"/>
              <a:gd name="connsiteY5" fmla="*/ 5145947 h 5145947"/>
              <a:gd name="connsiteX6" fmla="*/ 0 w 4161510"/>
              <a:gd name="connsiteY6" fmla="*/ 5118570 h 5145947"/>
              <a:gd name="connsiteX0" fmla="*/ 0 w 4161510"/>
              <a:gd name="connsiteY0" fmla="*/ 5118570 h 5145947"/>
              <a:gd name="connsiteX1" fmla="*/ 17489 w 4161510"/>
              <a:gd name="connsiteY1" fmla="*/ 0 h 5145947"/>
              <a:gd name="connsiteX2" fmla="*/ 3198624 w 4161510"/>
              <a:gd name="connsiteY2" fmla="*/ 0 h 5145947"/>
              <a:gd name="connsiteX3" fmla="*/ 4161510 w 4161510"/>
              <a:gd name="connsiteY3" fmla="*/ 988272 h 5145947"/>
              <a:gd name="connsiteX4" fmla="*/ 4159519 w 4161510"/>
              <a:gd name="connsiteY4" fmla="*/ 3410137 h 5145947"/>
              <a:gd name="connsiteX5" fmla="*/ 2427475 w 4161510"/>
              <a:gd name="connsiteY5" fmla="*/ 5145947 h 5145947"/>
              <a:gd name="connsiteX6" fmla="*/ 0 w 4161510"/>
              <a:gd name="connsiteY6" fmla="*/ 5118570 h 5145947"/>
              <a:gd name="connsiteX0" fmla="*/ 0 w 4161510"/>
              <a:gd name="connsiteY0" fmla="*/ 5118570 h 5145947"/>
              <a:gd name="connsiteX1" fmla="*/ 142796 w 4161510"/>
              <a:gd name="connsiteY1" fmla="*/ 149014 h 5145947"/>
              <a:gd name="connsiteX2" fmla="*/ 3198624 w 4161510"/>
              <a:gd name="connsiteY2" fmla="*/ 0 h 5145947"/>
              <a:gd name="connsiteX3" fmla="*/ 4161510 w 4161510"/>
              <a:gd name="connsiteY3" fmla="*/ 988272 h 5145947"/>
              <a:gd name="connsiteX4" fmla="*/ 4159519 w 4161510"/>
              <a:gd name="connsiteY4" fmla="*/ 3410137 h 5145947"/>
              <a:gd name="connsiteX5" fmla="*/ 2427475 w 4161510"/>
              <a:gd name="connsiteY5" fmla="*/ 5145947 h 5145947"/>
              <a:gd name="connsiteX6" fmla="*/ 0 w 4161510"/>
              <a:gd name="connsiteY6" fmla="*/ 5118570 h 5145947"/>
              <a:gd name="connsiteX0" fmla="*/ 0 w 4161510"/>
              <a:gd name="connsiteY0" fmla="*/ 5118570 h 5145947"/>
              <a:gd name="connsiteX1" fmla="*/ 14102 w 4161510"/>
              <a:gd name="connsiteY1" fmla="*/ 3387 h 5145947"/>
              <a:gd name="connsiteX2" fmla="*/ 3198624 w 4161510"/>
              <a:gd name="connsiteY2" fmla="*/ 0 h 5145947"/>
              <a:gd name="connsiteX3" fmla="*/ 4161510 w 4161510"/>
              <a:gd name="connsiteY3" fmla="*/ 988272 h 5145947"/>
              <a:gd name="connsiteX4" fmla="*/ 4159519 w 4161510"/>
              <a:gd name="connsiteY4" fmla="*/ 3410137 h 5145947"/>
              <a:gd name="connsiteX5" fmla="*/ 2427475 w 4161510"/>
              <a:gd name="connsiteY5" fmla="*/ 5145947 h 5145947"/>
              <a:gd name="connsiteX6" fmla="*/ 0 w 4161510"/>
              <a:gd name="connsiteY6" fmla="*/ 5118570 h 5145947"/>
              <a:gd name="connsiteX0" fmla="*/ 378816 w 4147473"/>
              <a:gd name="connsiteY0" fmla="*/ 4766357 h 5145947"/>
              <a:gd name="connsiteX1" fmla="*/ 65 w 4147473"/>
              <a:gd name="connsiteY1" fmla="*/ 3387 h 5145947"/>
              <a:gd name="connsiteX2" fmla="*/ 3184587 w 4147473"/>
              <a:gd name="connsiteY2" fmla="*/ 0 h 5145947"/>
              <a:gd name="connsiteX3" fmla="*/ 4147473 w 4147473"/>
              <a:gd name="connsiteY3" fmla="*/ 988272 h 5145947"/>
              <a:gd name="connsiteX4" fmla="*/ 4145482 w 4147473"/>
              <a:gd name="connsiteY4" fmla="*/ 3410137 h 5145947"/>
              <a:gd name="connsiteX5" fmla="*/ 2413438 w 4147473"/>
              <a:gd name="connsiteY5" fmla="*/ 5145947 h 5145947"/>
              <a:gd name="connsiteX6" fmla="*/ 378816 w 4147473"/>
              <a:gd name="connsiteY6" fmla="*/ 4766357 h 5145947"/>
              <a:gd name="connsiteX0" fmla="*/ 0 w 4154737"/>
              <a:gd name="connsiteY0" fmla="*/ 5121957 h 5145947"/>
              <a:gd name="connsiteX1" fmla="*/ 7329 w 4154737"/>
              <a:gd name="connsiteY1" fmla="*/ 3387 h 5145947"/>
              <a:gd name="connsiteX2" fmla="*/ 3191851 w 4154737"/>
              <a:gd name="connsiteY2" fmla="*/ 0 h 5145947"/>
              <a:gd name="connsiteX3" fmla="*/ 4154737 w 4154737"/>
              <a:gd name="connsiteY3" fmla="*/ 988272 h 5145947"/>
              <a:gd name="connsiteX4" fmla="*/ 4152746 w 4154737"/>
              <a:gd name="connsiteY4" fmla="*/ 3410137 h 5145947"/>
              <a:gd name="connsiteX5" fmla="*/ 2420702 w 4154737"/>
              <a:gd name="connsiteY5" fmla="*/ 5145947 h 5145947"/>
              <a:gd name="connsiteX6" fmla="*/ 0 w 4154737"/>
              <a:gd name="connsiteY6" fmla="*/ 5121957 h 5145947"/>
              <a:gd name="connsiteX0" fmla="*/ 0 w 4164897"/>
              <a:gd name="connsiteY0" fmla="*/ 5118571 h 5145947"/>
              <a:gd name="connsiteX1" fmla="*/ 17489 w 4164897"/>
              <a:gd name="connsiteY1" fmla="*/ 3387 h 5145947"/>
              <a:gd name="connsiteX2" fmla="*/ 3202011 w 4164897"/>
              <a:gd name="connsiteY2" fmla="*/ 0 h 5145947"/>
              <a:gd name="connsiteX3" fmla="*/ 4164897 w 4164897"/>
              <a:gd name="connsiteY3" fmla="*/ 988272 h 5145947"/>
              <a:gd name="connsiteX4" fmla="*/ 4162906 w 4164897"/>
              <a:gd name="connsiteY4" fmla="*/ 3410137 h 5145947"/>
              <a:gd name="connsiteX5" fmla="*/ 2430862 w 4164897"/>
              <a:gd name="connsiteY5" fmla="*/ 5145947 h 5145947"/>
              <a:gd name="connsiteX6" fmla="*/ 0 w 4164897"/>
              <a:gd name="connsiteY6" fmla="*/ 5118571 h 5145947"/>
              <a:gd name="connsiteX0" fmla="*/ 172300 w 4147544"/>
              <a:gd name="connsiteY0" fmla="*/ 4932304 h 5145947"/>
              <a:gd name="connsiteX1" fmla="*/ 136 w 4147544"/>
              <a:gd name="connsiteY1" fmla="*/ 3387 h 5145947"/>
              <a:gd name="connsiteX2" fmla="*/ 3184658 w 4147544"/>
              <a:gd name="connsiteY2" fmla="*/ 0 h 5145947"/>
              <a:gd name="connsiteX3" fmla="*/ 4147544 w 4147544"/>
              <a:gd name="connsiteY3" fmla="*/ 988272 h 5145947"/>
              <a:gd name="connsiteX4" fmla="*/ 4145553 w 4147544"/>
              <a:gd name="connsiteY4" fmla="*/ 3410137 h 5145947"/>
              <a:gd name="connsiteX5" fmla="*/ 2413509 w 4147544"/>
              <a:gd name="connsiteY5" fmla="*/ 5145947 h 5145947"/>
              <a:gd name="connsiteX6" fmla="*/ 172300 w 4147544"/>
              <a:gd name="connsiteY6" fmla="*/ 4932304 h 5145947"/>
              <a:gd name="connsiteX0" fmla="*/ 0 w 4158124"/>
              <a:gd name="connsiteY0" fmla="*/ 5125344 h 5145947"/>
              <a:gd name="connsiteX1" fmla="*/ 10716 w 4158124"/>
              <a:gd name="connsiteY1" fmla="*/ 3387 h 5145947"/>
              <a:gd name="connsiteX2" fmla="*/ 3195238 w 4158124"/>
              <a:gd name="connsiteY2" fmla="*/ 0 h 5145947"/>
              <a:gd name="connsiteX3" fmla="*/ 4158124 w 4158124"/>
              <a:gd name="connsiteY3" fmla="*/ 988272 h 5145947"/>
              <a:gd name="connsiteX4" fmla="*/ 4156133 w 4158124"/>
              <a:gd name="connsiteY4" fmla="*/ 3410137 h 5145947"/>
              <a:gd name="connsiteX5" fmla="*/ 2424089 w 4158124"/>
              <a:gd name="connsiteY5" fmla="*/ 5145947 h 5145947"/>
              <a:gd name="connsiteX6" fmla="*/ 0 w 4158124"/>
              <a:gd name="connsiteY6" fmla="*/ 5125344 h 5145947"/>
              <a:gd name="connsiteX0" fmla="*/ 0 w 4158124"/>
              <a:gd name="connsiteY0" fmla="*/ 5125344 h 5125344"/>
              <a:gd name="connsiteX1" fmla="*/ 10716 w 4158124"/>
              <a:gd name="connsiteY1" fmla="*/ 3387 h 5125344"/>
              <a:gd name="connsiteX2" fmla="*/ 3195238 w 4158124"/>
              <a:gd name="connsiteY2" fmla="*/ 0 h 5125344"/>
              <a:gd name="connsiteX3" fmla="*/ 4158124 w 4158124"/>
              <a:gd name="connsiteY3" fmla="*/ 988272 h 5125344"/>
              <a:gd name="connsiteX4" fmla="*/ 4156133 w 4158124"/>
              <a:gd name="connsiteY4" fmla="*/ 3410137 h 5125344"/>
              <a:gd name="connsiteX5" fmla="*/ 2376676 w 4158124"/>
              <a:gd name="connsiteY5" fmla="*/ 4973227 h 5125344"/>
              <a:gd name="connsiteX6" fmla="*/ 0 w 4158124"/>
              <a:gd name="connsiteY6" fmla="*/ 5125344 h 5125344"/>
              <a:gd name="connsiteX0" fmla="*/ 0 w 4158124"/>
              <a:gd name="connsiteY0" fmla="*/ 5125344 h 5125344"/>
              <a:gd name="connsiteX1" fmla="*/ 10716 w 4158124"/>
              <a:gd name="connsiteY1" fmla="*/ 3387 h 5125344"/>
              <a:gd name="connsiteX2" fmla="*/ 3195238 w 4158124"/>
              <a:gd name="connsiteY2" fmla="*/ 0 h 5125344"/>
              <a:gd name="connsiteX3" fmla="*/ 4158124 w 4158124"/>
              <a:gd name="connsiteY3" fmla="*/ 988272 h 5125344"/>
              <a:gd name="connsiteX4" fmla="*/ 4156133 w 4158124"/>
              <a:gd name="connsiteY4" fmla="*/ 3410137 h 5125344"/>
              <a:gd name="connsiteX5" fmla="*/ 2434250 w 4158124"/>
              <a:gd name="connsiteY5" fmla="*/ 5118854 h 5125344"/>
              <a:gd name="connsiteX6" fmla="*/ 0 w 4158124"/>
              <a:gd name="connsiteY6" fmla="*/ 5125344 h 5125344"/>
              <a:gd name="connsiteX0" fmla="*/ 0 w 4158124"/>
              <a:gd name="connsiteY0" fmla="*/ 5125344 h 5125344"/>
              <a:gd name="connsiteX1" fmla="*/ 10716 w 4158124"/>
              <a:gd name="connsiteY1" fmla="*/ 3387 h 5125344"/>
              <a:gd name="connsiteX2" fmla="*/ 3195238 w 4158124"/>
              <a:gd name="connsiteY2" fmla="*/ 0 h 5125344"/>
              <a:gd name="connsiteX3" fmla="*/ 4158124 w 4158124"/>
              <a:gd name="connsiteY3" fmla="*/ 988272 h 5125344"/>
              <a:gd name="connsiteX4" fmla="*/ 4156133 w 4158124"/>
              <a:gd name="connsiteY4" fmla="*/ 3410137 h 5125344"/>
              <a:gd name="connsiteX5" fmla="*/ 2410544 w 4158124"/>
              <a:gd name="connsiteY5" fmla="*/ 5027414 h 5125344"/>
              <a:gd name="connsiteX6" fmla="*/ 0 w 4158124"/>
              <a:gd name="connsiteY6" fmla="*/ 5125344 h 5125344"/>
              <a:gd name="connsiteX0" fmla="*/ 0 w 4158124"/>
              <a:gd name="connsiteY0" fmla="*/ 5125344 h 5125627"/>
              <a:gd name="connsiteX1" fmla="*/ 10716 w 4158124"/>
              <a:gd name="connsiteY1" fmla="*/ 3387 h 5125627"/>
              <a:gd name="connsiteX2" fmla="*/ 3195238 w 4158124"/>
              <a:gd name="connsiteY2" fmla="*/ 0 h 5125627"/>
              <a:gd name="connsiteX3" fmla="*/ 4158124 w 4158124"/>
              <a:gd name="connsiteY3" fmla="*/ 988272 h 5125627"/>
              <a:gd name="connsiteX4" fmla="*/ 4156133 w 4158124"/>
              <a:gd name="connsiteY4" fmla="*/ 3410137 h 5125627"/>
              <a:gd name="connsiteX5" fmla="*/ 2427477 w 4158124"/>
              <a:gd name="connsiteY5" fmla="*/ 5125627 h 5125627"/>
              <a:gd name="connsiteX6" fmla="*/ 0 w 4158124"/>
              <a:gd name="connsiteY6" fmla="*/ 5125344 h 5125627"/>
              <a:gd name="connsiteX0" fmla="*/ 0 w 4158124"/>
              <a:gd name="connsiteY0" fmla="*/ 5125344 h 5125627"/>
              <a:gd name="connsiteX1" fmla="*/ 10716 w 4158124"/>
              <a:gd name="connsiteY1" fmla="*/ 3387 h 5125627"/>
              <a:gd name="connsiteX2" fmla="*/ 3195238 w 4158124"/>
              <a:gd name="connsiteY2" fmla="*/ 0 h 5125627"/>
              <a:gd name="connsiteX3" fmla="*/ 4158124 w 4158124"/>
              <a:gd name="connsiteY3" fmla="*/ 988272 h 5125627"/>
              <a:gd name="connsiteX4" fmla="*/ 4030826 w 4158124"/>
              <a:gd name="connsiteY4" fmla="*/ 3376270 h 5125627"/>
              <a:gd name="connsiteX5" fmla="*/ 2427477 w 4158124"/>
              <a:gd name="connsiteY5" fmla="*/ 5125627 h 5125627"/>
              <a:gd name="connsiteX6" fmla="*/ 0 w 4158124"/>
              <a:gd name="connsiteY6" fmla="*/ 5125344 h 5125627"/>
              <a:gd name="connsiteX0" fmla="*/ 0 w 4158124"/>
              <a:gd name="connsiteY0" fmla="*/ 5125344 h 5125627"/>
              <a:gd name="connsiteX1" fmla="*/ 10716 w 4158124"/>
              <a:gd name="connsiteY1" fmla="*/ 3387 h 5125627"/>
              <a:gd name="connsiteX2" fmla="*/ 3195238 w 4158124"/>
              <a:gd name="connsiteY2" fmla="*/ 0 h 5125627"/>
              <a:gd name="connsiteX3" fmla="*/ 4158124 w 4158124"/>
              <a:gd name="connsiteY3" fmla="*/ 988272 h 5125627"/>
              <a:gd name="connsiteX4" fmla="*/ 4142586 w 4158124"/>
              <a:gd name="connsiteY4" fmla="*/ 3406750 h 5125627"/>
              <a:gd name="connsiteX5" fmla="*/ 2427477 w 4158124"/>
              <a:gd name="connsiteY5" fmla="*/ 5125627 h 5125627"/>
              <a:gd name="connsiteX6" fmla="*/ 0 w 4158124"/>
              <a:gd name="connsiteY6" fmla="*/ 5125344 h 5125627"/>
              <a:gd name="connsiteX0" fmla="*/ 0 w 4158124"/>
              <a:gd name="connsiteY0" fmla="*/ 5125344 h 5125627"/>
              <a:gd name="connsiteX1" fmla="*/ 10716 w 4158124"/>
              <a:gd name="connsiteY1" fmla="*/ 3387 h 5125627"/>
              <a:gd name="connsiteX2" fmla="*/ 3195238 w 4158124"/>
              <a:gd name="connsiteY2" fmla="*/ 0 h 5125627"/>
              <a:gd name="connsiteX3" fmla="*/ 4158124 w 4158124"/>
              <a:gd name="connsiteY3" fmla="*/ 988272 h 5125627"/>
              <a:gd name="connsiteX4" fmla="*/ 4108719 w 4158124"/>
              <a:gd name="connsiteY4" fmla="*/ 3372883 h 5125627"/>
              <a:gd name="connsiteX5" fmla="*/ 2427477 w 4158124"/>
              <a:gd name="connsiteY5" fmla="*/ 5125627 h 5125627"/>
              <a:gd name="connsiteX6" fmla="*/ 0 w 4158124"/>
              <a:gd name="connsiteY6" fmla="*/ 5125344 h 5125627"/>
              <a:gd name="connsiteX0" fmla="*/ 0 w 4158124"/>
              <a:gd name="connsiteY0" fmla="*/ 5125344 h 5125627"/>
              <a:gd name="connsiteX1" fmla="*/ 10716 w 4158124"/>
              <a:gd name="connsiteY1" fmla="*/ 3387 h 5125627"/>
              <a:gd name="connsiteX2" fmla="*/ 3195238 w 4158124"/>
              <a:gd name="connsiteY2" fmla="*/ 0 h 5125627"/>
              <a:gd name="connsiteX3" fmla="*/ 4158124 w 4158124"/>
              <a:gd name="connsiteY3" fmla="*/ 988272 h 5125627"/>
              <a:gd name="connsiteX4" fmla="*/ 4149359 w 4158124"/>
              <a:gd name="connsiteY4" fmla="*/ 3410136 h 5125627"/>
              <a:gd name="connsiteX5" fmla="*/ 2427477 w 4158124"/>
              <a:gd name="connsiteY5" fmla="*/ 5125627 h 5125627"/>
              <a:gd name="connsiteX6" fmla="*/ 0 w 4158124"/>
              <a:gd name="connsiteY6" fmla="*/ 5125344 h 5125627"/>
              <a:gd name="connsiteX0" fmla="*/ 0 w 4149360"/>
              <a:gd name="connsiteY0" fmla="*/ 5125344 h 5125627"/>
              <a:gd name="connsiteX1" fmla="*/ 10716 w 4149360"/>
              <a:gd name="connsiteY1" fmla="*/ 3387 h 5125627"/>
              <a:gd name="connsiteX2" fmla="*/ 3195238 w 4149360"/>
              <a:gd name="connsiteY2" fmla="*/ 0 h 5125627"/>
              <a:gd name="connsiteX3" fmla="*/ 3971857 w 4149360"/>
              <a:gd name="connsiteY3" fmla="*/ 1089872 h 5125627"/>
              <a:gd name="connsiteX4" fmla="*/ 4149359 w 4149360"/>
              <a:gd name="connsiteY4" fmla="*/ 3410136 h 5125627"/>
              <a:gd name="connsiteX5" fmla="*/ 2427477 w 4149360"/>
              <a:gd name="connsiteY5" fmla="*/ 5125627 h 5125627"/>
              <a:gd name="connsiteX6" fmla="*/ 0 w 4149360"/>
              <a:gd name="connsiteY6" fmla="*/ 5125344 h 5125627"/>
              <a:gd name="connsiteX0" fmla="*/ 0 w 4151351"/>
              <a:gd name="connsiteY0" fmla="*/ 5125344 h 5125627"/>
              <a:gd name="connsiteX1" fmla="*/ 10716 w 4151351"/>
              <a:gd name="connsiteY1" fmla="*/ 3387 h 5125627"/>
              <a:gd name="connsiteX2" fmla="*/ 3195238 w 4151351"/>
              <a:gd name="connsiteY2" fmla="*/ 0 h 5125627"/>
              <a:gd name="connsiteX3" fmla="*/ 4151351 w 4151351"/>
              <a:gd name="connsiteY3" fmla="*/ 971339 h 5125627"/>
              <a:gd name="connsiteX4" fmla="*/ 4149359 w 4151351"/>
              <a:gd name="connsiteY4" fmla="*/ 3410136 h 5125627"/>
              <a:gd name="connsiteX5" fmla="*/ 2427477 w 4151351"/>
              <a:gd name="connsiteY5" fmla="*/ 5125627 h 5125627"/>
              <a:gd name="connsiteX6" fmla="*/ 0 w 4151351"/>
              <a:gd name="connsiteY6" fmla="*/ 5125344 h 5125627"/>
              <a:gd name="connsiteX0" fmla="*/ 0 w 4151351"/>
              <a:gd name="connsiteY0" fmla="*/ 5121957 h 5122240"/>
              <a:gd name="connsiteX1" fmla="*/ 10716 w 4151351"/>
              <a:gd name="connsiteY1" fmla="*/ 0 h 5122240"/>
              <a:gd name="connsiteX2" fmla="*/ 3086865 w 4151351"/>
              <a:gd name="connsiteY2" fmla="*/ 149013 h 5122240"/>
              <a:gd name="connsiteX3" fmla="*/ 4151351 w 4151351"/>
              <a:gd name="connsiteY3" fmla="*/ 967952 h 5122240"/>
              <a:gd name="connsiteX4" fmla="*/ 4149359 w 4151351"/>
              <a:gd name="connsiteY4" fmla="*/ 3406749 h 5122240"/>
              <a:gd name="connsiteX5" fmla="*/ 2427477 w 4151351"/>
              <a:gd name="connsiteY5" fmla="*/ 5122240 h 5122240"/>
              <a:gd name="connsiteX6" fmla="*/ 0 w 4151351"/>
              <a:gd name="connsiteY6" fmla="*/ 5121957 h 5122240"/>
              <a:gd name="connsiteX0" fmla="*/ 0 w 4151351"/>
              <a:gd name="connsiteY0" fmla="*/ 5121957 h 5122240"/>
              <a:gd name="connsiteX1" fmla="*/ 10716 w 4151351"/>
              <a:gd name="connsiteY1" fmla="*/ 0 h 5122240"/>
              <a:gd name="connsiteX2" fmla="*/ 3178305 w 4151351"/>
              <a:gd name="connsiteY2" fmla="*/ 0 h 5122240"/>
              <a:gd name="connsiteX3" fmla="*/ 4151351 w 4151351"/>
              <a:gd name="connsiteY3" fmla="*/ 967952 h 5122240"/>
              <a:gd name="connsiteX4" fmla="*/ 4149359 w 4151351"/>
              <a:gd name="connsiteY4" fmla="*/ 3406749 h 5122240"/>
              <a:gd name="connsiteX5" fmla="*/ 2427477 w 4151351"/>
              <a:gd name="connsiteY5" fmla="*/ 5122240 h 5122240"/>
              <a:gd name="connsiteX6" fmla="*/ 0 w 4151351"/>
              <a:gd name="connsiteY6" fmla="*/ 5121957 h 5122240"/>
              <a:gd name="connsiteX0" fmla="*/ 0 w 4149360"/>
              <a:gd name="connsiteY0" fmla="*/ 5121957 h 5122240"/>
              <a:gd name="connsiteX1" fmla="*/ 10716 w 4149360"/>
              <a:gd name="connsiteY1" fmla="*/ 0 h 5122240"/>
              <a:gd name="connsiteX2" fmla="*/ 3178305 w 4149360"/>
              <a:gd name="connsiteY2" fmla="*/ 0 h 5122240"/>
              <a:gd name="connsiteX3" fmla="*/ 3985405 w 4149360"/>
              <a:gd name="connsiteY3" fmla="*/ 1042458 h 5122240"/>
              <a:gd name="connsiteX4" fmla="*/ 4149359 w 4149360"/>
              <a:gd name="connsiteY4" fmla="*/ 3406749 h 5122240"/>
              <a:gd name="connsiteX5" fmla="*/ 2427477 w 4149360"/>
              <a:gd name="connsiteY5" fmla="*/ 5122240 h 5122240"/>
              <a:gd name="connsiteX6" fmla="*/ 0 w 4149360"/>
              <a:gd name="connsiteY6" fmla="*/ 5121957 h 5122240"/>
              <a:gd name="connsiteX0" fmla="*/ 0 w 4149464"/>
              <a:gd name="connsiteY0" fmla="*/ 5121957 h 5122240"/>
              <a:gd name="connsiteX1" fmla="*/ 10716 w 4149464"/>
              <a:gd name="connsiteY1" fmla="*/ 0 h 5122240"/>
              <a:gd name="connsiteX2" fmla="*/ 3178305 w 4149464"/>
              <a:gd name="connsiteY2" fmla="*/ 0 h 5122240"/>
              <a:gd name="connsiteX3" fmla="*/ 4147965 w 4149464"/>
              <a:gd name="connsiteY3" fmla="*/ 964564 h 5122240"/>
              <a:gd name="connsiteX4" fmla="*/ 4149359 w 4149464"/>
              <a:gd name="connsiteY4" fmla="*/ 3406749 h 5122240"/>
              <a:gd name="connsiteX5" fmla="*/ 2427477 w 4149464"/>
              <a:gd name="connsiteY5" fmla="*/ 5122240 h 5122240"/>
              <a:gd name="connsiteX6" fmla="*/ 0 w 4149464"/>
              <a:gd name="connsiteY6" fmla="*/ 5121957 h 512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9464" h="5122240">
                <a:moveTo>
                  <a:pt x="0" y="5121957"/>
                </a:moveTo>
                <a:cubicBezTo>
                  <a:pt x="5830" y="3415767"/>
                  <a:pt x="4886" y="1706190"/>
                  <a:pt x="10716" y="0"/>
                </a:cubicBezTo>
                <a:lnTo>
                  <a:pt x="3178305" y="0"/>
                </a:lnTo>
                <a:lnTo>
                  <a:pt x="4147965" y="964564"/>
                </a:lnTo>
                <a:cubicBezTo>
                  <a:pt x="4147301" y="1771852"/>
                  <a:pt x="4150023" y="2599461"/>
                  <a:pt x="4149359" y="3406749"/>
                </a:cubicBezTo>
                <a:lnTo>
                  <a:pt x="2427477" y="5122240"/>
                </a:lnTo>
                <a:lnTo>
                  <a:pt x="0" y="5121957"/>
                </a:lnTo>
                <a:close/>
              </a:path>
            </a:pathLst>
          </a:custGeom>
          <a:noFill/>
        </p:spPr>
        <p:txBody>
          <a:bodyPr/>
          <a:lstStyle/>
          <a:p>
            <a:r>
              <a:rPr lang="en-US"/>
              <a:t>Click icon to add picture</a:t>
            </a:r>
          </a:p>
        </p:txBody>
      </p:sp>
      <p:pic>
        <p:nvPicPr>
          <p:cNvPr id="12" name="Picture 11">
            <a:extLst>
              <a:ext uri="{FF2B5EF4-FFF2-40B4-BE49-F238E27FC236}">
                <a16:creationId xmlns:a16="http://schemas.microsoft.com/office/drawing/2014/main" id="{A67119DE-6566-284C-9214-B1C34A5D827F}"/>
              </a:ext>
            </a:extLst>
          </p:cNvPr>
          <p:cNvPicPr>
            <a:picLocks noChangeAspect="1"/>
          </p:cNvPicPr>
          <p:nvPr userDrawn="1"/>
        </p:nvPicPr>
        <p:blipFill>
          <a:blip r:embed="rId2"/>
          <a:stretch>
            <a:fillRect/>
          </a:stretch>
        </p:blipFill>
        <p:spPr>
          <a:xfrm rot="16200000">
            <a:off x="-9573" y="693152"/>
            <a:ext cx="4271964" cy="4271965"/>
          </a:xfrm>
          <a:prstGeom prst="rect">
            <a:avLst/>
          </a:prstGeom>
        </p:spPr>
      </p:pic>
      <p:sp>
        <p:nvSpPr>
          <p:cNvPr id="13" name="Text Placeholder 8">
            <a:extLst>
              <a:ext uri="{FF2B5EF4-FFF2-40B4-BE49-F238E27FC236}">
                <a16:creationId xmlns:a16="http://schemas.microsoft.com/office/drawing/2014/main" id="{CD316550-9374-A249-BB3C-3F73649A95C4}"/>
              </a:ext>
            </a:extLst>
          </p:cNvPr>
          <p:cNvSpPr>
            <a:spLocks noGrp="1"/>
          </p:cNvSpPr>
          <p:nvPr>
            <p:ph type="body" sz="quarter" idx="22"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3237991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 - Client log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14E4A8D-EE05-6C4E-A22C-7347FB4E87D5}"/>
              </a:ext>
            </a:extLst>
          </p:cNvPr>
          <p:cNvPicPr>
            <a:picLocks noChangeAspect="1"/>
          </p:cNvPicPr>
          <p:nvPr userDrawn="1"/>
        </p:nvPicPr>
        <p:blipFill>
          <a:blip r:embed="rId2"/>
          <a:stretch>
            <a:fillRect/>
          </a:stretch>
        </p:blipFill>
        <p:spPr>
          <a:xfrm>
            <a:off x="-739762" y="2701900"/>
            <a:ext cx="5840216" cy="5840216"/>
          </a:xfrm>
          <a:prstGeom prst="rect">
            <a:avLst/>
          </a:prstGeom>
        </p:spPr>
      </p:pic>
      <p:sp>
        <p:nvSpPr>
          <p:cNvPr id="11" name="Content Placeholder 2">
            <a:extLst>
              <a:ext uri="{FF2B5EF4-FFF2-40B4-BE49-F238E27FC236}">
                <a16:creationId xmlns:a16="http://schemas.microsoft.com/office/drawing/2014/main" id="{7264C76F-D8DE-F34A-8FAE-836DB4A2C9F1}"/>
              </a:ext>
            </a:extLst>
          </p:cNvPr>
          <p:cNvSpPr>
            <a:spLocks noGrp="1"/>
          </p:cNvSpPr>
          <p:nvPr>
            <p:ph sz="quarter" idx="21" hasCustomPrompt="1"/>
          </p:nvPr>
        </p:nvSpPr>
        <p:spPr>
          <a:xfrm>
            <a:off x="5376441" y="5508381"/>
            <a:ext cx="1973483" cy="547165"/>
          </a:xfrm>
          <a:prstGeom prst="rect">
            <a:avLst/>
          </a:prstGeom>
        </p:spPr>
        <p:txBody>
          <a:bodyPr/>
          <a:lstStyle>
            <a:lvl1pPr marL="0" indent="0">
              <a:buNone/>
              <a:defRPr/>
            </a:lvl1pPr>
          </a:lstStyle>
          <a:p>
            <a:pPr lvl="0"/>
            <a:r>
              <a:rPr lang="en-US" dirty="0"/>
              <a:t>Client Logo Placeholder</a:t>
            </a:r>
          </a:p>
        </p:txBody>
      </p:sp>
      <p:sp>
        <p:nvSpPr>
          <p:cNvPr id="17" name="Text Placeholder 2">
            <a:extLst>
              <a:ext uri="{FF2B5EF4-FFF2-40B4-BE49-F238E27FC236}">
                <a16:creationId xmlns:a16="http://schemas.microsoft.com/office/drawing/2014/main" id="{E0031B1E-BD7E-C449-ABFE-0618A74FF41D}"/>
              </a:ext>
            </a:extLst>
          </p:cNvPr>
          <p:cNvSpPr>
            <a:spLocks noGrp="1"/>
          </p:cNvSpPr>
          <p:nvPr>
            <p:ph type="body" sz="quarter" idx="22" hasCustomPrompt="1"/>
          </p:nvPr>
        </p:nvSpPr>
        <p:spPr>
          <a:xfrm>
            <a:off x="5260975" y="6223000"/>
            <a:ext cx="4114800" cy="326378"/>
          </a:xfrm>
        </p:spPr>
        <p:txBody>
          <a:bodyPr lIns="109728" rIns="109728">
            <a:normAutofit/>
          </a:bodyPr>
          <a:lstStyle>
            <a:lvl1pPr>
              <a:spcBef>
                <a:spcPts val="0"/>
              </a:spcBef>
              <a:defRPr sz="2000" b="1"/>
            </a:lvl1pPr>
          </a:lstStyle>
          <a:p>
            <a:pPr lvl="0"/>
            <a:r>
              <a:rPr lang="en-US" dirty="0"/>
              <a:t>Client Name</a:t>
            </a:r>
          </a:p>
        </p:txBody>
      </p:sp>
      <p:sp>
        <p:nvSpPr>
          <p:cNvPr id="19" name="Title 1">
            <a:extLst>
              <a:ext uri="{FF2B5EF4-FFF2-40B4-BE49-F238E27FC236}">
                <a16:creationId xmlns:a16="http://schemas.microsoft.com/office/drawing/2014/main" id="{1BD7FD0C-5885-8F42-B4CC-FCBC149A60A4}"/>
              </a:ext>
            </a:extLst>
          </p:cNvPr>
          <p:cNvSpPr>
            <a:spLocks noGrp="1"/>
          </p:cNvSpPr>
          <p:nvPr>
            <p:ph type="title" hasCustomPrompt="1"/>
          </p:nvPr>
        </p:nvSpPr>
        <p:spPr>
          <a:xfrm>
            <a:off x="3356658" y="500102"/>
            <a:ext cx="6244348" cy="1666650"/>
          </a:xfrm>
          <a:prstGeom prst="rect">
            <a:avLst/>
          </a:prstGeom>
        </p:spPr>
        <p:txBody>
          <a:bodyPr lIns="0" tIns="0" rIns="0" bIns="0" anchor="b">
            <a:normAutofit/>
          </a:bodyPr>
          <a:lstStyle>
            <a:lvl1pPr>
              <a:lnSpc>
                <a:spcPct val="100000"/>
              </a:lnSpc>
              <a:defRPr sz="3400" b="1" i="0">
                <a:solidFill>
                  <a:schemeClr val="tx1"/>
                </a:solidFill>
                <a:latin typeface="IBM Plex Sans" panose="020B0503050203000203" pitchFamily="34" charset="0"/>
              </a:defRPr>
            </a:lvl1pPr>
          </a:lstStyle>
          <a:p>
            <a:r>
              <a:rPr lang="en-US" dirty="0"/>
              <a:t>Click to Edit Section Title</a:t>
            </a:r>
          </a:p>
        </p:txBody>
      </p:sp>
      <p:sp>
        <p:nvSpPr>
          <p:cNvPr id="20" name="Text Placeholder 17">
            <a:extLst>
              <a:ext uri="{FF2B5EF4-FFF2-40B4-BE49-F238E27FC236}">
                <a16:creationId xmlns:a16="http://schemas.microsoft.com/office/drawing/2014/main" id="{6D8FEA89-58C2-EE44-9E89-A6F6D22D8902}"/>
              </a:ext>
            </a:extLst>
          </p:cNvPr>
          <p:cNvSpPr>
            <a:spLocks noGrp="1"/>
          </p:cNvSpPr>
          <p:nvPr>
            <p:ph type="body" sz="quarter" idx="10" hasCustomPrompt="1"/>
          </p:nvPr>
        </p:nvSpPr>
        <p:spPr>
          <a:xfrm>
            <a:off x="3357389" y="2345653"/>
            <a:ext cx="6243812" cy="1065274"/>
          </a:xfrm>
          <a:prstGeom prst="rect">
            <a:avLst/>
          </a:prstGeom>
        </p:spPr>
        <p:txBody>
          <a:bodyPr lIns="0" tIns="0" rIns="0" bIns="0">
            <a:normAutofit/>
          </a:bodyPr>
          <a:lstStyle>
            <a:lvl1pPr marL="0" indent="0">
              <a:lnSpc>
                <a:spcPct val="100000"/>
              </a:lnSpc>
              <a:spcBef>
                <a:spcPts val="0"/>
              </a:spcBef>
              <a:buNone/>
              <a:defRPr sz="2200" b="0" i="0">
                <a:latin typeface="IBM Plex Sans Light" panose="020B0403050203000203" pitchFamily="34" charset="0"/>
              </a:defRPr>
            </a:lvl1pPr>
            <a:lvl2pPr marL="457178" indent="0">
              <a:buNone/>
              <a:defRPr sz="4400" b="0" i="0">
                <a:latin typeface="IBM Plex Sans Light" panose="020B0403050203000203" pitchFamily="34" charset="0"/>
              </a:defRPr>
            </a:lvl2pPr>
            <a:lvl3pPr marL="914354" indent="0">
              <a:buNone/>
              <a:defRPr sz="4400" b="0" i="0">
                <a:latin typeface="IBM Plex Sans Light" panose="020B0403050203000203" pitchFamily="34" charset="0"/>
              </a:defRPr>
            </a:lvl3pPr>
            <a:lvl4pPr marL="1371532" indent="0">
              <a:buNone/>
              <a:defRPr sz="4400" b="0" i="0">
                <a:latin typeface="IBM Plex Sans Light" panose="020B0403050203000203" pitchFamily="34" charset="0"/>
              </a:defRPr>
            </a:lvl4pPr>
            <a:lvl5pPr marL="1828709" indent="0">
              <a:buNone/>
              <a:defRPr sz="4400" b="0" i="0">
                <a:latin typeface="IBM Plex Sans Light" panose="020B0403050203000203" pitchFamily="34" charset="0"/>
              </a:defRPr>
            </a:lvl5pPr>
          </a:lstStyle>
          <a:p>
            <a:pPr lvl="0"/>
            <a:r>
              <a:rPr lang="en-US" dirty="0"/>
              <a:t>Click to Edit Subtitle</a:t>
            </a:r>
          </a:p>
        </p:txBody>
      </p:sp>
      <p:sp>
        <p:nvSpPr>
          <p:cNvPr id="15" name="Text Placeholder 8">
            <a:extLst>
              <a:ext uri="{FF2B5EF4-FFF2-40B4-BE49-F238E27FC236}">
                <a16:creationId xmlns:a16="http://schemas.microsoft.com/office/drawing/2014/main" id="{2F044D6C-A237-474E-A862-9E354C8359BB}"/>
              </a:ext>
            </a:extLst>
          </p:cNvPr>
          <p:cNvSpPr>
            <a:spLocks noGrp="1"/>
          </p:cNvSpPr>
          <p:nvPr>
            <p:ph type="body" sz="quarter" idx="24" hasCustomPrompt="1"/>
          </p:nvPr>
        </p:nvSpPr>
        <p:spPr>
          <a:xfrm>
            <a:off x="5260974" y="7168243"/>
            <a:ext cx="4340032" cy="418653"/>
          </a:xfrm>
        </p:spPr>
        <p:txBody>
          <a:bodyPr anchor="b">
            <a:norm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
        <p:nvSpPr>
          <p:cNvPr id="16" name="Text Placeholder 2">
            <a:extLst>
              <a:ext uri="{FF2B5EF4-FFF2-40B4-BE49-F238E27FC236}">
                <a16:creationId xmlns:a16="http://schemas.microsoft.com/office/drawing/2014/main" id="{9C0928BC-744E-8342-8803-157DC85B63D5}"/>
              </a:ext>
            </a:extLst>
          </p:cNvPr>
          <p:cNvSpPr>
            <a:spLocks noGrp="1"/>
          </p:cNvSpPr>
          <p:nvPr>
            <p:ph type="body" sz="quarter" idx="23" hasCustomPrompt="1"/>
          </p:nvPr>
        </p:nvSpPr>
        <p:spPr>
          <a:xfrm>
            <a:off x="5260975" y="6755436"/>
            <a:ext cx="4114800" cy="326378"/>
          </a:xfrm>
        </p:spPr>
        <p:txBody>
          <a:bodyPr lIns="91440" rIns="91440" bIns="91440">
            <a:noAutofit/>
          </a:bodyPr>
          <a:lstStyle>
            <a:lvl1pPr>
              <a:spcBef>
                <a:spcPts val="0"/>
              </a:spcBef>
              <a:defRPr sz="1800" b="0"/>
            </a:lvl1pPr>
          </a:lstStyle>
          <a:p>
            <a:pPr lvl="0"/>
            <a:r>
              <a:rPr lang="en-US" dirty="0"/>
              <a:t>Date</a:t>
            </a:r>
          </a:p>
        </p:txBody>
      </p:sp>
      <p:pic>
        <p:nvPicPr>
          <p:cNvPr id="26" name="Graphic 7">
            <a:extLst>
              <a:ext uri="{FF2B5EF4-FFF2-40B4-BE49-F238E27FC236}">
                <a16:creationId xmlns:a16="http://schemas.microsoft.com/office/drawing/2014/main" id="{62FEA990-5E7C-324A-ACAB-A4182E790C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62218" y="3922536"/>
            <a:ext cx="3032760" cy="411480"/>
          </a:xfrm>
          <a:prstGeom prst="rect">
            <a:avLst/>
          </a:prstGeom>
        </p:spPr>
      </p:pic>
    </p:spTree>
    <p:extLst>
      <p:ext uri="{BB962C8B-B14F-4D97-AF65-F5344CB8AC3E}">
        <p14:creationId xmlns:p14="http://schemas.microsoft.com/office/powerpoint/2010/main" val="1235137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 — No client log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14E4A8D-EE05-6C4E-A22C-7347FB4E87D5}"/>
              </a:ext>
            </a:extLst>
          </p:cNvPr>
          <p:cNvPicPr>
            <a:picLocks noChangeAspect="1"/>
          </p:cNvPicPr>
          <p:nvPr userDrawn="1"/>
        </p:nvPicPr>
        <p:blipFill>
          <a:blip r:embed="rId2"/>
          <a:stretch>
            <a:fillRect/>
          </a:stretch>
        </p:blipFill>
        <p:spPr>
          <a:xfrm>
            <a:off x="-739762" y="2701900"/>
            <a:ext cx="5840216" cy="5840216"/>
          </a:xfrm>
          <a:prstGeom prst="rect">
            <a:avLst/>
          </a:prstGeom>
        </p:spPr>
      </p:pic>
      <p:sp>
        <p:nvSpPr>
          <p:cNvPr id="16" name="Text Placeholder 2">
            <a:extLst>
              <a:ext uri="{FF2B5EF4-FFF2-40B4-BE49-F238E27FC236}">
                <a16:creationId xmlns:a16="http://schemas.microsoft.com/office/drawing/2014/main" id="{CC4F3575-57E9-FA40-90EC-6D2C7B73E3B7}"/>
              </a:ext>
            </a:extLst>
          </p:cNvPr>
          <p:cNvSpPr>
            <a:spLocks noGrp="1"/>
          </p:cNvSpPr>
          <p:nvPr>
            <p:ph type="body" sz="quarter" idx="22" hasCustomPrompt="1"/>
          </p:nvPr>
        </p:nvSpPr>
        <p:spPr>
          <a:xfrm>
            <a:off x="5260975" y="5359358"/>
            <a:ext cx="4114800" cy="983570"/>
          </a:xfrm>
        </p:spPr>
        <p:txBody>
          <a:bodyPr lIns="109728" tIns="109728" rIns="109728" bIns="0">
            <a:normAutofit/>
          </a:bodyPr>
          <a:lstStyle>
            <a:lvl1pPr>
              <a:spcBef>
                <a:spcPts val="0"/>
              </a:spcBef>
              <a:defRPr sz="2000" b="1"/>
            </a:lvl1pPr>
          </a:lstStyle>
          <a:p>
            <a:pPr lvl="0"/>
            <a:r>
              <a:rPr lang="en-US" dirty="0"/>
              <a:t>Client Name</a:t>
            </a:r>
          </a:p>
        </p:txBody>
      </p:sp>
      <p:sp>
        <p:nvSpPr>
          <p:cNvPr id="20" name="Title 1">
            <a:extLst>
              <a:ext uri="{FF2B5EF4-FFF2-40B4-BE49-F238E27FC236}">
                <a16:creationId xmlns:a16="http://schemas.microsoft.com/office/drawing/2014/main" id="{1A113A0A-FB3C-624C-B410-608D83037283}"/>
              </a:ext>
            </a:extLst>
          </p:cNvPr>
          <p:cNvSpPr>
            <a:spLocks noGrp="1"/>
          </p:cNvSpPr>
          <p:nvPr>
            <p:ph type="title" hasCustomPrompt="1"/>
          </p:nvPr>
        </p:nvSpPr>
        <p:spPr>
          <a:xfrm>
            <a:off x="3356658" y="500102"/>
            <a:ext cx="6244348" cy="1666650"/>
          </a:xfrm>
          <a:prstGeom prst="rect">
            <a:avLst/>
          </a:prstGeom>
        </p:spPr>
        <p:txBody>
          <a:bodyPr lIns="0" tIns="0" rIns="0" bIns="0" anchor="b">
            <a:normAutofit/>
          </a:bodyPr>
          <a:lstStyle>
            <a:lvl1pPr>
              <a:lnSpc>
                <a:spcPct val="100000"/>
              </a:lnSpc>
              <a:defRPr sz="3400" b="1" i="0">
                <a:solidFill>
                  <a:schemeClr val="tx1"/>
                </a:solidFill>
                <a:latin typeface="IBM Plex Sans" panose="020B0503050203000203" pitchFamily="34" charset="0"/>
              </a:defRPr>
            </a:lvl1pPr>
          </a:lstStyle>
          <a:p>
            <a:r>
              <a:rPr lang="en-US" dirty="0"/>
              <a:t>Click to Edit Section Title</a:t>
            </a:r>
          </a:p>
        </p:txBody>
      </p:sp>
      <p:sp>
        <p:nvSpPr>
          <p:cNvPr id="21" name="Text Placeholder 17">
            <a:extLst>
              <a:ext uri="{FF2B5EF4-FFF2-40B4-BE49-F238E27FC236}">
                <a16:creationId xmlns:a16="http://schemas.microsoft.com/office/drawing/2014/main" id="{E319014A-92DE-E441-B241-D5435CB7FD3E}"/>
              </a:ext>
            </a:extLst>
          </p:cNvPr>
          <p:cNvSpPr>
            <a:spLocks noGrp="1"/>
          </p:cNvSpPr>
          <p:nvPr>
            <p:ph type="body" sz="quarter" idx="10" hasCustomPrompt="1"/>
          </p:nvPr>
        </p:nvSpPr>
        <p:spPr>
          <a:xfrm>
            <a:off x="3357389" y="2345653"/>
            <a:ext cx="6243812" cy="1065274"/>
          </a:xfrm>
          <a:prstGeom prst="rect">
            <a:avLst/>
          </a:prstGeom>
        </p:spPr>
        <p:txBody>
          <a:bodyPr lIns="0" tIns="0" rIns="0" bIns="0">
            <a:normAutofit/>
          </a:bodyPr>
          <a:lstStyle>
            <a:lvl1pPr marL="0" indent="0">
              <a:lnSpc>
                <a:spcPct val="100000"/>
              </a:lnSpc>
              <a:spcBef>
                <a:spcPts val="0"/>
              </a:spcBef>
              <a:buNone/>
              <a:defRPr sz="2200" b="0" i="0">
                <a:latin typeface="IBM Plex Sans Light" panose="020B0403050203000203" pitchFamily="34" charset="0"/>
              </a:defRPr>
            </a:lvl1pPr>
            <a:lvl2pPr marL="457178" indent="0">
              <a:buNone/>
              <a:defRPr sz="4400" b="0" i="0">
                <a:latin typeface="IBM Plex Sans Light" panose="020B0403050203000203" pitchFamily="34" charset="0"/>
              </a:defRPr>
            </a:lvl2pPr>
            <a:lvl3pPr marL="914354" indent="0">
              <a:buNone/>
              <a:defRPr sz="4400" b="0" i="0">
                <a:latin typeface="IBM Plex Sans Light" panose="020B0403050203000203" pitchFamily="34" charset="0"/>
              </a:defRPr>
            </a:lvl3pPr>
            <a:lvl4pPr marL="1371532" indent="0">
              <a:buNone/>
              <a:defRPr sz="4400" b="0" i="0">
                <a:latin typeface="IBM Plex Sans Light" panose="020B0403050203000203" pitchFamily="34" charset="0"/>
              </a:defRPr>
            </a:lvl4pPr>
            <a:lvl5pPr marL="1828709" indent="0">
              <a:buNone/>
              <a:defRPr sz="4400" b="0" i="0">
                <a:latin typeface="IBM Plex Sans Light" panose="020B0403050203000203" pitchFamily="34" charset="0"/>
              </a:defRPr>
            </a:lvl5pPr>
          </a:lstStyle>
          <a:p>
            <a:pPr lvl="0"/>
            <a:r>
              <a:rPr lang="en-US" dirty="0"/>
              <a:t>Click to Edit Subtitle</a:t>
            </a:r>
          </a:p>
        </p:txBody>
      </p:sp>
      <p:sp>
        <p:nvSpPr>
          <p:cNvPr id="13" name="Text Placeholder 8">
            <a:extLst>
              <a:ext uri="{FF2B5EF4-FFF2-40B4-BE49-F238E27FC236}">
                <a16:creationId xmlns:a16="http://schemas.microsoft.com/office/drawing/2014/main" id="{2F044D6C-A237-474E-A862-9E354C8359BB}"/>
              </a:ext>
            </a:extLst>
          </p:cNvPr>
          <p:cNvSpPr>
            <a:spLocks noGrp="1"/>
          </p:cNvSpPr>
          <p:nvPr>
            <p:ph type="body" sz="quarter" idx="24" hasCustomPrompt="1"/>
          </p:nvPr>
        </p:nvSpPr>
        <p:spPr>
          <a:xfrm>
            <a:off x="5260974" y="7168243"/>
            <a:ext cx="4340227" cy="418653"/>
          </a:xfrm>
        </p:spPr>
        <p:txBody>
          <a:bodyPr anchor="b">
            <a:norm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
        <p:nvSpPr>
          <p:cNvPr id="14" name="Text Placeholder 2">
            <a:extLst>
              <a:ext uri="{FF2B5EF4-FFF2-40B4-BE49-F238E27FC236}">
                <a16:creationId xmlns:a16="http://schemas.microsoft.com/office/drawing/2014/main" id="{9C0928BC-744E-8342-8803-157DC85B63D5}"/>
              </a:ext>
            </a:extLst>
          </p:cNvPr>
          <p:cNvSpPr>
            <a:spLocks noGrp="1"/>
          </p:cNvSpPr>
          <p:nvPr>
            <p:ph type="body" sz="quarter" idx="23" hasCustomPrompt="1"/>
          </p:nvPr>
        </p:nvSpPr>
        <p:spPr>
          <a:xfrm>
            <a:off x="5260975" y="6755436"/>
            <a:ext cx="4114800" cy="326378"/>
          </a:xfrm>
        </p:spPr>
        <p:txBody>
          <a:bodyPr lIns="91440" rIns="91440" bIns="91440">
            <a:noAutofit/>
          </a:bodyPr>
          <a:lstStyle>
            <a:lvl1pPr>
              <a:spcBef>
                <a:spcPts val="0"/>
              </a:spcBef>
              <a:defRPr sz="1800" b="0"/>
            </a:lvl1pPr>
          </a:lstStyle>
          <a:p>
            <a:pPr lvl="0"/>
            <a:r>
              <a:rPr lang="en-US" dirty="0"/>
              <a:t>Date</a:t>
            </a:r>
          </a:p>
        </p:txBody>
      </p:sp>
      <p:pic>
        <p:nvPicPr>
          <p:cNvPr id="24" name="Graphic 7">
            <a:extLst>
              <a:ext uri="{FF2B5EF4-FFF2-40B4-BE49-F238E27FC236}">
                <a16:creationId xmlns:a16="http://schemas.microsoft.com/office/drawing/2014/main" id="{62FEA990-5E7C-324A-ACAB-A4182E790C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62218" y="3922536"/>
            <a:ext cx="3032760" cy="411480"/>
          </a:xfrm>
          <a:prstGeom prst="rect">
            <a:avLst/>
          </a:prstGeom>
        </p:spPr>
      </p:pic>
    </p:spTree>
    <p:extLst>
      <p:ext uri="{BB962C8B-B14F-4D97-AF65-F5344CB8AC3E}">
        <p14:creationId xmlns:p14="http://schemas.microsoft.com/office/powerpoint/2010/main" val="340574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F6EAE43-3603-9C44-882A-201BAE63FDB2}"/>
              </a:ext>
            </a:extLst>
          </p:cNvPr>
          <p:cNvPicPr>
            <a:picLocks noChangeAspect="1"/>
          </p:cNvPicPr>
          <p:nvPr userDrawn="1"/>
        </p:nvPicPr>
        <p:blipFill>
          <a:blip r:embed="rId2"/>
          <a:srcRect b="41692"/>
          <a:stretch>
            <a:fillRect/>
          </a:stretch>
        </p:blipFill>
        <p:spPr>
          <a:xfrm rot="16200000" flipH="1">
            <a:off x="4030511" y="1634051"/>
            <a:ext cx="7961177" cy="4643242"/>
          </a:xfrm>
          <a:custGeom>
            <a:avLst/>
            <a:gdLst>
              <a:gd name="connsiteX0" fmla="*/ 0 w 7961177"/>
              <a:gd name="connsiteY0" fmla="*/ 0 h 4643242"/>
              <a:gd name="connsiteX1" fmla="*/ 0 w 7961177"/>
              <a:gd name="connsiteY1" fmla="*/ 4643242 h 4643242"/>
              <a:gd name="connsiteX2" fmla="*/ 7961177 w 7961177"/>
              <a:gd name="connsiteY2" fmla="*/ 4643242 h 4643242"/>
              <a:gd name="connsiteX3" fmla="*/ 7961177 w 7961177"/>
              <a:gd name="connsiteY3" fmla="*/ 0 h 4643242"/>
            </a:gdLst>
            <a:ahLst/>
            <a:cxnLst>
              <a:cxn ang="0">
                <a:pos x="connsiteX0" y="connsiteY0"/>
              </a:cxn>
              <a:cxn ang="0">
                <a:pos x="connsiteX1" y="connsiteY1"/>
              </a:cxn>
              <a:cxn ang="0">
                <a:pos x="connsiteX2" y="connsiteY2"/>
              </a:cxn>
              <a:cxn ang="0">
                <a:pos x="connsiteX3" y="connsiteY3"/>
              </a:cxn>
            </a:cxnLst>
            <a:rect l="l" t="t" r="r" b="b"/>
            <a:pathLst>
              <a:path w="7961177" h="4643242">
                <a:moveTo>
                  <a:pt x="0" y="0"/>
                </a:moveTo>
                <a:lnTo>
                  <a:pt x="0" y="4643242"/>
                </a:lnTo>
                <a:lnTo>
                  <a:pt x="7961177" y="4643242"/>
                </a:lnTo>
                <a:lnTo>
                  <a:pt x="7961177" y="0"/>
                </a:lnTo>
                <a:close/>
              </a:path>
            </a:pathLst>
          </a:custGeom>
        </p:spPr>
      </p:pic>
      <p:sp>
        <p:nvSpPr>
          <p:cNvPr id="13" name="Title 1">
            <a:extLst>
              <a:ext uri="{FF2B5EF4-FFF2-40B4-BE49-F238E27FC236}">
                <a16:creationId xmlns:a16="http://schemas.microsoft.com/office/drawing/2014/main" id="{A3CCB264-4BC7-E840-A20B-8F1585420DE4}"/>
              </a:ext>
            </a:extLst>
          </p:cNvPr>
          <p:cNvSpPr>
            <a:spLocks noGrp="1"/>
          </p:cNvSpPr>
          <p:nvPr>
            <p:ph type="title" hasCustomPrompt="1"/>
          </p:nvPr>
        </p:nvSpPr>
        <p:spPr>
          <a:xfrm>
            <a:off x="466725" y="457199"/>
            <a:ext cx="5210175" cy="771745"/>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Agenda/TOC</a:t>
            </a:r>
          </a:p>
        </p:txBody>
      </p:sp>
      <p:cxnSp>
        <p:nvCxnSpPr>
          <p:cNvPr id="18" name="Straight Connector 17">
            <a:extLst>
              <a:ext uri="{FF2B5EF4-FFF2-40B4-BE49-F238E27FC236}">
                <a16:creationId xmlns:a16="http://schemas.microsoft.com/office/drawing/2014/main" id="{AD6FC6EE-FCFD-224D-BC1A-244AA5615124}"/>
              </a:ext>
            </a:extLst>
          </p:cNvPr>
          <p:cNvCxnSpPr>
            <a:cxnSpLocks/>
          </p:cNvCxnSpPr>
          <p:nvPr userDrawn="1"/>
        </p:nvCxnSpPr>
        <p:spPr>
          <a:xfrm>
            <a:off x="481267" y="1188720"/>
            <a:ext cx="57694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8">
            <a:extLst>
              <a:ext uri="{FF2B5EF4-FFF2-40B4-BE49-F238E27FC236}">
                <a16:creationId xmlns:a16="http://schemas.microsoft.com/office/drawing/2014/main" id="{5EBDC47B-C48C-AA4D-8CCC-66EDB6136A3E}"/>
              </a:ext>
            </a:extLst>
          </p:cNvPr>
          <p:cNvSpPr>
            <a:spLocks noGrp="1"/>
          </p:cNvSpPr>
          <p:nvPr>
            <p:ph type="body" sz="quarter" idx="20" hasCustomPrompt="1"/>
          </p:nvPr>
        </p:nvSpPr>
        <p:spPr>
          <a:xfrm>
            <a:off x="486028" y="7094771"/>
            <a:ext cx="5190872"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
        <p:nvSpPr>
          <p:cNvPr id="9" name="Text Placeholder 4">
            <a:extLst>
              <a:ext uri="{FF2B5EF4-FFF2-40B4-BE49-F238E27FC236}">
                <a16:creationId xmlns:a16="http://schemas.microsoft.com/office/drawing/2014/main" id="{0D3AE56F-8CDE-B341-BCC9-BB0CA39E243A}"/>
              </a:ext>
            </a:extLst>
          </p:cNvPr>
          <p:cNvSpPr>
            <a:spLocks noGrp="1"/>
          </p:cNvSpPr>
          <p:nvPr>
            <p:ph type="body" sz="quarter" idx="18" hasCustomPrompt="1"/>
          </p:nvPr>
        </p:nvSpPr>
        <p:spPr>
          <a:xfrm>
            <a:off x="474156" y="1539879"/>
            <a:ext cx="548640" cy="4067113"/>
          </a:xfrm>
          <a:prstGeom prst="rect">
            <a:avLst/>
          </a:prstGeom>
        </p:spPr>
        <p:txBody>
          <a:bodyPr lIns="0" tIns="0" rIns="0" bIns="0">
            <a:normAutofit/>
          </a:bodyPr>
          <a:lstStyle>
            <a:lvl1pPr marL="0" indent="0">
              <a:lnSpc>
                <a:spcPct val="100000"/>
              </a:lnSpc>
              <a:spcBef>
                <a:spcPts val="0"/>
              </a:spcBef>
              <a:buNone/>
              <a:defRPr sz="1600">
                <a:solidFill>
                  <a:schemeClr val="tx2"/>
                </a:solidFill>
              </a:defRPr>
            </a:lvl1pPr>
          </a:lstStyle>
          <a:p>
            <a:pPr lvl="0"/>
            <a:r>
              <a:rPr lang="en-US" dirty="0"/>
              <a:t>#s</a:t>
            </a:r>
          </a:p>
        </p:txBody>
      </p:sp>
      <p:sp>
        <p:nvSpPr>
          <p:cNvPr id="10" name="Content Placeholder 2">
            <a:extLst>
              <a:ext uri="{FF2B5EF4-FFF2-40B4-BE49-F238E27FC236}">
                <a16:creationId xmlns:a16="http://schemas.microsoft.com/office/drawing/2014/main" id="{EF686392-03D5-684D-829D-1291D2916950}"/>
              </a:ext>
            </a:extLst>
          </p:cNvPr>
          <p:cNvSpPr>
            <a:spLocks noGrp="1"/>
          </p:cNvSpPr>
          <p:nvPr>
            <p:ph idx="1" hasCustomPrompt="1"/>
          </p:nvPr>
        </p:nvSpPr>
        <p:spPr>
          <a:xfrm>
            <a:off x="1077334" y="1539879"/>
            <a:ext cx="4612144" cy="4067113"/>
          </a:xfrm>
          <a:prstGeom prst="rect">
            <a:avLst/>
          </a:prstGeom>
        </p:spPr>
        <p:txBody>
          <a:bodyPr lIns="0" tIns="0" rIns="0" bIns="0">
            <a:norm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600" b="0" i="0">
                <a:latin typeface="Roboto" panose="02000000000000000000" pitchFamily="2" charset="0"/>
                <a:ea typeface="Roboto" panose="02000000000000000000" pitchFamily="2" charset="0"/>
              </a:defRPr>
            </a:lvl1pPr>
            <a:lvl2pPr marL="457178" indent="0">
              <a:buNone/>
              <a:defRPr sz="2400"/>
            </a:lvl2pPr>
            <a:lvl3pPr marL="914354" indent="0">
              <a:buNone/>
              <a:defRPr sz="2400"/>
            </a:lvl3pPr>
            <a:lvl4pPr marL="1371532" indent="0">
              <a:buNone/>
              <a:defRPr sz="2400"/>
            </a:lvl4pPr>
            <a:lvl5pPr marL="1828709" indent="0">
              <a:buNone/>
              <a:defRPr sz="2400"/>
            </a:lvl5pPr>
          </a:lstStyle>
          <a:p>
            <a:pPr lvl="0"/>
            <a:r>
              <a:rPr lang="en-US" dirty="0"/>
              <a:t>Section A (bold)</a:t>
            </a:r>
          </a:p>
          <a:p>
            <a:pPr lvl="0"/>
            <a:r>
              <a:rPr lang="en-US" dirty="0"/>
              <a:t>Subsection 1 (regular)</a:t>
            </a:r>
          </a:p>
          <a:p>
            <a:pPr lvl="0"/>
            <a:r>
              <a:rPr lang="en-US" dirty="0"/>
              <a:t>Subsection 2</a:t>
            </a:r>
          </a:p>
          <a:p>
            <a:pPr lvl="0"/>
            <a:r>
              <a:rPr lang="en-US" dirty="0"/>
              <a:t>Subsection 3</a:t>
            </a:r>
          </a:p>
          <a:p>
            <a:pPr lvl="0"/>
            <a:r>
              <a:rPr lang="en-US" dirty="0"/>
              <a:t>Section B</a:t>
            </a:r>
          </a:p>
          <a:p>
            <a:pPr lvl="0"/>
            <a:r>
              <a:rPr lang="en-US" dirty="0"/>
              <a:t>Section C</a:t>
            </a:r>
          </a:p>
          <a:p>
            <a:pPr lvl="0"/>
            <a:r>
              <a:rPr lang="en-US" dirty="0"/>
              <a:t>Section D</a:t>
            </a:r>
          </a:p>
        </p:txBody>
      </p:sp>
    </p:spTree>
    <p:extLst>
      <p:ext uri="{BB962C8B-B14F-4D97-AF65-F5344CB8AC3E}">
        <p14:creationId xmlns:p14="http://schemas.microsoft.com/office/powerpoint/2010/main" val="184602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genda B">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61E10AD-B495-6242-A5EF-1E8AE13E0AB8}"/>
              </a:ext>
            </a:extLst>
          </p:cNvPr>
          <p:cNvPicPr>
            <a:picLocks noChangeAspect="1"/>
          </p:cNvPicPr>
          <p:nvPr userDrawn="1"/>
        </p:nvPicPr>
        <p:blipFill>
          <a:blip r:embed="rId2"/>
          <a:stretch>
            <a:fillRect/>
          </a:stretch>
        </p:blipFill>
        <p:spPr>
          <a:xfrm>
            <a:off x="-2285999" y="-19137"/>
            <a:ext cx="6452376" cy="8736361"/>
          </a:xfrm>
          <a:prstGeom prst="rect">
            <a:avLst/>
          </a:prstGeom>
        </p:spPr>
      </p:pic>
      <p:sp>
        <p:nvSpPr>
          <p:cNvPr id="12" name="Title 1">
            <a:extLst>
              <a:ext uri="{FF2B5EF4-FFF2-40B4-BE49-F238E27FC236}">
                <a16:creationId xmlns:a16="http://schemas.microsoft.com/office/drawing/2014/main" id="{E0858492-F7E7-FD4D-AF50-F0309B82A44C}"/>
              </a:ext>
            </a:extLst>
          </p:cNvPr>
          <p:cNvSpPr>
            <a:spLocks noGrp="1"/>
          </p:cNvSpPr>
          <p:nvPr>
            <p:ph type="title" hasCustomPrompt="1"/>
          </p:nvPr>
        </p:nvSpPr>
        <p:spPr>
          <a:xfrm>
            <a:off x="4391025" y="457199"/>
            <a:ext cx="5210175" cy="771745"/>
          </a:xfrm>
          <a:prstGeom prst="rect">
            <a:avLst/>
          </a:prstGeom>
        </p:spPr>
        <p:txBody>
          <a:bodyPr lIns="0" tIns="0" rIns="0" bIns="118872" anchor="b" anchorCtr="0">
            <a:normAutofit/>
          </a:bodyPr>
          <a:lstStyle>
            <a:lvl1pPr>
              <a:lnSpc>
                <a:spcPct val="100000"/>
              </a:lnSpc>
              <a:defRPr>
                <a:solidFill>
                  <a:schemeClr val="tx1"/>
                </a:solidFill>
              </a:defRPr>
            </a:lvl1pPr>
          </a:lstStyle>
          <a:p>
            <a:r>
              <a:rPr lang="en-US" dirty="0"/>
              <a:t>Agenda/TOC</a:t>
            </a:r>
          </a:p>
        </p:txBody>
      </p:sp>
      <p:sp>
        <p:nvSpPr>
          <p:cNvPr id="16" name="Text Placeholder 4">
            <a:extLst>
              <a:ext uri="{FF2B5EF4-FFF2-40B4-BE49-F238E27FC236}">
                <a16:creationId xmlns:a16="http://schemas.microsoft.com/office/drawing/2014/main" id="{18F95DF8-A04C-5F48-9F74-F505B5D4497D}"/>
              </a:ext>
            </a:extLst>
          </p:cNvPr>
          <p:cNvSpPr>
            <a:spLocks noGrp="1"/>
          </p:cNvSpPr>
          <p:nvPr>
            <p:ph type="body" sz="quarter" idx="18" hasCustomPrompt="1"/>
          </p:nvPr>
        </p:nvSpPr>
        <p:spPr>
          <a:xfrm>
            <a:off x="4398456" y="1539879"/>
            <a:ext cx="548640" cy="4067113"/>
          </a:xfrm>
          <a:prstGeom prst="rect">
            <a:avLst/>
          </a:prstGeom>
        </p:spPr>
        <p:txBody>
          <a:bodyPr lIns="0" tIns="0" rIns="0" bIns="0">
            <a:normAutofit/>
          </a:bodyPr>
          <a:lstStyle>
            <a:lvl1pPr marL="0" indent="0">
              <a:lnSpc>
                <a:spcPct val="100000"/>
              </a:lnSpc>
              <a:spcBef>
                <a:spcPts val="0"/>
              </a:spcBef>
              <a:buNone/>
              <a:defRPr sz="1600">
                <a:solidFill>
                  <a:schemeClr val="tx2"/>
                </a:solidFill>
              </a:defRPr>
            </a:lvl1pPr>
          </a:lstStyle>
          <a:p>
            <a:pPr lvl="0"/>
            <a:r>
              <a:rPr lang="en-US" dirty="0"/>
              <a:t>#s</a:t>
            </a:r>
          </a:p>
        </p:txBody>
      </p:sp>
      <p:cxnSp>
        <p:nvCxnSpPr>
          <p:cNvPr id="19" name="Straight Connector 18">
            <a:extLst>
              <a:ext uri="{FF2B5EF4-FFF2-40B4-BE49-F238E27FC236}">
                <a16:creationId xmlns:a16="http://schemas.microsoft.com/office/drawing/2014/main" id="{B13B1CCD-90B1-454A-8302-2641D41574A8}"/>
              </a:ext>
            </a:extLst>
          </p:cNvPr>
          <p:cNvCxnSpPr>
            <a:cxnSpLocks/>
          </p:cNvCxnSpPr>
          <p:nvPr userDrawn="1"/>
        </p:nvCxnSpPr>
        <p:spPr>
          <a:xfrm>
            <a:off x="4405567" y="1188720"/>
            <a:ext cx="57694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8">
            <a:extLst>
              <a:ext uri="{FF2B5EF4-FFF2-40B4-BE49-F238E27FC236}">
                <a16:creationId xmlns:a16="http://schemas.microsoft.com/office/drawing/2014/main" id="{248C5BFD-5742-4348-8462-E3BA4B7683F8}"/>
              </a:ext>
            </a:extLst>
          </p:cNvPr>
          <p:cNvSpPr>
            <a:spLocks noGrp="1"/>
          </p:cNvSpPr>
          <p:nvPr>
            <p:ph type="body" sz="quarter" idx="21" hasCustomPrompt="1"/>
          </p:nvPr>
        </p:nvSpPr>
        <p:spPr>
          <a:xfrm>
            <a:off x="4391025" y="7094771"/>
            <a:ext cx="5210175"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
        <p:nvSpPr>
          <p:cNvPr id="8" name="Content Placeholder 2">
            <a:extLst>
              <a:ext uri="{FF2B5EF4-FFF2-40B4-BE49-F238E27FC236}">
                <a16:creationId xmlns:a16="http://schemas.microsoft.com/office/drawing/2014/main" id="{8CEC3361-BA38-0943-9BFF-5ECD580DEEBA}"/>
              </a:ext>
            </a:extLst>
          </p:cNvPr>
          <p:cNvSpPr>
            <a:spLocks noGrp="1"/>
          </p:cNvSpPr>
          <p:nvPr>
            <p:ph idx="1" hasCustomPrompt="1"/>
          </p:nvPr>
        </p:nvSpPr>
        <p:spPr>
          <a:xfrm>
            <a:off x="4989776" y="1539879"/>
            <a:ext cx="4611423" cy="4067113"/>
          </a:xfrm>
          <a:prstGeom prst="rect">
            <a:avLst/>
          </a:prstGeom>
        </p:spPr>
        <p:txBody>
          <a:bodyPr lIns="0" tIns="0" rIns="0" bIns="0">
            <a:normAutofit/>
          </a:bodyPr>
          <a:lstStyle>
            <a:lvl1pPr marL="0" marR="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sz="1600" b="0" i="0">
                <a:latin typeface="Roboto" panose="02000000000000000000" pitchFamily="2" charset="0"/>
                <a:ea typeface="Roboto" panose="02000000000000000000" pitchFamily="2" charset="0"/>
              </a:defRPr>
            </a:lvl1pPr>
            <a:lvl2pPr marL="457178" indent="0">
              <a:buNone/>
              <a:defRPr sz="2400"/>
            </a:lvl2pPr>
            <a:lvl3pPr marL="914354" indent="0">
              <a:buNone/>
              <a:defRPr sz="2400"/>
            </a:lvl3pPr>
            <a:lvl4pPr marL="1371532" indent="0">
              <a:buNone/>
              <a:defRPr sz="2400"/>
            </a:lvl4pPr>
            <a:lvl5pPr marL="1828709" indent="0">
              <a:buNone/>
              <a:defRPr sz="2400"/>
            </a:lvl5pPr>
          </a:lstStyle>
          <a:p>
            <a:pPr lvl="0"/>
            <a:r>
              <a:rPr lang="en-US" dirty="0"/>
              <a:t>Section A (bold)</a:t>
            </a:r>
          </a:p>
          <a:p>
            <a:pPr lvl="0"/>
            <a:r>
              <a:rPr lang="en-US" dirty="0"/>
              <a:t>Subsection 1 (regular)</a:t>
            </a:r>
          </a:p>
          <a:p>
            <a:pPr lvl="0"/>
            <a:r>
              <a:rPr lang="en-US" dirty="0"/>
              <a:t>Subsection 2</a:t>
            </a:r>
          </a:p>
          <a:p>
            <a:pPr lvl="0"/>
            <a:r>
              <a:rPr lang="en-US" dirty="0"/>
              <a:t>Subsection 3</a:t>
            </a:r>
          </a:p>
          <a:p>
            <a:pPr lvl="0"/>
            <a:r>
              <a:rPr lang="en-US" dirty="0"/>
              <a:t>Section B</a:t>
            </a:r>
          </a:p>
          <a:p>
            <a:pPr lvl="0"/>
            <a:r>
              <a:rPr lang="en-US" dirty="0"/>
              <a:t>Section C</a:t>
            </a:r>
          </a:p>
          <a:p>
            <a:pPr lvl="0"/>
            <a:r>
              <a:rPr lang="en-US" dirty="0"/>
              <a:t>Section D</a:t>
            </a:r>
          </a:p>
        </p:txBody>
      </p:sp>
    </p:spTree>
    <p:extLst>
      <p:ext uri="{BB962C8B-B14F-4D97-AF65-F5344CB8AC3E}">
        <p14:creationId xmlns:p14="http://schemas.microsoft.com/office/powerpoint/2010/main" val="2231130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CB70E-4E95-B143-B111-9305AD8ADA89}"/>
              </a:ext>
            </a:extLst>
          </p:cNvPr>
          <p:cNvSpPr>
            <a:spLocks noGrp="1"/>
          </p:cNvSpPr>
          <p:nvPr>
            <p:ph type="title" hasCustomPrompt="1"/>
          </p:nvPr>
        </p:nvSpPr>
        <p:spPr>
          <a:xfrm>
            <a:off x="481610" y="2750818"/>
            <a:ext cx="5372445" cy="1694535"/>
          </a:xfrm>
          <a:prstGeom prst="rect">
            <a:avLst/>
          </a:prstGeom>
        </p:spPr>
        <p:txBody>
          <a:bodyPr lIns="0" tIns="0" rIns="0" bIns="0" anchor="b">
            <a:normAutofit/>
          </a:bodyPr>
          <a:lstStyle>
            <a:lvl1pPr>
              <a:lnSpc>
                <a:spcPct val="100000"/>
              </a:lnSpc>
              <a:defRPr sz="3400">
                <a:solidFill>
                  <a:schemeClr val="tx1"/>
                </a:solidFill>
              </a:defRPr>
            </a:lvl1pPr>
          </a:lstStyle>
          <a:p>
            <a:r>
              <a:rPr lang="en-US" dirty="0"/>
              <a:t>Click </a:t>
            </a:r>
            <a:br>
              <a:rPr lang="en-US" dirty="0"/>
            </a:br>
            <a:r>
              <a:rPr lang="en-US" dirty="0"/>
              <a:t>to </a:t>
            </a:r>
            <a:br>
              <a:rPr lang="en-US" dirty="0"/>
            </a:br>
            <a:r>
              <a:rPr lang="en-US" dirty="0"/>
              <a:t>Edit Title</a:t>
            </a:r>
          </a:p>
        </p:txBody>
      </p:sp>
      <p:sp>
        <p:nvSpPr>
          <p:cNvPr id="3" name="Text Placeholder 17">
            <a:extLst>
              <a:ext uri="{FF2B5EF4-FFF2-40B4-BE49-F238E27FC236}">
                <a16:creationId xmlns:a16="http://schemas.microsoft.com/office/drawing/2014/main" id="{32E69882-167F-2344-AF91-F055DB480301}"/>
              </a:ext>
            </a:extLst>
          </p:cNvPr>
          <p:cNvSpPr>
            <a:spLocks noGrp="1"/>
          </p:cNvSpPr>
          <p:nvPr>
            <p:ph type="body" sz="quarter" idx="10" hasCustomPrompt="1"/>
          </p:nvPr>
        </p:nvSpPr>
        <p:spPr>
          <a:xfrm>
            <a:off x="482253" y="4601380"/>
            <a:ext cx="5372445" cy="1307750"/>
          </a:xfrm>
          <a:prstGeom prst="rect">
            <a:avLst/>
          </a:prstGeom>
        </p:spPr>
        <p:txBody>
          <a:bodyPr lIns="0" tIns="0" rIns="0" bIns="0">
            <a:normAutofit/>
          </a:bodyPr>
          <a:lstStyle>
            <a:lvl1pPr marL="0" indent="0">
              <a:lnSpc>
                <a:spcPct val="100000"/>
              </a:lnSpc>
              <a:spcBef>
                <a:spcPts val="0"/>
              </a:spcBef>
              <a:buNone/>
              <a:defRPr sz="2200" b="0" i="0">
                <a:solidFill>
                  <a:schemeClr val="tx1"/>
                </a:solidFill>
                <a:latin typeface="IBM Plex Sans Light" panose="020B0403050203000203" pitchFamily="34" charset="0"/>
              </a:defRPr>
            </a:lvl1pPr>
            <a:lvl2pPr marL="457178" indent="0">
              <a:buNone/>
              <a:defRPr sz="4400" b="0" i="0">
                <a:latin typeface="IBM Plex Sans Light" panose="020B0403050203000203" pitchFamily="34" charset="0"/>
              </a:defRPr>
            </a:lvl2pPr>
            <a:lvl3pPr marL="914354" indent="0">
              <a:buNone/>
              <a:defRPr sz="4400" b="0" i="0">
                <a:latin typeface="IBM Plex Sans Light" panose="020B0403050203000203" pitchFamily="34" charset="0"/>
              </a:defRPr>
            </a:lvl3pPr>
            <a:lvl4pPr marL="1371532" indent="0">
              <a:buNone/>
              <a:defRPr sz="4400" b="0" i="0">
                <a:latin typeface="IBM Plex Sans Light" panose="020B0403050203000203" pitchFamily="34" charset="0"/>
              </a:defRPr>
            </a:lvl4pPr>
            <a:lvl5pPr marL="1828709" indent="0">
              <a:buNone/>
              <a:defRPr sz="4400" b="0" i="0">
                <a:latin typeface="IBM Plex Sans Light" panose="020B0403050203000203" pitchFamily="34" charset="0"/>
              </a:defRPr>
            </a:lvl5pPr>
          </a:lstStyle>
          <a:p>
            <a:pPr lvl="0"/>
            <a:r>
              <a:rPr lang="en-US" dirty="0"/>
              <a:t>Click To Edit Subtitle</a:t>
            </a:r>
          </a:p>
        </p:txBody>
      </p:sp>
      <p:sp>
        <p:nvSpPr>
          <p:cNvPr id="4" name="Text Placeholder 2">
            <a:extLst>
              <a:ext uri="{FF2B5EF4-FFF2-40B4-BE49-F238E27FC236}">
                <a16:creationId xmlns:a16="http://schemas.microsoft.com/office/drawing/2014/main" id="{B805B2A4-257D-464A-8A24-901E8647748F}"/>
              </a:ext>
            </a:extLst>
          </p:cNvPr>
          <p:cNvSpPr>
            <a:spLocks noGrp="1"/>
          </p:cNvSpPr>
          <p:nvPr>
            <p:ph type="body" sz="quarter" idx="11" hasCustomPrompt="1"/>
          </p:nvPr>
        </p:nvSpPr>
        <p:spPr>
          <a:xfrm>
            <a:off x="481013" y="469898"/>
            <a:ext cx="1271587" cy="1371600"/>
          </a:xfrm>
          <a:prstGeom prst="rect">
            <a:avLst/>
          </a:prstGeom>
        </p:spPr>
        <p:txBody>
          <a:bodyPr lIns="0" tIns="0" rIns="0" bIns="0">
            <a:noAutofit/>
          </a:bodyPr>
          <a:lstStyle>
            <a:lvl1pPr marL="0" indent="0">
              <a:buNone/>
              <a:defRPr sz="8000" b="1" i="0">
                <a:solidFill>
                  <a:schemeClr val="tx2"/>
                </a:solidFill>
                <a:latin typeface="IBM Plex Sans" panose="020B0503050203000203" pitchFamily="34" charset="0"/>
              </a:defRPr>
            </a:lvl1pPr>
          </a:lstStyle>
          <a:p>
            <a:pPr lvl="0"/>
            <a:r>
              <a:rPr lang="en-US" dirty="0"/>
              <a:t>#</a:t>
            </a:r>
          </a:p>
        </p:txBody>
      </p:sp>
      <p:cxnSp>
        <p:nvCxnSpPr>
          <p:cNvPr id="5" name="Straight Connector 4">
            <a:extLst>
              <a:ext uri="{FF2B5EF4-FFF2-40B4-BE49-F238E27FC236}">
                <a16:creationId xmlns:a16="http://schemas.microsoft.com/office/drawing/2014/main" id="{708F88F6-C1EA-A341-90D8-1519FBE120A5}"/>
              </a:ext>
            </a:extLst>
          </p:cNvPr>
          <p:cNvCxnSpPr>
            <a:cxnSpLocks/>
          </p:cNvCxnSpPr>
          <p:nvPr userDrawn="1"/>
        </p:nvCxnSpPr>
        <p:spPr>
          <a:xfrm>
            <a:off x="493966" y="1610358"/>
            <a:ext cx="61059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159BC45-D50A-3842-811C-4EF03531BB9A}"/>
              </a:ext>
            </a:extLst>
          </p:cNvPr>
          <p:cNvPicPr>
            <a:picLocks noChangeAspect="1"/>
          </p:cNvPicPr>
          <p:nvPr userDrawn="1"/>
        </p:nvPicPr>
        <p:blipFill>
          <a:blip r:embed="rId2"/>
          <a:stretch>
            <a:fillRect/>
          </a:stretch>
        </p:blipFill>
        <p:spPr>
          <a:xfrm flipH="1">
            <a:off x="5854699" y="-640343"/>
            <a:ext cx="4862081" cy="4862081"/>
          </a:xfrm>
          <a:prstGeom prst="rect">
            <a:avLst/>
          </a:prstGeom>
        </p:spPr>
      </p:pic>
      <p:sp>
        <p:nvSpPr>
          <p:cNvPr id="8" name="Text Placeholder 8">
            <a:extLst>
              <a:ext uri="{FF2B5EF4-FFF2-40B4-BE49-F238E27FC236}">
                <a16:creationId xmlns:a16="http://schemas.microsoft.com/office/drawing/2014/main" id="{D1F7AEE7-3BD8-2543-8800-BE67968444B5}"/>
              </a:ext>
            </a:extLst>
          </p:cNvPr>
          <p:cNvSpPr>
            <a:spLocks noGrp="1"/>
          </p:cNvSpPr>
          <p:nvPr>
            <p:ph type="body" sz="quarter" idx="20" hasCustomPrompt="1"/>
          </p:nvPr>
        </p:nvSpPr>
        <p:spPr>
          <a:xfrm>
            <a:off x="486027" y="7094771"/>
            <a:ext cx="8558209" cy="492125"/>
          </a:xfrm>
        </p:spPr>
        <p:txBody>
          <a:bodyPr anchor="b">
            <a:noAutofit/>
          </a:bodyPr>
          <a:lstStyle>
            <a:lvl1pPr marL="0" marR="0" indent="0" algn="l" defTabSz="914400" rtl="0" eaLnBrk="1" fontAlgn="auto" latinLnBrk="0" hangingPunct="1">
              <a:lnSpc>
                <a:spcPct val="100000"/>
              </a:lnSpc>
              <a:spcBef>
                <a:spcPts val="0"/>
              </a:spcBef>
              <a:spcAft>
                <a:spcPts val="0"/>
              </a:spcAft>
              <a:buClrTx/>
              <a:buSzTx/>
              <a:buFontTx/>
              <a:buNone/>
              <a:tabLst/>
              <a:defRPr sz="800"/>
            </a:lvl1pPr>
            <a:lvl2pPr>
              <a:defRPr sz="800"/>
            </a:lvl2pPr>
            <a:lvl3pPr>
              <a:defRPr sz="800"/>
            </a:lvl3pPr>
            <a:lvl4pPr>
              <a:defRPr sz="800"/>
            </a:lvl4pPr>
            <a:lvl5pPr>
              <a:defRPr sz="800"/>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Roboto" panose="02000000000000000000" pitchFamily="2" charset="0"/>
                <a:ea typeface="Roboto" panose="02000000000000000000" pitchFamily="2" charset="0"/>
              </a:rPr>
              <a:t>Disclaimer and legal</a:t>
            </a:r>
          </a:p>
        </p:txBody>
      </p:sp>
    </p:spTree>
    <p:extLst>
      <p:ext uri="{BB962C8B-B14F-4D97-AF65-F5344CB8AC3E}">
        <p14:creationId xmlns:p14="http://schemas.microsoft.com/office/powerpoint/2010/main" val="356368652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9144000" cy="1275347"/>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983832"/>
            <a:ext cx="9144000" cy="387416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p:cNvGrpSpPr/>
          <p:nvPr userDrawn="1"/>
        </p:nvGrpSpPr>
        <p:grpSpPr>
          <a:xfrm>
            <a:off x="-870" y="-929209"/>
            <a:ext cx="5262981" cy="738820"/>
            <a:chOff x="151530" y="-870535"/>
            <a:chExt cx="5262981" cy="738820"/>
          </a:xfrm>
        </p:grpSpPr>
        <p:grpSp>
          <p:nvGrpSpPr>
            <p:cNvPr id="5" name="Group 4"/>
            <p:cNvGrpSpPr/>
            <p:nvPr userDrawn="1"/>
          </p:nvGrpSpPr>
          <p:grpSpPr>
            <a:xfrm>
              <a:off x="161689" y="-451755"/>
              <a:ext cx="5252822" cy="320040"/>
              <a:chOff x="161689" y="-444679"/>
              <a:chExt cx="5252822" cy="320040"/>
            </a:xfrm>
          </p:grpSpPr>
          <p:sp>
            <p:nvSpPr>
              <p:cNvPr id="7" name="Rectangle 6">
                <a:extLst>
                  <a:ext uri="{FF2B5EF4-FFF2-40B4-BE49-F238E27FC236}">
                    <a16:creationId xmlns:a16="http://schemas.microsoft.com/office/drawing/2014/main" id="{E7D2A835-2DC7-8A4E-AA93-2CF0CB714590}"/>
                  </a:ext>
                </a:extLst>
              </p:cNvPr>
              <p:cNvSpPr/>
              <p:nvPr userDrawn="1"/>
            </p:nvSpPr>
            <p:spPr>
              <a:xfrm>
                <a:off x="161689" y="-444679"/>
                <a:ext cx="320040" cy="320040"/>
              </a:xfrm>
              <a:prstGeom prst="rect">
                <a:avLst/>
              </a:prstGeom>
              <a:solidFill>
                <a:srgbClr val="009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8" name="Rectangle 7">
                <a:extLst>
                  <a:ext uri="{FF2B5EF4-FFF2-40B4-BE49-F238E27FC236}">
                    <a16:creationId xmlns:a16="http://schemas.microsoft.com/office/drawing/2014/main" id="{E7D2A835-2DC7-8A4E-AA93-2CF0CB714590}"/>
                  </a:ext>
                </a:extLst>
              </p:cNvPr>
              <p:cNvSpPr/>
              <p:nvPr userDrawn="1"/>
            </p:nvSpPr>
            <p:spPr>
              <a:xfrm>
                <a:off x="490541" y="-444679"/>
                <a:ext cx="320040" cy="320040"/>
              </a:xfrm>
              <a:prstGeom prst="rect">
                <a:avLst/>
              </a:prstGeom>
              <a:solidFill>
                <a:srgbClr val="E5DAC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9" name="Rectangle 8">
                <a:extLst>
                  <a:ext uri="{FF2B5EF4-FFF2-40B4-BE49-F238E27FC236}">
                    <a16:creationId xmlns:a16="http://schemas.microsoft.com/office/drawing/2014/main" id="{E7D2A835-2DC7-8A4E-AA93-2CF0CB714590}"/>
                  </a:ext>
                </a:extLst>
              </p:cNvPr>
              <p:cNvSpPr/>
              <p:nvPr userDrawn="1"/>
            </p:nvSpPr>
            <p:spPr>
              <a:xfrm>
                <a:off x="819393" y="-444679"/>
                <a:ext cx="320040" cy="320040"/>
              </a:xfrm>
              <a:prstGeom prst="rect">
                <a:avLst/>
              </a:prstGeom>
              <a:solidFill>
                <a:srgbClr val="2E69E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10" name="Rectangle 9">
                <a:extLst>
                  <a:ext uri="{FF2B5EF4-FFF2-40B4-BE49-F238E27FC236}">
                    <a16:creationId xmlns:a16="http://schemas.microsoft.com/office/drawing/2014/main" id="{E7D2A835-2DC7-8A4E-AA93-2CF0CB714590}"/>
                  </a:ext>
                </a:extLst>
              </p:cNvPr>
              <p:cNvSpPr/>
              <p:nvPr userDrawn="1"/>
            </p:nvSpPr>
            <p:spPr>
              <a:xfrm>
                <a:off x="1148245" y="-444679"/>
                <a:ext cx="320040" cy="320040"/>
              </a:xfrm>
              <a:prstGeom prst="rect">
                <a:avLst/>
              </a:prstGeom>
              <a:solidFill>
                <a:srgbClr val="6CEB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11" name="Rectangle 10">
                <a:extLst>
                  <a:ext uri="{FF2B5EF4-FFF2-40B4-BE49-F238E27FC236}">
                    <a16:creationId xmlns:a16="http://schemas.microsoft.com/office/drawing/2014/main" id="{E7D2A835-2DC7-8A4E-AA93-2CF0CB714590}"/>
                  </a:ext>
                </a:extLst>
              </p:cNvPr>
              <p:cNvSpPr/>
              <p:nvPr userDrawn="1"/>
            </p:nvSpPr>
            <p:spPr>
              <a:xfrm>
                <a:off x="1477097" y="-444679"/>
                <a:ext cx="320040" cy="320040"/>
              </a:xfrm>
              <a:prstGeom prst="rect">
                <a:avLst/>
              </a:prstGeom>
              <a:solidFill>
                <a:srgbClr val="8A659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12" name="Rectangle 11">
                <a:extLst>
                  <a:ext uri="{FF2B5EF4-FFF2-40B4-BE49-F238E27FC236}">
                    <a16:creationId xmlns:a16="http://schemas.microsoft.com/office/drawing/2014/main" id="{E7D2A835-2DC7-8A4E-AA93-2CF0CB714590}"/>
                  </a:ext>
                </a:extLst>
              </p:cNvPr>
              <p:cNvSpPr/>
              <p:nvPr userDrawn="1"/>
            </p:nvSpPr>
            <p:spPr>
              <a:xfrm>
                <a:off x="1805949" y="-444679"/>
                <a:ext cx="320040" cy="320040"/>
              </a:xfrm>
              <a:prstGeom prst="rect">
                <a:avLst/>
              </a:prstGeom>
              <a:solidFill>
                <a:srgbClr val="DCDD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13" name="Rectangle 12">
                <a:extLst>
                  <a:ext uri="{FF2B5EF4-FFF2-40B4-BE49-F238E27FC236}">
                    <a16:creationId xmlns:a16="http://schemas.microsoft.com/office/drawing/2014/main" id="{E7D2A835-2DC7-8A4E-AA93-2CF0CB714590}"/>
                  </a:ext>
                </a:extLst>
              </p:cNvPr>
              <p:cNvSpPr/>
              <p:nvPr userDrawn="1"/>
            </p:nvSpPr>
            <p:spPr>
              <a:xfrm>
                <a:off x="2134801" y="-444679"/>
                <a:ext cx="320040" cy="320040"/>
              </a:xfrm>
              <a:prstGeom prst="rect">
                <a:avLst/>
              </a:prstGeom>
              <a:solidFill>
                <a:srgbClr val="1F297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14" name="Rectangle 13">
                <a:extLst>
                  <a:ext uri="{FF2B5EF4-FFF2-40B4-BE49-F238E27FC236}">
                    <a16:creationId xmlns:a16="http://schemas.microsoft.com/office/drawing/2014/main" id="{E7D2A835-2DC7-8A4E-AA93-2CF0CB714590}"/>
                  </a:ext>
                </a:extLst>
              </p:cNvPr>
              <p:cNvSpPr/>
              <p:nvPr userDrawn="1"/>
            </p:nvSpPr>
            <p:spPr>
              <a:xfrm>
                <a:off x="2463653" y="-444679"/>
                <a:ext cx="320040" cy="320040"/>
              </a:xfrm>
              <a:prstGeom prst="rect">
                <a:avLst/>
              </a:prstGeom>
              <a:solidFill>
                <a:srgbClr val="EBD7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15" name="Rectangle 14">
                <a:extLst>
                  <a:ext uri="{FF2B5EF4-FFF2-40B4-BE49-F238E27FC236}">
                    <a16:creationId xmlns:a16="http://schemas.microsoft.com/office/drawing/2014/main" id="{E7D2A835-2DC7-8A4E-AA93-2CF0CB714590}"/>
                  </a:ext>
                </a:extLst>
              </p:cNvPr>
              <p:cNvSpPr/>
              <p:nvPr userDrawn="1"/>
            </p:nvSpPr>
            <p:spPr>
              <a:xfrm>
                <a:off x="2792505" y="-444679"/>
                <a:ext cx="320040" cy="320040"/>
              </a:xfrm>
              <a:prstGeom prst="rect">
                <a:avLst/>
              </a:prstGeom>
              <a:solidFill>
                <a:srgbClr val="73101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16" name="Rectangle 15">
                <a:extLst>
                  <a:ext uri="{FF2B5EF4-FFF2-40B4-BE49-F238E27FC236}">
                    <a16:creationId xmlns:a16="http://schemas.microsoft.com/office/drawing/2014/main" id="{E7D2A835-2DC7-8A4E-AA93-2CF0CB714590}"/>
                  </a:ext>
                </a:extLst>
              </p:cNvPr>
              <p:cNvSpPr/>
              <p:nvPr userDrawn="1"/>
            </p:nvSpPr>
            <p:spPr>
              <a:xfrm>
                <a:off x="3121357" y="-444679"/>
                <a:ext cx="320040" cy="320040"/>
              </a:xfrm>
              <a:prstGeom prst="rect">
                <a:avLst/>
              </a:prstGeom>
              <a:solidFill>
                <a:srgbClr val="AFF0C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17" name="Rectangle 16">
                <a:extLst>
                  <a:ext uri="{FF2B5EF4-FFF2-40B4-BE49-F238E27FC236}">
                    <a16:creationId xmlns:a16="http://schemas.microsoft.com/office/drawing/2014/main" id="{E7D2A835-2DC7-8A4E-AA93-2CF0CB714590}"/>
                  </a:ext>
                </a:extLst>
              </p:cNvPr>
              <p:cNvSpPr/>
              <p:nvPr userDrawn="1"/>
            </p:nvSpPr>
            <p:spPr>
              <a:xfrm>
                <a:off x="3450209" y="-444679"/>
                <a:ext cx="320040" cy="320040"/>
              </a:xfrm>
              <a:prstGeom prst="rect">
                <a:avLst/>
              </a:prstGeom>
              <a:solidFill>
                <a:srgbClr val="5260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18" name="Rectangle 17">
                <a:extLst>
                  <a:ext uri="{FF2B5EF4-FFF2-40B4-BE49-F238E27FC236}">
                    <a16:creationId xmlns:a16="http://schemas.microsoft.com/office/drawing/2014/main" id="{E7D2A835-2DC7-8A4E-AA93-2CF0CB714590}"/>
                  </a:ext>
                </a:extLst>
              </p:cNvPr>
              <p:cNvSpPr/>
              <p:nvPr userDrawn="1"/>
            </p:nvSpPr>
            <p:spPr>
              <a:xfrm>
                <a:off x="3779061" y="-444679"/>
                <a:ext cx="320040" cy="320040"/>
              </a:xfrm>
              <a:prstGeom prst="rect">
                <a:avLst/>
              </a:prstGeom>
              <a:solidFill>
                <a:srgbClr val="CCDEE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19" name="Rectangle 18">
                <a:extLst>
                  <a:ext uri="{FF2B5EF4-FFF2-40B4-BE49-F238E27FC236}">
                    <a16:creationId xmlns:a16="http://schemas.microsoft.com/office/drawing/2014/main" id="{E7D2A835-2DC7-8A4E-AA93-2CF0CB714590}"/>
                  </a:ext>
                </a:extLst>
              </p:cNvPr>
              <p:cNvSpPr/>
              <p:nvPr userDrawn="1"/>
            </p:nvSpPr>
            <p:spPr>
              <a:xfrm>
                <a:off x="4107913" y="-444679"/>
                <a:ext cx="320040" cy="320040"/>
              </a:xfrm>
              <a:prstGeom prst="rect">
                <a:avLst/>
              </a:prstGeom>
              <a:solidFill>
                <a:srgbClr val="520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20" name="Rectangle 19">
                <a:extLst>
                  <a:ext uri="{FF2B5EF4-FFF2-40B4-BE49-F238E27FC236}">
                    <a16:creationId xmlns:a16="http://schemas.microsoft.com/office/drawing/2014/main" id="{E7D2A835-2DC7-8A4E-AA93-2CF0CB714590}"/>
                  </a:ext>
                </a:extLst>
              </p:cNvPr>
              <p:cNvSpPr/>
              <p:nvPr userDrawn="1"/>
            </p:nvSpPr>
            <p:spPr>
              <a:xfrm>
                <a:off x="4436765" y="-444679"/>
                <a:ext cx="320040" cy="320040"/>
              </a:xfrm>
              <a:prstGeom prst="rect">
                <a:avLst/>
              </a:prstGeom>
              <a:solidFill>
                <a:srgbClr val="90B9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21" name="Rectangle 20">
                <a:extLst>
                  <a:ext uri="{FF2B5EF4-FFF2-40B4-BE49-F238E27FC236}">
                    <a16:creationId xmlns:a16="http://schemas.microsoft.com/office/drawing/2014/main" id="{E7D2A835-2DC7-8A4E-AA93-2CF0CB714590}"/>
                  </a:ext>
                </a:extLst>
              </p:cNvPr>
              <p:cNvSpPr/>
              <p:nvPr userDrawn="1"/>
            </p:nvSpPr>
            <p:spPr>
              <a:xfrm>
                <a:off x="4765617" y="-444679"/>
                <a:ext cx="320040" cy="320040"/>
              </a:xfrm>
              <a:prstGeom prst="rect">
                <a:avLst/>
              </a:prstGeom>
              <a:solidFill>
                <a:srgbClr val="225B2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22" name="Rectangle 21">
                <a:extLst>
                  <a:ext uri="{FF2B5EF4-FFF2-40B4-BE49-F238E27FC236}">
                    <a16:creationId xmlns:a16="http://schemas.microsoft.com/office/drawing/2014/main" id="{E7D2A835-2DC7-8A4E-AA93-2CF0CB714590}"/>
                  </a:ext>
                </a:extLst>
              </p:cNvPr>
              <p:cNvSpPr/>
              <p:nvPr userDrawn="1"/>
            </p:nvSpPr>
            <p:spPr>
              <a:xfrm>
                <a:off x="5094471" y="-444679"/>
                <a:ext cx="320040" cy="320040"/>
              </a:xfrm>
              <a:prstGeom prst="rect">
                <a:avLst/>
              </a:prstGeom>
              <a:solidFill>
                <a:srgbClr val="EAA5B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grpSp>
        <p:sp>
          <p:nvSpPr>
            <p:cNvPr id="6" name="TextBox 5"/>
            <p:cNvSpPr txBox="1"/>
            <p:nvPr userDrawn="1"/>
          </p:nvSpPr>
          <p:spPr>
            <a:xfrm>
              <a:off x="151530" y="-870535"/>
              <a:ext cx="2975739" cy="346249"/>
            </a:xfrm>
            <a:prstGeom prst="rect">
              <a:avLst/>
            </a:prstGeom>
            <a:noFill/>
          </p:spPr>
          <p:txBody>
            <a:bodyPr wrap="square" lIns="0" tIns="0" rIns="0" bIns="0" rtlCol="0">
              <a:spAutoFit/>
            </a:bodyPr>
            <a:lstStyle/>
            <a:p>
              <a:pPr algn="l"/>
              <a:r>
                <a:rPr lang="en-US" sz="1200" b="1" dirty="0">
                  <a:latin typeface="Roboto" panose="02000000000000000000" pitchFamily="2" charset="0"/>
                  <a:ea typeface="Roboto" panose="02000000000000000000" pitchFamily="2" charset="0"/>
                </a:rPr>
                <a:t>Data</a:t>
              </a:r>
              <a:r>
                <a:rPr lang="en-US" sz="1200" b="1" baseline="0" dirty="0">
                  <a:latin typeface="Roboto" panose="02000000000000000000" pitchFamily="2" charset="0"/>
                  <a:ea typeface="Roboto" panose="02000000000000000000" pitchFamily="2" charset="0"/>
                </a:rPr>
                <a:t> visualization  </a:t>
              </a:r>
            </a:p>
            <a:p>
              <a:pPr algn="l"/>
              <a:r>
                <a:rPr lang="en-US" sz="1050" baseline="0" dirty="0">
                  <a:latin typeface="Roboto" panose="02000000000000000000" pitchFamily="2" charset="0"/>
                  <a:ea typeface="Roboto" panose="02000000000000000000" pitchFamily="2" charset="0"/>
                </a:rPr>
                <a:t>Ordinal color system</a:t>
              </a:r>
              <a:endParaRPr lang="en-US" sz="1050" dirty="0">
                <a:latin typeface="Roboto" panose="02000000000000000000" pitchFamily="2" charset="0"/>
                <a:ea typeface="Roboto" panose="02000000000000000000" pitchFamily="2" charset="0"/>
              </a:endParaRPr>
            </a:p>
          </p:txBody>
        </p:sp>
      </p:grpSp>
      <p:grpSp>
        <p:nvGrpSpPr>
          <p:cNvPr id="23" name="Group 22"/>
          <p:cNvGrpSpPr/>
          <p:nvPr userDrawn="1"/>
        </p:nvGrpSpPr>
        <p:grpSpPr>
          <a:xfrm>
            <a:off x="5853456" y="-733340"/>
            <a:ext cx="3260064" cy="542951"/>
            <a:chOff x="6391936" y="-674666"/>
            <a:chExt cx="3260064" cy="542951"/>
          </a:xfrm>
        </p:grpSpPr>
        <p:grpSp>
          <p:nvGrpSpPr>
            <p:cNvPr id="24" name="Group 23"/>
            <p:cNvGrpSpPr/>
            <p:nvPr userDrawn="1"/>
          </p:nvGrpSpPr>
          <p:grpSpPr>
            <a:xfrm>
              <a:off x="6401425" y="-451755"/>
              <a:ext cx="2271066" cy="320040"/>
              <a:chOff x="6401425" y="-421275"/>
              <a:chExt cx="2271066" cy="320040"/>
            </a:xfrm>
          </p:grpSpPr>
          <p:sp>
            <p:nvSpPr>
              <p:cNvPr id="26" name="Rectangle 25">
                <a:extLst>
                  <a:ext uri="{FF2B5EF4-FFF2-40B4-BE49-F238E27FC236}">
                    <a16:creationId xmlns:a16="http://schemas.microsoft.com/office/drawing/2014/main" id="{E7D2A835-2DC7-8A4E-AA93-2CF0CB714590}"/>
                  </a:ext>
                </a:extLst>
              </p:cNvPr>
              <p:cNvSpPr/>
              <p:nvPr userDrawn="1"/>
            </p:nvSpPr>
            <p:spPr>
              <a:xfrm rot="10800000" flipH="1">
                <a:off x="6401425" y="-421275"/>
                <a:ext cx="320040" cy="320040"/>
              </a:xfrm>
              <a:prstGeom prst="rect">
                <a:avLst/>
              </a:prstGeom>
              <a:solidFill>
                <a:srgbClr val="BFE5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27" name="Rectangle 26">
                <a:extLst>
                  <a:ext uri="{FF2B5EF4-FFF2-40B4-BE49-F238E27FC236}">
                    <a16:creationId xmlns:a16="http://schemas.microsoft.com/office/drawing/2014/main" id="{E7D2A835-2DC7-8A4E-AA93-2CF0CB714590}"/>
                  </a:ext>
                </a:extLst>
              </p:cNvPr>
              <p:cNvSpPr/>
              <p:nvPr userDrawn="1"/>
            </p:nvSpPr>
            <p:spPr>
              <a:xfrm rot="10800000" flipH="1">
                <a:off x="6726596" y="-421275"/>
                <a:ext cx="320040" cy="320040"/>
              </a:xfrm>
              <a:prstGeom prst="rect">
                <a:avLst/>
              </a:prstGeom>
              <a:solidFill>
                <a:srgbClr val="80CD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28" name="Rectangle 27">
                <a:extLst>
                  <a:ext uri="{FF2B5EF4-FFF2-40B4-BE49-F238E27FC236}">
                    <a16:creationId xmlns:a16="http://schemas.microsoft.com/office/drawing/2014/main" id="{E7D2A835-2DC7-8A4E-AA93-2CF0CB714590}"/>
                  </a:ext>
                </a:extLst>
              </p:cNvPr>
              <p:cNvSpPr/>
              <p:nvPr userDrawn="1"/>
            </p:nvSpPr>
            <p:spPr>
              <a:xfrm rot="10800000" flipH="1">
                <a:off x="7051767" y="-421275"/>
                <a:ext cx="320040" cy="320040"/>
              </a:xfrm>
              <a:prstGeom prst="rect">
                <a:avLst/>
              </a:prstGeom>
              <a:solidFill>
                <a:srgbClr val="40B4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29" name="Rectangle 28">
                <a:extLst>
                  <a:ext uri="{FF2B5EF4-FFF2-40B4-BE49-F238E27FC236}">
                    <a16:creationId xmlns:a16="http://schemas.microsoft.com/office/drawing/2014/main" id="{E7D2A835-2DC7-8A4E-AA93-2CF0CB714590}"/>
                  </a:ext>
                </a:extLst>
              </p:cNvPr>
              <p:cNvSpPr/>
              <p:nvPr userDrawn="1"/>
            </p:nvSpPr>
            <p:spPr>
              <a:xfrm rot="10800000" flipH="1">
                <a:off x="7376938" y="-421275"/>
                <a:ext cx="320040" cy="320040"/>
              </a:xfrm>
              <a:prstGeom prst="rect">
                <a:avLst/>
              </a:prstGeom>
              <a:solidFill>
                <a:srgbClr val="009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30" name="Rectangle 29">
                <a:extLst>
                  <a:ext uri="{FF2B5EF4-FFF2-40B4-BE49-F238E27FC236}">
                    <a16:creationId xmlns:a16="http://schemas.microsoft.com/office/drawing/2014/main" id="{E7D2A835-2DC7-8A4E-AA93-2CF0CB714590}"/>
                  </a:ext>
                </a:extLst>
              </p:cNvPr>
              <p:cNvSpPr/>
              <p:nvPr userDrawn="1"/>
            </p:nvSpPr>
            <p:spPr>
              <a:xfrm rot="10800000" flipH="1">
                <a:off x="7702109" y="-421275"/>
                <a:ext cx="320040" cy="320040"/>
              </a:xfrm>
              <a:prstGeom prst="rect">
                <a:avLst/>
              </a:prstGeom>
              <a:solidFill>
                <a:srgbClr val="007C8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31" name="Rectangle 30">
                <a:extLst>
                  <a:ext uri="{FF2B5EF4-FFF2-40B4-BE49-F238E27FC236}">
                    <a16:creationId xmlns:a16="http://schemas.microsoft.com/office/drawing/2014/main" id="{E7D2A835-2DC7-8A4E-AA93-2CF0CB714590}"/>
                  </a:ext>
                </a:extLst>
              </p:cNvPr>
              <p:cNvSpPr/>
              <p:nvPr userDrawn="1"/>
            </p:nvSpPr>
            <p:spPr>
              <a:xfrm rot="10800000" flipH="1">
                <a:off x="8027280" y="-421275"/>
                <a:ext cx="320040" cy="320040"/>
              </a:xfrm>
              <a:prstGeom prst="rect">
                <a:avLst/>
              </a:prstGeom>
              <a:solidFill>
                <a:srgbClr val="005D6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32" name="Rectangle 31">
                <a:extLst>
                  <a:ext uri="{FF2B5EF4-FFF2-40B4-BE49-F238E27FC236}">
                    <a16:creationId xmlns:a16="http://schemas.microsoft.com/office/drawing/2014/main" id="{E7D2A835-2DC7-8A4E-AA93-2CF0CB714590}"/>
                  </a:ext>
                </a:extLst>
              </p:cNvPr>
              <p:cNvSpPr/>
              <p:nvPr userDrawn="1"/>
            </p:nvSpPr>
            <p:spPr>
              <a:xfrm rot="10800000" flipH="1">
                <a:off x="8352451" y="-421275"/>
                <a:ext cx="320040" cy="320040"/>
              </a:xfrm>
              <a:prstGeom prst="rect">
                <a:avLst/>
              </a:prstGeom>
              <a:solidFill>
                <a:srgbClr val="003E4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grpSp>
        <p:sp>
          <p:nvSpPr>
            <p:cNvPr id="25" name="TextBox 24"/>
            <p:cNvSpPr txBox="1"/>
            <p:nvPr userDrawn="1"/>
          </p:nvSpPr>
          <p:spPr>
            <a:xfrm>
              <a:off x="6391936" y="-674666"/>
              <a:ext cx="3260064" cy="161583"/>
            </a:xfrm>
            <a:prstGeom prst="rect">
              <a:avLst/>
            </a:prstGeom>
            <a:noFill/>
          </p:spPr>
          <p:txBody>
            <a:bodyPr wrap="square" lIns="0" tIns="0" rIns="0" bIns="0" rtlCol="0">
              <a:spAutoFit/>
            </a:bodyPr>
            <a:lstStyle/>
            <a:p>
              <a:pPr algn="l"/>
              <a:r>
                <a:rPr lang="en-US" sz="1050" baseline="0" dirty="0">
                  <a:latin typeface="Roboto" panose="02000000000000000000" pitchFamily="2" charset="0"/>
                  <a:ea typeface="Roboto" panose="02000000000000000000" pitchFamily="2" charset="0"/>
                </a:rPr>
                <a:t>Monochromatic color system</a:t>
              </a:r>
              <a:endParaRPr lang="en-US" sz="1050" dirty="0">
                <a:latin typeface="Roboto" panose="02000000000000000000" pitchFamily="2" charset="0"/>
                <a:ea typeface="Roboto" panose="02000000000000000000" pitchFamily="2" charset="0"/>
              </a:endParaRPr>
            </a:p>
          </p:txBody>
        </p:sp>
      </p:grpSp>
      <p:grpSp>
        <p:nvGrpSpPr>
          <p:cNvPr id="33" name="Group 32"/>
          <p:cNvGrpSpPr/>
          <p:nvPr userDrawn="1"/>
        </p:nvGrpSpPr>
        <p:grpSpPr>
          <a:xfrm rot="5400000">
            <a:off x="-1614478" y="1916731"/>
            <a:ext cx="2556121" cy="320040"/>
            <a:chOff x="1293708" y="6926157"/>
            <a:chExt cx="2556121" cy="320040"/>
          </a:xfrm>
        </p:grpSpPr>
        <p:sp>
          <p:nvSpPr>
            <p:cNvPr id="34" name="Rectangle 33">
              <a:extLst>
                <a:ext uri="{FF2B5EF4-FFF2-40B4-BE49-F238E27FC236}">
                  <a16:creationId xmlns:a16="http://schemas.microsoft.com/office/drawing/2014/main" id="{E7D2A835-2DC7-8A4E-AA93-2CF0CB714590}"/>
                </a:ext>
              </a:extLst>
            </p:cNvPr>
            <p:cNvSpPr/>
            <p:nvPr userDrawn="1"/>
          </p:nvSpPr>
          <p:spPr>
            <a:xfrm flipV="1">
              <a:off x="3529789" y="6926157"/>
              <a:ext cx="320040" cy="320040"/>
            </a:xfrm>
            <a:prstGeom prst="rect">
              <a:avLst/>
            </a:prstGeom>
            <a:solidFill>
              <a:srgbClr val="61293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35" name="Rectangle 34">
              <a:extLst>
                <a:ext uri="{FF2B5EF4-FFF2-40B4-BE49-F238E27FC236}">
                  <a16:creationId xmlns:a16="http://schemas.microsoft.com/office/drawing/2014/main" id="{E7D2A835-2DC7-8A4E-AA93-2CF0CB714590}"/>
                </a:ext>
              </a:extLst>
            </p:cNvPr>
            <p:cNvSpPr/>
            <p:nvPr userDrawn="1"/>
          </p:nvSpPr>
          <p:spPr>
            <a:xfrm flipV="1">
              <a:off x="2252028" y="6926157"/>
              <a:ext cx="320040" cy="320040"/>
            </a:xfrm>
            <a:prstGeom prst="rect">
              <a:avLst/>
            </a:prstGeom>
            <a:solidFill>
              <a:srgbClr val="73101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36" name="Rectangle 35">
              <a:extLst>
                <a:ext uri="{FF2B5EF4-FFF2-40B4-BE49-F238E27FC236}">
                  <a16:creationId xmlns:a16="http://schemas.microsoft.com/office/drawing/2014/main" id="{E7D2A835-2DC7-8A4E-AA93-2CF0CB714590}"/>
                </a:ext>
              </a:extLst>
            </p:cNvPr>
            <p:cNvSpPr/>
            <p:nvPr userDrawn="1"/>
          </p:nvSpPr>
          <p:spPr>
            <a:xfrm flipV="1">
              <a:off x="1293708" y="6926157"/>
              <a:ext cx="320040" cy="320040"/>
            </a:xfrm>
            <a:prstGeom prst="rect">
              <a:avLst/>
            </a:prstGeom>
            <a:solidFill>
              <a:srgbClr val="B0002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37" name="Rectangle 36">
              <a:extLst>
                <a:ext uri="{FF2B5EF4-FFF2-40B4-BE49-F238E27FC236}">
                  <a16:creationId xmlns:a16="http://schemas.microsoft.com/office/drawing/2014/main" id="{E7D2A835-2DC7-8A4E-AA93-2CF0CB714590}"/>
                </a:ext>
              </a:extLst>
            </p:cNvPr>
            <p:cNvSpPr/>
            <p:nvPr userDrawn="1"/>
          </p:nvSpPr>
          <p:spPr>
            <a:xfrm flipV="1">
              <a:off x="1932588" y="6926157"/>
              <a:ext cx="320040" cy="320040"/>
            </a:xfrm>
            <a:prstGeom prst="rect">
              <a:avLst/>
            </a:prstGeom>
            <a:solidFill>
              <a:srgbClr val="C8102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38" name="Rectangle 37">
              <a:extLst>
                <a:ext uri="{FF2B5EF4-FFF2-40B4-BE49-F238E27FC236}">
                  <a16:creationId xmlns:a16="http://schemas.microsoft.com/office/drawing/2014/main" id="{E7D2A835-2DC7-8A4E-AA93-2CF0CB714590}"/>
                </a:ext>
              </a:extLst>
            </p:cNvPr>
            <p:cNvSpPr/>
            <p:nvPr userDrawn="1"/>
          </p:nvSpPr>
          <p:spPr>
            <a:xfrm flipV="1">
              <a:off x="1613148" y="6926157"/>
              <a:ext cx="320040" cy="320040"/>
            </a:xfrm>
            <a:prstGeom prst="rect">
              <a:avLst/>
            </a:prstGeom>
            <a:solidFill>
              <a:srgbClr val="E4002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39" name="Rectangle 38">
              <a:extLst>
                <a:ext uri="{FF2B5EF4-FFF2-40B4-BE49-F238E27FC236}">
                  <a16:creationId xmlns:a16="http://schemas.microsoft.com/office/drawing/2014/main" id="{E7D2A835-2DC7-8A4E-AA93-2CF0CB714590}"/>
                </a:ext>
              </a:extLst>
            </p:cNvPr>
            <p:cNvSpPr/>
            <p:nvPr userDrawn="1"/>
          </p:nvSpPr>
          <p:spPr>
            <a:xfrm flipV="1">
              <a:off x="2890908" y="6926157"/>
              <a:ext cx="320040" cy="320040"/>
            </a:xfrm>
            <a:prstGeom prst="rect">
              <a:avLst/>
            </a:prstGeom>
            <a:solidFill>
              <a:srgbClr val="FC4C0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40" name="Rectangle 39">
              <a:extLst>
                <a:ext uri="{FF2B5EF4-FFF2-40B4-BE49-F238E27FC236}">
                  <a16:creationId xmlns:a16="http://schemas.microsoft.com/office/drawing/2014/main" id="{E7D2A835-2DC7-8A4E-AA93-2CF0CB714590}"/>
                </a:ext>
              </a:extLst>
            </p:cNvPr>
            <p:cNvSpPr/>
            <p:nvPr userDrawn="1"/>
          </p:nvSpPr>
          <p:spPr>
            <a:xfrm flipV="1">
              <a:off x="2571468" y="6926157"/>
              <a:ext cx="320040" cy="320040"/>
            </a:xfrm>
            <a:prstGeom prst="rect">
              <a:avLst/>
            </a:prstGeom>
            <a:solidFill>
              <a:srgbClr val="FF7F4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41" name="Rectangle 40"/>
            <p:cNvSpPr/>
            <p:nvPr userDrawn="1"/>
          </p:nvSpPr>
          <p:spPr>
            <a:xfrm rot="10800000">
              <a:off x="3210348" y="6926157"/>
              <a:ext cx="320040" cy="320040"/>
            </a:xfrm>
            <a:prstGeom prst="rect">
              <a:avLst/>
            </a:prstGeom>
            <a:solidFill>
              <a:srgbClr val="8A659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42" name="Group 41"/>
          <p:cNvGrpSpPr/>
          <p:nvPr userDrawn="1"/>
        </p:nvGrpSpPr>
        <p:grpSpPr>
          <a:xfrm rot="5400000">
            <a:off x="-1306657" y="4486310"/>
            <a:ext cx="1940478" cy="320040"/>
            <a:chOff x="1886201" y="7330681"/>
            <a:chExt cx="1940478" cy="320040"/>
          </a:xfrm>
        </p:grpSpPr>
        <p:sp>
          <p:nvSpPr>
            <p:cNvPr id="43" name="Rectangle 42"/>
            <p:cNvSpPr/>
            <p:nvPr userDrawn="1"/>
          </p:nvSpPr>
          <p:spPr>
            <a:xfrm rot="10800000">
              <a:off x="2210289" y="7330681"/>
              <a:ext cx="320040" cy="320040"/>
            </a:xfrm>
            <a:prstGeom prst="rect">
              <a:avLst/>
            </a:prstGeom>
            <a:solidFill>
              <a:srgbClr val="E9DCD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4" name="Rectangle 43"/>
            <p:cNvSpPr/>
            <p:nvPr userDrawn="1"/>
          </p:nvSpPr>
          <p:spPr>
            <a:xfrm rot="10800000">
              <a:off x="2534377" y="7330681"/>
              <a:ext cx="320040" cy="320040"/>
            </a:xfrm>
            <a:prstGeom prst="rect">
              <a:avLst/>
            </a:prstGeom>
            <a:solidFill>
              <a:srgbClr val="009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5" name="Rectangle 44"/>
            <p:cNvSpPr/>
            <p:nvPr userDrawn="1"/>
          </p:nvSpPr>
          <p:spPr>
            <a:xfrm rot="10800000">
              <a:off x="3506639" y="7330681"/>
              <a:ext cx="320040" cy="320040"/>
            </a:xfrm>
            <a:prstGeom prst="rect">
              <a:avLst/>
            </a:prstGeom>
            <a:solidFill>
              <a:srgbClr val="249E6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6" name="Rectangle 45"/>
            <p:cNvSpPr/>
            <p:nvPr userDrawn="1"/>
          </p:nvSpPr>
          <p:spPr>
            <a:xfrm rot="10800000">
              <a:off x="2858465" y="7330681"/>
              <a:ext cx="320040" cy="320040"/>
            </a:xfrm>
            <a:prstGeom prst="rect">
              <a:avLst/>
            </a:prstGeom>
            <a:solidFill>
              <a:srgbClr val="2B5A7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7" name="Rectangle 46"/>
            <p:cNvSpPr/>
            <p:nvPr userDrawn="1"/>
          </p:nvSpPr>
          <p:spPr>
            <a:xfrm rot="10800000">
              <a:off x="1886201" y="7330681"/>
              <a:ext cx="320040" cy="320040"/>
            </a:xfrm>
            <a:prstGeom prst="rect">
              <a:avLst/>
            </a:prstGeom>
            <a:solidFill>
              <a:srgbClr val="B7A9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8" name="Rectangle 47"/>
            <p:cNvSpPr/>
            <p:nvPr userDrawn="1"/>
          </p:nvSpPr>
          <p:spPr>
            <a:xfrm rot="10800000">
              <a:off x="3182553" y="7330681"/>
              <a:ext cx="320040" cy="320040"/>
            </a:xfrm>
            <a:prstGeom prst="rect">
              <a:avLst/>
            </a:prstGeom>
            <a:solidFill>
              <a:srgbClr val="AFF0C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sp>
        <p:nvSpPr>
          <p:cNvPr id="49" name="TextBox 48"/>
          <p:cNvSpPr txBox="1"/>
          <p:nvPr userDrawn="1"/>
        </p:nvSpPr>
        <p:spPr>
          <a:xfrm>
            <a:off x="-1009428" y="111081"/>
            <a:ext cx="811098" cy="553998"/>
          </a:xfrm>
          <a:prstGeom prst="rect">
            <a:avLst/>
          </a:prstGeom>
          <a:noFill/>
        </p:spPr>
        <p:txBody>
          <a:bodyPr wrap="square" lIns="0" tIns="0" rIns="0" bIns="0" rtlCol="0">
            <a:spAutoFit/>
          </a:bodyPr>
          <a:lstStyle/>
          <a:p>
            <a:pPr algn="r"/>
            <a:r>
              <a:rPr lang="en-US" sz="1200" b="1" dirty="0">
                <a:latin typeface="Roboto" panose="02000000000000000000" pitchFamily="2" charset="0"/>
                <a:ea typeface="Roboto" panose="02000000000000000000" pitchFamily="2" charset="0"/>
              </a:rPr>
              <a:t>Primary &amp; secondary colors</a:t>
            </a:r>
          </a:p>
        </p:txBody>
      </p:sp>
    </p:spTree>
    <p:extLst>
      <p:ext uri="{BB962C8B-B14F-4D97-AF65-F5344CB8AC3E}">
        <p14:creationId xmlns:p14="http://schemas.microsoft.com/office/powerpoint/2010/main" val="1546626990"/>
      </p:ext>
    </p:extLst>
  </p:cSld>
  <p:clrMap bg1="lt1" tx1="dk1" bg2="lt2" tx2="dk2" accent1="accent1" accent2="accent2" accent3="accent3" accent4="accent4" accent5="accent5" accent6="accent6" hlink="hlink" folHlink="folHlink"/>
  <p:sldLayoutIdLst>
    <p:sldLayoutId id="2147483661" r:id="rId1"/>
    <p:sldLayoutId id="2147483701" r:id="rId2"/>
    <p:sldLayoutId id="2147483665" r:id="rId3"/>
    <p:sldLayoutId id="2147483682" r:id="rId4"/>
    <p:sldLayoutId id="2147483664" r:id="rId5"/>
    <p:sldLayoutId id="2147483702" r:id="rId6"/>
    <p:sldLayoutId id="2147483705" r:id="rId7"/>
    <p:sldLayoutId id="2147483709" r:id="rId8"/>
    <p:sldLayoutId id="2147483668" r:id="rId9"/>
    <p:sldLayoutId id="2147483666" r:id="rId10"/>
    <p:sldLayoutId id="2147483704" r:id="rId11"/>
    <p:sldLayoutId id="2147483670" r:id="rId12"/>
    <p:sldLayoutId id="2147483671" r:id="rId13"/>
    <p:sldLayoutId id="2147483672" r:id="rId14"/>
    <p:sldLayoutId id="2147483675" r:id="rId15"/>
    <p:sldLayoutId id="2147483683" r:id="rId16"/>
    <p:sldLayoutId id="2147483673" r:id="rId17"/>
    <p:sldLayoutId id="2147483686" r:id="rId18"/>
    <p:sldLayoutId id="2147483674" r:id="rId19"/>
    <p:sldLayoutId id="2147483678" r:id="rId20"/>
    <p:sldLayoutId id="2147483685" r:id="rId21"/>
    <p:sldLayoutId id="2147483687" r:id="rId22"/>
    <p:sldLayoutId id="2147483680" r:id="rId23"/>
    <p:sldLayoutId id="2147483691" r:id="rId24"/>
    <p:sldLayoutId id="2147483690" r:id="rId25"/>
    <p:sldLayoutId id="2147483710" r:id="rId26"/>
    <p:sldLayoutId id="2147483677" r:id="rId27"/>
    <p:sldLayoutId id="2147483684" r:id="rId28"/>
    <p:sldLayoutId id="2147483697" r:id="rId29"/>
    <p:sldLayoutId id="2147483699" r:id="rId30"/>
    <p:sldLayoutId id="2147483696" r:id="rId31"/>
    <p:sldLayoutId id="2147483688" r:id="rId32"/>
    <p:sldLayoutId id="2147483689" r:id="rId33"/>
    <p:sldLayoutId id="2147483712" r:id="rId34"/>
    <p:sldLayoutId id="2147483676" r:id="rId35"/>
    <p:sldLayoutId id="2147483713" r:id="rId36"/>
    <p:sldLayoutId id="2147483706" r:id="rId37"/>
    <p:sldLayoutId id="2147483681" r:id="rId38"/>
    <p:sldLayoutId id="2147483692" r:id="rId39"/>
    <p:sldLayoutId id="2147483694" r:id="rId40"/>
    <p:sldLayoutId id="2147483708" r:id="rId41"/>
    <p:sldLayoutId id="2147483714" r:id="rId42"/>
    <p:sldLayoutId id="2147483715" r:id="rId43"/>
    <p:sldLayoutId id="2147483716" r:id="rId44"/>
  </p:sldLayoutIdLst>
  <p:hf hdr="0" ftr="0" dt="0"/>
  <p:txStyles>
    <p:titleStyle>
      <a:lvl1pPr algn="l" defTabSz="1005840" rtl="0" eaLnBrk="1" latinLnBrk="0" hangingPunct="1">
        <a:lnSpc>
          <a:spcPct val="100000"/>
        </a:lnSpc>
        <a:spcBef>
          <a:spcPct val="0"/>
        </a:spcBef>
        <a:buNone/>
        <a:defRPr sz="3400" b="1" kern="1200">
          <a:solidFill>
            <a:schemeClr val="tx1"/>
          </a:solidFill>
          <a:latin typeface="IBM Plex Sans" panose="020B0503050203000203" pitchFamily="34" charset="0"/>
          <a:ea typeface="+mj-ea"/>
          <a:cs typeface="+mj-cs"/>
        </a:defRPr>
      </a:lvl1pPr>
    </p:titleStyle>
    <p:bodyStyle>
      <a:lvl1pPr marL="0" indent="0" algn="l" defTabSz="1005840" rtl="0" eaLnBrk="1" latinLnBrk="0" hangingPunct="1">
        <a:lnSpc>
          <a:spcPct val="100000"/>
        </a:lnSpc>
        <a:spcBef>
          <a:spcPts val="1100"/>
        </a:spcBef>
        <a:buFont typeface="Arial" panose="020B0604020202020204" pitchFamily="34" charset="0"/>
        <a:buNone/>
        <a:defRPr sz="1600" b="0" i="0" kern="1200">
          <a:solidFill>
            <a:schemeClr val="tx1"/>
          </a:solidFill>
          <a:latin typeface="Roboto" panose="02000000000000000000" pitchFamily="2" charset="0"/>
          <a:ea typeface="Roboto" panose="02000000000000000000" pitchFamily="2" charset="0"/>
          <a:cs typeface="+mn-cs"/>
        </a:defRPr>
      </a:lvl1pPr>
      <a:lvl2pPr marL="502920" indent="0" algn="l" defTabSz="1005840" rtl="0" eaLnBrk="1" latinLnBrk="0" hangingPunct="1">
        <a:lnSpc>
          <a:spcPct val="100000"/>
        </a:lnSpc>
        <a:spcBef>
          <a:spcPts val="550"/>
        </a:spcBef>
        <a:buFont typeface="Arial" panose="020B0604020202020204" pitchFamily="34" charset="0"/>
        <a:buNone/>
        <a:defRPr sz="1600" b="0" i="0" kern="1200">
          <a:solidFill>
            <a:schemeClr val="tx1"/>
          </a:solidFill>
          <a:latin typeface="Roboto" panose="02000000000000000000" pitchFamily="2" charset="0"/>
          <a:ea typeface="Roboto" panose="02000000000000000000" pitchFamily="2" charset="0"/>
          <a:cs typeface="+mn-cs"/>
        </a:defRPr>
      </a:lvl2pPr>
      <a:lvl3pPr marL="1005840" indent="0" algn="l" defTabSz="1005840" rtl="0" eaLnBrk="1" latinLnBrk="0" hangingPunct="1">
        <a:lnSpc>
          <a:spcPct val="100000"/>
        </a:lnSpc>
        <a:spcBef>
          <a:spcPts val="550"/>
        </a:spcBef>
        <a:buFont typeface="Arial" panose="020B0604020202020204" pitchFamily="34" charset="0"/>
        <a:buNone/>
        <a:defRPr sz="1600" b="0" i="0" kern="1200">
          <a:solidFill>
            <a:schemeClr val="tx1"/>
          </a:solidFill>
          <a:latin typeface="Roboto" panose="02000000000000000000" pitchFamily="2" charset="0"/>
          <a:ea typeface="Roboto" panose="02000000000000000000" pitchFamily="2" charset="0"/>
          <a:cs typeface="+mn-cs"/>
        </a:defRPr>
      </a:lvl3pPr>
      <a:lvl4pPr marL="1508760" indent="0" algn="l" defTabSz="1005840" rtl="0" eaLnBrk="1" latinLnBrk="0" hangingPunct="1">
        <a:lnSpc>
          <a:spcPct val="100000"/>
        </a:lnSpc>
        <a:spcBef>
          <a:spcPts val="550"/>
        </a:spcBef>
        <a:buFont typeface="Arial" panose="020B0604020202020204" pitchFamily="34" charset="0"/>
        <a:buNone/>
        <a:defRPr sz="1600" b="0" i="0" kern="1200">
          <a:solidFill>
            <a:schemeClr val="tx1"/>
          </a:solidFill>
          <a:latin typeface="Roboto" panose="02000000000000000000" pitchFamily="2" charset="0"/>
          <a:ea typeface="Roboto" panose="02000000000000000000" pitchFamily="2" charset="0"/>
          <a:cs typeface="+mn-cs"/>
        </a:defRPr>
      </a:lvl4pPr>
      <a:lvl5pPr marL="2011680" indent="0" algn="l" defTabSz="1005840" rtl="0" eaLnBrk="1" latinLnBrk="0" hangingPunct="1">
        <a:lnSpc>
          <a:spcPct val="100000"/>
        </a:lnSpc>
        <a:spcBef>
          <a:spcPts val="550"/>
        </a:spcBef>
        <a:buFont typeface="Arial" panose="020B0604020202020204" pitchFamily="34" charset="0"/>
        <a:buNone/>
        <a:defRPr sz="1600" b="0" i="0" kern="1200">
          <a:solidFill>
            <a:schemeClr val="tx1"/>
          </a:solidFill>
          <a:latin typeface="Roboto" panose="02000000000000000000" pitchFamily="2" charset="0"/>
          <a:ea typeface="Roboto" panose="02000000000000000000" pitchFamily="2" charset="0"/>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orient="horz" pos="4608" userDrawn="1">
          <p15:clr>
            <a:srgbClr val="F26B43"/>
          </p15:clr>
        </p15:guide>
        <p15:guide id="3" orient="horz" pos="288" userDrawn="1">
          <p15:clr>
            <a:srgbClr val="F26B43"/>
          </p15:clr>
        </p15:guide>
        <p15:guide id="4" pos="6048" userDrawn="1">
          <p15:clr>
            <a:srgbClr val="F26B43"/>
          </p15:clr>
        </p15:guide>
        <p15:guide id="5" pos="288" userDrawn="1">
          <p15:clr>
            <a:srgbClr val="F26B43"/>
          </p15:clr>
        </p15:guide>
        <p15:guide id="6" orient="horz" pos="4320" userDrawn="1">
          <p15:clr>
            <a:srgbClr val="F26B43"/>
          </p15:clr>
        </p15:guide>
        <p15:guide id="7" orient="horz" pos="44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image" Target="../media/image20.png"/><Relationship Id="rId7" Type="http://schemas.openxmlformats.org/officeDocument/2006/relationships/chart" Target="../charts/chart8.xml"/><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chart" Target="../charts/chart7.xml"/><Relationship Id="rId5" Type="http://schemas.openxmlformats.org/officeDocument/2006/relationships/image" Target="../media/image22.png"/><Relationship Id="rId10" Type="http://schemas.openxmlformats.org/officeDocument/2006/relationships/chart" Target="../charts/chart11.xml"/><Relationship Id="rId4" Type="http://schemas.openxmlformats.org/officeDocument/2006/relationships/image" Target="../media/image21.png"/><Relationship Id="rId9"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hyperlink" Target="https://bipartisanpolicy.org/explainer/tariff-tracker/"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s://www.childstats.gov/americaschildren/tables/pop2.asp"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F04CB-D850-6248-B676-486D2276C3AC}"/>
              </a:ext>
            </a:extLst>
          </p:cNvPr>
          <p:cNvSpPr>
            <a:spLocks noGrp="1"/>
          </p:cNvSpPr>
          <p:nvPr>
            <p:ph type="title"/>
          </p:nvPr>
        </p:nvSpPr>
        <p:spPr/>
        <p:txBody>
          <a:bodyPr/>
          <a:lstStyle/>
          <a:p>
            <a:r>
              <a:rPr lang="en-US" dirty="0"/>
              <a:t>Market insights</a:t>
            </a:r>
          </a:p>
        </p:txBody>
      </p:sp>
      <p:sp>
        <p:nvSpPr>
          <p:cNvPr id="3" name="Text Placeholder 2">
            <a:extLst>
              <a:ext uri="{FF2B5EF4-FFF2-40B4-BE49-F238E27FC236}">
                <a16:creationId xmlns:a16="http://schemas.microsoft.com/office/drawing/2014/main" id="{ED81CC8E-3574-CC4B-A038-B23748760238}"/>
              </a:ext>
            </a:extLst>
          </p:cNvPr>
          <p:cNvSpPr>
            <a:spLocks noGrp="1"/>
          </p:cNvSpPr>
          <p:nvPr>
            <p:ph type="body" sz="quarter" idx="10"/>
          </p:nvPr>
        </p:nvSpPr>
        <p:spPr/>
        <p:txBody>
          <a:bodyPr/>
          <a:lstStyle/>
          <a:p>
            <a:r>
              <a:rPr lang="en-US"/>
              <a:t>First quarter 2026</a:t>
            </a:r>
            <a:endParaRPr lang="en-US" dirty="0"/>
          </a:p>
        </p:txBody>
      </p:sp>
      <p:sp>
        <p:nvSpPr>
          <p:cNvPr id="6" name="Text Placeholder 5">
            <a:extLst>
              <a:ext uri="{FF2B5EF4-FFF2-40B4-BE49-F238E27FC236}">
                <a16:creationId xmlns:a16="http://schemas.microsoft.com/office/drawing/2014/main" id="{71EE20B6-1673-A4D1-54F5-E2005EDF20F4}"/>
              </a:ext>
            </a:extLst>
          </p:cNvPr>
          <p:cNvSpPr>
            <a:spLocks noGrp="1"/>
          </p:cNvSpPr>
          <p:nvPr>
            <p:ph type="body" sz="quarter" idx="21"/>
          </p:nvPr>
        </p:nvSpPr>
        <p:spPr/>
        <p:txBody>
          <a:bodyPr/>
          <a:lstStyle/>
          <a:p>
            <a:endParaRPr lang="en-US"/>
          </a:p>
        </p:txBody>
      </p:sp>
    </p:spTree>
    <p:extLst>
      <p:ext uri="{BB962C8B-B14F-4D97-AF65-F5344CB8AC3E}">
        <p14:creationId xmlns:p14="http://schemas.microsoft.com/office/powerpoint/2010/main" val="1812061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Consumer – Demand for labor slowing</a:t>
            </a:r>
            <a:endParaRPr lang="en-US" dirty="0">
              <a:solidFill>
                <a:srgbClr val="FF0000"/>
              </a:solidFill>
            </a:endParaRPr>
          </a:p>
        </p:txBody>
      </p:sp>
      <p:sp>
        <p:nvSpPr>
          <p:cNvPr id="3" name="Content Placeholder 2"/>
          <p:cNvSpPr>
            <a:spLocks noGrp="1"/>
          </p:cNvSpPr>
          <p:nvPr>
            <p:ph idx="1"/>
          </p:nvPr>
        </p:nvSpPr>
        <p:spPr>
          <a:xfrm>
            <a:off x="457200" y="2068266"/>
            <a:ext cx="3191862" cy="4622800"/>
          </a:xfrm>
        </p:spPr>
        <p:txBody>
          <a:bodyPr>
            <a:normAutofit/>
          </a:bodyPr>
          <a:lstStyle/>
          <a:p>
            <a:r>
              <a:rPr lang="en-US" dirty="0"/>
              <a:t>The labor market is more balanced as the gap between labor demand and supply lessens.</a:t>
            </a:r>
          </a:p>
          <a:p>
            <a:endParaRPr lang="en-US" dirty="0"/>
          </a:p>
          <a:p>
            <a:r>
              <a:rPr lang="en-US" dirty="0"/>
              <a:t>This reduction in excess labor demand should result in less inflationary pressure from wages.</a:t>
            </a:r>
          </a:p>
          <a:p>
            <a:endParaRPr lang="en-US" dirty="0"/>
          </a:p>
          <a:p>
            <a:pPr marL="0" indent="0">
              <a:buNone/>
            </a:pPr>
            <a:endParaRPr lang="en-US" dirty="0"/>
          </a:p>
          <a:p>
            <a:endParaRPr lang="en-US" dirty="0"/>
          </a:p>
          <a:p>
            <a:endParaRPr lang="en-US" dirty="0">
              <a:solidFill>
                <a:srgbClr val="C00000"/>
              </a:solidFill>
            </a:endParaRPr>
          </a:p>
        </p:txBody>
      </p:sp>
      <p:sp>
        <p:nvSpPr>
          <p:cNvPr id="5" name="Slide Number Placeholder 4"/>
          <p:cNvSpPr>
            <a:spLocks noGrp="1"/>
          </p:cNvSpPr>
          <p:nvPr>
            <p:ph type="sldNum" sz="quarter" idx="4"/>
          </p:nvPr>
        </p:nvSpPr>
        <p:spPr/>
        <p:txBody>
          <a:bodyPr/>
          <a:lstStyle/>
          <a:p>
            <a:fld id="{DE0F21F1-205D-A749-A8CF-AA0C73715D22}" type="slidenum">
              <a:rPr lang="en-US" smtClean="0"/>
              <a:pPr/>
              <a:t>10</a:t>
            </a:fld>
            <a:endParaRPr lang="en-US" dirty="0"/>
          </a:p>
        </p:txBody>
      </p:sp>
      <p:sp>
        <p:nvSpPr>
          <p:cNvPr id="6" name="Text Placeholder 5"/>
          <p:cNvSpPr>
            <a:spLocks noGrp="1"/>
          </p:cNvSpPr>
          <p:nvPr>
            <p:ph type="body" sz="quarter" idx="20"/>
          </p:nvPr>
        </p:nvSpPr>
        <p:spPr/>
        <p:txBody>
          <a:bodyPr/>
          <a:lstStyle/>
          <a:p>
            <a:r>
              <a:rPr lang="en-US" i="1" dirty="0"/>
              <a:t>Source: </a:t>
            </a:r>
            <a:r>
              <a:rPr lang="en-US" dirty="0"/>
              <a:t>U.S. Bureau of Labor Statistics via FRED®. </a:t>
            </a:r>
            <a:r>
              <a:rPr lang="en-US" i="1" dirty="0"/>
              <a:t>Data as of Dec. 16, 2025.</a:t>
            </a:r>
          </a:p>
        </p:txBody>
      </p:sp>
      <p:graphicFrame>
        <p:nvGraphicFramePr>
          <p:cNvPr id="4" name="Chart 3">
            <a:extLst>
              <a:ext uri="{FF2B5EF4-FFF2-40B4-BE49-F238E27FC236}">
                <a16:creationId xmlns:a16="http://schemas.microsoft.com/office/drawing/2014/main" id="{E3DCF1B3-9965-E505-41FF-95D5EB4F251F}"/>
              </a:ext>
            </a:extLst>
          </p:cNvPr>
          <p:cNvGraphicFramePr>
            <a:graphicFrameLocks noGrp="1"/>
          </p:cNvGraphicFramePr>
          <p:nvPr>
            <p:extLst>
              <p:ext uri="{D42A27DB-BD31-4B8C-83A1-F6EECF244321}">
                <p14:modId xmlns:p14="http://schemas.microsoft.com/office/powerpoint/2010/main" val="448144204"/>
              </p:ext>
            </p:extLst>
          </p:nvPr>
        </p:nvGraphicFramePr>
        <p:xfrm>
          <a:off x="4062858" y="1855288"/>
          <a:ext cx="5720120" cy="50963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0901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20607-D506-1236-E2E5-E38BBB21CE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71AE5C-FA02-69B5-4E3F-C7CB3A27C7DB}"/>
              </a:ext>
            </a:extLst>
          </p:cNvPr>
          <p:cNvSpPr>
            <a:spLocks noGrp="1"/>
          </p:cNvSpPr>
          <p:nvPr>
            <p:ph type="title"/>
          </p:nvPr>
        </p:nvSpPr>
        <p:spPr/>
        <p:txBody>
          <a:bodyPr>
            <a:noAutofit/>
          </a:bodyPr>
          <a:lstStyle/>
          <a:p>
            <a:r>
              <a:rPr lang="en-US" sz="2800" dirty="0"/>
              <a:t>Consumer – TCJA extension added some consumer benefits </a:t>
            </a:r>
            <a:endParaRPr lang="en-US" sz="2800" dirty="0">
              <a:solidFill>
                <a:srgbClr val="FF0000"/>
              </a:solidFill>
            </a:endParaRPr>
          </a:p>
        </p:txBody>
      </p:sp>
      <p:sp>
        <p:nvSpPr>
          <p:cNvPr id="3" name="Content Placeholder 2">
            <a:extLst>
              <a:ext uri="{FF2B5EF4-FFF2-40B4-BE49-F238E27FC236}">
                <a16:creationId xmlns:a16="http://schemas.microsoft.com/office/drawing/2014/main" id="{89FA2815-8FC4-082D-12AB-48A14EF01158}"/>
              </a:ext>
            </a:extLst>
          </p:cNvPr>
          <p:cNvSpPr>
            <a:spLocks noGrp="1"/>
          </p:cNvSpPr>
          <p:nvPr>
            <p:ph idx="1"/>
          </p:nvPr>
        </p:nvSpPr>
        <p:spPr>
          <a:xfrm>
            <a:off x="457200" y="2068266"/>
            <a:ext cx="3191862" cy="4622800"/>
          </a:xfrm>
        </p:spPr>
        <p:txBody>
          <a:bodyPr>
            <a:normAutofit/>
          </a:bodyPr>
          <a:lstStyle/>
          <a:p>
            <a:r>
              <a:rPr lang="en-US" dirty="0"/>
              <a:t>The IRS did not revise 2025 withholding levels despite additional tax breaks. </a:t>
            </a:r>
          </a:p>
          <a:p>
            <a:endParaRPr lang="en-US" dirty="0"/>
          </a:p>
          <a:p>
            <a:r>
              <a:rPr lang="en-US" dirty="0"/>
              <a:t>We expect consumers to spend the majority of the additional refunds.</a:t>
            </a:r>
          </a:p>
          <a:p>
            <a:endParaRPr lang="en-US" dirty="0"/>
          </a:p>
          <a:p>
            <a:r>
              <a:rPr lang="en-US" dirty="0"/>
              <a:t>In addition, tax withholdings should be lower in 2026, providing additional stimulus.</a:t>
            </a:r>
          </a:p>
          <a:p>
            <a:endParaRPr lang="en-US" dirty="0"/>
          </a:p>
          <a:p>
            <a:endParaRPr lang="en-US" dirty="0"/>
          </a:p>
        </p:txBody>
      </p:sp>
      <p:sp>
        <p:nvSpPr>
          <p:cNvPr id="5" name="Slide Number Placeholder 4">
            <a:extLst>
              <a:ext uri="{FF2B5EF4-FFF2-40B4-BE49-F238E27FC236}">
                <a16:creationId xmlns:a16="http://schemas.microsoft.com/office/drawing/2014/main" id="{5E4D5199-28DB-5803-A132-F254F922FE90}"/>
              </a:ext>
            </a:extLst>
          </p:cNvPr>
          <p:cNvSpPr>
            <a:spLocks noGrp="1"/>
          </p:cNvSpPr>
          <p:nvPr>
            <p:ph type="sldNum" sz="quarter" idx="4"/>
          </p:nvPr>
        </p:nvSpPr>
        <p:spPr/>
        <p:txBody>
          <a:bodyPr/>
          <a:lstStyle/>
          <a:p>
            <a:fld id="{DE0F21F1-205D-A749-A8CF-AA0C73715D22}" type="slidenum">
              <a:rPr lang="en-US" smtClean="0"/>
              <a:pPr/>
              <a:t>11</a:t>
            </a:fld>
            <a:endParaRPr lang="en-US" dirty="0"/>
          </a:p>
        </p:txBody>
      </p:sp>
      <p:sp>
        <p:nvSpPr>
          <p:cNvPr id="6" name="Text Placeholder 5">
            <a:extLst>
              <a:ext uri="{FF2B5EF4-FFF2-40B4-BE49-F238E27FC236}">
                <a16:creationId xmlns:a16="http://schemas.microsoft.com/office/drawing/2014/main" id="{808BA518-2D54-4E80-4E23-85F1671D6CF5}"/>
              </a:ext>
            </a:extLst>
          </p:cNvPr>
          <p:cNvSpPr>
            <a:spLocks noGrp="1"/>
          </p:cNvSpPr>
          <p:nvPr>
            <p:ph type="body" sz="quarter" idx="20"/>
          </p:nvPr>
        </p:nvSpPr>
        <p:spPr/>
        <p:txBody>
          <a:bodyPr/>
          <a:lstStyle/>
          <a:p>
            <a:r>
              <a:rPr lang="en-US" i="1" dirty="0"/>
              <a:t>Source: </a:t>
            </a:r>
            <a:r>
              <a:rPr lang="en-US" i="1" dirty="0" err="1"/>
              <a:t>Strategas</a:t>
            </a:r>
            <a:r>
              <a:rPr lang="en-US" i="1" dirty="0"/>
              <a:t>.</a:t>
            </a:r>
            <a:endParaRPr lang="en-US" dirty="0"/>
          </a:p>
        </p:txBody>
      </p:sp>
      <p:graphicFrame>
        <p:nvGraphicFramePr>
          <p:cNvPr id="4" name="Chart 3">
            <a:extLst>
              <a:ext uri="{FF2B5EF4-FFF2-40B4-BE49-F238E27FC236}">
                <a16:creationId xmlns:a16="http://schemas.microsoft.com/office/drawing/2014/main" id="{8CB31FB4-3D7D-4525-AA89-FDA7A8188980}"/>
              </a:ext>
            </a:extLst>
          </p:cNvPr>
          <p:cNvGraphicFramePr>
            <a:graphicFrameLocks/>
          </p:cNvGraphicFramePr>
          <p:nvPr>
            <p:extLst>
              <p:ext uri="{D42A27DB-BD31-4B8C-83A1-F6EECF244321}">
                <p14:modId xmlns:p14="http://schemas.microsoft.com/office/powerpoint/2010/main" val="1619186623"/>
              </p:ext>
            </p:extLst>
          </p:nvPr>
        </p:nvGraphicFramePr>
        <p:xfrm>
          <a:off x="4098275" y="1866413"/>
          <a:ext cx="5761821" cy="50265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7968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7F4F-1F24-5912-E44E-121C9B4317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659C97-3C6A-E5EF-DAB0-E6513156424A}"/>
              </a:ext>
            </a:extLst>
          </p:cNvPr>
          <p:cNvSpPr>
            <a:spLocks noGrp="1"/>
          </p:cNvSpPr>
          <p:nvPr>
            <p:ph type="title"/>
          </p:nvPr>
        </p:nvSpPr>
        <p:spPr/>
        <p:txBody>
          <a:bodyPr>
            <a:noAutofit/>
          </a:bodyPr>
          <a:lstStyle/>
          <a:p>
            <a:r>
              <a:rPr lang="en-US" sz="2800" dirty="0"/>
              <a:t>Consumer – “K” shaped recovery </a:t>
            </a:r>
            <a:endParaRPr lang="en-US" sz="2800" dirty="0">
              <a:solidFill>
                <a:srgbClr val="FF0000"/>
              </a:solidFill>
            </a:endParaRPr>
          </a:p>
        </p:txBody>
      </p:sp>
      <p:sp>
        <p:nvSpPr>
          <p:cNvPr id="3" name="Content Placeholder 2">
            <a:extLst>
              <a:ext uri="{FF2B5EF4-FFF2-40B4-BE49-F238E27FC236}">
                <a16:creationId xmlns:a16="http://schemas.microsoft.com/office/drawing/2014/main" id="{B64EF9CD-45EE-DD8D-5278-10138AC7CC8B}"/>
              </a:ext>
            </a:extLst>
          </p:cNvPr>
          <p:cNvSpPr>
            <a:spLocks noGrp="1"/>
          </p:cNvSpPr>
          <p:nvPr>
            <p:ph idx="1"/>
          </p:nvPr>
        </p:nvSpPr>
        <p:spPr>
          <a:xfrm>
            <a:off x="457200" y="2068266"/>
            <a:ext cx="3191862" cy="4622800"/>
          </a:xfrm>
        </p:spPr>
        <p:txBody>
          <a:bodyPr>
            <a:normAutofit/>
          </a:bodyPr>
          <a:lstStyle/>
          <a:p>
            <a:r>
              <a:rPr lang="en-US" dirty="0"/>
              <a:t>Subprime auto delinquencies are now higher than pre-pandemic and even Financial Crisis levels.</a:t>
            </a:r>
          </a:p>
          <a:p>
            <a:endParaRPr lang="en-US" dirty="0"/>
          </a:p>
          <a:p>
            <a:r>
              <a:rPr lang="en-US" dirty="0"/>
              <a:t>Higher-income individuals have been stressed less by aggregate inflation.</a:t>
            </a:r>
          </a:p>
          <a:p>
            <a:endParaRPr lang="en-US" dirty="0"/>
          </a:p>
          <a:p>
            <a:r>
              <a:rPr lang="en-US" dirty="0"/>
              <a:t>Subprime loans and leases accounted for a share of 15% in the third quarter of 2025, down from 16.9% the previous year.</a:t>
            </a:r>
          </a:p>
          <a:p>
            <a:endParaRPr lang="en-US" dirty="0"/>
          </a:p>
        </p:txBody>
      </p:sp>
      <p:sp>
        <p:nvSpPr>
          <p:cNvPr id="5" name="Slide Number Placeholder 4">
            <a:extLst>
              <a:ext uri="{FF2B5EF4-FFF2-40B4-BE49-F238E27FC236}">
                <a16:creationId xmlns:a16="http://schemas.microsoft.com/office/drawing/2014/main" id="{B6B20E2B-E0D2-8AE4-C6DE-51C938BB9428}"/>
              </a:ext>
            </a:extLst>
          </p:cNvPr>
          <p:cNvSpPr>
            <a:spLocks noGrp="1"/>
          </p:cNvSpPr>
          <p:nvPr>
            <p:ph type="sldNum" sz="quarter" idx="4"/>
          </p:nvPr>
        </p:nvSpPr>
        <p:spPr/>
        <p:txBody>
          <a:bodyPr/>
          <a:lstStyle/>
          <a:p>
            <a:fld id="{DE0F21F1-205D-A749-A8CF-AA0C73715D22}" type="slidenum">
              <a:rPr lang="en-US" smtClean="0"/>
              <a:pPr/>
              <a:t>12</a:t>
            </a:fld>
            <a:endParaRPr lang="en-US" dirty="0"/>
          </a:p>
        </p:txBody>
      </p:sp>
      <p:sp>
        <p:nvSpPr>
          <p:cNvPr id="6" name="Text Placeholder 5">
            <a:extLst>
              <a:ext uri="{FF2B5EF4-FFF2-40B4-BE49-F238E27FC236}">
                <a16:creationId xmlns:a16="http://schemas.microsoft.com/office/drawing/2014/main" id="{29C9C990-1E97-C4F2-E52D-F1485E106C24}"/>
              </a:ext>
            </a:extLst>
          </p:cNvPr>
          <p:cNvSpPr>
            <a:spLocks noGrp="1"/>
          </p:cNvSpPr>
          <p:nvPr>
            <p:ph type="body" sz="quarter" idx="20"/>
          </p:nvPr>
        </p:nvSpPr>
        <p:spPr/>
        <p:txBody>
          <a:bodyPr/>
          <a:lstStyle/>
          <a:p>
            <a:r>
              <a:rPr lang="en-US" i="1" dirty="0"/>
              <a:t>Source: Fitch Ratings.</a:t>
            </a:r>
            <a:endParaRPr lang="en-US" dirty="0"/>
          </a:p>
        </p:txBody>
      </p:sp>
      <p:graphicFrame>
        <p:nvGraphicFramePr>
          <p:cNvPr id="4" name="Chart 3">
            <a:extLst>
              <a:ext uri="{FF2B5EF4-FFF2-40B4-BE49-F238E27FC236}">
                <a16:creationId xmlns:a16="http://schemas.microsoft.com/office/drawing/2014/main" id="{CB739F89-2720-52A5-B3AC-3863529217D2}"/>
              </a:ext>
            </a:extLst>
          </p:cNvPr>
          <p:cNvGraphicFramePr>
            <a:graphicFrameLocks noGrp="1"/>
          </p:cNvGraphicFramePr>
          <p:nvPr>
            <p:extLst>
              <p:ext uri="{D42A27DB-BD31-4B8C-83A1-F6EECF244321}">
                <p14:modId xmlns:p14="http://schemas.microsoft.com/office/powerpoint/2010/main" val="2824011835"/>
              </p:ext>
            </p:extLst>
          </p:nvPr>
        </p:nvGraphicFramePr>
        <p:xfrm>
          <a:off x="4005071" y="1837943"/>
          <a:ext cx="5748529" cy="52568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5556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F3F1F-4B4F-A74B-1844-B923021367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0756AC-A08C-3DE1-8A5D-4D77FED50E3D}"/>
              </a:ext>
            </a:extLst>
          </p:cNvPr>
          <p:cNvSpPr>
            <a:spLocks noGrp="1"/>
          </p:cNvSpPr>
          <p:nvPr>
            <p:ph type="title"/>
          </p:nvPr>
        </p:nvSpPr>
        <p:spPr/>
        <p:txBody>
          <a:bodyPr>
            <a:noAutofit/>
          </a:bodyPr>
          <a:lstStyle/>
          <a:p>
            <a:r>
              <a:rPr lang="en-US" sz="2800" dirty="0"/>
              <a:t>Consumer – Housing affordability</a:t>
            </a:r>
            <a:endParaRPr lang="en-US" sz="2800" dirty="0">
              <a:solidFill>
                <a:srgbClr val="FF0000"/>
              </a:solidFill>
            </a:endParaRPr>
          </a:p>
        </p:txBody>
      </p:sp>
      <p:sp>
        <p:nvSpPr>
          <p:cNvPr id="3" name="Content Placeholder 2">
            <a:extLst>
              <a:ext uri="{FF2B5EF4-FFF2-40B4-BE49-F238E27FC236}">
                <a16:creationId xmlns:a16="http://schemas.microsoft.com/office/drawing/2014/main" id="{79BAA4D7-B361-C78B-67EB-322AE87CFF91}"/>
              </a:ext>
            </a:extLst>
          </p:cNvPr>
          <p:cNvSpPr>
            <a:spLocks noGrp="1"/>
          </p:cNvSpPr>
          <p:nvPr>
            <p:ph idx="1"/>
          </p:nvPr>
        </p:nvSpPr>
        <p:spPr>
          <a:xfrm>
            <a:off x="457200" y="2068266"/>
            <a:ext cx="3191862" cy="4622800"/>
          </a:xfrm>
        </p:spPr>
        <p:txBody>
          <a:bodyPr>
            <a:normAutofit/>
          </a:bodyPr>
          <a:lstStyle/>
          <a:p>
            <a:r>
              <a:rPr lang="en-US" dirty="0"/>
              <a:t>Affordability combines borrowing rates, prices and consumer incomes.</a:t>
            </a:r>
          </a:p>
          <a:p>
            <a:endParaRPr lang="en-US" dirty="0"/>
          </a:p>
          <a:p>
            <a:r>
              <a:rPr lang="en-US" dirty="0"/>
              <a:t>Home building/replacement has been below aggregate needs since the Financial Crisis.</a:t>
            </a:r>
          </a:p>
          <a:p>
            <a:endParaRPr lang="en-US" dirty="0"/>
          </a:p>
          <a:p>
            <a:r>
              <a:rPr lang="en-US" dirty="0"/>
              <a:t>Housing is stressed and there are no short-term fixes.</a:t>
            </a:r>
          </a:p>
        </p:txBody>
      </p:sp>
      <p:sp>
        <p:nvSpPr>
          <p:cNvPr id="5" name="Slide Number Placeholder 4">
            <a:extLst>
              <a:ext uri="{FF2B5EF4-FFF2-40B4-BE49-F238E27FC236}">
                <a16:creationId xmlns:a16="http://schemas.microsoft.com/office/drawing/2014/main" id="{1B59BFD3-3F6D-59ED-85EA-58CB9F0A8FE0}"/>
              </a:ext>
            </a:extLst>
          </p:cNvPr>
          <p:cNvSpPr>
            <a:spLocks noGrp="1"/>
          </p:cNvSpPr>
          <p:nvPr>
            <p:ph type="sldNum" sz="quarter" idx="4"/>
          </p:nvPr>
        </p:nvSpPr>
        <p:spPr/>
        <p:txBody>
          <a:bodyPr/>
          <a:lstStyle/>
          <a:p>
            <a:fld id="{DE0F21F1-205D-A749-A8CF-AA0C73715D22}" type="slidenum">
              <a:rPr lang="en-US" smtClean="0"/>
              <a:pPr/>
              <a:t>13</a:t>
            </a:fld>
            <a:endParaRPr lang="en-US" dirty="0"/>
          </a:p>
        </p:txBody>
      </p:sp>
      <p:sp>
        <p:nvSpPr>
          <p:cNvPr id="6" name="Text Placeholder 5">
            <a:extLst>
              <a:ext uri="{FF2B5EF4-FFF2-40B4-BE49-F238E27FC236}">
                <a16:creationId xmlns:a16="http://schemas.microsoft.com/office/drawing/2014/main" id="{9EC3EB80-B315-78A2-EE69-D99EBD59BEFA}"/>
              </a:ext>
            </a:extLst>
          </p:cNvPr>
          <p:cNvSpPr>
            <a:spLocks noGrp="1"/>
          </p:cNvSpPr>
          <p:nvPr>
            <p:ph type="body" sz="quarter" idx="20"/>
          </p:nvPr>
        </p:nvSpPr>
        <p:spPr/>
        <p:txBody>
          <a:bodyPr/>
          <a:lstStyle/>
          <a:p>
            <a:r>
              <a:rPr lang="en-US" dirty="0">
                <a:solidFill>
                  <a:srgbClr val="444444"/>
                </a:solidFill>
              </a:rPr>
              <a:t>Index less than 100 = unaffordable.</a:t>
            </a:r>
          </a:p>
          <a:p>
            <a:r>
              <a:rPr lang="en-US" dirty="0">
                <a:solidFill>
                  <a:srgbClr val="444444"/>
                </a:solidFill>
              </a:rPr>
              <a:t>Source: Federal Reserve Bank of Atlanta.</a:t>
            </a:r>
            <a:endParaRPr lang="en-US" dirty="0"/>
          </a:p>
        </p:txBody>
      </p:sp>
      <p:graphicFrame>
        <p:nvGraphicFramePr>
          <p:cNvPr id="10" name="Chart 9">
            <a:extLst>
              <a:ext uri="{FF2B5EF4-FFF2-40B4-BE49-F238E27FC236}">
                <a16:creationId xmlns:a16="http://schemas.microsoft.com/office/drawing/2014/main" id="{2449B27D-AC7B-46B8-D230-82C818EA7C82}"/>
              </a:ext>
            </a:extLst>
          </p:cNvPr>
          <p:cNvGraphicFramePr>
            <a:graphicFrameLocks noGrp="1"/>
          </p:cNvGraphicFramePr>
          <p:nvPr>
            <p:extLst>
              <p:ext uri="{D42A27DB-BD31-4B8C-83A1-F6EECF244321}">
                <p14:modId xmlns:p14="http://schemas.microsoft.com/office/powerpoint/2010/main" val="2832593070"/>
              </p:ext>
            </p:extLst>
          </p:nvPr>
        </p:nvGraphicFramePr>
        <p:xfrm>
          <a:off x="3805378" y="1896883"/>
          <a:ext cx="5966254" cy="519788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48337D79-78CB-19A3-AD8D-0EE5C8572AA1}"/>
              </a:ext>
            </a:extLst>
          </p:cNvPr>
          <p:cNvSpPr txBox="1"/>
          <p:nvPr/>
        </p:nvSpPr>
        <p:spPr>
          <a:xfrm>
            <a:off x="4220083" y="2845469"/>
            <a:ext cx="831327" cy="369332"/>
          </a:xfrm>
          <a:prstGeom prst="rect">
            <a:avLst/>
          </a:prstGeom>
          <a:noFill/>
        </p:spPr>
        <p:txBody>
          <a:bodyPr wrap="square" rtlCol="0">
            <a:spAutoFit/>
          </a:bodyPr>
          <a:lstStyle/>
          <a:p>
            <a:r>
              <a:rPr lang="en-US" sz="900" dirty="0"/>
              <a:t>Affordability Threshold</a:t>
            </a:r>
          </a:p>
        </p:txBody>
      </p:sp>
    </p:spTree>
    <p:extLst>
      <p:ext uri="{BB962C8B-B14F-4D97-AF65-F5344CB8AC3E}">
        <p14:creationId xmlns:p14="http://schemas.microsoft.com/office/powerpoint/2010/main" val="747623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52E8D-FCAB-0B75-2B53-E2725A09BF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867E00-B39C-5E72-F968-17A01FCCEA63}"/>
              </a:ext>
            </a:extLst>
          </p:cNvPr>
          <p:cNvSpPr>
            <a:spLocks noGrp="1"/>
          </p:cNvSpPr>
          <p:nvPr>
            <p:ph type="title"/>
          </p:nvPr>
        </p:nvSpPr>
        <p:spPr/>
        <p:txBody>
          <a:bodyPr>
            <a:normAutofit/>
          </a:bodyPr>
          <a:lstStyle/>
          <a:p>
            <a:r>
              <a:rPr lang="en-US" dirty="0"/>
              <a:t>Business – An AI led investment boom </a:t>
            </a:r>
            <a:endParaRPr lang="en-US" dirty="0">
              <a:solidFill>
                <a:srgbClr val="FF0000"/>
              </a:solidFill>
            </a:endParaRPr>
          </a:p>
        </p:txBody>
      </p:sp>
      <p:sp>
        <p:nvSpPr>
          <p:cNvPr id="5" name="Slide Number Placeholder 4">
            <a:extLst>
              <a:ext uri="{FF2B5EF4-FFF2-40B4-BE49-F238E27FC236}">
                <a16:creationId xmlns:a16="http://schemas.microsoft.com/office/drawing/2014/main" id="{4C1C3673-E6EF-6445-6D4E-C6126E6AEA4C}"/>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0F21F1-205D-A749-A8CF-AA0C73715D22}" type="slidenum">
              <a:rPr kumimoji="0" lang="en-US" sz="1000" b="1" i="0" u="none" strike="noStrike" kern="1200" cap="none" spc="0" normalizeH="0" baseline="0" noProof="0" smtClean="0">
                <a:ln>
                  <a:noFill/>
                </a:ln>
                <a:solidFill>
                  <a:srgbClr val="000000"/>
                </a:solidFill>
                <a:effectLst/>
                <a:uLnTx/>
                <a:uFillTx/>
                <a:latin typeface="IBM Plex Sans" panose="020B050305020300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000" b="1"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endParaRPr>
          </a:p>
        </p:txBody>
      </p:sp>
      <p:sp>
        <p:nvSpPr>
          <p:cNvPr id="6" name="Text Placeholder 5">
            <a:extLst>
              <a:ext uri="{FF2B5EF4-FFF2-40B4-BE49-F238E27FC236}">
                <a16:creationId xmlns:a16="http://schemas.microsoft.com/office/drawing/2014/main" id="{0869835A-702E-EB39-FBB5-7D6C0DC28FFA}"/>
              </a:ext>
            </a:extLst>
          </p:cNvPr>
          <p:cNvSpPr>
            <a:spLocks noGrp="1"/>
          </p:cNvSpPr>
          <p:nvPr>
            <p:ph type="body" sz="quarter" idx="20"/>
          </p:nvPr>
        </p:nvSpPr>
        <p:spPr/>
        <p:txBody>
          <a:bodyPr/>
          <a:lstStyle/>
          <a:p>
            <a:r>
              <a:rPr lang="en-US" i="1" dirty="0"/>
              <a:t>Source: Bloomberg.</a:t>
            </a:r>
          </a:p>
        </p:txBody>
      </p:sp>
      <p:sp>
        <p:nvSpPr>
          <p:cNvPr id="15" name="TextBox 14">
            <a:extLst>
              <a:ext uri="{FF2B5EF4-FFF2-40B4-BE49-F238E27FC236}">
                <a16:creationId xmlns:a16="http://schemas.microsoft.com/office/drawing/2014/main" id="{47AE0AA2-62F7-459A-C8CE-D0A2CDBECA48}"/>
              </a:ext>
            </a:extLst>
          </p:cNvPr>
          <p:cNvSpPr txBox="1"/>
          <p:nvPr/>
        </p:nvSpPr>
        <p:spPr>
          <a:xfrm>
            <a:off x="8381145" y="6879676"/>
            <a:ext cx="815591" cy="307777"/>
          </a:xfrm>
          <a:prstGeom prst="rect">
            <a:avLst/>
          </a:prstGeom>
          <a:noFill/>
        </p:spPr>
        <p:txBody>
          <a:bodyPr wrap="square" rtlCol="0">
            <a:spAutoFit/>
          </a:bodyPr>
          <a:lstStyle/>
          <a:p>
            <a:pPr algn="ctr"/>
            <a:r>
              <a:rPr lang="en-US" sz="1400" dirty="0"/>
              <a:t>Total</a:t>
            </a:r>
          </a:p>
        </p:txBody>
      </p:sp>
      <p:pic>
        <p:nvPicPr>
          <p:cNvPr id="1026" name="Picture 2" descr="undefined">
            <a:extLst>
              <a:ext uri="{FF2B5EF4-FFF2-40B4-BE49-F238E27FC236}">
                <a16:creationId xmlns:a16="http://schemas.microsoft.com/office/drawing/2014/main" id="{AAB950F7-C38B-DBED-8C2F-F7681E351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360" y="6934241"/>
            <a:ext cx="894303" cy="2995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defined">
            <a:extLst>
              <a:ext uri="{FF2B5EF4-FFF2-40B4-BE49-F238E27FC236}">
                <a16:creationId xmlns:a16="http://schemas.microsoft.com/office/drawing/2014/main" id="{ED01E229-DA5A-DF07-222E-2967B4349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739" y="6818385"/>
            <a:ext cx="1366576" cy="2918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ach letter of &quot;Google&quot; is colored (from left to right) in blue, red, yellow, blue, green, and red.">
            <a:extLst>
              <a:ext uri="{FF2B5EF4-FFF2-40B4-BE49-F238E27FC236}">
                <a16:creationId xmlns:a16="http://schemas.microsoft.com/office/drawing/2014/main" id="{5821B8FA-33F3-97DB-D74D-BD371E441B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764" y="6832777"/>
            <a:ext cx="1018009" cy="34463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undefined">
            <a:extLst>
              <a:ext uri="{FF2B5EF4-FFF2-40B4-BE49-F238E27FC236}">
                <a16:creationId xmlns:a16="http://schemas.microsoft.com/office/drawing/2014/main" id="{63120808-4A4A-5B32-921A-6D6D4519D6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3992" y="6881367"/>
            <a:ext cx="1191070" cy="2400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Chart 2">
            <a:extLst>
              <a:ext uri="{FF2B5EF4-FFF2-40B4-BE49-F238E27FC236}">
                <a16:creationId xmlns:a16="http://schemas.microsoft.com/office/drawing/2014/main" id="{16975DC9-B75F-2B1D-6D32-A286EEA8D59D}"/>
              </a:ext>
            </a:extLst>
          </p:cNvPr>
          <p:cNvGraphicFramePr>
            <a:graphicFrameLocks noGrp="1"/>
          </p:cNvGraphicFramePr>
          <p:nvPr>
            <p:extLst>
              <p:ext uri="{D42A27DB-BD31-4B8C-83A1-F6EECF244321}">
                <p14:modId xmlns:p14="http://schemas.microsoft.com/office/powerpoint/2010/main" val="4187417499"/>
              </p:ext>
            </p:extLst>
          </p:nvPr>
        </p:nvGraphicFramePr>
        <p:xfrm>
          <a:off x="187288" y="3401160"/>
          <a:ext cx="2155926" cy="34264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Chart 7">
            <a:extLst>
              <a:ext uri="{FF2B5EF4-FFF2-40B4-BE49-F238E27FC236}">
                <a16:creationId xmlns:a16="http://schemas.microsoft.com/office/drawing/2014/main" id="{15F42FD9-DBA9-BA53-308C-47FB305F06BB}"/>
              </a:ext>
            </a:extLst>
          </p:cNvPr>
          <p:cNvGraphicFramePr>
            <a:graphicFrameLocks noGrp="1"/>
          </p:cNvGraphicFramePr>
          <p:nvPr>
            <p:extLst>
              <p:ext uri="{D42A27DB-BD31-4B8C-83A1-F6EECF244321}">
                <p14:modId xmlns:p14="http://schemas.microsoft.com/office/powerpoint/2010/main" val="49074819"/>
              </p:ext>
            </p:extLst>
          </p:nvPr>
        </p:nvGraphicFramePr>
        <p:xfrm>
          <a:off x="2384956" y="3401160"/>
          <a:ext cx="1776799" cy="342645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Chart 8">
            <a:extLst>
              <a:ext uri="{FF2B5EF4-FFF2-40B4-BE49-F238E27FC236}">
                <a16:creationId xmlns:a16="http://schemas.microsoft.com/office/drawing/2014/main" id="{A7579D95-D2E5-96F1-EDAF-3C8B411D854E}"/>
              </a:ext>
            </a:extLst>
          </p:cNvPr>
          <p:cNvGraphicFramePr>
            <a:graphicFrameLocks noGrp="1"/>
          </p:cNvGraphicFramePr>
          <p:nvPr>
            <p:extLst>
              <p:ext uri="{D42A27DB-BD31-4B8C-83A1-F6EECF244321}">
                <p14:modId xmlns:p14="http://schemas.microsoft.com/office/powerpoint/2010/main" val="1622768813"/>
              </p:ext>
            </p:extLst>
          </p:nvPr>
        </p:nvGraphicFramePr>
        <p:xfrm>
          <a:off x="4161755" y="3401160"/>
          <a:ext cx="1832414" cy="342645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 name="Chart 10">
            <a:extLst>
              <a:ext uri="{FF2B5EF4-FFF2-40B4-BE49-F238E27FC236}">
                <a16:creationId xmlns:a16="http://schemas.microsoft.com/office/drawing/2014/main" id="{E09BBBCC-45E7-7DFA-CD7D-FDB21BCE7EBE}"/>
              </a:ext>
            </a:extLst>
          </p:cNvPr>
          <p:cNvGraphicFramePr>
            <a:graphicFrameLocks noGrp="1"/>
          </p:cNvGraphicFramePr>
          <p:nvPr>
            <p:extLst>
              <p:ext uri="{D42A27DB-BD31-4B8C-83A1-F6EECF244321}">
                <p14:modId xmlns:p14="http://schemas.microsoft.com/office/powerpoint/2010/main" val="2587306723"/>
              </p:ext>
            </p:extLst>
          </p:nvPr>
        </p:nvGraphicFramePr>
        <p:xfrm>
          <a:off x="6025695" y="3401160"/>
          <a:ext cx="1832414" cy="342645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Chart 12">
            <a:extLst>
              <a:ext uri="{FF2B5EF4-FFF2-40B4-BE49-F238E27FC236}">
                <a16:creationId xmlns:a16="http://schemas.microsoft.com/office/drawing/2014/main" id="{A758CCC4-D25D-B5D1-4E3C-C93B0E9615DF}"/>
              </a:ext>
            </a:extLst>
          </p:cNvPr>
          <p:cNvGraphicFramePr>
            <a:graphicFrameLocks noGrp="1"/>
          </p:cNvGraphicFramePr>
          <p:nvPr>
            <p:extLst>
              <p:ext uri="{D42A27DB-BD31-4B8C-83A1-F6EECF244321}">
                <p14:modId xmlns:p14="http://schemas.microsoft.com/office/powerpoint/2010/main" val="4101413544"/>
              </p:ext>
            </p:extLst>
          </p:nvPr>
        </p:nvGraphicFramePr>
        <p:xfrm>
          <a:off x="7815054" y="3401160"/>
          <a:ext cx="1860107" cy="3426457"/>
        </p:xfrm>
        <a:graphic>
          <a:graphicData uri="http://schemas.openxmlformats.org/drawingml/2006/chart">
            <c:chart xmlns:c="http://schemas.openxmlformats.org/drawingml/2006/chart" xmlns:r="http://schemas.openxmlformats.org/officeDocument/2006/relationships" r:id="rId10"/>
          </a:graphicData>
        </a:graphic>
      </p:graphicFrame>
      <p:sp>
        <p:nvSpPr>
          <p:cNvPr id="4" name="Content Placeholder 2">
            <a:extLst>
              <a:ext uri="{FF2B5EF4-FFF2-40B4-BE49-F238E27FC236}">
                <a16:creationId xmlns:a16="http://schemas.microsoft.com/office/drawing/2014/main" id="{D4489616-0967-D8B4-BCD2-790235386E01}"/>
              </a:ext>
            </a:extLst>
          </p:cNvPr>
          <p:cNvSpPr>
            <a:spLocks noGrp="1"/>
          </p:cNvSpPr>
          <p:nvPr>
            <p:ph idx="1"/>
          </p:nvPr>
        </p:nvSpPr>
        <p:spPr>
          <a:xfrm>
            <a:off x="491952" y="1865375"/>
            <a:ext cx="9217961" cy="4240235"/>
          </a:xfrm>
        </p:spPr>
        <p:txBody>
          <a:bodyPr>
            <a:normAutofit/>
          </a:bodyPr>
          <a:lstStyle/>
          <a:p>
            <a:r>
              <a:rPr lang="en-US" dirty="0"/>
              <a:t>Capital expenditures have a multiplier effect on future growth</a:t>
            </a:r>
          </a:p>
          <a:p>
            <a:endParaRPr lang="en-US" dirty="0"/>
          </a:p>
          <a:p>
            <a:r>
              <a:rPr lang="en-US" dirty="0"/>
              <a:t>We expect capex to broaden beyond this group of “</a:t>
            </a:r>
            <a:r>
              <a:rPr lang="en-US" dirty="0" err="1"/>
              <a:t>hyperscalers</a:t>
            </a:r>
            <a:r>
              <a:rPr lang="en-US" dirty="0"/>
              <a:t>”.</a:t>
            </a:r>
          </a:p>
          <a:p>
            <a:endParaRPr lang="en-US" dirty="0"/>
          </a:p>
        </p:txBody>
      </p:sp>
      <p:sp>
        <p:nvSpPr>
          <p:cNvPr id="14" name="TextBox 13">
            <a:extLst>
              <a:ext uri="{FF2B5EF4-FFF2-40B4-BE49-F238E27FC236}">
                <a16:creationId xmlns:a16="http://schemas.microsoft.com/office/drawing/2014/main" id="{8C35476E-F6CB-CF50-67BD-65CB124EF1E3}"/>
              </a:ext>
            </a:extLst>
          </p:cNvPr>
          <p:cNvSpPr txBox="1"/>
          <p:nvPr/>
        </p:nvSpPr>
        <p:spPr>
          <a:xfrm>
            <a:off x="3189800" y="3401160"/>
            <a:ext cx="3717890" cy="461665"/>
          </a:xfrm>
          <a:prstGeom prst="rect">
            <a:avLst/>
          </a:prstGeom>
          <a:noFill/>
        </p:spPr>
        <p:txBody>
          <a:bodyPr wrap="square" rtlCol="0">
            <a:spAutoFit/>
          </a:bodyPr>
          <a:lstStyle/>
          <a:p>
            <a:pPr algn="ctr"/>
            <a:r>
              <a:rPr lang="en-US" sz="1400" b="1" dirty="0">
                <a:latin typeface="+mj-lt"/>
              </a:rPr>
              <a:t>Capex</a:t>
            </a:r>
          </a:p>
          <a:p>
            <a:pPr algn="ctr"/>
            <a:r>
              <a:rPr lang="en-US" sz="1000" dirty="0">
                <a:latin typeface="+mj-lt"/>
              </a:rPr>
              <a:t>($Billion)</a:t>
            </a:r>
          </a:p>
        </p:txBody>
      </p:sp>
    </p:spTree>
    <p:extLst>
      <p:ext uri="{BB962C8B-B14F-4D97-AF65-F5344CB8AC3E}">
        <p14:creationId xmlns:p14="http://schemas.microsoft.com/office/powerpoint/2010/main" val="2823756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5F7FA-4437-45AA-84E7-1C091FB037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D512A4-FFD7-D5AC-B317-B6AD7E44107F}"/>
              </a:ext>
            </a:extLst>
          </p:cNvPr>
          <p:cNvSpPr>
            <a:spLocks noGrp="1"/>
          </p:cNvSpPr>
          <p:nvPr>
            <p:ph type="title"/>
          </p:nvPr>
        </p:nvSpPr>
        <p:spPr/>
        <p:txBody>
          <a:bodyPr>
            <a:noAutofit/>
          </a:bodyPr>
          <a:lstStyle/>
          <a:p>
            <a:r>
              <a:rPr lang="en-US" sz="3000" dirty="0"/>
              <a:t>Business – Funding AI expansion</a:t>
            </a:r>
          </a:p>
        </p:txBody>
      </p:sp>
      <p:sp>
        <p:nvSpPr>
          <p:cNvPr id="4" name="Text Placeholder 3">
            <a:extLst>
              <a:ext uri="{FF2B5EF4-FFF2-40B4-BE49-F238E27FC236}">
                <a16:creationId xmlns:a16="http://schemas.microsoft.com/office/drawing/2014/main" id="{2E993A60-EBD7-E19D-54D5-DEC2CF16A8A5}"/>
              </a:ext>
            </a:extLst>
          </p:cNvPr>
          <p:cNvSpPr>
            <a:spLocks noGrp="1"/>
          </p:cNvSpPr>
          <p:nvPr>
            <p:ph type="body" sz="quarter" idx="13"/>
          </p:nvPr>
        </p:nvSpPr>
        <p:spPr>
          <a:xfrm>
            <a:off x="486027" y="2062834"/>
            <a:ext cx="3074037" cy="4749969"/>
          </a:xfrm>
        </p:spPr>
        <p:txBody>
          <a:bodyPr/>
          <a:lstStyle/>
          <a:p>
            <a:pPr marL="285750" lvl="0" indent="-285750">
              <a:buFont typeface="Arial" panose="020B0604020202020204" pitchFamily="34" charset="0"/>
              <a:buChar char="•"/>
            </a:pPr>
            <a:r>
              <a:rPr lang="en-US" sz="1600" dirty="0">
                <a:latin typeface="+mn-lt"/>
              </a:rPr>
              <a:t>To date, most of the funding for AI related projects has come from “cash on hand”.</a:t>
            </a:r>
          </a:p>
          <a:p>
            <a:pPr marL="285750" lvl="0" indent="-285750">
              <a:buFont typeface="Arial" panose="020B0604020202020204" pitchFamily="34" charset="0"/>
              <a:buChar char="•"/>
            </a:pPr>
            <a:endParaRPr lang="en-US" sz="1600" dirty="0">
              <a:latin typeface="+mn-lt"/>
            </a:endParaRPr>
          </a:p>
          <a:p>
            <a:pPr marL="285750" lvl="0" indent="-285750">
              <a:buFont typeface="Arial" panose="020B0604020202020204" pitchFamily="34" charset="0"/>
              <a:buChar char="•"/>
            </a:pPr>
            <a:r>
              <a:rPr lang="en-US" sz="1600" dirty="0">
                <a:latin typeface="+mn-lt"/>
              </a:rPr>
              <a:t>Recently we have seen some big bond issues from “</a:t>
            </a:r>
            <a:r>
              <a:rPr lang="en-US" sz="1600" dirty="0" err="1">
                <a:latin typeface="+mn-lt"/>
              </a:rPr>
              <a:t>hyperscalers</a:t>
            </a:r>
            <a:r>
              <a:rPr lang="en-US" sz="1600" dirty="0">
                <a:latin typeface="+mn-lt"/>
              </a:rPr>
              <a:t>” as they take advantage of low corporate spreads.</a:t>
            </a:r>
          </a:p>
          <a:p>
            <a:pPr marL="285750" lvl="0" indent="-285750">
              <a:buFont typeface="Arial" panose="020B0604020202020204" pitchFamily="34" charset="0"/>
              <a:buChar char="•"/>
            </a:pPr>
            <a:endParaRPr lang="en-US" sz="1600" dirty="0">
              <a:latin typeface="+mn-lt"/>
            </a:endParaRPr>
          </a:p>
          <a:p>
            <a:pPr marL="285750" lvl="0" indent="-285750">
              <a:buFont typeface="Arial" panose="020B0604020202020204" pitchFamily="34" charset="0"/>
              <a:buChar char="•"/>
            </a:pPr>
            <a:r>
              <a:rPr lang="en-US" sz="1600" dirty="0">
                <a:latin typeface="+mn-lt"/>
              </a:rPr>
              <a:t>The addition of debt increases the need for projects to become profitable faster.</a:t>
            </a:r>
          </a:p>
        </p:txBody>
      </p:sp>
      <p:sp>
        <p:nvSpPr>
          <p:cNvPr id="5" name="Slide Number Placeholder 4">
            <a:extLst>
              <a:ext uri="{FF2B5EF4-FFF2-40B4-BE49-F238E27FC236}">
                <a16:creationId xmlns:a16="http://schemas.microsoft.com/office/drawing/2014/main" id="{421A8B96-4B60-8D11-A7BC-E6312835EB68}"/>
              </a:ext>
            </a:extLst>
          </p:cNvPr>
          <p:cNvSpPr>
            <a:spLocks noGrp="1"/>
          </p:cNvSpPr>
          <p:nvPr>
            <p:ph type="sldNum" sz="quarter" idx="4"/>
          </p:nvPr>
        </p:nvSpPr>
        <p:spPr/>
        <p:txBody>
          <a:bodyPr/>
          <a:lstStyle/>
          <a:p>
            <a:fld id="{DE0F21F1-205D-A749-A8CF-AA0C73715D22}" type="slidenum">
              <a:rPr lang="en-US" smtClean="0"/>
              <a:pPr/>
              <a:t>15</a:t>
            </a:fld>
            <a:endParaRPr lang="en-US" dirty="0"/>
          </a:p>
        </p:txBody>
      </p:sp>
      <p:sp>
        <p:nvSpPr>
          <p:cNvPr id="6" name="Text Placeholder 5">
            <a:extLst>
              <a:ext uri="{FF2B5EF4-FFF2-40B4-BE49-F238E27FC236}">
                <a16:creationId xmlns:a16="http://schemas.microsoft.com/office/drawing/2014/main" id="{F2A855C1-A2AC-CBAD-7BFC-F3F1851A5186}"/>
              </a:ext>
            </a:extLst>
          </p:cNvPr>
          <p:cNvSpPr>
            <a:spLocks noGrp="1"/>
          </p:cNvSpPr>
          <p:nvPr>
            <p:ph type="body" sz="quarter" idx="20"/>
          </p:nvPr>
        </p:nvSpPr>
        <p:spPr/>
        <p:txBody>
          <a:bodyPr/>
          <a:lstStyle/>
          <a:p>
            <a:r>
              <a:rPr lang="en-US" i="1" dirty="0"/>
              <a:t>Source: FactSet.</a:t>
            </a:r>
            <a:endParaRPr lang="en-US" dirty="0"/>
          </a:p>
        </p:txBody>
      </p:sp>
      <p:graphicFrame>
        <p:nvGraphicFramePr>
          <p:cNvPr id="3" name="Chart 2">
            <a:extLst>
              <a:ext uri="{FF2B5EF4-FFF2-40B4-BE49-F238E27FC236}">
                <a16:creationId xmlns:a16="http://schemas.microsoft.com/office/drawing/2014/main" id="{30DAC62B-9ACD-768B-847E-97446925C130}"/>
              </a:ext>
            </a:extLst>
          </p:cNvPr>
          <p:cNvGraphicFramePr>
            <a:graphicFrameLocks/>
          </p:cNvGraphicFramePr>
          <p:nvPr>
            <p:extLst>
              <p:ext uri="{D42A27DB-BD31-4B8C-83A1-F6EECF244321}">
                <p14:modId xmlns:p14="http://schemas.microsoft.com/office/powerpoint/2010/main" val="1374004029"/>
              </p:ext>
            </p:extLst>
          </p:nvPr>
        </p:nvGraphicFramePr>
        <p:xfrm>
          <a:off x="3943350" y="1733034"/>
          <a:ext cx="5676726" cy="25635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DE591CDF-5177-FEEE-0B07-B6A55A5E154F}"/>
              </a:ext>
            </a:extLst>
          </p:cNvPr>
          <p:cNvGraphicFramePr>
            <a:graphicFrameLocks/>
          </p:cNvGraphicFramePr>
          <p:nvPr>
            <p:extLst>
              <p:ext uri="{D42A27DB-BD31-4B8C-83A1-F6EECF244321}">
                <p14:modId xmlns:p14="http://schemas.microsoft.com/office/powerpoint/2010/main" val="233730387"/>
              </p:ext>
            </p:extLst>
          </p:nvPr>
        </p:nvGraphicFramePr>
        <p:xfrm>
          <a:off x="3779520" y="4382734"/>
          <a:ext cx="5960529" cy="28554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0743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40454-ADC7-225E-9826-49A69AC336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E18DFC-1F76-360F-433C-17D9B72C6DA2}"/>
              </a:ext>
            </a:extLst>
          </p:cNvPr>
          <p:cNvSpPr>
            <a:spLocks noGrp="1"/>
          </p:cNvSpPr>
          <p:nvPr>
            <p:ph type="title"/>
          </p:nvPr>
        </p:nvSpPr>
        <p:spPr/>
        <p:txBody>
          <a:bodyPr>
            <a:noAutofit/>
          </a:bodyPr>
          <a:lstStyle/>
          <a:p>
            <a:r>
              <a:rPr lang="en-US" sz="3000" dirty="0"/>
              <a:t>Business – College grad unemployment</a:t>
            </a:r>
          </a:p>
        </p:txBody>
      </p:sp>
      <p:sp>
        <p:nvSpPr>
          <p:cNvPr id="4" name="Text Placeholder 3">
            <a:extLst>
              <a:ext uri="{FF2B5EF4-FFF2-40B4-BE49-F238E27FC236}">
                <a16:creationId xmlns:a16="http://schemas.microsoft.com/office/drawing/2014/main" id="{4157E4A7-7576-D144-532F-EB052732B873}"/>
              </a:ext>
            </a:extLst>
          </p:cNvPr>
          <p:cNvSpPr>
            <a:spLocks noGrp="1"/>
          </p:cNvSpPr>
          <p:nvPr>
            <p:ph type="body" sz="quarter" idx="13"/>
          </p:nvPr>
        </p:nvSpPr>
        <p:spPr>
          <a:xfrm>
            <a:off x="486027" y="2062834"/>
            <a:ext cx="3457323" cy="4749969"/>
          </a:xfrm>
        </p:spPr>
        <p:txBody>
          <a:bodyPr/>
          <a:lstStyle/>
          <a:p>
            <a:pPr marL="285750" lvl="0" indent="-285750">
              <a:buFont typeface="Arial" panose="020B0604020202020204" pitchFamily="34" charset="0"/>
              <a:buChar char="•"/>
            </a:pPr>
            <a:r>
              <a:rPr lang="en-US" sz="1600" dirty="0">
                <a:solidFill>
                  <a:srgbClr val="000000"/>
                </a:solidFill>
                <a:latin typeface="Roboto"/>
              </a:rPr>
              <a:t>The skill sets companies are looking for are changing.</a:t>
            </a:r>
          </a:p>
          <a:p>
            <a:pPr marL="285750" lvl="0" indent="-285750">
              <a:buFont typeface="Arial" panose="020B0604020202020204" pitchFamily="34" charset="0"/>
              <a:buChar char="•"/>
            </a:pPr>
            <a:endParaRPr lang="en-US" sz="1600" dirty="0">
              <a:solidFill>
                <a:srgbClr val="000000"/>
              </a:solidFill>
              <a:latin typeface="Roboto"/>
            </a:endParaRPr>
          </a:p>
          <a:p>
            <a:pPr marL="285750" lvl="0" indent="-285750">
              <a:buFont typeface="Arial" panose="020B0604020202020204" pitchFamily="34" charset="0"/>
              <a:buChar char="•"/>
            </a:pPr>
            <a:r>
              <a:rPr lang="en-US" sz="1600" dirty="0">
                <a:solidFill>
                  <a:srgbClr val="000000"/>
                </a:solidFill>
                <a:latin typeface="Roboto"/>
              </a:rPr>
              <a:t>Access to student loans has led to more college graduates, but not all have in-demand skills.</a:t>
            </a:r>
          </a:p>
          <a:p>
            <a:pPr marL="285750" lvl="0" indent="-285750">
              <a:buFont typeface="Arial" panose="020B0604020202020204" pitchFamily="34" charset="0"/>
              <a:buChar char="•"/>
            </a:pPr>
            <a:endParaRPr lang="en-US" sz="1600" dirty="0">
              <a:solidFill>
                <a:srgbClr val="000000"/>
              </a:solidFill>
              <a:latin typeface="Roboto"/>
            </a:endParaRPr>
          </a:p>
          <a:p>
            <a:pPr marL="285750" lvl="0" indent="-285750">
              <a:buFont typeface="Arial" panose="020B0604020202020204" pitchFamily="34" charset="0"/>
              <a:buChar char="•"/>
            </a:pPr>
            <a:r>
              <a:rPr lang="en-US" sz="1600" dirty="0">
                <a:solidFill>
                  <a:srgbClr val="000000"/>
                </a:solidFill>
                <a:latin typeface="Roboto"/>
              </a:rPr>
              <a:t>Demand for skilled labor is very high.</a:t>
            </a:r>
          </a:p>
          <a:p>
            <a:pPr lvl="0"/>
            <a:endParaRPr lang="en-US" sz="1600" dirty="0">
              <a:solidFill>
                <a:srgbClr val="FF0000"/>
              </a:solidFill>
              <a:latin typeface="Roboto"/>
            </a:endParaRPr>
          </a:p>
        </p:txBody>
      </p:sp>
      <p:sp>
        <p:nvSpPr>
          <p:cNvPr id="5" name="Slide Number Placeholder 4">
            <a:extLst>
              <a:ext uri="{FF2B5EF4-FFF2-40B4-BE49-F238E27FC236}">
                <a16:creationId xmlns:a16="http://schemas.microsoft.com/office/drawing/2014/main" id="{EF692A11-51A1-C93A-0DA5-325DDF561647}"/>
              </a:ext>
            </a:extLst>
          </p:cNvPr>
          <p:cNvSpPr>
            <a:spLocks noGrp="1"/>
          </p:cNvSpPr>
          <p:nvPr>
            <p:ph type="sldNum" sz="quarter" idx="4"/>
          </p:nvPr>
        </p:nvSpPr>
        <p:spPr/>
        <p:txBody>
          <a:bodyPr/>
          <a:lstStyle/>
          <a:p>
            <a:fld id="{DE0F21F1-205D-A749-A8CF-AA0C73715D22}" type="slidenum">
              <a:rPr lang="en-US" smtClean="0"/>
              <a:pPr/>
              <a:t>16</a:t>
            </a:fld>
            <a:endParaRPr lang="en-US" dirty="0"/>
          </a:p>
        </p:txBody>
      </p:sp>
      <p:sp>
        <p:nvSpPr>
          <p:cNvPr id="6" name="Text Placeholder 5">
            <a:extLst>
              <a:ext uri="{FF2B5EF4-FFF2-40B4-BE49-F238E27FC236}">
                <a16:creationId xmlns:a16="http://schemas.microsoft.com/office/drawing/2014/main" id="{B8EE5787-3A2F-E912-7CC0-DD8A087F3AA4}"/>
              </a:ext>
            </a:extLst>
          </p:cNvPr>
          <p:cNvSpPr>
            <a:spLocks noGrp="1"/>
          </p:cNvSpPr>
          <p:nvPr>
            <p:ph type="body" sz="quarter" idx="20"/>
          </p:nvPr>
        </p:nvSpPr>
        <p:spPr/>
        <p:txBody>
          <a:bodyPr/>
          <a:lstStyle/>
          <a:p>
            <a:r>
              <a:rPr lang="en-US" i="1" dirty="0"/>
              <a:t>Source: Federal Reserve Bank of New York. Data as of Dec. 17, 2025.</a:t>
            </a:r>
            <a:endParaRPr lang="en-US" dirty="0"/>
          </a:p>
        </p:txBody>
      </p:sp>
      <p:graphicFrame>
        <p:nvGraphicFramePr>
          <p:cNvPr id="3" name="Chart 2">
            <a:extLst>
              <a:ext uri="{FF2B5EF4-FFF2-40B4-BE49-F238E27FC236}">
                <a16:creationId xmlns:a16="http://schemas.microsoft.com/office/drawing/2014/main" id="{2B4A47F4-9919-B5AD-9B31-64ACD7BF63F1}"/>
              </a:ext>
            </a:extLst>
          </p:cNvPr>
          <p:cNvGraphicFramePr>
            <a:graphicFrameLocks noGrp="1"/>
          </p:cNvGraphicFramePr>
          <p:nvPr>
            <p:extLst>
              <p:ext uri="{D42A27DB-BD31-4B8C-83A1-F6EECF244321}">
                <p14:modId xmlns:p14="http://schemas.microsoft.com/office/powerpoint/2010/main" val="3516673434"/>
              </p:ext>
            </p:extLst>
          </p:nvPr>
        </p:nvGraphicFramePr>
        <p:xfrm>
          <a:off x="4102099" y="1762918"/>
          <a:ext cx="5680075" cy="53064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2085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C1F19-AD6B-8E58-1DA0-C6DFB6C091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AFCD7D-C567-E335-FDC7-71D5FDED33DF}"/>
              </a:ext>
            </a:extLst>
          </p:cNvPr>
          <p:cNvSpPr>
            <a:spLocks noGrp="1"/>
          </p:cNvSpPr>
          <p:nvPr>
            <p:ph type="title"/>
          </p:nvPr>
        </p:nvSpPr>
        <p:spPr/>
        <p:txBody>
          <a:bodyPr>
            <a:noAutofit/>
          </a:bodyPr>
          <a:lstStyle/>
          <a:p>
            <a:r>
              <a:rPr lang="en-US" sz="3000" dirty="0"/>
              <a:t>Business – Domestic demographics require sound immigration policies </a:t>
            </a:r>
          </a:p>
        </p:txBody>
      </p:sp>
      <p:sp>
        <p:nvSpPr>
          <p:cNvPr id="4" name="Text Placeholder 3">
            <a:extLst>
              <a:ext uri="{FF2B5EF4-FFF2-40B4-BE49-F238E27FC236}">
                <a16:creationId xmlns:a16="http://schemas.microsoft.com/office/drawing/2014/main" id="{D28FAC6E-27A0-CBD9-0445-B6FD29634190}"/>
              </a:ext>
            </a:extLst>
          </p:cNvPr>
          <p:cNvSpPr>
            <a:spLocks noGrp="1"/>
          </p:cNvSpPr>
          <p:nvPr>
            <p:ph type="body" sz="quarter" idx="13"/>
          </p:nvPr>
        </p:nvSpPr>
        <p:spPr>
          <a:xfrm>
            <a:off x="486027" y="2062834"/>
            <a:ext cx="3457323" cy="4749969"/>
          </a:xfrm>
        </p:spPr>
        <p:txBody>
          <a:bodyPr/>
          <a:lstStyle/>
          <a:p>
            <a:pPr marL="285750" lvl="0" indent="-285750">
              <a:buFont typeface="Arial" panose="020B0604020202020204" pitchFamily="34" charset="0"/>
              <a:buChar char="•"/>
            </a:pPr>
            <a:r>
              <a:rPr lang="en-US" sz="1600" dirty="0">
                <a:solidFill>
                  <a:srgbClr val="000000"/>
                </a:solidFill>
                <a:latin typeface="Roboto"/>
              </a:rPr>
              <a:t>The U.S. labor force totals just under 171 million people.</a:t>
            </a:r>
          </a:p>
          <a:p>
            <a:pPr marL="285750" lvl="0" indent="-285750">
              <a:buFont typeface="Arial" panose="020B0604020202020204" pitchFamily="34" charset="0"/>
              <a:buChar char="•"/>
            </a:pPr>
            <a:endParaRPr lang="en-US" sz="1600" dirty="0">
              <a:solidFill>
                <a:srgbClr val="000000"/>
              </a:solidFill>
              <a:latin typeface="Roboto"/>
            </a:endParaRPr>
          </a:p>
          <a:p>
            <a:pPr marL="285750" lvl="0" indent="-285750">
              <a:buFont typeface="Arial" panose="020B0604020202020204" pitchFamily="34" charset="0"/>
              <a:buChar char="•"/>
            </a:pPr>
            <a:r>
              <a:rPr lang="en-US" sz="1600" dirty="0">
                <a:solidFill>
                  <a:srgbClr val="000000"/>
                </a:solidFill>
                <a:latin typeface="Roboto"/>
              </a:rPr>
              <a:t>The native born portion of the labor force has been growing slower than the foreign-born portion of our labor force.</a:t>
            </a:r>
          </a:p>
          <a:p>
            <a:pPr marL="285750" lvl="0" indent="-285750">
              <a:buFont typeface="Arial" panose="020B0604020202020204" pitchFamily="34" charset="0"/>
              <a:buChar char="•"/>
            </a:pPr>
            <a:endParaRPr lang="en-US" sz="1600" dirty="0">
              <a:solidFill>
                <a:srgbClr val="000000"/>
              </a:solidFill>
              <a:latin typeface="Roboto"/>
            </a:endParaRPr>
          </a:p>
          <a:p>
            <a:pPr marL="285750" lvl="0" indent="-285750">
              <a:buFont typeface="Arial" panose="020B0604020202020204" pitchFamily="34" charset="0"/>
              <a:buChar char="•"/>
            </a:pPr>
            <a:r>
              <a:rPr lang="en-US" sz="1600" dirty="0">
                <a:solidFill>
                  <a:srgbClr val="000000"/>
                </a:solidFill>
                <a:latin typeface="Roboto"/>
              </a:rPr>
              <a:t>Foreign born workers have a higher percentage of labor force participation. </a:t>
            </a:r>
          </a:p>
          <a:p>
            <a:pPr lvl="0"/>
            <a:endParaRPr lang="en-US" sz="1600" dirty="0">
              <a:solidFill>
                <a:srgbClr val="FF0000"/>
              </a:solidFill>
              <a:latin typeface="Roboto"/>
            </a:endParaRPr>
          </a:p>
        </p:txBody>
      </p:sp>
      <p:sp>
        <p:nvSpPr>
          <p:cNvPr id="5" name="Slide Number Placeholder 4">
            <a:extLst>
              <a:ext uri="{FF2B5EF4-FFF2-40B4-BE49-F238E27FC236}">
                <a16:creationId xmlns:a16="http://schemas.microsoft.com/office/drawing/2014/main" id="{6A194797-52BF-0286-8EAE-CA0B3AD755E8}"/>
              </a:ext>
            </a:extLst>
          </p:cNvPr>
          <p:cNvSpPr>
            <a:spLocks noGrp="1"/>
          </p:cNvSpPr>
          <p:nvPr>
            <p:ph type="sldNum" sz="quarter" idx="4"/>
          </p:nvPr>
        </p:nvSpPr>
        <p:spPr/>
        <p:txBody>
          <a:bodyPr/>
          <a:lstStyle/>
          <a:p>
            <a:fld id="{DE0F21F1-205D-A749-A8CF-AA0C73715D22}" type="slidenum">
              <a:rPr lang="en-US" smtClean="0"/>
              <a:pPr/>
              <a:t>17</a:t>
            </a:fld>
            <a:endParaRPr lang="en-US" dirty="0"/>
          </a:p>
        </p:txBody>
      </p:sp>
      <p:sp>
        <p:nvSpPr>
          <p:cNvPr id="6" name="Text Placeholder 5">
            <a:extLst>
              <a:ext uri="{FF2B5EF4-FFF2-40B4-BE49-F238E27FC236}">
                <a16:creationId xmlns:a16="http://schemas.microsoft.com/office/drawing/2014/main" id="{3A6409E6-D907-C578-A153-7872FA21A68A}"/>
              </a:ext>
            </a:extLst>
          </p:cNvPr>
          <p:cNvSpPr>
            <a:spLocks noGrp="1"/>
          </p:cNvSpPr>
          <p:nvPr>
            <p:ph type="body" sz="quarter" idx="20"/>
          </p:nvPr>
        </p:nvSpPr>
        <p:spPr/>
        <p:txBody>
          <a:bodyPr/>
          <a:lstStyle/>
          <a:p>
            <a:r>
              <a:rPr lang="en-US" i="1" dirty="0"/>
              <a:t>Source: U.S. Bureau of Labor Statistics. Data as of Dec. 19, 2025.</a:t>
            </a:r>
            <a:endParaRPr lang="en-US" dirty="0"/>
          </a:p>
        </p:txBody>
      </p:sp>
      <p:graphicFrame>
        <p:nvGraphicFramePr>
          <p:cNvPr id="3" name="Chart 2">
            <a:extLst>
              <a:ext uri="{FF2B5EF4-FFF2-40B4-BE49-F238E27FC236}">
                <a16:creationId xmlns:a16="http://schemas.microsoft.com/office/drawing/2014/main" id="{E3407CC2-6E1A-7711-97B5-C2EF7C719D6D}"/>
              </a:ext>
            </a:extLst>
          </p:cNvPr>
          <p:cNvGraphicFramePr>
            <a:graphicFrameLocks noGrp="1"/>
          </p:cNvGraphicFramePr>
          <p:nvPr>
            <p:extLst>
              <p:ext uri="{D42A27DB-BD31-4B8C-83A1-F6EECF244321}">
                <p14:modId xmlns:p14="http://schemas.microsoft.com/office/powerpoint/2010/main" val="2979027620"/>
              </p:ext>
            </p:extLst>
          </p:nvPr>
        </p:nvGraphicFramePr>
        <p:xfrm>
          <a:off x="4133088" y="1734434"/>
          <a:ext cx="5506896" cy="26698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6E14BD99-DEBC-741B-421B-3526055E63D1}"/>
              </a:ext>
            </a:extLst>
          </p:cNvPr>
          <p:cNvGraphicFramePr>
            <a:graphicFrameLocks noGrp="1"/>
          </p:cNvGraphicFramePr>
          <p:nvPr>
            <p:extLst>
              <p:ext uri="{D42A27DB-BD31-4B8C-83A1-F6EECF244321}">
                <p14:modId xmlns:p14="http://schemas.microsoft.com/office/powerpoint/2010/main" val="854346901"/>
              </p:ext>
            </p:extLst>
          </p:nvPr>
        </p:nvGraphicFramePr>
        <p:xfrm>
          <a:off x="4218432" y="4540572"/>
          <a:ext cx="5421552" cy="24132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852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6FF7A-5C39-6711-7797-F939CB862161}"/>
              </a:ext>
            </a:extLst>
          </p:cNvPr>
          <p:cNvSpPr>
            <a:spLocks noGrp="1"/>
          </p:cNvSpPr>
          <p:nvPr>
            <p:ph type="title"/>
          </p:nvPr>
        </p:nvSpPr>
        <p:spPr/>
        <p:txBody>
          <a:bodyPr>
            <a:normAutofit fontScale="90000"/>
          </a:bodyPr>
          <a:lstStyle/>
          <a:p>
            <a:r>
              <a:rPr lang="en-US" dirty="0"/>
              <a:t>Business - Data centers may disrupt electricity demand</a:t>
            </a:r>
          </a:p>
        </p:txBody>
      </p:sp>
      <p:sp>
        <p:nvSpPr>
          <p:cNvPr id="4" name="Content Placeholder 3">
            <a:extLst>
              <a:ext uri="{FF2B5EF4-FFF2-40B4-BE49-F238E27FC236}">
                <a16:creationId xmlns:a16="http://schemas.microsoft.com/office/drawing/2014/main" id="{9DAD95A7-600E-7BD1-33FF-C3F28B835D59}"/>
              </a:ext>
            </a:extLst>
          </p:cNvPr>
          <p:cNvSpPr>
            <a:spLocks noGrp="1"/>
          </p:cNvSpPr>
          <p:nvPr>
            <p:ph idx="1"/>
          </p:nvPr>
        </p:nvSpPr>
        <p:spPr>
          <a:xfrm>
            <a:off x="486028" y="2104156"/>
            <a:ext cx="3586100" cy="3406627"/>
          </a:xfrm>
        </p:spPr>
        <p:txBody>
          <a:bodyPr>
            <a:noAutofit/>
          </a:bodyPr>
          <a:lstStyle/>
          <a:p>
            <a:pPr marL="171617" indent="-171617">
              <a:buFont typeface="Arial" panose="020B0604020202020204" pitchFamily="34" charset="0"/>
              <a:buChar char="•"/>
            </a:pPr>
            <a:r>
              <a:rPr lang="en-US" dirty="0"/>
              <a:t>Into 2024, electricity demand was flat for 10+ years.</a:t>
            </a:r>
          </a:p>
          <a:p>
            <a:pPr marL="171617" indent="-171617">
              <a:buFont typeface="Arial" panose="020B0604020202020204" pitchFamily="34" charset="0"/>
              <a:buChar char="•"/>
            </a:pPr>
            <a:endParaRPr lang="en-US" dirty="0"/>
          </a:p>
          <a:p>
            <a:pPr marL="171617" indent="-171617">
              <a:buFont typeface="Arial" panose="020B0604020202020204" pitchFamily="34" charset="0"/>
              <a:buChar char="•"/>
            </a:pPr>
            <a:r>
              <a:rPr lang="en-US" dirty="0"/>
              <a:t>Data center demand could add 50 to 80 gigawatts (GW) to load demand by 2030.  </a:t>
            </a:r>
          </a:p>
          <a:p>
            <a:pPr marL="171617" indent="-171617">
              <a:buFont typeface="Arial" panose="020B0604020202020204" pitchFamily="34" charset="0"/>
              <a:buChar char="•"/>
            </a:pPr>
            <a:endParaRPr lang="en-US" dirty="0"/>
          </a:p>
          <a:p>
            <a:pPr marL="171617" indent="-171617">
              <a:buFont typeface="Arial" panose="020B0604020202020204" pitchFamily="34" charset="0"/>
              <a:buChar char="•"/>
            </a:pPr>
            <a:r>
              <a:rPr lang="en-US" dirty="0"/>
              <a:t>In the short run, natural gas is the most likely beneficiary to this step up in electricity demand.</a:t>
            </a:r>
          </a:p>
          <a:p>
            <a:pPr marL="171617" indent="-171617">
              <a:buFont typeface="Arial" panose="020B0604020202020204" pitchFamily="34" charset="0"/>
              <a:buChar char="•"/>
            </a:pPr>
            <a:endParaRPr lang="en-US" dirty="0">
              <a:effectLst/>
            </a:endParaRPr>
          </a:p>
          <a:p>
            <a:pPr marL="171617" indent="-171617">
              <a:buFont typeface="Arial" panose="020B0604020202020204" pitchFamily="34" charset="0"/>
              <a:buChar char="•"/>
            </a:pPr>
            <a:r>
              <a:rPr lang="en-US" dirty="0"/>
              <a:t>All types of power sources will be needed from natural gas and nuclear to wind, solar and hydrogen.</a:t>
            </a:r>
            <a:endParaRPr lang="en-US" dirty="0">
              <a:effectLst/>
            </a:endParaRPr>
          </a:p>
        </p:txBody>
      </p:sp>
      <p:graphicFrame>
        <p:nvGraphicFramePr>
          <p:cNvPr id="3" name="Chart 2">
            <a:extLst>
              <a:ext uri="{FF2B5EF4-FFF2-40B4-BE49-F238E27FC236}">
                <a16:creationId xmlns:a16="http://schemas.microsoft.com/office/drawing/2014/main" id="{562EED62-2A79-B8D9-727A-03A2B4681CC1}"/>
              </a:ext>
            </a:extLst>
          </p:cNvPr>
          <p:cNvGraphicFramePr>
            <a:graphicFrameLocks noGrp="1"/>
          </p:cNvGraphicFramePr>
          <p:nvPr>
            <p:extLst>
              <p:ext uri="{D42A27DB-BD31-4B8C-83A1-F6EECF244321}">
                <p14:modId xmlns:p14="http://schemas.microsoft.com/office/powerpoint/2010/main" val="1041130030"/>
              </p:ext>
            </p:extLst>
          </p:nvPr>
        </p:nvGraphicFramePr>
        <p:xfrm>
          <a:off x="4361682" y="1847873"/>
          <a:ext cx="5404109" cy="482115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a:extLst>
              <a:ext uri="{FF2B5EF4-FFF2-40B4-BE49-F238E27FC236}">
                <a16:creationId xmlns:a16="http://schemas.microsoft.com/office/drawing/2014/main" id="{4CE71AA6-8C6A-ADF7-50DD-7A667E861789}"/>
              </a:ext>
            </a:extLst>
          </p:cNvPr>
          <p:cNvSpPr>
            <a:spLocks noGrp="1"/>
          </p:cNvSpPr>
          <p:nvPr>
            <p:ph type="body" sz="quarter" idx="21"/>
          </p:nvPr>
        </p:nvSpPr>
        <p:spPr>
          <a:xfrm>
            <a:off x="486028" y="6950510"/>
            <a:ext cx="5639688" cy="492125"/>
          </a:xfrm>
        </p:spPr>
        <p:txBody>
          <a:bodyPr/>
          <a:lstStyle/>
          <a:p>
            <a:r>
              <a:rPr lang="en-US" i="1" dirty="0"/>
              <a:t>Source: Global Energy Perspective 2023, McKinsey, Oct. 18, 2023; McKinsey analysis.</a:t>
            </a:r>
            <a:endParaRPr lang="en-US" dirty="0"/>
          </a:p>
        </p:txBody>
      </p:sp>
    </p:spTree>
    <p:extLst>
      <p:ext uri="{BB962C8B-B14F-4D97-AF65-F5344CB8AC3E}">
        <p14:creationId xmlns:p14="http://schemas.microsoft.com/office/powerpoint/2010/main" val="1142802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89097-A737-BD20-0787-76B619DA0AFF}"/>
              </a:ext>
            </a:extLst>
          </p:cNvPr>
          <p:cNvSpPr>
            <a:spLocks noGrp="1"/>
          </p:cNvSpPr>
          <p:nvPr>
            <p:ph type="title"/>
          </p:nvPr>
        </p:nvSpPr>
        <p:spPr/>
        <p:txBody>
          <a:bodyPr>
            <a:normAutofit/>
          </a:bodyPr>
          <a:lstStyle/>
          <a:p>
            <a:r>
              <a:rPr lang="en-US" dirty="0"/>
              <a:t>Business – Natural gas is a key resource</a:t>
            </a:r>
          </a:p>
        </p:txBody>
      </p:sp>
      <p:sp>
        <p:nvSpPr>
          <p:cNvPr id="5" name="Slide Number Placeholder 4">
            <a:extLst>
              <a:ext uri="{FF2B5EF4-FFF2-40B4-BE49-F238E27FC236}">
                <a16:creationId xmlns:a16="http://schemas.microsoft.com/office/drawing/2014/main" id="{F50D1ED1-5E08-04F3-DC96-D131B13D0893}"/>
              </a:ext>
            </a:extLst>
          </p:cNvPr>
          <p:cNvSpPr>
            <a:spLocks noGrp="1"/>
          </p:cNvSpPr>
          <p:nvPr>
            <p:ph type="sldNum" sz="quarter" idx="4"/>
          </p:nvPr>
        </p:nvSpPr>
        <p:spPr/>
        <p:txBody>
          <a:bodyPr/>
          <a:lstStyle/>
          <a:p>
            <a:fld id="{DE0F21F1-205D-A749-A8CF-AA0C73715D22}" type="slidenum">
              <a:rPr lang="en-US" smtClean="0"/>
              <a:pPr/>
              <a:t>19</a:t>
            </a:fld>
            <a:endParaRPr lang="en-US" dirty="0"/>
          </a:p>
        </p:txBody>
      </p:sp>
      <p:sp>
        <p:nvSpPr>
          <p:cNvPr id="6" name="Text Placeholder 5">
            <a:extLst>
              <a:ext uri="{FF2B5EF4-FFF2-40B4-BE49-F238E27FC236}">
                <a16:creationId xmlns:a16="http://schemas.microsoft.com/office/drawing/2014/main" id="{0A953607-0AA5-5C3E-D95F-C4A190BC1E44}"/>
              </a:ext>
            </a:extLst>
          </p:cNvPr>
          <p:cNvSpPr>
            <a:spLocks noGrp="1"/>
          </p:cNvSpPr>
          <p:nvPr>
            <p:ph type="body" sz="quarter" idx="20"/>
          </p:nvPr>
        </p:nvSpPr>
        <p:spPr/>
        <p:txBody>
          <a:bodyPr/>
          <a:lstStyle/>
          <a:p>
            <a:r>
              <a:rPr lang="en-US" dirty="0"/>
              <a:t>Source: U.S. Energy Information Administration. Data as of Dec. 4, 2025.</a:t>
            </a:r>
          </a:p>
        </p:txBody>
      </p:sp>
      <p:sp>
        <p:nvSpPr>
          <p:cNvPr id="3" name="TextBox 2">
            <a:extLst>
              <a:ext uri="{FF2B5EF4-FFF2-40B4-BE49-F238E27FC236}">
                <a16:creationId xmlns:a16="http://schemas.microsoft.com/office/drawing/2014/main" id="{9B871CC3-A07C-C169-316B-CBD2338D230C}"/>
              </a:ext>
            </a:extLst>
          </p:cNvPr>
          <p:cNvSpPr txBox="1"/>
          <p:nvPr/>
        </p:nvSpPr>
        <p:spPr>
          <a:xfrm>
            <a:off x="492108" y="2072403"/>
            <a:ext cx="3250836" cy="2708434"/>
          </a:xfrm>
          <a:prstGeom prst="rect">
            <a:avLst/>
          </a:prstGeom>
          <a:noFill/>
        </p:spPr>
        <p:txBody>
          <a:bodyPr wrap="square" lIns="0" tIns="0" rIns="0" bIns="0" rtlCol="0">
            <a:spAutoFit/>
          </a:bodyPr>
          <a:lstStyle/>
          <a:p>
            <a:pPr marL="235744" indent="-235744">
              <a:buFont typeface="Arial" panose="020B0604020202020204" pitchFamily="34" charset="0"/>
              <a:buChar char="•"/>
            </a:pPr>
            <a:r>
              <a:rPr lang="en-US" sz="1600" dirty="0">
                <a:latin typeface="Roboto" panose="02000000000000000000" pitchFamily="2" charset="0"/>
                <a:ea typeface="Roboto" panose="02000000000000000000" pitchFamily="2" charset="0"/>
              </a:rPr>
              <a:t>Natural gas is at a domestic competitive advantage due to its low cost and abundance.</a:t>
            </a:r>
          </a:p>
          <a:p>
            <a:pPr marL="235744" indent="-235744">
              <a:buFont typeface="Arial" panose="020B0604020202020204" pitchFamily="34" charset="0"/>
              <a:buChar char="•"/>
            </a:pPr>
            <a:endParaRPr lang="en-US" sz="1600" dirty="0">
              <a:latin typeface="Roboto" panose="02000000000000000000" pitchFamily="2" charset="0"/>
              <a:ea typeface="Roboto" panose="02000000000000000000" pitchFamily="2" charset="0"/>
            </a:endParaRPr>
          </a:p>
          <a:p>
            <a:pPr marL="235744" indent="-235744">
              <a:buFont typeface="Arial" panose="020B0604020202020204" pitchFamily="34" charset="0"/>
              <a:buChar char="•"/>
            </a:pPr>
            <a:r>
              <a:rPr lang="en-US" sz="1600" dirty="0">
                <a:latin typeface="Roboto" panose="02000000000000000000" pitchFamily="2" charset="0"/>
                <a:ea typeface="Roboto" panose="02000000000000000000" pitchFamily="2" charset="0"/>
              </a:rPr>
              <a:t>Prolific gas basins are in Appalachia as well as the Permian basin.</a:t>
            </a:r>
          </a:p>
          <a:p>
            <a:pPr marL="235744" indent="-235744">
              <a:buFont typeface="Arial" panose="020B0604020202020204" pitchFamily="34" charset="0"/>
              <a:buChar char="•"/>
            </a:pPr>
            <a:endParaRPr lang="en-US" sz="1600" dirty="0">
              <a:latin typeface="Roboto" panose="02000000000000000000" pitchFamily="2" charset="0"/>
              <a:ea typeface="Roboto" panose="02000000000000000000" pitchFamily="2" charset="0"/>
            </a:endParaRPr>
          </a:p>
          <a:p>
            <a:pPr marL="235744" indent="-235744">
              <a:buFont typeface="Arial" panose="020B0604020202020204" pitchFamily="34" charset="0"/>
              <a:buChar char="•"/>
            </a:pPr>
            <a:r>
              <a:rPr lang="en-US" sz="1600" dirty="0">
                <a:latin typeface="Roboto" panose="02000000000000000000" pitchFamily="2" charset="0"/>
                <a:ea typeface="Roboto" panose="02000000000000000000" pitchFamily="2" charset="0"/>
              </a:rPr>
              <a:t>Oklahoma, Louisiana and Arkansas also have significant resources.</a:t>
            </a:r>
          </a:p>
        </p:txBody>
      </p:sp>
      <p:graphicFrame>
        <p:nvGraphicFramePr>
          <p:cNvPr id="10" name="Chart 9">
            <a:extLst>
              <a:ext uri="{FF2B5EF4-FFF2-40B4-BE49-F238E27FC236}">
                <a16:creationId xmlns:a16="http://schemas.microsoft.com/office/drawing/2014/main" id="{84EC8F6C-75C2-5B2E-D9C0-F6C4DDCC61D4}"/>
              </a:ext>
            </a:extLst>
          </p:cNvPr>
          <p:cNvGraphicFramePr>
            <a:graphicFrameLocks noGrp="1"/>
          </p:cNvGraphicFramePr>
          <p:nvPr>
            <p:extLst>
              <p:ext uri="{D42A27DB-BD31-4B8C-83A1-F6EECF244321}">
                <p14:modId xmlns:p14="http://schemas.microsoft.com/office/powerpoint/2010/main" val="2393069254"/>
              </p:ext>
            </p:extLst>
          </p:nvPr>
        </p:nvGraphicFramePr>
        <p:xfrm>
          <a:off x="4028664" y="1902458"/>
          <a:ext cx="5786484" cy="47018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4560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3997AF-EDC7-4E75-17E8-AC6009CC4011}"/>
              </a:ext>
            </a:extLst>
          </p:cNvPr>
          <p:cNvSpPr>
            <a:spLocks noGrp="1"/>
          </p:cNvSpPr>
          <p:nvPr>
            <p:ph type="sldNum" sz="quarter" idx="4"/>
          </p:nvPr>
        </p:nvSpPr>
        <p:spPr/>
        <p:txBody>
          <a:bodyPr/>
          <a:lstStyle/>
          <a:p>
            <a:fld id="{DE0F21F1-205D-A749-A8CF-AA0C73715D22}" type="slidenum">
              <a:rPr lang="en-US" smtClean="0"/>
              <a:pPr/>
              <a:t>2</a:t>
            </a:fld>
            <a:endParaRPr lang="en-US" dirty="0"/>
          </a:p>
        </p:txBody>
      </p:sp>
      <p:sp>
        <p:nvSpPr>
          <p:cNvPr id="3" name="Title 2">
            <a:extLst>
              <a:ext uri="{FF2B5EF4-FFF2-40B4-BE49-F238E27FC236}">
                <a16:creationId xmlns:a16="http://schemas.microsoft.com/office/drawing/2014/main" id="{8975DD43-F6CD-A759-85A0-793D502DA9DE}"/>
              </a:ext>
            </a:extLst>
          </p:cNvPr>
          <p:cNvSpPr>
            <a:spLocks noGrp="1"/>
          </p:cNvSpPr>
          <p:nvPr>
            <p:ph type="title"/>
          </p:nvPr>
        </p:nvSpPr>
        <p:spPr/>
        <p:txBody>
          <a:bodyPr/>
          <a:lstStyle/>
          <a:p>
            <a:r>
              <a:rPr lang="en-US" dirty="0"/>
              <a:t>BOK Financial</a:t>
            </a:r>
            <a:br>
              <a:rPr lang="en-US" dirty="0"/>
            </a:br>
            <a:r>
              <a:rPr lang="en-US" dirty="0"/>
              <a:t>Wealth Management</a:t>
            </a:r>
          </a:p>
        </p:txBody>
      </p:sp>
      <p:sp>
        <p:nvSpPr>
          <p:cNvPr id="5" name="Text Placeholder 4">
            <a:extLst>
              <a:ext uri="{FF2B5EF4-FFF2-40B4-BE49-F238E27FC236}">
                <a16:creationId xmlns:a16="http://schemas.microsoft.com/office/drawing/2014/main" id="{773F0C74-5919-CAA2-FDD8-923FFF611801}"/>
              </a:ext>
            </a:extLst>
          </p:cNvPr>
          <p:cNvSpPr>
            <a:spLocks noGrp="1"/>
          </p:cNvSpPr>
          <p:nvPr>
            <p:ph type="body" sz="quarter" idx="21"/>
          </p:nvPr>
        </p:nvSpPr>
        <p:spPr>
          <a:xfrm>
            <a:off x="1928636" y="6515651"/>
            <a:ext cx="2033764" cy="492125"/>
          </a:xfrm>
        </p:spPr>
        <p:txBody>
          <a:bodyPr/>
          <a:lstStyle/>
          <a:p>
            <a:r>
              <a:rPr lang="en-US" sz="800" baseline="30000" dirty="0"/>
              <a:t>*</a:t>
            </a:r>
            <a:r>
              <a:rPr lang="en-US" sz="800" dirty="0"/>
              <a:t>Numbers reflect 2024 data, but do not include Investment Banking.</a:t>
            </a:r>
          </a:p>
          <a:p>
            <a:endParaRPr lang="en-US" dirty="0"/>
          </a:p>
        </p:txBody>
      </p:sp>
      <p:sp>
        <p:nvSpPr>
          <p:cNvPr id="6" name="Content Placeholder 2">
            <a:extLst>
              <a:ext uri="{FF2B5EF4-FFF2-40B4-BE49-F238E27FC236}">
                <a16:creationId xmlns:a16="http://schemas.microsoft.com/office/drawing/2014/main" id="{E346B8C0-EE64-DE6E-B2F0-2DDF6EC33363}"/>
              </a:ext>
            </a:extLst>
          </p:cNvPr>
          <p:cNvSpPr>
            <a:spLocks noGrp="1"/>
          </p:cNvSpPr>
          <p:nvPr>
            <p:ph idx="20"/>
          </p:nvPr>
        </p:nvSpPr>
        <p:spPr>
          <a:xfrm>
            <a:off x="4535488" y="2133600"/>
            <a:ext cx="5048250" cy="4733925"/>
          </a:xfrm>
        </p:spPr>
        <p:txBody>
          <a:bodyPr>
            <a:noAutofit/>
          </a:bodyPr>
          <a:lstStyle/>
          <a:p>
            <a:pPr>
              <a:spcAft>
                <a:spcPts val="495"/>
              </a:spcAft>
            </a:pPr>
            <a:r>
              <a:rPr lang="en-US" sz="1100" kern="100" dirty="0">
                <a:latin typeface="+mn-lt"/>
                <a:ea typeface="Aptos" panose="020B0004020202020204" pitchFamily="34" charset="0"/>
                <a:cs typeface="Times New Roman" panose="02020603050405020304" pitchFamily="18" charset="0"/>
              </a:rPr>
              <a:t>For more than a century and through various economic cycles, BOK Financial has been committed to delivering comprehensive Wealth Management products and services through diverse revenue streams. Today, the Wealth Management division serves individual and institutional clients globally from offices in 13 states.</a:t>
            </a:r>
          </a:p>
          <a:p>
            <a:pPr>
              <a:spcBef>
                <a:spcPts val="0"/>
              </a:spcBef>
              <a:spcAft>
                <a:spcPts val="495"/>
              </a:spcAft>
            </a:pPr>
            <a:endParaRPr lang="en-US" sz="907" b="1" kern="100" dirty="0">
              <a:latin typeface="+mn-lt"/>
              <a:ea typeface="Aptos" panose="020B0004020202020204" pitchFamily="34" charset="0"/>
              <a:cs typeface="Times New Roman" panose="02020603050405020304" pitchFamily="18" charset="0"/>
            </a:endParaRPr>
          </a:p>
          <a:p>
            <a:pPr>
              <a:spcBef>
                <a:spcPts val="0"/>
              </a:spcBef>
              <a:spcAft>
                <a:spcPts val="495"/>
              </a:spcAft>
            </a:pPr>
            <a:r>
              <a:rPr lang="en-US" sz="1200" b="1" kern="100" dirty="0">
                <a:solidFill>
                  <a:schemeClr val="accent1"/>
                </a:solidFill>
                <a:latin typeface="+mn-lt"/>
                <a:ea typeface="Aptos" panose="020B0004020202020204" pitchFamily="34" charset="0"/>
                <a:cs typeface="Times New Roman" panose="02020603050405020304" pitchFamily="18" charset="0"/>
              </a:rPr>
              <a:t>Notable Highlights</a:t>
            </a:r>
          </a:p>
          <a:p>
            <a:pPr marL="235744" indent="-235744">
              <a:spcBef>
                <a:spcPts val="0"/>
              </a:spcBef>
              <a:spcAft>
                <a:spcPts val="495"/>
              </a:spcAft>
              <a:buFont typeface="Arial" panose="020B0604020202020204" pitchFamily="34" charset="0"/>
              <a:buChar char="•"/>
            </a:pPr>
            <a:r>
              <a:rPr lang="en-US" sz="1100" kern="100" dirty="0">
                <a:latin typeface="+mn-lt"/>
                <a:ea typeface="Aptos" panose="020B0004020202020204" pitchFamily="34" charset="0"/>
                <a:cs typeface="Times New Roman" panose="02020603050405020304" pitchFamily="18" charset="0"/>
              </a:rPr>
              <a:t>$122.7 billion in assets under management or in custody.</a:t>
            </a:r>
          </a:p>
          <a:p>
            <a:pPr marL="235744" indent="-235744">
              <a:spcBef>
                <a:spcPts val="0"/>
              </a:spcBef>
              <a:spcAft>
                <a:spcPts val="495"/>
              </a:spcAft>
              <a:buFont typeface="Arial" panose="020B0604020202020204" pitchFamily="34" charset="0"/>
              <a:buChar char="•"/>
            </a:pPr>
            <a:r>
              <a:rPr lang="en-US" sz="1100" kern="100" dirty="0">
                <a:latin typeface="+mn-lt"/>
                <a:ea typeface="Aptos" panose="020B0004020202020204" pitchFamily="34" charset="0"/>
                <a:cs typeface="Times New Roman" panose="02020603050405020304" pitchFamily="18" charset="0"/>
              </a:rPr>
              <a:t>$73.9 billion in fiduciary assets.</a:t>
            </a:r>
          </a:p>
          <a:p>
            <a:pPr marL="235744" indent="-235744">
              <a:spcBef>
                <a:spcPts val="0"/>
              </a:spcBef>
              <a:spcAft>
                <a:spcPts val="495"/>
              </a:spcAft>
              <a:buFont typeface="Arial" panose="020B0604020202020204" pitchFamily="34" charset="0"/>
              <a:buChar char="•"/>
            </a:pPr>
            <a:r>
              <a:rPr lang="en-US" sz="1100" dirty="0">
                <a:latin typeface="+mn-lt"/>
                <a:ea typeface="+mn-ea"/>
              </a:rPr>
              <a:t>~</a:t>
            </a:r>
            <a:r>
              <a:rPr lang="en-US" sz="1100" kern="100" dirty="0">
                <a:latin typeface="+mn-lt"/>
                <a:ea typeface="+mn-ea"/>
                <a:cs typeface="Times New Roman" panose="02020603050405020304" pitchFamily="18" charset="0"/>
              </a:rPr>
              <a:t>$995 billion </a:t>
            </a:r>
            <a:r>
              <a:rPr lang="en-US" sz="1100" kern="100" dirty="0">
                <a:latin typeface="+mn-lt"/>
                <a:ea typeface="Aptos" panose="020B0004020202020204" pitchFamily="34" charset="0"/>
                <a:cs typeface="Times New Roman" panose="02020603050405020304" pitchFamily="18" charset="0"/>
              </a:rPr>
              <a:t>in traded securities annually.*</a:t>
            </a:r>
          </a:p>
          <a:p>
            <a:pPr marL="235744" indent="-235744">
              <a:spcBef>
                <a:spcPts val="0"/>
              </a:spcBef>
              <a:spcAft>
                <a:spcPts val="495"/>
              </a:spcAft>
              <a:buFont typeface="Arial" panose="020B0604020202020204" pitchFamily="34" charset="0"/>
              <a:buChar char="•"/>
            </a:pPr>
            <a:r>
              <a:rPr lang="en-US" sz="1100" kern="100" dirty="0">
                <a:latin typeface="+mn-lt"/>
                <a:ea typeface="Aptos" panose="020B0004020202020204" pitchFamily="34" charset="0"/>
                <a:cs typeface="Times New Roman" panose="02020603050405020304" pitchFamily="18" charset="0"/>
              </a:rPr>
              <a:t>1,000+ dedicated Wealth Management employees.</a:t>
            </a:r>
          </a:p>
          <a:p>
            <a:pPr marL="235744" indent="-235744">
              <a:spcBef>
                <a:spcPts val="0"/>
              </a:spcBef>
              <a:spcAft>
                <a:spcPts val="495"/>
              </a:spcAft>
              <a:buFont typeface="Arial" panose="020B0604020202020204" pitchFamily="34" charset="0"/>
              <a:buChar char="•"/>
            </a:pPr>
            <a:r>
              <a:rPr lang="en-US" sz="1100" kern="100" dirty="0">
                <a:latin typeface="+mn-lt"/>
                <a:ea typeface="Aptos" panose="020B0004020202020204" pitchFamily="34" charset="0"/>
                <a:cs typeface="Times New Roman" panose="02020603050405020304" pitchFamily="18" charset="0"/>
              </a:rPr>
              <a:t>Part of BOK Financial Corporation, a $50.2 billion regional financial services company.</a:t>
            </a:r>
          </a:p>
          <a:p>
            <a:pPr marL="235744" indent="-235744">
              <a:spcBef>
                <a:spcPts val="0"/>
              </a:spcBef>
              <a:spcAft>
                <a:spcPts val="495"/>
              </a:spcAft>
              <a:buFont typeface="Arial" panose="020B0604020202020204" pitchFamily="34" charset="0"/>
              <a:buChar char="•"/>
            </a:pPr>
            <a:endParaRPr lang="en-US" sz="907" kern="100" dirty="0">
              <a:latin typeface="+mn-lt"/>
              <a:ea typeface="Aptos" panose="020B0004020202020204" pitchFamily="34" charset="0"/>
              <a:cs typeface="Times New Roman" panose="02020603050405020304" pitchFamily="18" charset="0"/>
            </a:endParaRPr>
          </a:p>
          <a:p>
            <a:pPr>
              <a:spcBef>
                <a:spcPts val="0"/>
              </a:spcBef>
              <a:spcAft>
                <a:spcPts val="495"/>
              </a:spcAft>
            </a:pPr>
            <a:r>
              <a:rPr lang="en-US" sz="1200" b="1" kern="100" dirty="0">
                <a:solidFill>
                  <a:schemeClr val="accent1"/>
                </a:solidFill>
                <a:latin typeface="+mn-lt"/>
                <a:ea typeface="Aptos" panose="020B0004020202020204" pitchFamily="34" charset="0"/>
                <a:cs typeface="Times New Roman" panose="02020603050405020304" pitchFamily="18" charset="0"/>
              </a:rPr>
              <a:t>Our Family of Brands</a:t>
            </a:r>
            <a:endParaRPr lang="en-US" sz="1200" kern="100" dirty="0">
              <a:solidFill>
                <a:schemeClr val="accent1"/>
              </a:solidFill>
              <a:latin typeface="+mn-lt"/>
              <a:ea typeface="Aptos" panose="020B0004020202020204" pitchFamily="34" charset="0"/>
              <a:cs typeface="Times New Roman" panose="02020603050405020304" pitchFamily="18" charset="0"/>
            </a:endParaRPr>
          </a:p>
          <a:p>
            <a:pPr>
              <a:spcBef>
                <a:spcPts val="0"/>
              </a:spcBef>
              <a:spcAft>
                <a:spcPts val="495"/>
              </a:spcAft>
            </a:pPr>
            <a:r>
              <a:rPr lang="en-US" sz="1100" kern="100" dirty="0">
                <a:latin typeface="+mn-lt"/>
                <a:ea typeface="Aptos" panose="020B0004020202020204" pitchFamily="34" charset="0"/>
                <a:cs typeface="Times New Roman" panose="02020603050405020304" pitchFamily="18" charset="0"/>
              </a:rPr>
              <a:t>Wealth Management services are offered through our regional bank brands as well as the following affiliate companies, non-bank subsidiaries and separately identifiable departments:</a:t>
            </a:r>
          </a:p>
          <a:p>
            <a:pPr marL="235744" indent="-235744">
              <a:spcBef>
                <a:spcPts val="0"/>
              </a:spcBef>
              <a:spcAft>
                <a:spcPts val="495"/>
              </a:spcAft>
              <a:buFont typeface="Arial" panose="020B0604020202020204" pitchFamily="34" charset="0"/>
              <a:buChar char="•"/>
            </a:pPr>
            <a:r>
              <a:rPr lang="en-US" sz="1100" kern="100" dirty="0">
                <a:latin typeface="+mn-lt"/>
                <a:ea typeface="Aptos" panose="020B0004020202020204" pitchFamily="34" charset="0"/>
                <a:cs typeface="Times New Roman" panose="02020603050405020304" pitchFamily="18" charset="0"/>
              </a:rPr>
              <a:t>BOK Financial Advisors</a:t>
            </a:r>
          </a:p>
          <a:p>
            <a:pPr marL="235744" indent="-235744">
              <a:spcBef>
                <a:spcPts val="0"/>
              </a:spcBef>
              <a:spcAft>
                <a:spcPts val="495"/>
              </a:spcAft>
              <a:buFont typeface="Arial" panose="020B0604020202020204" pitchFamily="34" charset="0"/>
              <a:buChar char="•"/>
            </a:pPr>
            <a:r>
              <a:rPr lang="en-US" sz="1100" kern="100" dirty="0">
                <a:latin typeface="+mn-lt"/>
                <a:ea typeface="Aptos" panose="020B0004020202020204" pitchFamily="34" charset="0"/>
                <a:cs typeface="Times New Roman" panose="02020603050405020304" pitchFamily="18" charset="0"/>
              </a:rPr>
              <a:t>BOK Financial Capital Markets</a:t>
            </a:r>
          </a:p>
          <a:p>
            <a:pPr marL="235744" indent="-235744">
              <a:spcBef>
                <a:spcPts val="0"/>
              </a:spcBef>
              <a:spcAft>
                <a:spcPts val="495"/>
              </a:spcAft>
              <a:buFont typeface="Arial" panose="020B0604020202020204" pitchFamily="34" charset="0"/>
              <a:buChar char="•"/>
            </a:pPr>
            <a:r>
              <a:rPr lang="en-US" sz="1100" kern="100" dirty="0">
                <a:latin typeface="+mn-lt"/>
                <a:ea typeface="Aptos" panose="020B0004020202020204" pitchFamily="34" charset="0"/>
                <a:cs typeface="Times New Roman" panose="02020603050405020304" pitchFamily="18" charset="0"/>
              </a:rPr>
              <a:t>BOK Financial Private Wealth, Inc.</a:t>
            </a:r>
          </a:p>
          <a:p>
            <a:pPr marL="235744" indent="-235744">
              <a:spcAft>
                <a:spcPts val="495"/>
              </a:spcAft>
              <a:buFont typeface="Arial" panose="020B0604020202020204" pitchFamily="34" charset="0"/>
              <a:buChar char="•"/>
            </a:pPr>
            <a:r>
              <a:rPr lang="en-US" sz="1100" kern="100" dirty="0">
                <a:ea typeface="Aptos" panose="020B0004020202020204" pitchFamily="34" charset="0"/>
                <a:cs typeface="Times New Roman" panose="02020603050405020304" pitchFamily="18" charset="0"/>
              </a:rPr>
              <a:t>BOK Financial Securities, Inc.</a:t>
            </a:r>
          </a:p>
          <a:p>
            <a:pPr marL="235744" indent="-235744">
              <a:spcAft>
                <a:spcPts val="495"/>
              </a:spcAft>
              <a:buFont typeface="Arial" panose="020B0604020202020204" pitchFamily="34" charset="0"/>
              <a:buChar char="•"/>
            </a:pPr>
            <a:r>
              <a:rPr lang="en-US" sz="1100" kern="100" dirty="0">
                <a:ea typeface="Aptos" panose="020B0004020202020204" pitchFamily="34" charset="0"/>
                <a:cs typeface="Times New Roman" panose="02020603050405020304" pitchFamily="18" charset="0"/>
              </a:rPr>
              <a:t>Cavanal Hill Investment Management</a:t>
            </a:r>
            <a:endParaRPr lang="en-US" sz="1100" kern="100" dirty="0">
              <a:latin typeface="+mn-lt"/>
              <a:ea typeface="Aptos" panose="020B0004020202020204" pitchFamily="34" charset="0"/>
              <a:cs typeface="Times New Roman" panose="02020603050405020304" pitchFamily="18" charset="0"/>
            </a:endParaRPr>
          </a:p>
          <a:p>
            <a:pPr>
              <a:spcBef>
                <a:spcPts val="0"/>
              </a:spcBef>
              <a:spcAft>
                <a:spcPts val="495"/>
              </a:spcAft>
            </a:pPr>
            <a:endParaRPr lang="en-US" sz="1100" kern="100" dirty="0">
              <a:latin typeface="+mn-lt"/>
              <a:ea typeface="Aptos" panose="020B0004020202020204" pitchFamily="34" charset="0"/>
              <a:cs typeface="Times New Roman" panose="02020603050405020304" pitchFamily="18" charset="0"/>
            </a:endParaRPr>
          </a:p>
          <a:p>
            <a:pPr>
              <a:spcAft>
                <a:spcPts val="495"/>
              </a:spcAft>
            </a:pPr>
            <a:endParaRPr lang="en-US" sz="1100" dirty="0"/>
          </a:p>
          <a:p>
            <a:pPr>
              <a:spcAft>
                <a:spcPts val="495"/>
              </a:spcAft>
            </a:pPr>
            <a:endParaRPr lang="en-US" sz="1100" kern="100" dirty="0">
              <a:latin typeface="+mn-lt"/>
              <a:ea typeface="Aptos" panose="020B0004020202020204" pitchFamily="34" charset="0"/>
              <a:cs typeface="Times New Roman" panose="02020603050405020304" pitchFamily="18" charset="0"/>
            </a:endParaRPr>
          </a:p>
          <a:p>
            <a:pPr>
              <a:spcAft>
                <a:spcPts val="495"/>
              </a:spcAft>
            </a:pPr>
            <a:endParaRPr lang="en-US" sz="1073" dirty="0">
              <a:latin typeface="+mn-lt"/>
            </a:endParaRPr>
          </a:p>
        </p:txBody>
      </p:sp>
    </p:spTree>
    <p:extLst>
      <p:ext uri="{BB962C8B-B14F-4D97-AF65-F5344CB8AC3E}">
        <p14:creationId xmlns:p14="http://schemas.microsoft.com/office/powerpoint/2010/main" val="1180915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40CAC-BE22-8313-D2B9-ADA44658C1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642D7E-D9E2-3AA7-D146-F6C9391D8FC6}"/>
              </a:ext>
            </a:extLst>
          </p:cNvPr>
          <p:cNvSpPr>
            <a:spLocks noGrp="1"/>
          </p:cNvSpPr>
          <p:nvPr>
            <p:ph type="title"/>
          </p:nvPr>
        </p:nvSpPr>
        <p:spPr/>
        <p:txBody>
          <a:bodyPr>
            <a:normAutofit fontScale="90000"/>
          </a:bodyPr>
          <a:lstStyle/>
          <a:p>
            <a:r>
              <a:rPr lang="en-US" sz="3000" dirty="0"/>
              <a:t>Government – Recent policy changes have led to a lower dollar</a:t>
            </a:r>
            <a:endParaRPr lang="en-US" sz="3000" dirty="0">
              <a:solidFill>
                <a:srgbClr val="FF0000"/>
              </a:solidFill>
            </a:endParaRPr>
          </a:p>
        </p:txBody>
      </p:sp>
      <p:sp>
        <p:nvSpPr>
          <p:cNvPr id="3" name="Content Placeholder 2">
            <a:extLst>
              <a:ext uri="{FF2B5EF4-FFF2-40B4-BE49-F238E27FC236}">
                <a16:creationId xmlns:a16="http://schemas.microsoft.com/office/drawing/2014/main" id="{2ADF2788-124C-42B2-9707-54817065FF7F}"/>
              </a:ext>
            </a:extLst>
          </p:cNvPr>
          <p:cNvSpPr>
            <a:spLocks noGrp="1"/>
          </p:cNvSpPr>
          <p:nvPr>
            <p:ph idx="1"/>
          </p:nvPr>
        </p:nvSpPr>
        <p:spPr>
          <a:xfrm>
            <a:off x="457200" y="2068266"/>
            <a:ext cx="3029712" cy="4622800"/>
          </a:xfrm>
        </p:spPr>
        <p:txBody>
          <a:bodyPr>
            <a:normAutofit/>
          </a:bodyPr>
          <a:lstStyle/>
          <a:p>
            <a:r>
              <a:rPr lang="en-US" dirty="0"/>
              <a:t>Short-term, the decline in the dollar looks material.</a:t>
            </a:r>
          </a:p>
          <a:p>
            <a:endParaRPr lang="en-US" dirty="0"/>
          </a:p>
          <a:p>
            <a:r>
              <a:rPr lang="en-US" dirty="0"/>
              <a:t>Longer-term, it is clear we have been at these levels and lower before.</a:t>
            </a:r>
          </a:p>
          <a:p>
            <a:endParaRPr lang="en-US" dirty="0"/>
          </a:p>
          <a:p>
            <a:r>
              <a:rPr lang="en-US" dirty="0"/>
              <a:t>We do not expect a “dollar crisis”.</a:t>
            </a:r>
          </a:p>
          <a:p>
            <a:endParaRPr lang="en-US" dirty="0"/>
          </a:p>
          <a:p>
            <a:endParaRPr lang="en-US" dirty="0"/>
          </a:p>
          <a:p>
            <a:endParaRPr lang="en-US" dirty="0">
              <a:solidFill>
                <a:srgbClr val="C00000"/>
              </a:solidFill>
            </a:endParaRPr>
          </a:p>
        </p:txBody>
      </p:sp>
      <p:sp>
        <p:nvSpPr>
          <p:cNvPr id="5" name="Slide Number Placeholder 4">
            <a:extLst>
              <a:ext uri="{FF2B5EF4-FFF2-40B4-BE49-F238E27FC236}">
                <a16:creationId xmlns:a16="http://schemas.microsoft.com/office/drawing/2014/main" id="{1C147330-99F9-9712-5DFD-C8B1DDC69D57}"/>
              </a:ext>
            </a:extLst>
          </p:cNvPr>
          <p:cNvSpPr>
            <a:spLocks noGrp="1"/>
          </p:cNvSpPr>
          <p:nvPr>
            <p:ph type="sldNum" sz="quarter" idx="4"/>
          </p:nvPr>
        </p:nvSpPr>
        <p:spPr/>
        <p:txBody>
          <a:bodyPr/>
          <a:lstStyle/>
          <a:p>
            <a:fld id="{DE0F21F1-205D-A749-A8CF-AA0C73715D22}" type="slidenum">
              <a:rPr lang="en-US" smtClean="0"/>
              <a:pPr/>
              <a:t>20</a:t>
            </a:fld>
            <a:endParaRPr lang="en-US" dirty="0"/>
          </a:p>
        </p:txBody>
      </p:sp>
      <p:sp>
        <p:nvSpPr>
          <p:cNvPr id="6" name="Text Placeholder 5">
            <a:extLst>
              <a:ext uri="{FF2B5EF4-FFF2-40B4-BE49-F238E27FC236}">
                <a16:creationId xmlns:a16="http://schemas.microsoft.com/office/drawing/2014/main" id="{B2753C32-6DC9-548A-BD6B-CF8991E3D32E}"/>
              </a:ext>
            </a:extLst>
          </p:cNvPr>
          <p:cNvSpPr>
            <a:spLocks noGrp="1"/>
          </p:cNvSpPr>
          <p:nvPr>
            <p:ph type="body" sz="quarter" idx="20"/>
          </p:nvPr>
        </p:nvSpPr>
        <p:spPr/>
        <p:txBody>
          <a:bodyPr/>
          <a:lstStyle/>
          <a:p>
            <a:r>
              <a:rPr lang="en-US" i="1" dirty="0"/>
              <a:t>Source: </a:t>
            </a:r>
            <a:r>
              <a:rPr lang="en-US" dirty="0">
                <a:solidFill>
                  <a:srgbClr val="444444"/>
                </a:solidFill>
              </a:rPr>
              <a:t>Bloomberg. Data as of Dec. 18, 2025.</a:t>
            </a:r>
            <a:endParaRPr lang="en-US" i="1" dirty="0"/>
          </a:p>
        </p:txBody>
      </p:sp>
      <p:graphicFrame>
        <p:nvGraphicFramePr>
          <p:cNvPr id="4" name="Chart 3">
            <a:extLst>
              <a:ext uri="{FF2B5EF4-FFF2-40B4-BE49-F238E27FC236}">
                <a16:creationId xmlns:a16="http://schemas.microsoft.com/office/drawing/2014/main" id="{E80FF0E5-0FB2-F7B0-FFB7-DAC9FDA08EFB}"/>
              </a:ext>
            </a:extLst>
          </p:cNvPr>
          <p:cNvGraphicFramePr>
            <a:graphicFrameLocks noGrp="1"/>
          </p:cNvGraphicFramePr>
          <p:nvPr>
            <p:extLst>
              <p:ext uri="{D42A27DB-BD31-4B8C-83A1-F6EECF244321}">
                <p14:modId xmlns:p14="http://schemas.microsoft.com/office/powerpoint/2010/main" val="53130915"/>
              </p:ext>
            </p:extLst>
          </p:nvPr>
        </p:nvGraphicFramePr>
        <p:xfrm>
          <a:off x="4233798" y="1822047"/>
          <a:ext cx="5484097" cy="51375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6648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66FE9-678D-8FC0-B629-6EA718415C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43527A-391A-F57A-FEA1-5FECA359463E}"/>
              </a:ext>
            </a:extLst>
          </p:cNvPr>
          <p:cNvSpPr>
            <a:spLocks noGrp="1"/>
          </p:cNvSpPr>
          <p:nvPr>
            <p:ph type="title"/>
          </p:nvPr>
        </p:nvSpPr>
        <p:spPr/>
        <p:txBody>
          <a:bodyPr>
            <a:normAutofit/>
          </a:bodyPr>
          <a:lstStyle/>
          <a:p>
            <a:r>
              <a:rPr lang="en-US" sz="3000" dirty="0"/>
              <a:t>Government – Tariffs as a source of revenue </a:t>
            </a:r>
            <a:endParaRPr lang="en-US" sz="3000" dirty="0">
              <a:solidFill>
                <a:srgbClr val="FF0000"/>
              </a:solidFill>
            </a:endParaRPr>
          </a:p>
        </p:txBody>
      </p:sp>
      <p:sp>
        <p:nvSpPr>
          <p:cNvPr id="3" name="Content Placeholder 2">
            <a:extLst>
              <a:ext uri="{FF2B5EF4-FFF2-40B4-BE49-F238E27FC236}">
                <a16:creationId xmlns:a16="http://schemas.microsoft.com/office/drawing/2014/main" id="{6AB813B2-9705-F9F9-BFD9-D50B98587807}"/>
              </a:ext>
            </a:extLst>
          </p:cNvPr>
          <p:cNvSpPr>
            <a:spLocks noGrp="1"/>
          </p:cNvSpPr>
          <p:nvPr>
            <p:ph idx="1"/>
          </p:nvPr>
        </p:nvSpPr>
        <p:spPr>
          <a:xfrm>
            <a:off x="457200" y="2068266"/>
            <a:ext cx="3200400" cy="4622800"/>
          </a:xfrm>
        </p:spPr>
        <p:txBody>
          <a:bodyPr>
            <a:normAutofit/>
          </a:bodyPr>
          <a:lstStyle/>
          <a:p>
            <a:r>
              <a:rPr lang="en-US" dirty="0"/>
              <a:t>There remains a legal challenge to the authority the President used to levy current tariff rates.</a:t>
            </a:r>
          </a:p>
          <a:p>
            <a:endParaRPr lang="en-US" dirty="0"/>
          </a:p>
          <a:p>
            <a:r>
              <a:rPr lang="en-US" dirty="0"/>
              <a:t>If the Supreme Court rules against the tariff authority, the administration feels it has other avenues to levy tariffs.</a:t>
            </a:r>
          </a:p>
          <a:p>
            <a:endParaRPr lang="en-US" dirty="0"/>
          </a:p>
          <a:p>
            <a:r>
              <a:rPr lang="en-US" dirty="0"/>
              <a:t>The question of rebating collected tariffs is still open.</a:t>
            </a:r>
          </a:p>
          <a:p>
            <a:endParaRPr lang="en-US" dirty="0"/>
          </a:p>
          <a:p>
            <a:endParaRPr lang="en-US" dirty="0">
              <a:solidFill>
                <a:srgbClr val="C00000"/>
              </a:solidFill>
            </a:endParaRPr>
          </a:p>
        </p:txBody>
      </p:sp>
      <p:sp>
        <p:nvSpPr>
          <p:cNvPr id="5" name="Slide Number Placeholder 4">
            <a:extLst>
              <a:ext uri="{FF2B5EF4-FFF2-40B4-BE49-F238E27FC236}">
                <a16:creationId xmlns:a16="http://schemas.microsoft.com/office/drawing/2014/main" id="{7CC1C103-8F70-B078-F500-C11EED826B68}"/>
              </a:ext>
            </a:extLst>
          </p:cNvPr>
          <p:cNvSpPr>
            <a:spLocks noGrp="1"/>
          </p:cNvSpPr>
          <p:nvPr>
            <p:ph type="sldNum" sz="quarter" idx="4"/>
          </p:nvPr>
        </p:nvSpPr>
        <p:spPr/>
        <p:txBody>
          <a:bodyPr/>
          <a:lstStyle/>
          <a:p>
            <a:fld id="{DE0F21F1-205D-A749-A8CF-AA0C73715D22}" type="slidenum">
              <a:rPr lang="en-US" smtClean="0"/>
              <a:pPr/>
              <a:t>21</a:t>
            </a:fld>
            <a:endParaRPr lang="en-US" dirty="0"/>
          </a:p>
        </p:txBody>
      </p:sp>
      <p:sp>
        <p:nvSpPr>
          <p:cNvPr id="6" name="Text Placeholder 5">
            <a:extLst>
              <a:ext uri="{FF2B5EF4-FFF2-40B4-BE49-F238E27FC236}">
                <a16:creationId xmlns:a16="http://schemas.microsoft.com/office/drawing/2014/main" id="{AAFAB12F-78C5-6338-F766-0D01D0A96B7C}"/>
              </a:ext>
            </a:extLst>
          </p:cNvPr>
          <p:cNvSpPr>
            <a:spLocks noGrp="1"/>
          </p:cNvSpPr>
          <p:nvPr>
            <p:ph type="body" sz="quarter" idx="20"/>
          </p:nvPr>
        </p:nvSpPr>
        <p:spPr/>
        <p:txBody>
          <a:bodyPr/>
          <a:lstStyle/>
          <a:p>
            <a:r>
              <a:rPr lang="en-US" dirty="0">
                <a:hlinkClick r:id="rId2"/>
              </a:rPr>
              <a:t>U.S. Tariff Tracker | How Much Are U.S. Tariffs Raising in Revenue?</a:t>
            </a:r>
            <a:endParaRPr lang="en-US" dirty="0"/>
          </a:p>
          <a:p>
            <a:r>
              <a:rPr lang="en-US" i="1" dirty="0"/>
              <a:t>Source: </a:t>
            </a:r>
            <a:r>
              <a:rPr lang="en-US" dirty="0">
                <a:solidFill>
                  <a:srgbClr val="444444"/>
                </a:solidFill>
              </a:rPr>
              <a:t>Bipartisan Policy Center.</a:t>
            </a:r>
            <a:endParaRPr lang="en-US" i="1" dirty="0"/>
          </a:p>
        </p:txBody>
      </p:sp>
      <p:graphicFrame>
        <p:nvGraphicFramePr>
          <p:cNvPr id="7" name="Chart 6">
            <a:extLst>
              <a:ext uri="{FF2B5EF4-FFF2-40B4-BE49-F238E27FC236}">
                <a16:creationId xmlns:a16="http://schemas.microsoft.com/office/drawing/2014/main" id="{29B83C93-4A67-1862-8F63-20D89DBBDCFD}"/>
              </a:ext>
            </a:extLst>
          </p:cNvPr>
          <p:cNvGraphicFramePr>
            <a:graphicFrameLocks noGrp="1"/>
          </p:cNvGraphicFramePr>
          <p:nvPr>
            <p:extLst>
              <p:ext uri="{D42A27DB-BD31-4B8C-83A1-F6EECF244321}">
                <p14:modId xmlns:p14="http://schemas.microsoft.com/office/powerpoint/2010/main" val="28259188"/>
              </p:ext>
            </p:extLst>
          </p:nvPr>
        </p:nvGraphicFramePr>
        <p:xfrm>
          <a:off x="4105305" y="1896275"/>
          <a:ext cx="5697063" cy="50165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2046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528A7-5709-BFCF-2E2F-68948A4CF3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DB3D7F-AEB4-BA2C-4945-B353F6D1F1BE}"/>
              </a:ext>
            </a:extLst>
          </p:cNvPr>
          <p:cNvSpPr>
            <a:spLocks noGrp="1"/>
          </p:cNvSpPr>
          <p:nvPr>
            <p:ph type="title"/>
          </p:nvPr>
        </p:nvSpPr>
        <p:spPr/>
        <p:txBody>
          <a:bodyPr>
            <a:normAutofit fontScale="90000"/>
          </a:bodyPr>
          <a:lstStyle/>
          <a:p>
            <a:r>
              <a:rPr lang="en-US" sz="3000" dirty="0"/>
              <a:t>Government – Aggregate federal spending is higher</a:t>
            </a:r>
            <a:endParaRPr lang="en-US" sz="3000" dirty="0">
              <a:solidFill>
                <a:srgbClr val="FF0000"/>
              </a:solidFill>
            </a:endParaRPr>
          </a:p>
        </p:txBody>
      </p:sp>
      <p:sp>
        <p:nvSpPr>
          <p:cNvPr id="3" name="Content Placeholder 2">
            <a:extLst>
              <a:ext uri="{FF2B5EF4-FFF2-40B4-BE49-F238E27FC236}">
                <a16:creationId xmlns:a16="http://schemas.microsoft.com/office/drawing/2014/main" id="{D2B0E4A2-8E73-DF1C-F9AE-E438004F7EAA}"/>
              </a:ext>
            </a:extLst>
          </p:cNvPr>
          <p:cNvSpPr>
            <a:spLocks noGrp="1"/>
          </p:cNvSpPr>
          <p:nvPr>
            <p:ph idx="1"/>
          </p:nvPr>
        </p:nvSpPr>
        <p:spPr>
          <a:xfrm>
            <a:off x="457200" y="2068266"/>
            <a:ext cx="3541776" cy="4622800"/>
          </a:xfrm>
        </p:spPr>
        <p:txBody>
          <a:bodyPr>
            <a:normAutofit/>
          </a:bodyPr>
          <a:lstStyle/>
          <a:p>
            <a:r>
              <a:rPr lang="en-US" dirty="0"/>
              <a:t>Actual spending cuts in government spending are VERY difficult.</a:t>
            </a:r>
          </a:p>
          <a:p>
            <a:endParaRPr lang="en-US" dirty="0"/>
          </a:p>
          <a:p>
            <a:r>
              <a:rPr lang="en-US" dirty="0"/>
              <a:t>Slowing the growth rate in spending is also difficult.</a:t>
            </a:r>
          </a:p>
          <a:p>
            <a:endParaRPr lang="en-US" dirty="0"/>
          </a:p>
          <a:p>
            <a:endParaRPr lang="en-US" dirty="0">
              <a:solidFill>
                <a:srgbClr val="C00000"/>
              </a:solidFill>
            </a:endParaRPr>
          </a:p>
        </p:txBody>
      </p:sp>
      <p:sp>
        <p:nvSpPr>
          <p:cNvPr id="5" name="Slide Number Placeholder 4">
            <a:extLst>
              <a:ext uri="{FF2B5EF4-FFF2-40B4-BE49-F238E27FC236}">
                <a16:creationId xmlns:a16="http://schemas.microsoft.com/office/drawing/2014/main" id="{6C6DB161-0850-B6D9-E9DE-692814CB98B9}"/>
              </a:ext>
            </a:extLst>
          </p:cNvPr>
          <p:cNvSpPr>
            <a:spLocks noGrp="1"/>
          </p:cNvSpPr>
          <p:nvPr>
            <p:ph type="sldNum" sz="quarter" idx="4"/>
          </p:nvPr>
        </p:nvSpPr>
        <p:spPr/>
        <p:txBody>
          <a:bodyPr/>
          <a:lstStyle/>
          <a:p>
            <a:fld id="{DE0F21F1-205D-A749-A8CF-AA0C73715D22}" type="slidenum">
              <a:rPr lang="en-US" smtClean="0"/>
              <a:pPr/>
              <a:t>22</a:t>
            </a:fld>
            <a:endParaRPr lang="en-US" dirty="0"/>
          </a:p>
        </p:txBody>
      </p:sp>
      <p:sp>
        <p:nvSpPr>
          <p:cNvPr id="6" name="Text Placeholder 5">
            <a:extLst>
              <a:ext uri="{FF2B5EF4-FFF2-40B4-BE49-F238E27FC236}">
                <a16:creationId xmlns:a16="http://schemas.microsoft.com/office/drawing/2014/main" id="{AFD26485-464F-E426-2C79-8B7EBC8D93F3}"/>
              </a:ext>
            </a:extLst>
          </p:cNvPr>
          <p:cNvSpPr>
            <a:spLocks noGrp="1"/>
          </p:cNvSpPr>
          <p:nvPr>
            <p:ph type="body" sz="quarter" idx="20"/>
          </p:nvPr>
        </p:nvSpPr>
        <p:spPr/>
        <p:txBody>
          <a:bodyPr/>
          <a:lstStyle/>
          <a:p>
            <a:r>
              <a:rPr lang="en-US" i="1" dirty="0"/>
              <a:t>Source: </a:t>
            </a:r>
            <a:r>
              <a:rPr lang="en-US" dirty="0">
                <a:solidFill>
                  <a:srgbClr val="444444"/>
                </a:solidFill>
              </a:rPr>
              <a:t>U.S. Department of the Treasury via The Hamilton Project. Data as of Dec. 26, 2025.</a:t>
            </a:r>
            <a:endParaRPr lang="en-US" i="1" dirty="0"/>
          </a:p>
        </p:txBody>
      </p:sp>
      <p:graphicFrame>
        <p:nvGraphicFramePr>
          <p:cNvPr id="7" name="Chart 6">
            <a:extLst>
              <a:ext uri="{FF2B5EF4-FFF2-40B4-BE49-F238E27FC236}">
                <a16:creationId xmlns:a16="http://schemas.microsoft.com/office/drawing/2014/main" id="{3F1204BE-D116-7EF2-34D8-CE7EC77AB694}"/>
              </a:ext>
            </a:extLst>
          </p:cNvPr>
          <p:cNvGraphicFramePr>
            <a:graphicFrameLocks noGrp="1"/>
          </p:cNvGraphicFramePr>
          <p:nvPr>
            <p:extLst>
              <p:ext uri="{D42A27DB-BD31-4B8C-83A1-F6EECF244321}">
                <p14:modId xmlns:p14="http://schemas.microsoft.com/office/powerpoint/2010/main" val="613803493"/>
              </p:ext>
            </p:extLst>
          </p:nvPr>
        </p:nvGraphicFramePr>
        <p:xfrm>
          <a:off x="3998976" y="1972215"/>
          <a:ext cx="5730240" cy="48187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5878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Immigration – We are an aging demographic</a:t>
            </a:r>
            <a:endParaRPr lang="en-US" sz="3000" dirty="0">
              <a:solidFill>
                <a:srgbClr val="FF0000"/>
              </a:solidFill>
            </a:endParaRPr>
          </a:p>
        </p:txBody>
      </p:sp>
      <p:sp>
        <p:nvSpPr>
          <p:cNvPr id="3" name="Content Placeholder 2"/>
          <p:cNvSpPr>
            <a:spLocks noGrp="1"/>
          </p:cNvSpPr>
          <p:nvPr>
            <p:ph idx="1"/>
          </p:nvPr>
        </p:nvSpPr>
        <p:spPr>
          <a:xfrm>
            <a:off x="457200" y="2068266"/>
            <a:ext cx="2956560" cy="4622800"/>
          </a:xfrm>
        </p:spPr>
        <p:txBody>
          <a:bodyPr>
            <a:normAutofit/>
          </a:bodyPr>
          <a:lstStyle/>
          <a:p>
            <a:r>
              <a:rPr lang="en-US" dirty="0"/>
              <a:t>A growing economy requires an increasing population and/or improvements in productivity.</a:t>
            </a:r>
          </a:p>
          <a:p>
            <a:endParaRPr lang="en-US" dirty="0"/>
          </a:p>
          <a:p>
            <a:r>
              <a:rPr lang="en-US" dirty="0"/>
              <a:t>Forecasts for slowing population growth increases pressure on productivity.</a:t>
            </a:r>
          </a:p>
          <a:p>
            <a:pPr marL="0" indent="0">
              <a:buNone/>
            </a:pPr>
            <a:endParaRPr lang="en-US" dirty="0"/>
          </a:p>
          <a:p>
            <a:r>
              <a:rPr lang="en-US" dirty="0"/>
              <a:t>An aging demographic will accelerate entitlement program deficiencies.</a:t>
            </a:r>
          </a:p>
          <a:p>
            <a:endParaRPr lang="en-US" dirty="0"/>
          </a:p>
          <a:p>
            <a:endParaRPr lang="en-US" dirty="0"/>
          </a:p>
          <a:p>
            <a:endParaRPr lang="en-US" dirty="0"/>
          </a:p>
          <a:p>
            <a:endParaRPr lang="en-US" dirty="0"/>
          </a:p>
        </p:txBody>
      </p:sp>
      <p:sp>
        <p:nvSpPr>
          <p:cNvPr id="5" name="Slide Number Placeholder 4"/>
          <p:cNvSpPr>
            <a:spLocks noGrp="1"/>
          </p:cNvSpPr>
          <p:nvPr>
            <p:ph type="sldNum" sz="quarter" idx="4"/>
          </p:nvPr>
        </p:nvSpPr>
        <p:spPr/>
        <p:txBody>
          <a:bodyPr/>
          <a:lstStyle/>
          <a:p>
            <a:fld id="{DE0F21F1-205D-A749-A8CF-AA0C73715D22}" type="slidenum">
              <a:rPr lang="en-US" smtClean="0"/>
              <a:pPr/>
              <a:t>23</a:t>
            </a:fld>
            <a:endParaRPr lang="en-US" dirty="0"/>
          </a:p>
        </p:txBody>
      </p:sp>
      <p:sp>
        <p:nvSpPr>
          <p:cNvPr id="6" name="Text Placeholder 5"/>
          <p:cNvSpPr>
            <a:spLocks noGrp="1"/>
          </p:cNvSpPr>
          <p:nvPr>
            <p:ph type="body" sz="quarter" idx="20"/>
          </p:nvPr>
        </p:nvSpPr>
        <p:spPr/>
        <p:txBody>
          <a:bodyPr/>
          <a:lstStyle/>
          <a:p>
            <a:r>
              <a:rPr lang="en-US" dirty="0">
                <a:hlinkClick r:id="rId2"/>
              </a:rPr>
              <a:t>POP2 Children as a percentage of the population: Persons in selected age groups as a percentage of the total U.S. population and children ages 0–17 as a percentage of the dependent population, 1950–2023 and projected 2024–2050</a:t>
            </a:r>
            <a:endParaRPr lang="en-US" dirty="0"/>
          </a:p>
          <a:p>
            <a:r>
              <a:rPr lang="en-US" i="1" dirty="0"/>
              <a:t>Source: childstats.gov, U.S. Census Bureau. </a:t>
            </a:r>
            <a:r>
              <a:rPr lang="en-US" dirty="0">
                <a:effectLst/>
              </a:rPr>
              <a:t>The data for 2020 to 2023 are based on the population estimates released for July 1, 2023. Data beyond 2023 are derived from the national population projections released in November 2023.</a:t>
            </a:r>
          </a:p>
        </p:txBody>
      </p:sp>
      <p:graphicFrame>
        <p:nvGraphicFramePr>
          <p:cNvPr id="4" name="Chart 3">
            <a:extLst>
              <a:ext uri="{FF2B5EF4-FFF2-40B4-BE49-F238E27FC236}">
                <a16:creationId xmlns:a16="http://schemas.microsoft.com/office/drawing/2014/main" id="{6D98784E-575E-7B8D-91C1-65B877DA5329}"/>
              </a:ext>
            </a:extLst>
          </p:cNvPr>
          <p:cNvGraphicFramePr>
            <a:graphicFrameLocks noGrp="1"/>
          </p:cNvGraphicFramePr>
          <p:nvPr/>
        </p:nvGraphicFramePr>
        <p:xfrm>
          <a:off x="4025607" y="1795126"/>
          <a:ext cx="5773585" cy="52219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08E979A2-3C03-46D8-C044-73C51F72754F}"/>
              </a:ext>
            </a:extLst>
          </p:cNvPr>
          <p:cNvCxnSpPr/>
          <p:nvPr/>
        </p:nvCxnSpPr>
        <p:spPr>
          <a:xfrm>
            <a:off x="8160027" y="2246243"/>
            <a:ext cx="0" cy="415455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429E4458-94FF-D6FB-6038-A8C90FAF62D7}"/>
              </a:ext>
            </a:extLst>
          </p:cNvPr>
          <p:cNvSpPr txBox="1"/>
          <p:nvPr/>
        </p:nvSpPr>
        <p:spPr>
          <a:xfrm>
            <a:off x="8160027" y="2221164"/>
            <a:ext cx="1336559" cy="230832"/>
          </a:xfrm>
          <a:prstGeom prst="rect">
            <a:avLst/>
          </a:prstGeom>
          <a:noFill/>
        </p:spPr>
        <p:txBody>
          <a:bodyPr wrap="square" rtlCol="0">
            <a:spAutoFit/>
          </a:bodyPr>
          <a:lstStyle/>
          <a:p>
            <a:r>
              <a:rPr lang="en-US" sz="900" dirty="0"/>
              <a:t>Projected</a:t>
            </a:r>
          </a:p>
        </p:txBody>
      </p:sp>
    </p:spTree>
    <p:extLst>
      <p:ext uri="{BB962C8B-B14F-4D97-AF65-F5344CB8AC3E}">
        <p14:creationId xmlns:p14="http://schemas.microsoft.com/office/powerpoint/2010/main" val="2533690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Government – Social security changes are needed</a:t>
            </a:r>
          </a:p>
        </p:txBody>
      </p:sp>
      <p:sp>
        <p:nvSpPr>
          <p:cNvPr id="5" name="Slide Number Placeholder 4"/>
          <p:cNvSpPr>
            <a:spLocks noGrp="1"/>
          </p:cNvSpPr>
          <p:nvPr>
            <p:ph type="sldNum" sz="quarter" idx="4"/>
          </p:nvPr>
        </p:nvSpPr>
        <p:spPr/>
        <p:txBody>
          <a:bodyPr/>
          <a:lstStyle/>
          <a:p>
            <a:fld id="{DE0F21F1-205D-A749-A8CF-AA0C73715D22}" type="slidenum">
              <a:rPr lang="en-US" smtClean="0"/>
              <a:pPr/>
              <a:t>24</a:t>
            </a:fld>
            <a:endParaRPr lang="en-US" dirty="0"/>
          </a:p>
        </p:txBody>
      </p:sp>
      <p:sp>
        <p:nvSpPr>
          <p:cNvPr id="6" name="Text Placeholder 5"/>
          <p:cNvSpPr>
            <a:spLocks noGrp="1"/>
          </p:cNvSpPr>
          <p:nvPr>
            <p:ph type="body" sz="quarter" idx="20"/>
          </p:nvPr>
        </p:nvSpPr>
        <p:spPr/>
        <p:txBody>
          <a:bodyPr/>
          <a:lstStyle/>
          <a:p>
            <a:r>
              <a:rPr lang="en-US" i="1" dirty="0"/>
              <a:t>Source: Congressional Research Service, Social Security: The Trust Funds. Updated May 23, 2024.</a:t>
            </a:r>
          </a:p>
        </p:txBody>
      </p:sp>
      <p:sp>
        <p:nvSpPr>
          <p:cNvPr id="8" name="Rectangle 7"/>
          <p:cNvSpPr/>
          <p:nvPr/>
        </p:nvSpPr>
        <p:spPr>
          <a:xfrm>
            <a:off x="412423" y="1993900"/>
            <a:ext cx="3499701" cy="3293209"/>
          </a:xfrm>
          <a:prstGeom prst="rect">
            <a:avLst/>
          </a:prstGeom>
        </p:spPr>
        <p:txBody>
          <a:bodyPr wrap="square">
            <a:spAutoFit/>
          </a:bodyPr>
          <a:lstStyle/>
          <a:p>
            <a:pPr marL="285750" lvl="0" indent="-285750" defTabSz="1005840">
              <a:buFont typeface="Arial" panose="020B0604020202020204" pitchFamily="34" charset="0"/>
              <a:buChar char="•"/>
            </a:pPr>
            <a:r>
              <a:rPr lang="en-US" sz="1600" dirty="0">
                <a:solidFill>
                  <a:srgbClr val="000000"/>
                </a:solidFill>
                <a:ea typeface="Roboto" panose="02000000000000000000" pitchFamily="2" charset="0"/>
              </a:rPr>
              <a:t>Social security trust reserves are projected to be depleted by 2035.</a:t>
            </a:r>
          </a:p>
          <a:p>
            <a:pPr marL="285750" lvl="0" indent="-285750" defTabSz="1005840">
              <a:buFont typeface="Arial" panose="020B0604020202020204" pitchFamily="34" charset="0"/>
              <a:buChar char="•"/>
            </a:pPr>
            <a:endParaRPr lang="en-US" sz="1600" dirty="0">
              <a:solidFill>
                <a:srgbClr val="000000"/>
              </a:solidFill>
              <a:ea typeface="Roboto" panose="02000000000000000000" pitchFamily="2" charset="0"/>
            </a:endParaRPr>
          </a:p>
          <a:p>
            <a:pPr marL="285750" lvl="0" indent="-285750" defTabSz="1005840">
              <a:buFont typeface="Arial" panose="020B0604020202020204" pitchFamily="34" charset="0"/>
              <a:buChar char="•"/>
            </a:pPr>
            <a:r>
              <a:rPr lang="en-US" sz="1600" dirty="0">
                <a:solidFill>
                  <a:srgbClr val="000000"/>
                </a:solidFill>
                <a:ea typeface="Roboto" panose="02000000000000000000" pitchFamily="2" charset="0"/>
              </a:rPr>
              <a:t>Stabilizing social security will require changes to some or all of the following: FICA tax rates, FICA income caps, benefit amounts, retirement age and means testing.</a:t>
            </a:r>
          </a:p>
          <a:p>
            <a:pPr marL="285750" lvl="0" indent="-285750" defTabSz="1005840">
              <a:buFont typeface="Arial" panose="020B0604020202020204" pitchFamily="34" charset="0"/>
              <a:buChar char="•"/>
            </a:pPr>
            <a:endParaRPr lang="en-US" sz="1600" dirty="0">
              <a:solidFill>
                <a:srgbClr val="000000"/>
              </a:solidFill>
              <a:ea typeface="Roboto" panose="02000000000000000000" pitchFamily="2" charset="0"/>
            </a:endParaRPr>
          </a:p>
          <a:p>
            <a:pPr marL="285750" lvl="0" indent="-285750" defTabSz="1005840">
              <a:buFont typeface="Arial" panose="020B0604020202020204" pitchFamily="34" charset="0"/>
              <a:buChar char="•"/>
            </a:pPr>
            <a:r>
              <a:rPr lang="en-US" sz="1600" dirty="0">
                <a:solidFill>
                  <a:srgbClr val="000000"/>
                </a:solidFill>
                <a:ea typeface="Roboto" panose="02000000000000000000" pitchFamily="2" charset="0"/>
              </a:rPr>
              <a:t>A shrinking labor force could exacerbate this move.</a:t>
            </a:r>
          </a:p>
        </p:txBody>
      </p:sp>
      <p:graphicFrame>
        <p:nvGraphicFramePr>
          <p:cNvPr id="3" name="Chart 2">
            <a:extLst>
              <a:ext uri="{FF2B5EF4-FFF2-40B4-BE49-F238E27FC236}">
                <a16:creationId xmlns:a16="http://schemas.microsoft.com/office/drawing/2014/main" id="{9CEED3F8-EE66-C0A0-5E7F-6BCFF3BF5C14}"/>
              </a:ext>
            </a:extLst>
          </p:cNvPr>
          <p:cNvGraphicFramePr>
            <a:graphicFrameLocks noGrp="1"/>
          </p:cNvGraphicFramePr>
          <p:nvPr>
            <p:extLst>
              <p:ext uri="{D42A27DB-BD31-4B8C-83A1-F6EECF244321}">
                <p14:modId xmlns:p14="http://schemas.microsoft.com/office/powerpoint/2010/main" val="2887005902"/>
              </p:ext>
            </p:extLst>
          </p:nvPr>
        </p:nvGraphicFramePr>
        <p:xfrm>
          <a:off x="4076699" y="1862288"/>
          <a:ext cx="5569277" cy="51481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6130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Government - Extending the TCJA 10-year forecast</a:t>
            </a:r>
            <a:endParaRPr lang="en-US" dirty="0">
              <a:solidFill>
                <a:srgbClr val="FF0000"/>
              </a:solidFill>
            </a:endParaRPr>
          </a:p>
        </p:txBody>
      </p:sp>
      <p:sp>
        <p:nvSpPr>
          <p:cNvPr id="3" name="Content Placeholder 2"/>
          <p:cNvSpPr>
            <a:spLocks noGrp="1"/>
          </p:cNvSpPr>
          <p:nvPr>
            <p:ph idx="1"/>
          </p:nvPr>
        </p:nvSpPr>
        <p:spPr>
          <a:xfrm>
            <a:off x="457199" y="2079815"/>
            <a:ext cx="3399183" cy="4978998"/>
          </a:xfrm>
        </p:spPr>
        <p:txBody>
          <a:bodyPr>
            <a:normAutofit/>
          </a:bodyPr>
          <a:lstStyle/>
          <a:p>
            <a:r>
              <a:rPr lang="en-US" dirty="0"/>
              <a:t>The passage of the One Big Beautiful Bill makes current tax rates permanent while expanding some tax breaks and increasing the debt ceiling. </a:t>
            </a:r>
          </a:p>
          <a:p>
            <a:endParaRPr lang="en-US" dirty="0"/>
          </a:p>
          <a:p>
            <a:r>
              <a:rPr lang="en-US" dirty="0"/>
              <a:t>Additional tax breaks on tips, overtime, social security and corporate taxes increase the “cost” of the tax plan.</a:t>
            </a:r>
          </a:p>
          <a:p>
            <a:endParaRPr lang="en-US" dirty="0"/>
          </a:p>
          <a:p>
            <a:r>
              <a:rPr lang="en-US" dirty="0"/>
              <a:t>Absent tariff revenue, deficits would increase. The inclusion of tariff revenue helps mitigate the impact of lower personal and corporate tax revenues on the deficit.</a:t>
            </a:r>
            <a:endParaRPr lang="en-US" dirty="0">
              <a:effectLst/>
            </a:endParaRPr>
          </a:p>
        </p:txBody>
      </p:sp>
      <p:sp>
        <p:nvSpPr>
          <p:cNvPr id="5" name="Slide Number Placeholder 4"/>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0F21F1-205D-A749-A8CF-AA0C73715D22}" type="slidenum">
              <a:rPr kumimoji="0" lang="en-US" sz="1000" b="1" i="0" u="none" strike="noStrike" kern="1200" cap="none" spc="0" normalizeH="0" baseline="0" noProof="0" smtClean="0">
                <a:ln>
                  <a:noFill/>
                </a:ln>
                <a:solidFill>
                  <a:srgbClr val="000000"/>
                </a:solidFill>
                <a:effectLst/>
                <a:uLnTx/>
                <a:uFillTx/>
                <a:latin typeface="IBM Plex Sans" panose="020B050305020300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000" b="1"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endParaRPr>
          </a:p>
        </p:txBody>
      </p:sp>
      <p:sp>
        <p:nvSpPr>
          <p:cNvPr id="6" name="Text Placeholder 5"/>
          <p:cNvSpPr>
            <a:spLocks noGrp="1"/>
          </p:cNvSpPr>
          <p:nvPr>
            <p:ph type="body" sz="quarter" idx="20"/>
          </p:nvPr>
        </p:nvSpPr>
        <p:spPr/>
        <p:txBody>
          <a:bodyPr/>
          <a:lstStyle/>
          <a:p>
            <a:r>
              <a:rPr lang="en-US" i="1" dirty="0"/>
              <a:t>Source: CBO, JCT, Tax Foundation, </a:t>
            </a:r>
            <a:r>
              <a:rPr lang="en-US" i="1" dirty="0" err="1"/>
              <a:t>Strategas</a:t>
            </a:r>
            <a:r>
              <a:rPr lang="en-US" i="1" dirty="0"/>
              <a:t>.</a:t>
            </a:r>
          </a:p>
        </p:txBody>
      </p:sp>
      <p:graphicFrame>
        <p:nvGraphicFramePr>
          <p:cNvPr id="10" name="Chart 9">
            <a:extLst>
              <a:ext uri="{FF2B5EF4-FFF2-40B4-BE49-F238E27FC236}">
                <a16:creationId xmlns:a16="http://schemas.microsoft.com/office/drawing/2014/main" id="{F4376984-C94E-415F-5F71-DFBA7C9B0741}"/>
              </a:ext>
            </a:extLst>
          </p:cNvPr>
          <p:cNvGraphicFramePr>
            <a:graphicFrameLocks noGrp="1"/>
          </p:cNvGraphicFramePr>
          <p:nvPr/>
        </p:nvGraphicFramePr>
        <p:xfrm>
          <a:off x="4041932" y="1874639"/>
          <a:ext cx="5554044" cy="51841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007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E0F21F1-205D-A749-A8CF-AA0C73715D22}" type="slidenum">
              <a:rPr lang="en-US" smtClean="0"/>
              <a:pPr/>
              <a:t>26</a:t>
            </a:fld>
            <a:endParaRPr lang="en-US" dirty="0"/>
          </a:p>
        </p:txBody>
      </p:sp>
      <p:sp>
        <p:nvSpPr>
          <p:cNvPr id="3" name="Title 2"/>
          <p:cNvSpPr>
            <a:spLocks noGrp="1"/>
          </p:cNvSpPr>
          <p:nvPr>
            <p:ph type="title"/>
          </p:nvPr>
        </p:nvSpPr>
        <p:spPr>
          <a:xfrm>
            <a:off x="4509276" y="444500"/>
            <a:ext cx="5086700" cy="1358896"/>
          </a:xfrm>
        </p:spPr>
        <p:txBody>
          <a:bodyPr/>
          <a:lstStyle/>
          <a:p>
            <a:r>
              <a:rPr lang="en-US" dirty="0"/>
              <a:t>Policy response</a:t>
            </a:r>
          </a:p>
        </p:txBody>
      </p:sp>
      <p:pic>
        <p:nvPicPr>
          <p:cNvPr id="7" name="Picture Placeholder 6"/>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l="22975" r="22975"/>
          <a:stretch>
            <a:fillRect/>
          </a:stretch>
        </p:blipFill>
        <p:spPr/>
      </p:pic>
      <p:sp>
        <p:nvSpPr>
          <p:cNvPr id="6" name="Text Placeholder 5"/>
          <p:cNvSpPr>
            <a:spLocks noGrp="1"/>
          </p:cNvSpPr>
          <p:nvPr>
            <p:ph type="body" sz="quarter" idx="22"/>
          </p:nvPr>
        </p:nvSpPr>
        <p:spPr/>
        <p:txBody>
          <a:bodyPr/>
          <a:lstStyle/>
          <a:p>
            <a:endParaRPr lang="en-US"/>
          </a:p>
        </p:txBody>
      </p:sp>
      <p:graphicFrame>
        <p:nvGraphicFramePr>
          <p:cNvPr id="8" name="Table 7">
            <a:extLst>
              <a:ext uri="{FF2B5EF4-FFF2-40B4-BE49-F238E27FC236}">
                <a16:creationId xmlns:a16="http://schemas.microsoft.com/office/drawing/2014/main" id="{FC1CDFE0-8DEF-7241-A121-1BC071010021}"/>
              </a:ext>
            </a:extLst>
          </p:cNvPr>
          <p:cNvGraphicFramePr>
            <a:graphicFrameLocks noGrp="1"/>
          </p:cNvGraphicFramePr>
          <p:nvPr/>
        </p:nvGraphicFramePr>
        <p:xfrm>
          <a:off x="4470776" y="2486541"/>
          <a:ext cx="5494987" cy="924260"/>
        </p:xfrm>
        <a:graphic>
          <a:graphicData uri="http://schemas.openxmlformats.org/drawingml/2006/table">
            <a:tbl>
              <a:tblPr firstRow="1" bandRow="1">
                <a:tableStyleId>{5C22544A-7EE6-4342-B048-85BDC9FD1C3A}</a:tableStyleId>
              </a:tblPr>
              <a:tblGrid>
                <a:gridCol w="584112">
                  <a:extLst>
                    <a:ext uri="{9D8B030D-6E8A-4147-A177-3AD203B41FA5}">
                      <a16:colId xmlns:a16="http://schemas.microsoft.com/office/drawing/2014/main" val="3035348726"/>
                    </a:ext>
                  </a:extLst>
                </a:gridCol>
                <a:gridCol w="4910875">
                  <a:extLst>
                    <a:ext uri="{9D8B030D-6E8A-4147-A177-3AD203B41FA5}">
                      <a16:colId xmlns:a16="http://schemas.microsoft.com/office/drawing/2014/main" val="858233833"/>
                    </a:ext>
                  </a:extLst>
                </a:gridCol>
              </a:tblGrid>
              <a:tr h="887506">
                <a:tc>
                  <a:txBody>
                    <a:bodyPr/>
                    <a:lstStyle/>
                    <a:p>
                      <a:pPr algn="ctr"/>
                      <a:r>
                        <a:rPr lang="en-US" sz="4100" b="0" dirty="0">
                          <a:solidFill>
                            <a:schemeClr val="accent1"/>
                          </a:solidFill>
                          <a:latin typeface="IBM Plex Sans Light" panose="020B0403050203000203" pitchFamily="34" charset="0"/>
                        </a:rPr>
                        <a:t>1</a:t>
                      </a:r>
                    </a:p>
                  </a:txBody>
                  <a:tcPr marL="88750" marR="88750" marT="133126" marB="133126">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800" b="0" baseline="0" dirty="0">
                          <a:solidFill>
                            <a:schemeClr val="tx1"/>
                          </a:solidFill>
                          <a:latin typeface="+mn-lt"/>
                          <a:ea typeface=""/>
                          <a:cs typeface="Arial" panose="020B0604020202020204" pitchFamily="34" charset="0"/>
                          <a:sym typeface="Helvetica Light"/>
                        </a:rPr>
                        <a:t>Core inflation remains above the Federal Reserve’s 2% target.</a:t>
                      </a:r>
                      <a:endParaRPr kumimoji="1" lang="en-US" sz="1800" b="0" dirty="0">
                        <a:solidFill>
                          <a:schemeClr val="tx1"/>
                        </a:solidFill>
                        <a:latin typeface="+mn-lt"/>
                        <a:ea typeface=""/>
                        <a:cs typeface="Arial" panose="020B0604020202020204" pitchFamily="34" charset="0"/>
                        <a:sym typeface="Helvetica Light"/>
                      </a:endParaRPr>
                    </a:p>
                    <a:p>
                      <a:endParaRPr lang="en-US" sz="1300" b="0" dirty="0">
                        <a:solidFill>
                          <a:schemeClr val="tx1"/>
                        </a:solidFill>
                      </a:endParaRPr>
                    </a:p>
                  </a:txBody>
                  <a:tcPr marL="177502" marR="177502" marT="88750" marB="8875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graphicFrame>
        <p:nvGraphicFramePr>
          <p:cNvPr id="4" name="Table 3">
            <a:extLst>
              <a:ext uri="{FF2B5EF4-FFF2-40B4-BE49-F238E27FC236}">
                <a16:creationId xmlns:a16="http://schemas.microsoft.com/office/drawing/2014/main" id="{22344E57-9194-F028-D0AA-4067C05F1715}"/>
              </a:ext>
            </a:extLst>
          </p:cNvPr>
          <p:cNvGraphicFramePr>
            <a:graphicFrameLocks noGrp="1"/>
          </p:cNvGraphicFramePr>
          <p:nvPr/>
        </p:nvGraphicFramePr>
        <p:xfrm>
          <a:off x="4470775" y="3661488"/>
          <a:ext cx="5494987" cy="924260"/>
        </p:xfrm>
        <a:graphic>
          <a:graphicData uri="http://schemas.openxmlformats.org/drawingml/2006/table">
            <a:tbl>
              <a:tblPr firstRow="1" bandRow="1">
                <a:tableStyleId>{5C22544A-7EE6-4342-B048-85BDC9FD1C3A}</a:tableStyleId>
              </a:tblPr>
              <a:tblGrid>
                <a:gridCol w="584112">
                  <a:extLst>
                    <a:ext uri="{9D8B030D-6E8A-4147-A177-3AD203B41FA5}">
                      <a16:colId xmlns:a16="http://schemas.microsoft.com/office/drawing/2014/main" val="3035348726"/>
                    </a:ext>
                  </a:extLst>
                </a:gridCol>
                <a:gridCol w="4910875">
                  <a:extLst>
                    <a:ext uri="{9D8B030D-6E8A-4147-A177-3AD203B41FA5}">
                      <a16:colId xmlns:a16="http://schemas.microsoft.com/office/drawing/2014/main" val="858233833"/>
                    </a:ext>
                  </a:extLst>
                </a:gridCol>
              </a:tblGrid>
              <a:tr h="887506">
                <a:tc>
                  <a:txBody>
                    <a:bodyPr/>
                    <a:lstStyle/>
                    <a:p>
                      <a:pPr algn="ctr"/>
                      <a:r>
                        <a:rPr lang="en-US" sz="4100" b="0" dirty="0">
                          <a:solidFill>
                            <a:schemeClr val="accent1"/>
                          </a:solidFill>
                          <a:latin typeface="IBM Plex Sans Light" panose="020B0403050203000203" pitchFamily="34" charset="0"/>
                        </a:rPr>
                        <a:t>2</a:t>
                      </a:r>
                    </a:p>
                  </a:txBody>
                  <a:tcPr marL="88750" marR="88750" marT="133126" marB="133126">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800" b="0" baseline="0" dirty="0">
                          <a:solidFill>
                            <a:schemeClr val="tx1"/>
                          </a:solidFill>
                          <a:latin typeface="+mn-lt"/>
                          <a:ea typeface=""/>
                          <a:cs typeface="Arial" panose="020B0604020202020204" pitchFamily="34" charset="0"/>
                          <a:sym typeface="Helvetica Light"/>
                        </a:rPr>
                        <a:t>The Fed is expected to lower the </a:t>
                      </a:r>
                    </a:p>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800" b="0" baseline="0" dirty="0">
                          <a:solidFill>
                            <a:schemeClr val="tx1"/>
                          </a:solidFill>
                          <a:latin typeface="+mn-lt"/>
                          <a:ea typeface=""/>
                          <a:cs typeface="Arial" panose="020B0604020202020204" pitchFamily="34" charset="0"/>
                          <a:sym typeface="Helvetica Light"/>
                        </a:rPr>
                        <a:t>Federal Funds rate further.</a:t>
                      </a:r>
                      <a:endParaRPr kumimoji="1" lang="en-US" sz="1800" b="0" dirty="0">
                        <a:solidFill>
                          <a:schemeClr val="tx1"/>
                        </a:solidFill>
                        <a:latin typeface="+mn-lt"/>
                        <a:ea typeface=""/>
                        <a:cs typeface="Arial" panose="020B0604020202020204" pitchFamily="34" charset="0"/>
                        <a:sym typeface="Helvetica Light"/>
                      </a:endParaRPr>
                    </a:p>
                    <a:p>
                      <a:endParaRPr lang="en-US" sz="1300" b="0" dirty="0">
                        <a:solidFill>
                          <a:schemeClr val="tx1"/>
                        </a:solidFill>
                      </a:endParaRPr>
                    </a:p>
                  </a:txBody>
                  <a:tcPr marL="177502" marR="177502" marT="88750" marB="8875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graphicFrame>
        <p:nvGraphicFramePr>
          <p:cNvPr id="5" name="Table 4">
            <a:extLst>
              <a:ext uri="{FF2B5EF4-FFF2-40B4-BE49-F238E27FC236}">
                <a16:creationId xmlns:a16="http://schemas.microsoft.com/office/drawing/2014/main" id="{3B27E52F-2312-AE5A-E39B-5AEEC427E0CB}"/>
              </a:ext>
            </a:extLst>
          </p:cNvPr>
          <p:cNvGraphicFramePr>
            <a:graphicFrameLocks noGrp="1"/>
          </p:cNvGraphicFramePr>
          <p:nvPr>
            <p:extLst>
              <p:ext uri="{D42A27DB-BD31-4B8C-83A1-F6EECF244321}">
                <p14:modId xmlns:p14="http://schemas.microsoft.com/office/powerpoint/2010/main" val="1333214200"/>
              </p:ext>
            </p:extLst>
          </p:nvPr>
        </p:nvGraphicFramePr>
        <p:xfrm>
          <a:off x="4470776" y="4913791"/>
          <a:ext cx="5494987" cy="924260"/>
        </p:xfrm>
        <a:graphic>
          <a:graphicData uri="http://schemas.openxmlformats.org/drawingml/2006/table">
            <a:tbl>
              <a:tblPr firstRow="1" bandRow="1">
                <a:tableStyleId>{5C22544A-7EE6-4342-B048-85BDC9FD1C3A}</a:tableStyleId>
              </a:tblPr>
              <a:tblGrid>
                <a:gridCol w="584112">
                  <a:extLst>
                    <a:ext uri="{9D8B030D-6E8A-4147-A177-3AD203B41FA5}">
                      <a16:colId xmlns:a16="http://schemas.microsoft.com/office/drawing/2014/main" val="3035348726"/>
                    </a:ext>
                  </a:extLst>
                </a:gridCol>
                <a:gridCol w="4910875">
                  <a:extLst>
                    <a:ext uri="{9D8B030D-6E8A-4147-A177-3AD203B41FA5}">
                      <a16:colId xmlns:a16="http://schemas.microsoft.com/office/drawing/2014/main" val="858233833"/>
                    </a:ext>
                  </a:extLst>
                </a:gridCol>
              </a:tblGrid>
              <a:tr h="887506">
                <a:tc>
                  <a:txBody>
                    <a:bodyPr/>
                    <a:lstStyle/>
                    <a:p>
                      <a:pPr algn="ctr"/>
                      <a:r>
                        <a:rPr lang="en-US" sz="4100" b="0" dirty="0">
                          <a:solidFill>
                            <a:schemeClr val="accent1"/>
                          </a:solidFill>
                          <a:latin typeface="IBM Plex Sans Light" panose="020B0403050203000203" pitchFamily="34" charset="0"/>
                        </a:rPr>
                        <a:t>3</a:t>
                      </a:r>
                    </a:p>
                  </a:txBody>
                  <a:tcPr marL="88750" marR="88750" marT="133126" marB="133126">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800" b="0" baseline="0" dirty="0">
                          <a:solidFill>
                            <a:schemeClr val="tx1"/>
                          </a:solidFill>
                          <a:latin typeface="+mn-lt"/>
                          <a:ea typeface=""/>
                          <a:cs typeface="Arial" panose="020B0604020202020204" pitchFamily="34" charset="0"/>
                          <a:sym typeface="Helvetica Light"/>
                        </a:rPr>
                        <a:t>Future deficits are highly dependent on growth.</a:t>
                      </a:r>
                      <a:endParaRPr kumimoji="1" lang="en-US" sz="1800" b="0" dirty="0">
                        <a:solidFill>
                          <a:schemeClr val="tx1"/>
                        </a:solidFill>
                        <a:latin typeface="+mn-lt"/>
                        <a:ea typeface=""/>
                        <a:cs typeface="Arial" panose="020B0604020202020204" pitchFamily="34" charset="0"/>
                        <a:sym typeface="Helvetica Light"/>
                      </a:endParaRPr>
                    </a:p>
                    <a:p>
                      <a:endParaRPr lang="en-US" sz="1300" b="0" dirty="0">
                        <a:solidFill>
                          <a:schemeClr val="tx1"/>
                        </a:solidFill>
                      </a:endParaRPr>
                    </a:p>
                  </a:txBody>
                  <a:tcPr marL="177502" marR="177502" marT="88750" marB="8875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spTree>
    <p:extLst>
      <p:ext uri="{BB962C8B-B14F-4D97-AF65-F5344CB8AC3E}">
        <p14:creationId xmlns:p14="http://schemas.microsoft.com/office/powerpoint/2010/main" val="2090232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Inflation - Moving in the right direction…but</a:t>
            </a:r>
          </a:p>
        </p:txBody>
      </p:sp>
      <p:sp>
        <p:nvSpPr>
          <p:cNvPr id="4" name="Slide Number Placeholder 3"/>
          <p:cNvSpPr>
            <a:spLocks noGrp="1"/>
          </p:cNvSpPr>
          <p:nvPr>
            <p:ph type="sldNum" sz="quarter" idx="4"/>
          </p:nvPr>
        </p:nvSpPr>
        <p:spPr/>
        <p:txBody>
          <a:bodyPr/>
          <a:lstStyle/>
          <a:p>
            <a:fld id="{DE0F21F1-205D-A749-A8CF-AA0C73715D22}" type="slidenum">
              <a:rPr lang="en-US" smtClean="0"/>
              <a:pPr/>
              <a:t>27</a:t>
            </a:fld>
            <a:endParaRPr lang="en-US" dirty="0"/>
          </a:p>
        </p:txBody>
      </p:sp>
      <p:sp>
        <p:nvSpPr>
          <p:cNvPr id="5" name="Content Placeholder 4"/>
          <p:cNvSpPr>
            <a:spLocks noGrp="1"/>
          </p:cNvSpPr>
          <p:nvPr>
            <p:ph idx="1"/>
          </p:nvPr>
        </p:nvSpPr>
        <p:spPr>
          <a:xfrm>
            <a:off x="475359" y="2065518"/>
            <a:ext cx="3121281" cy="4762366"/>
          </a:xfrm>
        </p:spPr>
        <p:txBody>
          <a:bodyPr>
            <a:normAutofit/>
          </a:bodyPr>
          <a:lstStyle/>
          <a:p>
            <a:pPr marL="285750" indent="-285750">
              <a:buFont typeface="Arial" panose="020B0604020202020204" pitchFamily="34" charset="0"/>
              <a:buChar char="•"/>
            </a:pPr>
            <a:r>
              <a:rPr lang="en-US" dirty="0"/>
              <a:t> Aggregate inflation since 2020 exceeds aggregate wage increases.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Those with financial assets have benefited during this period.</a:t>
            </a:r>
          </a:p>
          <a:p>
            <a:pPr marL="285750" indent="-285750">
              <a:buFont typeface="Arial" panose="020B0604020202020204" pitchFamily="34" charset="0"/>
              <a:buChar char="•"/>
            </a:pPr>
            <a:endParaRPr lang="en-US" dirty="0"/>
          </a:p>
          <a:p>
            <a:endParaRPr lang="en-US" dirty="0">
              <a:highlight>
                <a:srgbClr val="FFFF00"/>
              </a:highlight>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
        <p:nvSpPr>
          <p:cNvPr id="6" name="Text Placeholder 5"/>
          <p:cNvSpPr>
            <a:spLocks noGrp="1"/>
          </p:cNvSpPr>
          <p:nvPr>
            <p:ph type="body" sz="quarter" idx="20"/>
          </p:nvPr>
        </p:nvSpPr>
        <p:spPr/>
        <p:txBody>
          <a:bodyPr/>
          <a:lstStyle/>
          <a:p>
            <a:r>
              <a:rPr lang="en-US" b="0" i="0" dirty="0">
                <a:solidFill>
                  <a:srgbClr val="444444"/>
                </a:solidFill>
                <a:effectLst/>
                <a:latin typeface="Roboto" panose="02000000000000000000" pitchFamily="2" charset="0"/>
              </a:rPr>
              <a:t>Source: U.S. Bureau of Labor Statistics via FRED®. Data as of </a:t>
            </a:r>
            <a:r>
              <a:rPr lang="en-US" dirty="0">
                <a:solidFill>
                  <a:srgbClr val="444444"/>
                </a:solidFill>
              </a:rPr>
              <a:t>Dec</a:t>
            </a:r>
            <a:r>
              <a:rPr lang="en-US" b="0" i="0" dirty="0">
                <a:solidFill>
                  <a:srgbClr val="444444"/>
                </a:solidFill>
                <a:effectLst/>
                <a:latin typeface="Roboto" panose="02000000000000000000" pitchFamily="2" charset="0"/>
              </a:rPr>
              <a:t>. </a:t>
            </a:r>
            <a:r>
              <a:rPr lang="en-US">
                <a:solidFill>
                  <a:srgbClr val="444444"/>
                </a:solidFill>
              </a:rPr>
              <a:t>30</a:t>
            </a:r>
            <a:r>
              <a:rPr lang="en-US" b="0" i="0">
                <a:solidFill>
                  <a:srgbClr val="444444"/>
                </a:solidFill>
                <a:effectLst/>
                <a:latin typeface="Roboto" panose="02000000000000000000" pitchFamily="2" charset="0"/>
              </a:rPr>
              <a:t>, </a:t>
            </a:r>
            <a:r>
              <a:rPr lang="en-US" b="0" i="0" dirty="0">
                <a:solidFill>
                  <a:srgbClr val="444444"/>
                </a:solidFill>
                <a:effectLst/>
                <a:latin typeface="Roboto" panose="02000000000000000000" pitchFamily="2" charset="0"/>
              </a:rPr>
              <a:t>2025.</a:t>
            </a:r>
            <a:endParaRPr lang="en-US" dirty="0"/>
          </a:p>
        </p:txBody>
      </p:sp>
      <p:graphicFrame>
        <p:nvGraphicFramePr>
          <p:cNvPr id="3" name="Chart 2">
            <a:extLst>
              <a:ext uri="{FF2B5EF4-FFF2-40B4-BE49-F238E27FC236}">
                <a16:creationId xmlns:a16="http://schemas.microsoft.com/office/drawing/2014/main" id="{73E4197D-65AB-12F5-7EE9-5EF45BE672D9}"/>
              </a:ext>
            </a:extLst>
          </p:cNvPr>
          <p:cNvGraphicFramePr>
            <a:graphicFrameLocks noGrp="1"/>
          </p:cNvGraphicFramePr>
          <p:nvPr>
            <p:extLst>
              <p:ext uri="{D42A27DB-BD31-4B8C-83A1-F6EECF244321}">
                <p14:modId xmlns:p14="http://schemas.microsoft.com/office/powerpoint/2010/main" val="3016561006"/>
              </p:ext>
            </p:extLst>
          </p:nvPr>
        </p:nvGraphicFramePr>
        <p:xfrm>
          <a:off x="4017263" y="1886711"/>
          <a:ext cx="5711953" cy="52080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2456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2C42F-B813-C9C7-8E57-17F6915E7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C5AF33-8FFF-B594-CF05-C65C73225793}"/>
              </a:ext>
            </a:extLst>
          </p:cNvPr>
          <p:cNvSpPr>
            <a:spLocks noGrp="1"/>
          </p:cNvSpPr>
          <p:nvPr>
            <p:ph type="title"/>
          </p:nvPr>
        </p:nvSpPr>
        <p:spPr/>
        <p:txBody>
          <a:bodyPr>
            <a:normAutofit fontScale="90000"/>
          </a:bodyPr>
          <a:lstStyle/>
          <a:p>
            <a:r>
              <a:rPr lang="en-US" dirty="0"/>
              <a:t>PCE- Progress towards the Fed’s 2% target has slowed</a:t>
            </a:r>
          </a:p>
        </p:txBody>
      </p:sp>
      <p:sp>
        <p:nvSpPr>
          <p:cNvPr id="3" name="Content Placeholder 2">
            <a:extLst>
              <a:ext uri="{FF2B5EF4-FFF2-40B4-BE49-F238E27FC236}">
                <a16:creationId xmlns:a16="http://schemas.microsoft.com/office/drawing/2014/main" id="{E684773E-8493-4AAB-B009-672630D3C4EF}"/>
              </a:ext>
            </a:extLst>
          </p:cNvPr>
          <p:cNvSpPr>
            <a:spLocks noGrp="1"/>
          </p:cNvSpPr>
          <p:nvPr>
            <p:ph idx="1"/>
          </p:nvPr>
        </p:nvSpPr>
        <p:spPr>
          <a:xfrm>
            <a:off x="457199" y="2068960"/>
            <a:ext cx="3151633" cy="4732758"/>
          </a:xfrm>
        </p:spPr>
        <p:txBody>
          <a:bodyPr>
            <a:normAutofit/>
          </a:bodyPr>
          <a:lstStyle/>
          <a:p>
            <a:r>
              <a:rPr lang="en-US" dirty="0"/>
              <a:t>Declines in inflation have slowed but recent data on rents provides some optimism for 2026.</a:t>
            </a:r>
          </a:p>
          <a:p>
            <a:endParaRPr lang="en-US" dirty="0"/>
          </a:p>
          <a:p>
            <a:r>
              <a:rPr lang="en-US" dirty="0"/>
              <a:t>Core goods inflation should slow as we get past 2025 tariff price increases.</a:t>
            </a:r>
          </a:p>
          <a:p>
            <a:endParaRPr lang="en-US" dirty="0"/>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4E6D5699-3C02-EE1B-255A-7295AEC06748}"/>
              </a:ext>
            </a:extLst>
          </p:cNvPr>
          <p:cNvSpPr>
            <a:spLocks noGrp="1"/>
          </p:cNvSpPr>
          <p:nvPr>
            <p:ph type="sldNum" sz="quarter" idx="4"/>
          </p:nvPr>
        </p:nvSpPr>
        <p:spPr/>
        <p:txBody>
          <a:bodyPr/>
          <a:lstStyle/>
          <a:p>
            <a:fld id="{DE0F21F1-205D-A749-A8CF-AA0C73715D22}" type="slidenum">
              <a:rPr lang="en-US" smtClean="0"/>
              <a:pPr/>
              <a:t>28</a:t>
            </a:fld>
            <a:endParaRPr lang="en-US" dirty="0"/>
          </a:p>
        </p:txBody>
      </p:sp>
      <p:sp>
        <p:nvSpPr>
          <p:cNvPr id="6" name="Text Placeholder 5">
            <a:extLst>
              <a:ext uri="{FF2B5EF4-FFF2-40B4-BE49-F238E27FC236}">
                <a16:creationId xmlns:a16="http://schemas.microsoft.com/office/drawing/2014/main" id="{B23E29D6-D47F-EE1D-3375-59E6907D28CE}"/>
              </a:ext>
            </a:extLst>
          </p:cNvPr>
          <p:cNvSpPr>
            <a:spLocks noGrp="1"/>
          </p:cNvSpPr>
          <p:nvPr>
            <p:ph type="body" sz="quarter" idx="20"/>
          </p:nvPr>
        </p:nvSpPr>
        <p:spPr/>
        <p:txBody>
          <a:bodyPr/>
          <a:lstStyle/>
          <a:p>
            <a:r>
              <a:rPr lang="en-US" i="1" dirty="0"/>
              <a:t>Source: SF Fed Data Explorer</a:t>
            </a:r>
            <a:r>
              <a:rPr lang="en-US" dirty="0"/>
              <a:t>, Federal Reserve Bank of San Francisco. Retrieved Dec. 18, 2025; based on calculations using most recent data from the Bureau of Economic Analysis.</a:t>
            </a:r>
            <a:endParaRPr lang="en-US" i="1" dirty="0"/>
          </a:p>
        </p:txBody>
      </p:sp>
      <p:graphicFrame>
        <p:nvGraphicFramePr>
          <p:cNvPr id="7" name="Chart 6">
            <a:extLst>
              <a:ext uri="{FF2B5EF4-FFF2-40B4-BE49-F238E27FC236}">
                <a16:creationId xmlns:a16="http://schemas.microsoft.com/office/drawing/2014/main" id="{A362F8EA-2C18-A7F8-6C15-4962C65F23D1}"/>
              </a:ext>
            </a:extLst>
          </p:cNvPr>
          <p:cNvGraphicFramePr>
            <a:graphicFrameLocks noGrp="1"/>
          </p:cNvGraphicFramePr>
          <p:nvPr>
            <p:extLst>
              <p:ext uri="{D42A27DB-BD31-4B8C-83A1-F6EECF244321}">
                <p14:modId xmlns:p14="http://schemas.microsoft.com/office/powerpoint/2010/main" val="2928704532"/>
              </p:ext>
            </p:extLst>
          </p:nvPr>
        </p:nvGraphicFramePr>
        <p:xfrm>
          <a:off x="4101535" y="1790700"/>
          <a:ext cx="5664765" cy="50110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242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639F9-B06D-F372-DFFC-25CF2106E8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F5B1CA-8D46-36FB-DD77-E817D28270E6}"/>
              </a:ext>
            </a:extLst>
          </p:cNvPr>
          <p:cNvSpPr>
            <a:spLocks noGrp="1"/>
          </p:cNvSpPr>
          <p:nvPr>
            <p:ph type="title"/>
          </p:nvPr>
        </p:nvSpPr>
        <p:spPr/>
        <p:txBody>
          <a:bodyPr>
            <a:normAutofit fontScale="90000"/>
          </a:bodyPr>
          <a:lstStyle/>
          <a:p>
            <a:r>
              <a:rPr lang="en-US" dirty="0"/>
              <a:t>Dot Plot- Interest rate outlooks from FOMC members</a:t>
            </a:r>
          </a:p>
        </p:txBody>
      </p:sp>
      <p:sp>
        <p:nvSpPr>
          <p:cNvPr id="4" name="Slide Number Placeholder 3">
            <a:extLst>
              <a:ext uri="{FF2B5EF4-FFF2-40B4-BE49-F238E27FC236}">
                <a16:creationId xmlns:a16="http://schemas.microsoft.com/office/drawing/2014/main" id="{045191E8-8E07-572D-39AD-6D2E8A2083F7}"/>
              </a:ext>
            </a:extLst>
          </p:cNvPr>
          <p:cNvSpPr>
            <a:spLocks noGrp="1"/>
          </p:cNvSpPr>
          <p:nvPr>
            <p:ph type="sldNum" sz="quarter" idx="4"/>
          </p:nvPr>
        </p:nvSpPr>
        <p:spPr/>
        <p:txBody>
          <a:bodyPr/>
          <a:lstStyle/>
          <a:p>
            <a:fld id="{DE0F21F1-205D-A749-A8CF-AA0C73715D22}" type="slidenum">
              <a:rPr lang="en-US" smtClean="0"/>
              <a:pPr/>
              <a:t>29</a:t>
            </a:fld>
            <a:endParaRPr lang="en-US" dirty="0"/>
          </a:p>
        </p:txBody>
      </p:sp>
      <p:sp>
        <p:nvSpPr>
          <p:cNvPr id="5" name="Content Placeholder 4">
            <a:extLst>
              <a:ext uri="{FF2B5EF4-FFF2-40B4-BE49-F238E27FC236}">
                <a16:creationId xmlns:a16="http://schemas.microsoft.com/office/drawing/2014/main" id="{95312625-ACE6-7E16-53E8-EF3A7CA63506}"/>
              </a:ext>
            </a:extLst>
          </p:cNvPr>
          <p:cNvSpPr>
            <a:spLocks noGrp="1"/>
          </p:cNvSpPr>
          <p:nvPr>
            <p:ph idx="1"/>
          </p:nvPr>
        </p:nvSpPr>
        <p:spPr>
          <a:xfrm>
            <a:off x="475359" y="2065518"/>
            <a:ext cx="3439415" cy="4762366"/>
          </a:xfrm>
        </p:spPr>
        <p:txBody>
          <a:bodyPr>
            <a:normAutofit/>
          </a:bodyPr>
          <a:lstStyle/>
          <a:p>
            <a:pPr marL="285750" indent="-285750">
              <a:buFont typeface="Arial" panose="020B0604020202020204" pitchFamily="34" charset="0"/>
              <a:buChar char="•"/>
            </a:pPr>
            <a:r>
              <a:rPr lang="en-US" dirty="0"/>
              <a:t>Fed Chair Powell emphasized this is not a “forecast,” but it does provide insight about where members see rates going forward.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wide dispersion as time frames lengthen highlights the difficulty in forecasting economic growth and inflation.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dispersion over the longer term highlights that there is some question about what rate is neither accommodative nor restrictive, the “neutral rate” or r*.  </a:t>
            </a:r>
          </a:p>
          <a:p>
            <a:pPr marL="285750" indent="-285750">
              <a:buFont typeface="Arial" panose="020B0604020202020204" pitchFamily="34" charset="0"/>
              <a:buChar char="•"/>
            </a:pPr>
            <a:endParaRPr lang="en-US" dirty="0"/>
          </a:p>
          <a:p>
            <a:endParaRPr lang="en-US" dirty="0">
              <a:highlight>
                <a:srgbClr val="FFFF00"/>
              </a:highlight>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
        <p:nvSpPr>
          <p:cNvPr id="6" name="Text Placeholder 5">
            <a:extLst>
              <a:ext uri="{FF2B5EF4-FFF2-40B4-BE49-F238E27FC236}">
                <a16:creationId xmlns:a16="http://schemas.microsoft.com/office/drawing/2014/main" id="{6C0CE97C-AFF7-11E1-D381-9C76CF6F6036}"/>
              </a:ext>
            </a:extLst>
          </p:cNvPr>
          <p:cNvSpPr>
            <a:spLocks noGrp="1"/>
          </p:cNvSpPr>
          <p:nvPr>
            <p:ph type="body" sz="quarter" idx="20"/>
          </p:nvPr>
        </p:nvSpPr>
        <p:spPr/>
        <p:txBody>
          <a:bodyPr/>
          <a:lstStyle/>
          <a:p>
            <a:r>
              <a:rPr lang="en-US" i="1" dirty="0"/>
              <a:t>Overnight Index Swap (OIS) is the overnight index fixed swap rate (based on SOFR).</a:t>
            </a:r>
          </a:p>
          <a:p>
            <a:r>
              <a:rPr lang="en-US" i="1" dirty="0"/>
              <a:t>Source: Bloomberg. FOMC Dots Median data as of Dec. 10, 2025. Overnight Index Swap and Fed Funds Futures data as of Dec. 10, 2025.</a:t>
            </a:r>
          </a:p>
        </p:txBody>
      </p:sp>
      <p:graphicFrame>
        <p:nvGraphicFramePr>
          <p:cNvPr id="3" name="Chart 2">
            <a:extLst>
              <a:ext uri="{FF2B5EF4-FFF2-40B4-BE49-F238E27FC236}">
                <a16:creationId xmlns:a16="http://schemas.microsoft.com/office/drawing/2014/main" id="{0F9566EC-FDD8-A607-D6DA-D6B8EF2DD4EC}"/>
              </a:ext>
            </a:extLst>
          </p:cNvPr>
          <p:cNvGraphicFramePr>
            <a:graphicFrameLocks noGrp="1"/>
          </p:cNvGraphicFramePr>
          <p:nvPr>
            <p:extLst>
              <p:ext uri="{D42A27DB-BD31-4B8C-83A1-F6EECF244321}">
                <p14:modId xmlns:p14="http://schemas.microsoft.com/office/powerpoint/2010/main" val="1638752163"/>
              </p:ext>
            </p:extLst>
          </p:nvPr>
        </p:nvGraphicFramePr>
        <p:xfrm>
          <a:off x="4104108" y="1701876"/>
          <a:ext cx="5673876" cy="52323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8576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CC0EA-0DB4-3B47-518D-662D006BCAC1}"/>
              </a:ext>
            </a:extLst>
          </p:cNvPr>
          <p:cNvSpPr>
            <a:spLocks noGrp="1"/>
          </p:cNvSpPr>
          <p:nvPr>
            <p:ph type="title"/>
          </p:nvPr>
        </p:nvSpPr>
        <p:spPr/>
        <p:txBody>
          <a:bodyPr/>
          <a:lstStyle/>
          <a:p>
            <a:r>
              <a:rPr lang="en-US" dirty="0"/>
              <a:t>BOK Financial Wealth Management</a:t>
            </a:r>
          </a:p>
        </p:txBody>
      </p:sp>
      <p:sp>
        <p:nvSpPr>
          <p:cNvPr id="4" name="Text Placeholder 3">
            <a:extLst>
              <a:ext uri="{FF2B5EF4-FFF2-40B4-BE49-F238E27FC236}">
                <a16:creationId xmlns:a16="http://schemas.microsoft.com/office/drawing/2014/main" id="{0D167E98-4C31-1B08-0F4B-6F9FDF46D5C9}"/>
              </a:ext>
            </a:extLst>
          </p:cNvPr>
          <p:cNvSpPr>
            <a:spLocks noGrp="1"/>
          </p:cNvSpPr>
          <p:nvPr>
            <p:ph type="body" sz="quarter" idx="13"/>
          </p:nvPr>
        </p:nvSpPr>
        <p:spPr/>
        <p:txBody>
          <a:bodyPr/>
          <a:lstStyle/>
          <a:p>
            <a:r>
              <a:rPr lang="en-US" dirty="0"/>
              <a:t>Comprehensive Service Offerings</a:t>
            </a:r>
          </a:p>
          <a:p>
            <a:endParaRPr lang="en-US" dirty="0"/>
          </a:p>
        </p:txBody>
      </p:sp>
      <p:sp>
        <p:nvSpPr>
          <p:cNvPr id="5" name="Slide Number Placeholder 4">
            <a:extLst>
              <a:ext uri="{FF2B5EF4-FFF2-40B4-BE49-F238E27FC236}">
                <a16:creationId xmlns:a16="http://schemas.microsoft.com/office/drawing/2014/main" id="{675C1F13-EBDC-973D-D69B-2C643CEAE385}"/>
              </a:ext>
            </a:extLst>
          </p:cNvPr>
          <p:cNvSpPr>
            <a:spLocks noGrp="1"/>
          </p:cNvSpPr>
          <p:nvPr>
            <p:ph type="sldNum" sz="quarter" idx="4"/>
          </p:nvPr>
        </p:nvSpPr>
        <p:spPr/>
        <p:txBody>
          <a:bodyPr/>
          <a:lstStyle/>
          <a:p>
            <a:fld id="{DE0F21F1-205D-A749-A8CF-AA0C73715D22}" type="slidenum">
              <a:rPr lang="en-US" smtClean="0"/>
              <a:pPr/>
              <a:t>3</a:t>
            </a:fld>
            <a:endParaRPr lang="en-US" dirty="0"/>
          </a:p>
        </p:txBody>
      </p:sp>
      <p:sp>
        <p:nvSpPr>
          <p:cNvPr id="6" name="Text Placeholder 5">
            <a:extLst>
              <a:ext uri="{FF2B5EF4-FFF2-40B4-BE49-F238E27FC236}">
                <a16:creationId xmlns:a16="http://schemas.microsoft.com/office/drawing/2014/main" id="{0CF8F045-BF17-98D7-154E-3E15F32F01A4}"/>
              </a:ext>
            </a:extLst>
          </p:cNvPr>
          <p:cNvSpPr>
            <a:spLocks noGrp="1"/>
          </p:cNvSpPr>
          <p:nvPr>
            <p:ph type="body" sz="quarter" idx="20"/>
          </p:nvPr>
        </p:nvSpPr>
        <p:spPr>
          <a:xfrm>
            <a:off x="486027" y="6583178"/>
            <a:ext cx="8558209" cy="1033536"/>
          </a:xfrm>
        </p:spPr>
        <p:txBody>
          <a:bodyPr/>
          <a:lstStyle/>
          <a:p>
            <a:r>
              <a:rPr lang="en-US" sz="800" dirty="0"/>
              <a:t>BOKF, NA is the bank subsidiary of BOK Financial Corporation (BOKF), a financial services holding company (NASDAQ:BOKF). BOKF offers trust and wealth management services through its subsidiaries including BOKF, NA (and its banking divisions Bank of Oklahoma, Bank of Texas, Bank of Albuquerque, and BOK Financial) and investment advisory services through its non-bank subsidiaries Cavanal Hill Investment Management, Inc., and BOK Financial Private Wealth, Inc., each an SEC registered investment adviser, and BOK Financial Securities, Inc., also an SEC registered investment adviser and registered broker/dealer, member FINRA/SIPC (each an “Investment Affiliate”) (collectively, “BOKF”). Securities, insurance, and advisory services offered through BOK Financial Securities, Inc., member FINRA/SIPC and an SEC registered investment adviser. Services may be offered under our trade name, BOK Financial Advisors. </a:t>
            </a:r>
            <a:r>
              <a:rPr lang="en-US" sz="800" b="1" dirty="0"/>
              <a:t>INVESTMENT AND INSURANCE PRODUCTS ARE: NOT FDIC INSURED | NOT GUARANTEED BY THE BANK OR ITS AFFILIATES | NOT DEPOSITS | NOT FDIC INSURED | NO BANK GUARANTEE | MAY LOSE VALUE. </a:t>
            </a:r>
            <a:r>
              <a:rPr lang="en-US" sz="800" dirty="0"/>
              <a:t>BOK Financial</a:t>
            </a:r>
            <a:r>
              <a:rPr lang="en-US" sz="800" baseline="30000" dirty="0"/>
              <a:t>®</a:t>
            </a:r>
            <a:r>
              <a:rPr lang="en-US" sz="800" dirty="0"/>
              <a:t> is a trademark of BOKF, NA. Member FDIC. Bank dealer services offered through BOK Financial Capital Markets, which operates as a separately identifiable department of BOKF, NA. BOKF, NA is the bank subsidiary of BOK Financial Corporation. Investment products are: </a:t>
            </a:r>
            <a:r>
              <a:rPr lang="en-US" sz="800" b="1" dirty="0"/>
              <a:t>NOT FDIC INSURED | NO BANK GUARANTEE | MAY LOSE VALUE</a:t>
            </a:r>
            <a:endParaRPr lang="en-US" dirty="0"/>
          </a:p>
        </p:txBody>
      </p:sp>
      <p:pic>
        <p:nvPicPr>
          <p:cNvPr id="7" name="Picture 6" descr="A circular chart with icons on it&#10;&#10;Description automatically generated">
            <a:extLst>
              <a:ext uri="{FF2B5EF4-FFF2-40B4-BE49-F238E27FC236}">
                <a16:creationId xmlns:a16="http://schemas.microsoft.com/office/drawing/2014/main" id="{FFDE7CEA-2A42-404D-E373-4C129E296A3F}"/>
              </a:ext>
            </a:extLst>
          </p:cNvPr>
          <p:cNvPicPr>
            <a:picLocks noChangeAspect="1"/>
          </p:cNvPicPr>
          <p:nvPr/>
        </p:nvPicPr>
        <p:blipFill>
          <a:blip r:embed="rId2"/>
          <a:stretch>
            <a:fillRect/>
          </a:stretch>
        </p:blipFill>
        <p:spPr>
          <a:xfrm>
            <a:off x="129208" y="1660045"/>
            <a:ext cx="7176053" cy="4643327"/>
          </a:xfrm>
          <a:prstGeom prst="rect">
            <a:avLst/>
          </a:prstGeom>
        </p:spPr>
      </p:pic>
      <p:sp>
        <p:nvSpPr>
          <p:cNvPr id="8" name="object 8">
            <a:extLst>
              <a:ext uri="{FF2B5EF4-FFF2-40B4-BE49-F238E27FC236}">
                <a16:creationId xmlns:a16="http://schemas.microsoft.com/office/drawing/2014/main" id="{198EB393-DAE1-7D3E-807E-197457531E61}"/>
              </a:ext>
            </a:extLst>
          </p:cNvPr>
          <p:cNvSpPr txBox="1"/>
          <p:nvPr/>
        </p:nvSpPr>
        <p:spPr>
          <a:xfrm>
            <a:off x="7305260" y="2054400"/>
            <a:ext cx="2314815" cy="4177106"/>
          </a:xfrm>
          <a:prstGeom prst="rect">
            <a:avLst/>
          </a:prstGeom>
          <a:solidFill>
            <a:srgbClr val="FF7F41">
              <a:alpha val="30196"/>
            </a:srgbClr>
          </a:solidFill>
        </p:spPr>
        <p:txBody>
          <a:bodyPr vert="horz" wrap="square" lIns="0" tIns="2096" rIns="0" bIns="0" rtlCol="0">
            <a:spAutoFit/>
          </a:bodyPr>
          <a:lstStyle/>
          <a:p>
            <a:pPr marL="142756" indent="-92988">
              <a:spcAft>
                <a:spcPts val="330"/>
              </a:spcAft>
            </a:pPr>
            <a:endParaRPr lang="en-US" sz="330" b="1" dirty="0">
              <a:cs typeface="Times New Roman"/>
            </a:endParaRPr>
          </a:p>
          <a:p>
            <a:pPr marL="142756" indent="-92988">
              <a:spcAft>
                <a:spcPts val="330"/>
              </a:spcAft>
            </a:pPr>
            <a:r>
              <a:rPr lang="en-US" sz="1200" b="1" dirty="0">
                <a:cs typeface="Times New Roman"/>
              </a:rPr>
              <a:t>CLIENTS WE SERVE</a:t>
            </a:r>
            <a:endParaRPr sz="1200" b="1" dirty="0">
              <a:cs typeface="Roboto"/>
            </a:endParaRPr>
          </a:p>
          <a:p>
            <a:pPr marL="254603" marR="158734" indent="-113157">
              <a:spcAft>
                <a:spcPts val="330"/>
              </a:spcAft>
              <a:buChar char="•"/>
              <a:tabLst>
                <a:tab pos="254603" algn="l"/>
              </a:tabLst>
            </a:pPr>
            <a:r>
              <a:rPr sz="1150" dirty="0">
                <a:ea typeface="Roboto" panose="02000000000000000000" pitchFamily="2" charset="0"/>
                <a:cs typeface="Roboto Light"/>
              </a:rPr>
              <a:t>High </a:t>
            </a:r>
            <a:r>
              <a:rPr lang="en-US" sz="1150" dirty="0">
                <a:ea typeface="Roboto" panose="02000000000000000000" pitchFamily="2" charset="0"/>
                <a:cs typeface="Roboto Light"/>
              </a:rPr>
              <a:t>net-worth</a:t>
            </a:r>
            <a:r>
              <a:rPr sz="1150" dirty="0">
                <a:ea typeface="Roboto" panose="02000000000000000000" pitchFamily="2" charset="0"/>
                <a:cs typeface="Roboto Light"/>
              </a:rPr>
              <a:t> </a:t>
            </a:r>
            <a:r>
              <a:rPr sz="1150" spc="-8" dirty="0">
                <a:ea typeface="Roboto" panose="02000000000000000000" pitchFamily="2" charset="0"/>
                <a:cs typeface="Roboto Light"/>
              </a:rPr>
              <a:t>individuals </a:t>
            </a:r>
            <a:r>
              <a:rPr lang="en-US" sz="1150" spc="-8" dirty="0">
                <a:ea typeface="Roboto" panose="02000000000000000000" pitchFamily="2" charset="0"/>
                <a:cs typeface="Roboto Light"/>
              </a:rPr>
              <a:t>     </a:t>
            </a:r>
            <a:r>
              <a:rPr sz="1150" dirty="0">
                <a:ea typeface="Roboto" panose="02000000000000000000" pitchFamily="2" charset="0"/>
                <a:cs typeface="Roboto Light"/>
              </a:rPr>
              <a:t>and </a:t>
            </a:r>
            <a:r>
              <a:rPr sz="1150" spc="-8" dirty="0">
                <a:ea typeface="Roboto" panose="02000000000000000000" pitchFamily="2" charset="0"/>
                <a:cs typeface="Roboto Light"/>
              </a:rPr>
              <a:t>families</a:t>
            </a:r>
            <a:endParaRPr sz="1150" dirty="0">
              <a:ea typeface="Roboto" panose="02000000000000000000" pitchFamily="2" charset="0"/>
              <a:cs typeface="Roboto Light"/>
            </a:endParaRPr>
          </a:p>
          <a:p>
            <a:pPr marL="254079" indent="-112633">
              <a:spcAft>
                <a:spcPts val="330"/>
              </a:spcAft>
              <a:buChar char="•"/>
              <a:tabLst>
                <a:tab pos="254079" algn="l"/>
              </a:tabLst>
            </a:pPr>
            <a:r>
              <a:rPr sz="1150" spc="-8" dirty="0">
                <a:ea typeface="Roboto" panose="02000000000000000000" pitchFamily="2" charset="0"/>
                <a:cs typeface="Roboto Light"/>
              </a:rPr>
              <a:t>Corporations</a:t>
            </a:r>
            <a:endParaRPr sz="1150" dirty="0">
              <a:ea typeface="Roboto" panose="02000000000000000000" pitchFamily="2" charset="0"/>
              <a:cs typeface="Roboto Light"/>
            </a:endParaRPr>
          </a:p>
          <a:p>
            <a:pPr marL="254079" indent="-112633">
              <a:spcAft>
                <a:spcPts val="330"/>
              </a:spcAft>
              <a:buChar char="•"/>
              <a:tabLst>
                <a:tab pos="254079" algn="l"/>
              </a:tabLst>
            </a:pPr>
            <a:r>
              <a:rPr sz="1150" dirty="0">
                <a:ea typeface="Roboto" panose="02000000000000000000" pitchFamily="2" charset="0"/>
                <a:cs typeface="Roboto Light"/>
              </a:rPr>
              <a:t>Insurance</a:t>
            </a:r>
            <a:r>
              <a:rPr sz="1150" spc="-33" dirty="0">
                <a:ea typeface="Roboto" panose="02000000000000000000" pitchFamily="2" charset="0"/>
                <a:cs typeface="Roboto Light"/>
              </a:rPr>
              <a:t> </a:t>
            </a:r>
            <a:r>
              <a:rPr sz="1150" spc="-8" dirty="0">
                <a:ea typeface="Roboto" panose="02000000000000000000" pitchFamily="2" charset="0"/>
                <a:cs typeface="Roboto Light"/>
              </a:rPr>
              <a:t>companies</a:t>
            </a:r>
            <a:endParaRPr sz="1150" dirty="0">
              <a:ea typeface="Roboto" panose="02000000000000000000" pitchFamily="2" charset="0"/>
              <a:cs typeface="Roboto Light"/>
            </a:endParaRPr>
          </a:p>
          <a:p>
            <a:pPr marL="254079" indent="-112633">
              <a:spcAft>
                <a:spcPts val="330"/>
              </a:spcAft>
              <a:buChar char="•"/>
              <a:tabLst>
                <a:tab pos="254079" algn="l"/>
              </a:tabLst>
            </a:pPr>
            <a:r>
              <a:rPr sz="1150" spc="-8" dirty="0">
                <a:ea typeface="Roboto" panose="02000000000000000000" pitchFamily="2" charset="0"/>
                <a:cs typeface="Roboto Light"/>
              </a:rPr>
              <a:t>Educational</a:t>
            </a:r>
            <a:r>
              <a:rPr sz="1150" spc="41" dirty="0">
                <a:ea typeface="Roboto" panose="02000000000000000000" pitchFamily="2" charset="0"/>
                <a:cs typeface="Roboto Light"/>
              </a:rPr>
              <a:t> </a:t>
            </a:r>
            <a:r>
              <a:rPr sz="1150" spc="-8" dirty="0">
                <a:ea typeface="Roboto" panose="02000000000000000000" pitchFamily="2" charset="0"/>
                <a:cs typeface="Roboto Light"/>
              </a:rPr>
              <a:t>institutions</a:t>
            </a:r>
            <a:endParaRPr sz="1150" dirty="0">
              <a:ea typeface="Roboto" panose="02000000000000000000" pitchFamily="2" charset="0"/>
              <a:cs typeface="Roboto Light"/>
            </a:endParaRPr>
          </a:p>
          <a:p>
            <a:pPr marL="254079" indent="-112633">
              <a:spcAft>
                <a:spcPts val="330"/>
              </a:spcAft>
              <a:buChar char="•"/>
              <a:tabLst>
                <a:tab pos="254079" algn="l"/>
              </a:tabLst>
            </a:pPr>
            <a:r>
              <a:rPr sz="1150" spc="-8" dirty="0">
                <a:ea typeface="Roboto" panose="02000000000000000000" pitchFamily="2" charset="0"/>
                <a:cs typeface="Roboto Light"/>
              </a:rPr>
              <a:t>Municipalities</a:t>
            </a:r>
            <a:endParaRPr sz="1150" dirty="0">
              <a:ea typeface="Roboto" panose="02000000000000000000" pitchFamily="2" charset="0"/>
              <a:cs typeface="Roboto Light"/>
            </a:endParaRPr>
          </a:p>
          <a:p>
            <a:pPr marL="254079" indent="-112633">
              <a:spcAft>
                <a:spcPts val="330"/>
              </a:spcAft>
              <a:buChar char="•"/>
              <a:tabLst>
                <a:tab pos="254079" algn="l"/>
              </a:tabLst>
            </a:pPr>
            <a:r>
              <a:rPr sz="1150" spc="-8" dirty="0">
                <a:ea typeface="Roboto" panose="02000000000000000000" pitchFamily="2" charset="0"/>
                <a:cs typeface="Roboto Light"/>
              </a:rPr>
              <a:t>Endowments</a:t>
            </a:r>
            <a:endParaRPr sz="1150" dirty="0">
              <a:ea typeface="Roboto" panose="02000000000000000000" pitchFamily="2" charset="0"/>
              <a:cs typeface="Roboto Light"/>
            </a:endParaRPr>
          </a:p>
          <a:p>
            <a:pPr marL="254079" indent="-112633">
              <a:spcAft>
                <a:spcPts val="330"/>
              </a:spcAft>
              <a:buChar char="•"/>
              <a:tabLst>
                <a:tab pos="254079" algn="l"/>
              </a:tabLst>
            </a:pPr>
            <a:r>
              <a:rPr sz="1150" spc="-8" dirty="0">
                <a:ea typeface="Roboto" panose="02000000000000000000" pitchFamily="2" charset="0"/>
                <a:cs typeface="Roboto Light"/>
              </a:rPr>
              <a:t>Not-for-profits</a:t>
            </a:r>
            <a:endParaRPr sz="1150" dirty="0">
              <a:ea typeface="Roboto" panose="02000000000000000000" pitchFamily="2" charset="0"/>
              <a:cs typeface="Roboto Light"/>
            </a:endParaRPr>
          </a:p>
          <a:p>
            <a:pPr marL="254079" indent="-112633">
              <a:spcAft>
                <a:spcPts val="330"/>
              </a:spcAft>
              <a:buChar char="•"/>
              <a:tabLst>
                <a:tab pos="254079" algn="l"/>
              </a:tabLst>
            </a:pPr>
            <a:r>
              <a:rPr sz="1150" dirty="0">
                <a:ea typeface="Roboto" panose="02000000000000000000" pitchFamily="2" charset="0"/>
                <a:cs typeface="Roboto Light"/>
              </a:rPr>
              <a:t>Financial</a:t>
            </a:r>
            <a:r>
              <a:rPr sz="1150" spc="-37" dirty="0">
                <a:ea typeface="Roboto" panose="02000000000000000000" pitchFamily="2" charset="0"/>
                <a:cs typeface="Roboto Light"/>
              </a:rPr>
              <a:t> </a:t>
            </a:r>
            <a:r>
              <a:rPr sz="1150" spc="-8" dirty="0">
                <a:ea typeface="Roboto" panose="02000000000000000000" pitchFamily="2" charset="0"/>
                <a:cs typeface="Roboto Light"/>
              </a:rPr>
              <a:t>institutions</a:t>
            </a:r>
            <a:endParaRPr sz="1150" dirty="0">
              <a:ea typeface="Roboto" panose="02000000000000000000" pitchFamily="2" charset="0"/>
              <a:cs typeface="Roboto Light"/>
            </a:endParaRPr>
          </a:p>
          <a:p>
            <a:pPr marL="254079" indent="-112633">
              <a:spcAft>
                <a:spcPts val="330"/>
              </a:spcAft>
              <a:buChar char="•"/>
              <a:tabLst>
                <a:tab pos="254079" algn="l"/>
              </a:tabLst>
            </a:pPr>
            <a:r>
              <a:rPr sz="1150" dirty="0">
                <a:ea typeface="Roboto" panose="02000000000000000000" pitchFamily="2" charset="0"/>
                <a:cs typeface="Roboto Light"/>
              </a:rPr>
              <a:t>Pension</a:t>
            </a:r>
            <a:r>
              <a:rPr sz="1150" spc="-33" dirty="0">
                <a:ea typeface="Roboto" panose="02000000000000000000" pitchFamily="2" charset="0"/>
                <a:cs typeface="Roboto Light"/>
              </a:rPr>
              <a:t> </a:t>
            </a:r>
            <a:r>
              <a:rPr sz="1150" spc="-8" dirty="0">
                <a:ea typeface="Roboto" panose="02000000000000000000" pitchFamily="2" charset="0"/>
                <a:cs typeface="Roboto Light"/>
              </a:rPr>
              <a:t>plans</a:t>
            </a:r>
            <a:endParaRPr sz="1150" dirty="0">
              <a:ea typeface="Roboto" panose="02000000000000000000" pitchFamily="2" charset="0"/>
              <a:cs typeface="Roboto Light"/>
            </a:endParaRPr>
          </a:p>
          <a:p>
            <a:pPr marL="254079" indent="-112633">
              <a:spcAft>
                <a:spcPts val="330"/>
              </a:spcAft>
              <a:buChar char="•"/>
              <a:tabLst>
                <a:tab pos="254079" algn="l"/>
              </a:tabLst>
            </a:pPr>
            <a:r>
              <a:rPr sz="1150" spc="-8" dirty="0">
                <a:ea typeface="Roboto" panose="02000000000000000000" pitchFamily="2" charset="0"/>
                <a:cs typeface="Roboto Light"/>
              </a:rPr>
              <a:t>Foundations</a:t>
            </a:r>
            <a:endParaRPr sz="1150" dirty="0">
              <a:ea typeface="Roboto" panose="02000000000000000000" pitchFamily="2" charset="0"/>
              <a:cs typeface="Roboto Light"/>
            </a:endParaRPr>
          </a:p>
          <a:p>
            <a:pPr marL="254603" marR="695181" indent="-113157">
              <a:spcAft>
                <a:spcPts val="330"/>
              </a:spcAft>
              <a:buChar char="•"/>
              <a:tabLst>
                <a:tab pos="254603" algn="l"/>
              </a:tabLst>
            </a:pPr>
            <a:r>
              <a:rPr sz="1150" spc="-8" dirty="0">
                <a:ea typeface="Roboto" panose="02000000000000000000" pitchFamily="2" charset="0"/>
                <a:cs typeface="Roboto Light"/>
              </a:rPr>
              <a:t>Philanthropic</a:t>
            </a:r>
            <a:r>
              <a:rPr lang="en-US" sz="1150" spc="-8" dirty="0">
                <a:ea typeface="Roboto" panose="02000000000000000000" pitchFamily="2" charset="0"/>
                <a:cs typeface="Roboto Light"/>
              </a:rPr>
              <a:t> </a:t>
            </a:r>
            <a:r>
              <a:rPr sz="1150" spc="-8" dirty="0">
                <a:ea typeface="Roboto" panose="02000000000000000000" pitchFamily="2" charset="0"/>
                <a:cs typeface="Roboto Light"/>
              </a:rPr>
              <a:t>organizations</a:t>
            </a:r>
            <a:endParaRPr sz="1150" dirty="0">
              <a:ea typeface="Roboto" panose="02000000000000000000" pitchFamily="2" charset="0"/>
              <a:cs typeface="Roboto Light"/>
            </a:endParaRPr>
          </a:p>
          <a:p>
            <a:pPr marL="254079" indent="-112633">
              <a:spcAft>
                <a:spcPts val="330"/>
              </a:spcAft>
              <a:buChar char="•"/>
              <a:tabLst>
                <a:tab pos="254079" algn="l"/>
              </a:tabLst>
            </a:pPr>
            <a:r>
              <a:rPr sz="1150" spc="-8" dirty="0">
                <a:ea typeface="Roboto" panose="02000000000000000000" pitchFamily="2" charset="0"/>
                <a:cs typeface="Roboto Light"/>
              </a:rPr>
              <a:t>Governmental</a:t>
            </a:r>
            <a:r>
              <a:rPr sz="1150" spc="41" dirty="0">
                <a:ea typeface="Roboto" panose="02000000000000000000" pitchFamily="2" charset="0"/>
                <a:cs typeface="Roboto Light"/>
              </a:rPr>
              <a:t> </a:t>
            </a:r>
            <a:r>
              <a:rPr sz="1150" spc="-8" dirty="0">
                <a:ea typeface="Roboto" panose="02000000000000000000" pitchFamily="2" charset="0"/>
                <a:cs typeface="Roboto Light"/>
              </a:rPr>
              <a:t>entities</a:t>
            </a:r>
            <a:endParaRPr sz="1150" dirty="0">
              <a:ea typeface="Roboto" panose="02000000000000000000" pitchFamily="2" charset="0"/>
              <a:cs typeface="Roboto Light"/>
            </a:endParaRPr>
          </a:p>
          <a:p>
            <a:pPr marL="254603" marR="312230" indent="-113157">
              <a:spcAft>
                <a:spcPts val="330"/>
              </a:spcAft>
              <a:buChar char="•"/>
              <a:tabLst>
                <a:tab pos="254603" algn="l"/>
              </a:tabLst>
            </a:pPr>
            <a:r>
              <a:rPr sz="1150" dirty="0">
                <a:ea typeface="Roboto" panose="02000000000000000000" pitchFamily="2" charset="0"/>
                <a:cs typeface="Roboto Light"/>
              </a:rPr>
              <a:t>Registered</a:t>
            </a:r>
            <a:r>
              <a:rPr sz="1150" spc="-37" dirty="0">
                <a:ea typeface="Roboto" panose="02000000000000000000" pitchFamily="2" charset="0"/>
                <a:cs typeface="Roboto Light"/>
              </a:rPr>
              <a:t> </a:t>
            </a:r>
            <a:r>
              <a:rPr sz="1150" spc="-8" dirty="0">
                <a:ea typeface="Roboto" panose="02000000000000000000" pitchFamily="2" charset="0"/>
                <a:cs typeface="Roboto Light"/>
              </a:rPr>
              <a:t>investment advisers</a:t>
            </a:r>
            <a:endParaRPr sz="1150" dirty="0">
              <a:ea typeface="Roboto" panose="02000000000000000000" pitchFamily="2" charset="0"/>
              <a:cs typeface="Roboto Light"/>
            </a:endParaRPr>
          </a:p>
          <a:p>
            <a:pPr marL="254079" indent="-112633">
              <a:spcAft>
                <a:spcPts val="330"/>
              </a:spcAft>
              <a:buChar char="•"/>
              <a:tabLst>
                <a:tab pos="254079" algn="l"/>
              </a:tabLst>
            </a:pPr>
            <a:r>
              <a:rPr sz="1150" spc="-8" dirty="0">
                <a:ea typeface="Roboto" panose="02000000000000000000" pitchFamily="2" charset="0"/>
                <a:cs typeface="Roboto Light"/>
              </a:rPr>
              <a:t>Hospitals</a:t>
            </a:r>
            <a:endParaRPr sz="1150" dirty="0">
              <a:ea typeface="Roboto" panose="02000000000000000000" pitchFamily="2" charset="0"/>
              <a:cs typeface="Roboto Light"/>
            </a:endParaRPr>
          </a:p>
          <a:p>
            <a:pPr marL="254079" indent="-112633">
              <a:spcAft>
                <a:spcPts val="330"/>
              </a:spcAft>
              <a:buChar char="•"/>
              <a:tabLst>
                <a:tab pos="254079" algn="l"/>
              </a:tabLst>
            </a:pPr>
            <a:r>
              <a:rPr sz="1150" spc="-8" dirty="0">
                <a:ea typeface="Roboto" panose="02000000000000000000" pitchFamily="2" charset="0"/>
                <a:cs typeface="Roboto Light"/>
              </a:rPr>
              <a:t>Tribal</a:t>
            </a:r>
            <a:r>
              <a:rPr sz="1150" dirty="0">
                <a:ea typeface="Roboto" panose="02000000000000000000" pitchFamily="2" charset="0"/>
                <a:cs typeface="Roboto Light"/>
              </a:rPr>
              <a:t> </a:t>
            </a:r>
            <a:r>
              <a:rPr sz="1150" spc="-8" dirty="0">
                <a:ea typeface="Roboto" panose="02000000000000000000" pitchFamily="2" charset="0"/>
                <a:cs typeface="Roboto Light"/>
              </a:rPr>
              <a:t>governments</a:t>
            </a:r>
            <a:endParaRPr lang="en-US" sz="1150" spc="-8" dirty="0">
              <a:ea typeface="Roboto" panose="02000000000000000000" pitchFamily="2" charset="0"/>
              <a:cs typeface="Roboto Light"/>
            </a:endParaRPr>
          </a:p>
        </p:txBody>
      </p:sp>
    </p:spTree>
    <p:extLst>
      <p:ext uri="{BB962C8B-B14F-4D97-AF65-F5344CB8AC3E}">
        <p14:creationId xmlns:p14="http://schemas.microsoft.com/office/powerpoint/2010/main" val="1584808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Government - Spending and revenue as a percent of GDP</a:t>
            </a:r>
          </a:p>
        </p:txBody>
      </p:sp>
      <p:sp>
        <p:nvSpPr>
          <p:cNvPr id="3" name="Content Placeholder 2"/>
          <p:cNvSpPr>
            <a:spLocks noGrp="1"/>
          </p:cNvSpPr>
          <p:nvPr>
            <p:ph idx="1"/>
          </p:nvPr>
        </p:nvSpPr>
        <p:spPr>
          <a:xfrm>
            <a:off x="457199" y="2068960"/>
            <a:ext cx="3637723" cy="4732758"/>
          </a:xfrm>
        </p:spPr>
        <p:txBody>
          <a:bodyPr>
            <a:normAutofit/>
          </a:bodyPr>
          <a:lstStyle/>
          <a:p>
            <a:r>
              <a:rPr lang="en-US" dirty="0"/>
              <a:t>Federal tax revenue as a percent of gross domestic product (GDP) has been relatively stable post World War II at about 17% of GDP.</a:t>
            </a:r>
          </a:p>
          <a:p>
            <a:endParaRPr lang="en-US" dirty="0"/>
          </a:p>
          <a:p>
            <a:r>
              <a:rPr lang="en-US" dirty="0"/>
              <a:t>However, spending as a percent of GDP has increased, resulting in higher annual budget deficits and growing national debt.</a:t>
            </a:r>
          </a:p>
          <a:p>
            <a:endParaRPr lang="en-US" dirty="0"/>
          </a:p>
          <a:p>
            <a:r>
              <a:rPr lang="en-US" dirty="0"/>
              <a:t>The extension of the TCJA, along with additional tax cuts, does little to narrow the gap, even with tariff revenue included.</a:t>
            </a:r>
          </a:p>
          <a:p>
            <a:endParaRPr lang="en-US"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4"/>
          </p:nvPr>
        </p:nvSpPr>
        <p:spPr/>
        <p:txBody>
          <a:bodyPr/>
          <a:lstStyle/>
          <a:p>
            <a:fld id="{DE0F21F1-205D-A749-A8CF-AA0C73715D22}" type="slidenum">
              <a:rPr lang="en-US" smtClean="0"/>
              <a:pPr/>
              <a:t>30</a:t>
            </a:fld>
            <a:endParaRPr lang="en-US" dirty="0"/>
          </a:p>
        </p:txBody>
      </p:sp>
      <p:sp>
        <p:nvSpPr>
          <p:cNvPr id="6" name="Text Placeholder 5"/>
          <p:cNvSpPr>
            <a:spLocks noGrp="1"/>
          </p:cNvSpPr>
          <p:nvPr>
            <p:ph type="body" sz="quarter" idx="20"/>
          </p:nvPr>
        </p:nvSpPr>
        <p:spPr/>
        <p:txBody>
          <a:bodyPr/>
          <a:lstStyle/>
          <a:p>
            <a:r>
              <a:rPr lang="en-US" i="1" dirty="0"/>
              <a:t>Source: </a:t>
            </a:r>
            <a:r>
              <a:rPr lang="en-US" b="0" i="0" dirty="0">
                <a:solidFill>
                  <a:srgbClr val="444444"/>
                </a:solidFill>
                <a:effectLst/>
                <a:latin typeface="Roboto" panose="02000000000000000000" pitchFamily="2" charset="0"/>
              </a:rPr>
              <a:t>Federal Reserve Bank of St. Louis; U.S. Office of Management and Budget via FRED®</a:t>
            </a:r>
            <a:r>
              <a:rPr lang="en-US" b="0" i="1" dirty="0">
                <a:solidFill>
                  <a:srgbClr val="444444"/>
                </a:solidFill>
                <a:effectLst/>
                <a:latin typeface="Roboto" panose="02000000000000000000" pitchFamily="2" charset="0"/>
              </a:rPr>
              <a:t>.</a:t>
            </a:r>
            <a:endParaRPr lang="en-US" i="1" dirty="0"/>
          </a:p>
        </p:txBody>
      </p:sp>
      <p:graphicFrame>
        <p:nvGraphicFramePr>
          <p:cNvPr id="7" name="Chart 6">
            <a:extLst>
              <a:ext uri="{FF2B5EF4-FFF2-40B4-BE49-F238E27FC236}">
                <a16:creationId xmlns:a16="http://schemas.microsoft.com/office/drawing/2014/main" id="{03B6B459-AEA2-E7EC-C5CF-88588B692370}"/>
              </a:ext>
            </a:extLst>
          </p:cNvPr>
          <p:cNvGraphicFramePr>
            <a:graphicFrameLocks noGrp="1"/>
          </p:cNvGraphicFramePr>
          <p:nvPr/>
        </p:nvGraphicFramePr>
        <p:xfrm>
          <a:off x="4177342" y="1849656"/>
          <a:ext cx="5569558" cy="25550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84C4E4CA-BE8B-A128-C99D-B3DF3A7EE98C}"/>
              </a:ext>
            </a:extLst>
          </p:cNvPr>
          <p:cNvGraphicFramePr>
            <a:graphicFrameLocks noGrp="1"/>
          </p:cNvGraphicFramePr>
          <p:nvPr>
            <p:extLst>
              <p:ext uri="{D42A27DB-BD31-4B8C-83A1-F6EECF244321}">
                <p14:modId xmlns:p14="http://schemas.microsoft.com/office/powerpoint/2010/main" val="2541020815"/>
              </p:ext>
            </p:extLst>
          </p:nvPr>
        </p:nvGraphicFramePr>
        <p:xfrm>
          <a:off x="4177342" y="4624461"/>
          <a:ext cx="5569558" cy="24703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7749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Baseline deficit forecast</a:t>
            </a:r>
          </a:p>
        </p:txBody>
      </p:sp>
      <p:sp>
        <p:nvSpPr>
          <p:cNvPr id="3" name="Content Placeholder 2"/>
          <p:cNvSpPr>
            <a:spLocks noGrp="1"/>
          </p:cNvSpPr>
          <p:nvPr>
            <p:ph idx="1"/>
          </p:nvPr>
        </p:nvSpPr>
        <p:spPr>
          <a:xfrm>
            <a:off x="471525" y="2068638"/>
            <a:ext cx="3172611" cy="5567502"/>
          </a:xfrm>
        </p:spPr>
        <p:txBody>
          <a:bodyPr>
            <a:normAutofit/>
          </a:bodyPr>
          <a:lstStyle/>
          <a:p>
            <a:pPr lvl="0">
              <a:lnSpc>
                <a:spcPct val="110000"/>
              </a:lnSpc>
            </a:pPr>
            <a:r>
              <a:rPr lang="en-US" dirty="0"/>
              <a:t>The outlook for the deficit based on the current projection is not positive.</a:t>
            </a:r>
          </a:p>
          <a:p>
            <a:pPr lvl="0">
              <a:lnSpc>
                <a:spcPct val="110000"/>
              </a:lnSpc>
            </a:pPr>
            <a:endParaRPr lang="en-US" dirty="0"/>
          </a:p>
          <a:p>
            <a:pPr lvl="0">
              <a:lnSpc>
                <a:spcPct val="110000"/>
              </a:lnSpc>
            </a:pPr>
            <a:r>
              <a:rPr lang="en-US" dirty="0"/>
              <a:t>Deficit reduction can occur with a combination of spending cuts and/or revenue increases. Both of which are very difficult to enact.</a:t>
            </a:r>
          </a:p>
          <a:p>
            <a:pPr lvl="0">
              <a:lnSpc>
                <a:spcPct val="110000"/>
              </a:lnSpc>
            </a:pPr>
            <a:endParaRPr lang="en-US" dirty="0"/>
          </a:p>
          <a:p>
            <a:pPr lvl="0">
              <a:lnSpc>
                <a:spcPct val="110000"/>
              </a:lnSpc>
            </a:pPr>
            <a:r>
              <a:rPr lang="en-US" dirty="0"/>
              <a:t>GDP growth baseline is at 1.8% real growth.</a:t>
            </a:r>
          </a:p>
          <a:p>
            <a:pPr marL="0" lvl="0" indent="0">
              <a:lnSpc>
                <a:spcPct val="110000"/>
              </a:lnSpc>
              <a:buNone/>
            </a:pPr>
            <a:endParaRPr lang="en-US" dirty="0"/>
          </a:p>
          <a:p>
            <a:pPr lvl="0">
              <a:lnSpc>
                <a:spcPct val="110000"/>
              </a:lnSpc>
            </a:pPr>
            <a:endParaRPr lang="en-US" dirty="0"/>
          </a:p>
        </p:txBody>
      </p:sp>
      <p:sp>
        <p:nvSpPr>
          <p:cNvPr id="5" name="Slide Number Placeholder 4"/>
          <p:cNvSpPr>
            <a:spLocks noGrp="1"/>
          </p:cNvSpPr>
          <p:nvPr>
            <p:ph type="sldNum" sz="quarter" idx="4"/>
          </p:nvPr>
        </p:nvSpPr>
        <p:spPr/>
        <p:txBody>
          <a:bodyPr/>
          <a:lstStyle/>
          <a:p>
            <a:fld id="{DE0F21F1-205D-A749-A8CF-AA0C73715D22}" type="slidenum">
              <a:rPr lang="en-US" smtClean="0"/>
              <a:pPr/>
              <a:t>31</a:t>
            </a:fld>
            <a:endParaRPr lang="en-US" dirty="0"/>
          </a:p>
        </p:txBody>
      </p:sp>
      <p:sp>
        <p:nvSpPr>
          <p:cNvPr id="6" name="Text Placeholder 5"/>
          <p:cNvSpPr>
            <a:spLocks noGrp="1"/>
          </p:cNvSpPr>
          <p:nvPr>
            <p:ph type="body" sz="quarter" idx="20"/>
          </p:nvPr>
        </p:nvSpPr>
        <p:spPr/>
        <p:txBody>
          <a:bodyPr/>
          <a:lstStyle/>
          <a:p>
            <a:r>
              <a:rPr lang="en-US" i="1" dirty="0"/>
              <a:t>Source: Congressional Budget Office. Data shown from CBO’s March 2025 report, The Budget and Economic Outlook: 2025-2055.</a:t>
            </a:r>
            <a:endParaRPr lang="en-US" dirty="0"/>
          </a:p>
        </p:txBody>
      </p:sp>
      <p:sp>
        <p:nvSpPr>
          <p:cNvPr id="23" name="TextBox 22"/>
          <p:cNvSpPr txBox="1"/>
          <p:nvPr/>
        </p:nvSpPr>
        <p:spPr>
          <a:xfrm>
            <a:off x="4393306" y="4334699"/>
            <a:ext cx="567891" cy="276999"/>
          </a:xfrm>
          <a:prstGeom prst="rect">
            <a:avLst/>
          </a:prstGeom>
          <a:noFill/>
        </p:spPr>
        <p:txBody>
          <a:bodyPr wrap="square" rtlCol="0">
            <a:spAutoFit/>
          </a:bodyPr>
          <a:lstStyle/>
          <a:p>
            <a:r>
              <a:rPr lang="en-US" sz="1200" dirty="0">
                <a:solidFill>
                  <a:schemeClr val="bg1"/>
                </a:solidFill>
              </a:rPr>
              <a:t>JUL</a:t>
            </a:r>
          </a:p>
        </p:txBody>
      </p:sp>
      <p:sp>
        <p:nvSpPr>
          <p:cNvPr id="24" name="TextBox 23"/>
          <p:cNvSpPr txBox="1"/>
          <p:nvPr/>
        </p:nvSpPr>
        <p:spPr>
          <a:xfrm>
            <a:off x="5202875" y="4323586"/>
            <a:ext cx="567891" cy="276999"/>
          </a:xfrm>
          <a:prstGeom prst="rect">
            <a:avLst/>
          </a:prstGeom>
          <a:noFill/>
        </p:spPr>
        <p:txBody>
          <a:bodyPr wrap="square" rtlCol="0">
            <a:spAutoFit/>
          </a:bodyPr>
          <a:lstStyle/>
          <a:p>
            <a:r>
              <a:rPr lang="en-US" sz="1200" dirty="0">
                <a:solidFill>
                  <a:schemeClr val="bg1"/>
                </a:solidFill>
              </a:rPr>
              <a:t>AUG</a:t>
            </a:r>
          </a:p>
        </p:txBody>
      </p:sp>
      <p:sp>
        <p:nvSpPr>
          <p:cNvPr id="26" name="TextBox 25"/>
          <p:cNvSpPr txBox="1"/>
          <p:nvPr/>
        </p:nvSpPr>
        <p:spPr>
          <a:xfrm>
            <a:off x="6822013" y="4328342"/>
            <a:ext cx="567891" cy="276999"/>
          </a:xfrm>
          <a:prstGeom prst="rect">
            <a:avLst/>
          </a:prstGeom>
          <a:noFill/>
        </p:spPr>
        <p:txBody>
          <a:bodyPr wrap="square" rtlCol="0">
            <a:spAutoFit/>
          </a:bodyPr>
          <a:lstStyle/>
          <a:p>
            <a:r>
              <a:rPr lang="en-US" sz="1200" dirty="0">
                <a:solidFill>
                  <a:schemeClr val="bg1"/>
                </a:solidFill>
              </a:rPr>
              <a:t>OCT</a:t>
            </a:r>
          </a:p>
        </p:txBody>
      </p:sp>
      <p:sp>
        <p:nvSpPr>
          <p:cNvPr id="27" name="TextBox 26"/>
          <p:cNvSpPr txBox="1"/>
          <p:nvPr/>
        </p:nvSpPr>
        <p:spPr>
          <a:xfrm>
            <a:off x="7612331" y="4328341"/>
            <a:ext cx="567891" cy="276999"/>
          </a:xfrm>
          <a:prstGeom prst="rect">
            <a:avLst/>
          </a:prstGeom>
          <a:noFill/>
        </p:spPr>
        <p:txBody>
          <a:bodyPr wrap="square" rtlCol="0">
            <a:spAutoFit/>
          </a:bodyPr>
          <a:lstStyle/>
          <a:p>
            <a:r>
              <a:rPr lang="en-US" sz="1200" dirty="0">
                <a:solidFill>
                  <a:schemeClr val="bg1"/>
                </a:solidFill>
              </a:rPr>
              <a:t>NOV</a:t>
            </a:r>
          </a:p>
        </p:txBody>
      </p:sp>
      <p:sp>
        <p:nvSpPr>
          <p:cNvPr id="28" name="TextBox 27"/>
          <p:cNvSpPr txBox="1"/>
          <p:nvPr/>
        </p:nvSpPr>
        <p:spPr>
          <a:xfrm>
            <a:off x="8441148" y="4332925"/>
            <a:ext cx="567891" cy="276999"/>
          </a:xfrm>
          <a:prstGeom prst="rect">
            <a:avLst/>
          </a:prstGeom>
          <a:noFill/>
        </p:spPr>
        <p:txBody>
          <a:bodyPr wrap="square" rtlCol="0">
            <a:spAutoFit/>
          </a:bodyPr>
          <a:lstStyle/>
          <a:p>
            <a:r>
              <a:rPr lang="en-US" sz="1200" dirty="0">
                <a:solidFill>
                  <a:schemeClr val="bg1"/>
                </a:solidFill>
              </a:rPr>
              <a:t>DEC</a:t>
            </a:r>
          </a:p>
        </p:txBody>
      </p:sp>
      <p:graphicFrame>
        <p:nvGraphicFramePr>
          <p:cNvPr id="7" name="Chart 6">
            <a:extLst>
              <a:ext uri="{FF2B5EF4-FFF2-40B4-BE49-F238E27FC236}">
                <a16:creationId xmlns:a16="http://schemas.microsoft.com/office/drawing/2014/main" id="{9FB46247-5F2F-7F4F-49BE-C8C0664B18C3}"/>
              </a:ext>
            </a:extLst>
          </p:cNvPr>
          <p:cNvGraphicFramePr>
            <a:graphicFrameLocks noGrp="1"/>
          </p:cNvGraphicFramePr>
          <p:nvPr/>
        </p:nvGraphicFramePr>
        <p:xfrm>
          <a:off x="3870923" y="1883663"/>
          <a:ext cx="5902179" cy="51618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0363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Economic growth - The best path forward</a:t>
            </a:r>
          </a:p>
        </p:txBody>
      </p:sp>
      <p:sp>
        <p:nvSpPr>
          <p:cNvPr id="3" name="Content Placeholder 2"/>
          <p:cNvSpPr>
            <a:spLocks noGrp="1"/>
          </p:cNvSpPr>
          <p:nvPr>
            <p:ph idx="1"/>
          </p:nvPr>
        </p:nvSpPr>
        <p:spPr>
          <a:xfrm>
            <a:off x="471525" y="2068638"/>
            <a:ext cx="3172611" cy="5567502"/>
          </a:xfrm>
        </p:spPr>
        <p:txBody>
          <a:bodyPr>
            <a:normAutofit/>
          </a:bodyPr>
          <a:lstStyle/>
          <a:p>
            <a:pPr>
              <a:lnSpc>
                <a:spcPct val="110000"/>
              </a:lnSpc>
            </a:pPr>
            <a:r>
              <a:rPr lang="en-US" dirty="0"/>
              <a:t>Small shifts in economic growth can have dramatic effects over time.</a:t>
            </a:r>
          </a:p>
          <a:p>
            <a:pPr>
              <a:lnSpc>
                <a:spcPct val="110000"/>
              </a:lnSpc>
            </a:pPr>
            <a:endParaRPr lang="en-US" dirty="0"/>
          </a:p>
          <a:p>
            <a:pPr>
              <a:lnSpc>
                <a:spcPct val="110000"/>
              </a:lnSpc>
            </a:pPr>
            <a:r>
              <a:rPr lang="en-US" dirty="0"/>
              <a:t>Faster growth is the most painless way to reduce high debt levels. </a:t>
            </a:r>
          </a:p>
          <a:p>
            <a:pPr>
              <a:lnSpc>
                <a:spcPct val="110000"/>
              </a:lnSpc>
            </a:pPr>
            <a:endParaRPr lang="en-US" dirty="0"/>
          </a:p>
          <a:p>
            <a:pPr>
              <a:lnSpc>
                <a:spcPct val="110000"/>
              </a:lnSpc>
            </a:pPr>
            <a:r>
              <a:rPr lang="en-US" dirty="0"/>
              <a:t>If we were to raise the Congressional Budget Office’s outlook for economic growth by just 0.5% per year, it would dramatically reduce the rise in debt over the long term.</a:t>
            </a:r>
          </a:p>
          <a:p>
            <a:pPr marL="0" lvl="0" indent="0">
              <a:lnSpc>
                <a:spcPct val="110000"/>
              </a:lnSpc>
              <a:buNone/>
            </a:pPr>
            <a:endParaRPr lang="en-US" dirty="0"/>
          </a:p>
          <a:p>
            <a:pPr lvl="0">
              <a:lnSpc>
                <a:spcPct val="110000"/>
              </a:lnSpc>
            </a:pPr>
            <a:endParaRPr lang="en-US" dirty="0"/>
          </a:p>
        </p:txBody>
      </p:sp>
      <p:sp>
        <p:nvSpPr>
          <p:cNvPr id="5" name="Slide Number Placeholder 4"/>
          <p:cNvSpPr>
            <a:spLocks noGrp="1"/>
          </p:cNvSpPr>
          <p:nvPr>
            <p:ph type="sldNum" sz="quarter" idx="4"/>
          </p:nvPr>
        </p:nvSpPr>
        <p:spPr/>
        <p:txBody>
          <a:bodyPr/>
          <a:lstStyle/>
          <a:p>
            <a:fld id="{DE0F21F1-205D-A749-A8CF-AA0C73715D22}" type="slidenum">
              <a:rPr lang="en-US" smtClean="0"/>
              <a:pPr/>
              <a:t>32</a:t>
            </a:fld>
            <a:endParaRPr lang="en-US" dirty="0"/>
          </a:p>
        </p:txBody>
      </p:sp>
      <p:sp>
        <p:nvSpPr>
          <p:cNvPr id="6" name="Text Placeholder 5"/>
          <p:cNvSpPr>
            <a:spLocks noGrp="1"/>
          </p:cNvSpPr>
          <p:nvPr>
            <p:ph type="body" sz="quarter" idx="20"/>
          </p:nvPr>
        </p:nvSpPr>
        <p:spPr/>
        <p:txBody>
          <a:bodyPr/>
          <a:lstStyle/>
          <a:p>
            <a:r>
              <a:rPr lang="en-US" i="1" dirty="0"/>
              <a:t>Source: Congressional Budget Office. Data shown from CBO’s May 2025 report, The Long-Term Budget Outlook Under Alternative Scenarios for the Economy and the Budget.</a:t>
            </a:r>
            <a:endParaRPr lang="en-US" dirty="0"/>
          </a:p>
        </p:txBody>
      </p:sp>
      <p:sp>
        <p:nvSpPr>
          <p:cNvPr id="23" name="TextBox 22"/>
          <p:cNvSpPr txBox="1"/>
          <p:nvPr/>
        </p:nvSpPr>
        <p:spPr>
          <a:xfrm>
            <a:off x="4393306" y="4334699"/>
            <a:ext cx="567891" cy="276999"/>
          </a:xfrm>
          <a:prstGeom prst="rect">
            <a:avLst/>
          </a:prstGeom>
          <a:noFill/>
        </p:spPr>
        <p:txBody>
          <a:bodyPr wrap="square" rtlCol="0">
            <a:spAutoFit/>
          </a:bodyPr>
          <a:lstStyle/>
          <a:p>
            <a:r>
              <a:rPr lang="en-US" sz="1200" dirty="0">
                <a:solidFill>
                  <a:schemeClr val="bg1"/>
                </a:solidFill>
              </a:rPr>
              <a:t>JUL</a:t>
            </a:r>
          </a:p>
        </p:txBody>
      </p:sp>
      <p:sp>
        <p:nvSpPr>
          <p:cNvPr id="24" name="TextBox 23"/>
          <p:cNvSpPr txBox="1"/>
          <p:nvPr/>
        </p:nvSpPr>
        <p:spPr>
          <a:xfrm>
            <a:off x="5202875" y="4323586"/>
            <a:ext cx="567891" cy="276999"/>
          </a:xfrm>
          <a:prstGeom prst="rect">
            <a:avLst/>
          </a:prstGeom>
          <a:noFill/>
        </p:spPr>
        <p:txBody>
          <a:bodyPr wrap="square" rtlCol="0">
            <a:spAutoFit/>
          </a:bodyPr>
          <a:lstStyle/>
          <a:p>
            <a:r>
              <a:rPr lang="en-US" sz="1200" dirty="0">
                <a:solidFill>
                  <a:schemeClr val="bg1"/>
                </a:solidFill>
              </a:rPr>
              <a:t>AUG</a:t>
            </a:r>
          </a:p>
        </p:txBody>
      </p:sp>
      <p:sp>
        <p:nvSpPr>
          <p:cNvPr id="26" name="TextBox 25"/>
          <p:cNvSpPr txBox="1"/>
          <p:nvPr/>
        </p:nvSpPr>
        <p:spPr>
          <a:xfrm>
            <a:off x="6822013" y="4328342"/>
            <a:ext cx="567891" cy="276999"/>
          </a:xfrm>
          <a:prstGeom prst="rect">
            <a:avLst/>
          </a:prstGeom>
          <a:noFill/>
        </p:spPr>
        <p:txBody>
          <a:bodyPr wrap="square" rtlCol="0">
            <a:spAutoFit/>
          </a:bodyPr>
          <a:lstStyle/>
          <a:p>
            <a:r>
              <a:rPr lang="en-US" sz="1200" dirty="0">
                <a:solidFill>
                  <a:schemeClr val="bg1"/>
                </a:solidFill>
              </a:rPr>
              <a:t>OCT</a:t>
            </a:r>
          </a:p>
        </p:txBody>
      </p:sp>
      <p:sp>
        <p:nvSpPr>
          <p:cNvPr id="27" name="TextBox 26"/>
          <p:cNvSpPr txBox="1"/>
          <p:nvPr/>
        </p:nvSpPr>
        <p:spPr>
          <a:xfrm>
            <a:off x="7612331" y="4328341"/>
            <a:ext cx="567891" cy="276999"/>
          </a:xfrm>
          <a:prstGeom prst="rect">
            <a:avLst/>
          </a:prstGeom>
          <a:noFill/>
        </p:spPr>
        <p:txBody>
          <a:bodyPr wrap="square" rtlCol="0">
            <a:spAutoFit/>
          </a:bodyPr>
          <a:lstStyle/>
          <a:p>
            <a:r>
              <a:rPr lang="en-US" sz="1200" dirty="0">
                <a:solidFill>
                  <a:schemeClr val="bg1"/>
                </a:solidFill>
              </a:rPr>
              <a:t>NOV</a:t>
            </a:r>
          </a:p>
        </p:txBody>
      </p:sp>
      <p:sp>
        <p:nvSpPr>
          <p:cNvPr id="28" name="TextBox 27"/>
          <p:cNvSpPr txBox="1"/>
          <p:nvPr/>
        </p:nvSpPr>
        <p:spPr>
          <a:xfrm>
            <a:off x="8441148" y="4332925"/>
            <a:ext cx="567891" cy="276999"/>
          </a:xfrm>
          <a:prstGeom prst="rect">
            <a:avLst/>
          </a:prstGeom>
          <a:noFill/>
        </p:spPr>
        <p:txBody>
          <a:bodyPr wrap="square" rtlCol="0">
            <a:spAutoFit/>
          </a:bodyPr>
          <a:lstStyle/>
          <a:p>
            <a:r>
              <a:rPr lang="en-US" sz="1200" dirty="0">
                <a:solidFill>
                  <a:schemeClr val="bg1"/>
                </a:solidFill>
              </a:rPr>
              <a:t>DEC</a:t>
            </a:r>
          </a:p>
        </p:txBody>
      </p:sp>
      <p:graphicFrame>
        <p:nvGraphicFramePr>
          <p:cNvPr id="4" name="Chart 3">
            <a:extLst>
              <a:ext uri="{FF2B5EF4-FFF2-40B4-BE49-F238E27FC236}">
                <a16:creationId xmlns:a16="http://schemas.microsoft.com/office/drawing/2014/main" id="{011AB429-D7A0-0E1C-34C6-3A502B928570}"/>
              </a:ext>
            </a:extLst>
          </p:cNvPr>
          <p:cNvGraphicFramePr>
            <a:graphicFrameLocks noGrp="1"/>
          </p:cNvGraphicFramePr>
          <p:nvPr>
            <p:extLst>
              <p:ext uri="{D42A27DB-BD31-4B8C-83A1-F6EECF244321}">
                <p14:modId xmlns:p14="http://schemas.microsoft.com/office/powerpoint/2010/main" val="2114060993"/>
              </p:ext>
            </p:extLst>
          </p:nvPr>
        </p:nvGraphicFramePr>
        <p:xfrm>
          <a:off x="3980483" y="1827912"/>
          <a:ext cx="5796563" cy="52176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3546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E0F21F1-205D-A749-A8CF-AA0C73715D22}" type="slidenum">
              <a:rPr lang="en-US" smtClean="0"/>
              <a:pPr/>
              <a:t>33</a:t>
            </a:fld>
            <a:endParaRPr lang="en-US" dirty="0"/>
          </a:p>
        </p:txBody>
      </p:sp>
      <p:pic>
        <p:nvPicPr>
          <p:cNvPr id="7" name="Picture Placeholder 6"/>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l="25690" r="25690"/>
          <a:stretch>
            <a:fillRect/>
          </a:stretch>
        </p:blipFill>
        <p:spPr/>
      </p:pic>
      <p:sp>
        <p:nvSpPr>
          <p:cNvPr id="8" name="Title 2"/>
          <p:cNvSpPr>
            <a:spLocks noGrp="1"/>
          </p:cNvSpPr>
          <p:nvPr>
            <p:ph type="title"/>
          </p:nvPr>
        </p:nvSpPr>
        <p:spPr>
          <a:xfrm>
            <a:off x="4509276" y="457200"/>
            <a:ext cx="5086700" cy="1206499"/>
          </a:xfrm>
        </p:spPr>
        <p:txBody>
          <a:bodyPr/>
          <a:lstStyle/>
          <a:p>
            <a:r>
              <a:rPr lang="en-US" dirty="0"/>
              <a:t>Market pulse</a:t>
            </a:r>
          </a:p>
        </p:txBody>
      </p:sp>
      <p:graphicFrame>
        <p:nvGraphicFramePr>
          <p:cNvPr id="13" name="Table 12">
            <a:extLst>
              <a:ext uri="{FF2B5EF4-FFF2-40B4-BE49-F238E27FC236}">
                <a16:creationId xmlns:a16="http://schemas.microsoft.com/office/drawing/2014/main" id="{FC1CDFE0-8DEF-7241-A121-1BC071010021}"/>
              </a:ext>
            </a:extLst>
          </p:cNvPr>
          <p:cNvGraphicFramePr>
            <a:graphicFrameLocks noGrp="1"/>
          </p:cNvGraphicFramePr>
          <p:nvPr>
            <p:extLst>
              <p:ext uri="{D42A27DB-BD31-4B8C-83A1-F6EECF244321}">
                <p14:modId xmlns:p14="http://schemas.microsoft.com/office/powerpoint/2010/main" val="4141577639"/>
              </p:ext>
            </p:extLst>
          </p:nvPr>
        </p:nvGraphicFramePr>
        <p:xfrm>
          <a:off x="4433107" y="2134535"/>
          <a:ext cx="5705681" cy="1122380"/>
        </p:xfrm>
        <a:graphic>
          <a:graphicData uri="http://schemas.openxmlformats.org/drawingml/2006/table">
            <a:tbl>
              <a:tblPr firstRow="1" bandRow="1">
                <a:tableStyleId>{5C22544A-7EE6-4342-B048-85BDC9FD1C3A}</a:tableStyleId>
              </a:tblPr>
              <a:tblGrid>
                <a:gridCol w="606509">
                  <a:extLst>
                    <a:ext uri="{9D8B030D-6E8A-4147-A177-3AD203B41FA5}">
                      <a16:colId xmlns:a16="http://schemas.microsoft.com/office/drawing/2014/main" val="3035348726"/>
                    </a:ext>
                  </a:extLst>
                </a:gridCol>
                <a:gridCol w="5099172">
                  <a:extLst>
                    <a:ext uri="{9D8B030D-6E8A-4147-A177-3AD203B41FA5}">
                      <a16:colId xmlns:a16="http://schemas.microsoft.com/office/drawing/2014/main" val="858233833"/>
                    </a:ext>
                  </a:extLst>
                </a:gridCol>
              </a:tblGrid>
              <a:tr h="887506">
                <a:tc>
                  <a:txBody>
                    <a:bodyPr/>
                    <a:lstStyle/>
                    <a:p>
                      <a:pPr algn="ctr"/>
                      <a:r>
                        <a:rPr lang="en-US" sz="4100" b="0" dirty="0">
                          <a:solidFill>
                            <a:schemeClr val="accent1"/>
                          </a:solidFill>
                          <a:latin typeface="IBM Plex Sans Light" panose="020B0403050203000203" pitchFamily="34" charset="0"/>
                        </a:rPr>
                        <a:t>1</a:t>
                      </a:r>
                    </a:p>
                  </a:txBody>
                  <a:tcPr marL="88750" marR="88750" marT="133126" marB="133126">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endParaRPr kumimoji="1" lang="en-US" sz="800" b="0" baseline="0" dirty="0">
                        <a:solidFill>
                          <a:schemeClr val="tx1"/>
                        </a:solidFill>
                        <a:latin typeface="+mn-lt"/>
                        <a:ea typeface=""/>
                        <a:cs typeface="Arial" panose="020B0604020202020204" pitchFamily="34" charset="0"/>
                        <a:sym typeface="Helvetica Light"/>
                      </a:endParaRPr>
                    </a:p>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800" b="0" baseline="0" dirty="0">
                          <a:solidFill>
                            <a:schemeClr val="tx1"/>
                          </a:solidFill>
                          <a:latin typeface="+mn-lt"/>
                          <a:ea typeface=""/>
                          <a:cs typeface="Arial" panose="020B0604020202020204" pitchFamily="34" charset="0"/>
                          <a:sym typeface="Helvetica Light"/>
                        </a:rPr>
                        <a:t>Domestic stocks fully recovered from an April 2025 tariff swoon to end the year near record levels. Valuations remain high.</a:t>
                      </a:r>
                    </a:p>
                  </a:txBody>
                  <a:tcPr marL="177502" marR="177502" marT="88750" marB="8875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graphicFrame>
        <p:nvGraphicFramePr>
          <p:cNvPr id="14" name="Table 13">
            <a:extLst>
              <a:ext uri="{FF2B5EF4-FFF2-40B4-BE49-F238E27FC236}">
                <a16:creationId xmlns:a16="http://schemas.microsoft.com/office/drawing/2014/main" id="{1FAB37F8-E29B-2042-8DDB-C74B8918B059}"/>
              </a:ext>
            </a:extLst>
          </p:cNvPr>
          <p:cNvGraphicFramePr>
            <a:graphicFrameLocks noGrp="1"/>
          </p:cNvGraphicFramePr>
          <p:nvPr>
            <p:extLst>
              <p:ext uri="{D42A27DB-BD31-4B8C-83A1-F6EECF244321}">
                <p14:modId xmlns:p14="http://schemas.microsoft.com/office/powerpoint/2010/main" val="4032965097"/>
              </p:ext>
            </p:extLst>
          </p:nvPr>
        </p:nvGraphicFramePr>
        <p:xfrm>
          <a:off x="4031176" y="3775268"/>
          <a:ext cx="9489120" cy="891092"/>
        </p:xfrm>
        <a:graphic>
          <a:graphicData uri="http://schemas.openxmlformats.org/drawingml/2006/table">
            <a:tbl>
              <a:tblPr firstRow="1" bandRow="1">
                <a:tableStyleId>{5C22544A-7EE6-4342-B048-85BDC9FD1C3A}</a:tableStyleId>
              </a:tblPr>
              <a:tblGrid>
                <a:gridCol w="1008685">
                  <a:extLst>
                    <a:ext uri="{9D8B030D-6E8A-4147-A177-3AD203B41FA5}">
                      <a16:colId xmlns:a16="http://schemas.microsoft.com/office/drawing/2014/main" val="3035348726"/>
                    </a:ext>
                  </a:extLst>
                </a:gridCol>
                <a:gridCol w="8480435">
                  <a:extLst>
                    <a:ext uri="{9D8B030D-6E8A-4147-A177-3AD203B41FA5}">
                      <a16:colId xmlns:a16="http://schemas.microsoft.com/office/drawing/2014/main" val="858233833"/>
                    </a:ext>
                  </a:extLst>
                </a:gridCol>
              </a:tblGrid>
              <a:tr h="853971">
                <a:tc>
                  <a:txBody>
                    <a:bodyPr/>
                    <a:lstStyle/>
                    <a:p>
                      <a:pPr algn="ctr"/>
                      <a:r>
                        <a:rPr lang="en-US" sz="4100" b="0" dirty="0">
                          <a:solidFill>
                            <a:schemeClr val="accent1"/>
                          </a:solidFill>
                          <a:latin typeface="IBM Plex Sans Light" panose="020B0403050203000203" pitchFamily="34" charset="0"/>
                        </a:rPr>
                        <a:t>2</a:t>
                      </a:r>
                    </a:p>
                  </a:txBody>
                  <a:tcPr marL="88750" marR="88750" marT="133126" marB="133126">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endParaRPr kumimoji="1" lang="en-US" sz="800" b="0" dirty="0">
                        <a:solidFill>
                          <a:schemeClr val="tx1"/>
                        </a:solidFill>
                        <a:latin typeface="+mn-lt"/>
                        <a:ea typeface=""/>
                        <a:cs typeface="Arial" panose="020B0604020202020204" pitchFamily="34" charset="0"/>
                        <a:sym typeface="Helvetica Light"/>
                      </a:endParaRPr>
                    </a:p>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800" b="0" dirty="0">
                          <a:solidFill>
                            <a:schemeClr val="tx1"/>
                          </a:solidFill>
                          <a:latin typeface="+mn-lt"/>
                          <a:ea typeface=""/>
                          <a:cs typeface="Arial" panose="020B0604020202020204" pitchFamily="34" charset="0"/>
                          <a:sym typeface="Helvetica Light"/>
                        </a:rPr>
                        <a:t>International stocks materially </a:t>
                      </a:r>
                    </a:p>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800" b="0" dirty="0">
                          <a:solidFill>
                            <a:schemeClr val="tx1"/>
                          </a:solidFill>
                          <a:latin typeface="+mn-lt"/>
                          <a:ea typeface=""/>
                          <a:cs typeface="Arial" panose="020B0604020202020204" pitchFamily="34" charset="0"/>
                          <a:sym typeface="Helvetica Light"/>
                        </a:rPr>
                        <a:t>outperformed domestic indexes in 2025.</a:t>
                      </a:r>
                    </a:p>
                  </a:txBody>
                  <a:tcPr marL="177502" marR="177502" marT="88750" marB="8875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graphicFrame>
        <p:nvGraphicFramePr>
          <p:cNvPr id="15" name="Table 14">
            <a:extLst>
              <a:ext uri="{FF2B5EF4-FFF2-40B4-BE49-F238E27FC236}">
                <a16:creationId xmlns:a16="http://schemas.microsoft.com/office/drawing/2014/main" id="{B9CB8CFD-DF74-444D-9DC4-AEB4DE46D9FB}"/>
              </a:ext>
            </a:extLst>
          </p:cNvPr>
          <p:cNvGraphicFramePr>
            <a:graphicFrameLocks noGrp="1"/>
          </p:cNvGraphicFramePr>
          <p:nvPr>
            <p:extLst>
              <p:ext uri="{D42A27DB-BD31-4B8C-83A1-F6EECF244321}">
                <p14:modId xmlns:p14="http://schemas.microsoft.com/office/powerpoint/2010/main" val="2792843219"/>
              </p:ext>
            </p:extLst>
          </p:nvPr>
        </p:nvGraphicFramePr>
        <p:xfrm>
          <a:off x="4031176" y="4965358"/>
          <a:ext cx="9489120" cy="996530"/>
        </p:xfrm>
        <a:graphic>
          <a:graphicData uri="http://schemas.openxmlformats.org/drawingml/2006/table">
            <a:tbl>
              <a:tblPr firstRow="1" bandRow="1">
                <a:tableStyleId>{5C22544A-7EE6-4342-B048-85BDC9FD1C3A}</a:tableStyleId>
              </a:tblPr>
              <a:tblGrid>
                <a:gridCol w="1008685">
                  <a:extLst>
                    <a:ext uri="{9D8B030D-6E8A-4147-A177-3AD203B41FA5}">
                      <a16:colId xmlns:a16="http://schemas.microsoft.com/office/drawing/2014/main" val="3035348726"/>
                    </a:ext>
                  </a:extLst>
                </a:gridCol>
                <a:gridCol w="8480435">
                  <a:extLst>
                    <a:ext uri="{9D8B030D-6E8A-4147-A177-3AD203B41FA5}">
                      <a16:colId xmlns:a16="http://schemas.microsoft.com/office/drawing/2014/main" val="858233833"/>
                    </a:ext>
                  </a:extLst>
                </a:gridCol>
              </a:tblGrid>
              <a:tr h="996530">
                <a:tc>
                  <a:txBody>
                    <a:bodyPr/>
                    <a:lstStyle/>
                    <a:p>
                      <a:pPr algn="ctr"/>
                      <a:r>
                        <a:rPr lang="en-US" sz="4100" b="0" dirty="0">
                          <a:solidFill>
                            <a:schemeClr val="accent1"/>
                          </a:solidFill>
                          <a:latin typeface="IBM Plex Sans Light" panose="020B0403050203000203" pitchFamily="34" charset="0"/>
                        </a:rPr>
                        <a:t>3</a:t>
                      </a:r>
                    </a:p>
                  </a:txBody>
                  <a:tcPr marL="88750" marR="88750" marT="133126" marB="133126">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endParaRPr kumimoji="1" lang="en-US" sz="800" b="0" kern="1200" dirty="0">
                        <a:solidFill>
                          <a:schemeClr val="tx1"/>
                        </a:solidFill>
                        <a:latin typeface="+mn-lt"/>
                        <a:ea typeface=""/>
                        <a:cs typeface="Arial" panose="020B0604020202020204" pitchFamily="34" charset="0"/>
                        <a:sym typeface="Helvetica Light"/>
                      </a:endParaRPr>
                    </a:p>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800" b="0" kern="1200" dirty="0">
                          <a:solidFill>
                            <a:schemeClr val="tx1"/>
                          </a:solidFill>
                          <a:latin typeface="+mn-lt"/>
                          <a:ea typeface=""/>
                          <a:cs typeface="Arial" panose="020B0604020202020204" pitchFamily="34" charset="0"/>
                          <a:sym typeface="Helvetica Light"/>
                        </a:rPr>
                        <a:t>Bond markets show positive real rates </a:t>
                      </a:r>
                    </a:p>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800" b="0" kern="1200" dirty="0">
                          <a:solidFill>
                            <a:schemeClr val="tx1"/>
                          </a:solidFill>
                          <a:latin typeface="+mn-lt"/>
                          <a:ea typeface=""/>
                          <a:cs typeface="Arial" panose="020B0604020202020204" pitchFamily="34" charset="0"/>
                          <a:sym typeface="Helvetica Light"/>
                        </a:rPr>
                        <a:t>of return as interest rates decline.</a:t>
                      </a:r>
                    </a:p>
                  </a:txBody>
                  <a:tcPr marL="177502" marR="177502" marT="88750" marB="8875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spTree>
    <p:extLst>
      <p:ext uri="{BB962C8B-B14F-4D97-AF65-F5344CB8AC3E}">
        <p14:creationId xmlns:p14="http://schemas.microsoft.com/office/powerpoint/2010/main" val="4011513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BCBB7-5E5B-4D12-345E-669FB999DB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946856-85E0-4DFE-B36D-70B275F2BCEB}"/>
              </a:ext>
            </a:extLst>
          </p:cNvPr>
          <p:cNvSpPr>
            <a:spLocks noGrp="1"/>
          </p:cNvSpPr>
          <p:nvPr>
            <p:ph type="title"/>
          </p:nvPr>
        </p:nvSpPr>
        <p:spPr/>
        <p:txBody>
          <a:bodyPr>
            <a:normAutofit/>
          </a:bodyPr>
          <a:lstStyle/>
          <a:p>
            <a:r>
              <a:rPr lang="en-US" dirty="0"/>
              <a:t>Yield curve- Un-inverting as short rates fall</a:t>
            </a:r>
          </a:p>
        </p:txBody>
      </p:sp>
      <p:sp>
        <p:nvSpPr>
          <p:cNvPr id="3" name="Content Placeholder 2">
            <a:extLst>
              <a:ext uri="{FF2B5EF4-FFF2-40B4-BE49-F238E27FC236}">
                <a16:creationId xmlns:a16="http://schemas.microsoft.com/office/drawing/2014/main" id="{9C28EAC2-F7D8-F843-CEF6-3A9336E9FAAC}"/>
              </a:ext>
            </a:extLst>
          </p:cNvPr>
          <p:cNvSpPr>
            <a:spLocks noGrp="1"/>
          </p:cNvSpPr>
          <p:nvPr>
            <p:ph idx="1"/>
          </p:nvPr>
        </p:nvSpPr>
        <p:spPr>
          <a:xfrm>
            <a:off x="486027" y="2065249"/>
            <a:ext cx="2891157" cy="4622800"/>
          </a:xfrm>
        </p:spPr>
        <p:txBody>
          <a:bodyPr>
            <a:normAutofit/>
          </a:bodyPr>
          <a:lstStyle/>
          <a:p>
            <a:r>
              <a:rPr lang="en-US" dirty="0"/>
              <a:t>As the Fed has lowered rates, shorter term yields have fallen.</a:t>
            </a:r>
          </a:p>
          <a:p>
            <a:endParaRPr lang="en-US" dirty="0"/>
          </a:p>
          <a:p>
            <a:r>
              <a:rPr lang="en-US" dirty="0"/>
              <a:t>The steeper yield curve is a more normal shape.</a:t>
            </a:r>
          </a:p>
          <a:p>
            <a:endParaRPr lang="en-US" dirty="0"/>
          </a:p>
          <a:p>
            <a:endParaRPr lang="en-US" dirty="0"/>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38B410EF-42F1-33E7-04AA-E904BCC3C3B8}"/>
              </a:ext>
            </a:extLst>
          </p:cNvPr>
          <p:cNvSpPr>
            <a:spLocks noGrp="1"/>
          </p:cNvSpPr>
          <p:nvPr>
            <p:ph type="sldNum" sz="quarter" idx="4"/>
          </p:nvPr>
        </p:nvSpPr>
        <p:spPr/>
        <p:txBody>
          <a:bodyPr/>
          <a:lstStyle/>
          <a:p>
            <a:fld id="{DE0F21F1-205D-A749-A8CF-AA0C73715D22}" type="slidenum">
              <a:rPr lang="en-US" smtClean="0"/>
              <a:pPr/>
              <a:t>34</a:t>
            </a:fld>
            <a:endParaRPr lang="en-US" dirty="0"/>
          </a:p>
        </p:txBody>
      </p:sp>
      <p:sp>
        <p:nvSpPr>
          <p:cNvPr id="8" name="Text Placeholder 5">
            <a:extLst>
              <a:ext uri="{FF2B5EF4-FFF2-40B4-BE49-F238E27FC236}">
                <a16:creationId xmlns:a16="http://schemas.microsoft.com/office/drawing/2014/main" id="{23D3A564-44B0-6E17-9139-84B003C7FA84}"/>
              </a:ext>
            </a:extLst>
          </p:cNvPr>
          <p:cNvSpPr>
            <a:spLocks noGrp="1"/>
          </p:cNvSpPr>
          <p:nvPr>
            <p:ph type="body" sz="quarter" idx="20"/>
          </p:nvPr>
        </p:nvSpPr>
        <p:spPr>
          <a:xfrm>
            <a:off x="486027" y="7094771"/>
            <a:ext cx="8558209" cy="492125"/>
          </a:xfrm>
        </p:spPr>
        <p:txBody>
          <a:bodyPr/>
          <a:lstStyle/>
          <a:p>
            <a:r>
              <a:rPr lang="en-US" i="1" dirty="0"/>
              <a:t>Source: Bloomberg Data as of Dec. 31, 2025.</a:t>
            </a:r>
          </a:p>
        </p:txBody>
      </p:sp>
      <p:graphicFrame>
        <p:nvGraphicFramePr>
          <p:cNvPr id="6" name="Chart 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751039469"/>
              </p:ext>
            </p:extLst>
          </p:nvPr>
        </p:nvGraphicFramePr>
        <p:xfrm>
          <a:off x="4118102" y="2020926"/>
          <a:ext cx="5416630" cy="50738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4891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Credit spreads – Not indicating recession, yet</a:t>
            </a:r>
          </a:p>
        </p:txBody>
      </p:sp>
      <p:sp>
        <p:nvSpPr>
          <p:cNvPr id="3" name="Content Placeholder 2"/>
          <p:cNvSpPr>
            <a:spLocks noGrp="1"/>
          </p:cNvSpPr>
          <p:nvPr>
            <p:ph idx="1"/>
          </p:nvPr>
        </p:nvSpPr>
        <p:spPr>
          <a:xfrm>
            <a:off x="486027" y="2065249"/>
            <a:ext cx="3211765" cy="4622800"/>
          </a:xfrm>
        </p:spPr>
        <p:txBody>
          <a:bodyPr>
            <a:normAutofit/>
          </a:bodyPr>
          <a:lstStyle/>
          <a:p>
            <a:r>
              <a:rPr lang="en-US" dirty="0"/>
              <a:t>Credit spreads are one of the most utilized tools to gauge the level of fear in the financial markets.</a:t>
            </a:r>
          </a:p>
          <a:p>
            <a:endParaRPr lang="en-US" dirty="0"/>
          </a:p>
          <a:p>
            <a:r>
              <a:rPr lang="en-US" dirty="0"/>
              <a:t>High-yield spreads are the first to increase during economic downturns as high-yield credit carries greater default risk compared to investment-grade.</a:t>
            </a:r>
          </a:p>
          <a:p>
            <a:endParaRPr lang="en-US" dirty="0"/>
          </a:p>
          <a:p>
            <a:r>
              <a:rPr lang="en-US" dirty="0"/>
              <a:t>After widening in the first months of 2025, credit spreads have narrowed as recession odds decrease. </a:t>
            </a:r>
          </a:p>
          <a:p>
            <a:endParaRPr lang="en-US"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4"/>
          </p:nvPr>
        </p:nvSpPr>
        <p:spPr/>
        <p:txBody>
          <a:bodyPr/>
          <a:lstStyle/>
          <a:p>
            <a:fld id="{DE0F21F1-205D-A749-A8CF-AA0C73715D22}" type="slidenum">
              <a:rPr lang="en-US" smtClean="0"/>
              <a:pPr/>
              <a:t>35</a:t>
            </a:fld>
            <a:endParaRPr lang="en-US" dirty="0"/>
          </a:p>
        </p:txBody>
      </p:sp>
      <p:sp>
        <p:nvSpPr>
          <p:cNvPr id="8" name="Text Placeholder 5"/>
          <p:cNvSpPr>
            <a:spLocks noGrp="1"/>
          </p:cNvSpPr>
          <p:nvPr>
            <p:ph type="body" sz="quarter" idx="20"/>
          </p:nvPr>
        </p:nvSpPr>
        <p:spPr>
          <a:xfrm>
            <a:off x="486027" y="7094771"/>
            <a:ext cx="8558209" cy="492125"/>
          </a:xfrm>
        </p:spPr>
        <p:txBody>
          <a:bodyPr/>
          <a:lstStyle/>
          <a:p>
            <a:r>
              <a:rPr lang="en-US" i="1" dirty="0"/>
              <a:t>Source: Federal Reserve Bank of St. Louis. Data shown as of Dec. 31, 2025.</a:t>
            </a:r>
          </a:p>
        </p:txBody>
      </p:sp>
      <p:graphicFrame>
        <p:nvGraphicFramePr>
          <p:cNvPr id="4" name="Chart 3">
            <a:extLst>
              <a:ext uri="{FF2B5EF4-FFF2-40B4-BE49-F238E27FC236}">
                <a16:creationId xmlns:a16="http://schemas.microsoft.com/office/drawing/2014/main" id="{90F44F2D-7EAF-1548-2724-3C4CF7463D0D}"/>
              </a:ext>
            </a:extLst>
          </p:cNvPr>
          <p:cNvGraphicFramePr>
            <a:graphicFrameLocks noGrp="1"/>
          </p:cNvGraphicFramePr>
          <p:nvPr>
            <p:extLst>
              <p:ext uri="{D42A27DB-BD31-4B8C-83A1-F6EECF244321}">
                <p14:modId xmlns:p14="http://schemas.microsoft.com/office/powerpoint/2010/main" val="1021504212"/>
              </p:ext>
            </p:extLst>
          </p:nvPr>
        </p:nvGraphicFramePr>
        <p:xfrm>
          <a:off x="4132038" y="1949711"/>
          <a:ext cx="5621562" cy="49021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7797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International stocks outperforming YTD</a:t>
            </a:r>
          </a:p>
        </p:txBody>
      </p:sp>
      <p:sp>
        <p:nvSpPr>
          <p:cNvPr id="3" name="Content Placeholder 2"/>
          <p:cNvSpPr>
            <a:spLocks noGrp="1"/>
          </p:cNvSpPr>
          <p:nvPr>
            <p:ph idx="1"/>
          </p:nvPr>
        </p:nvSpPr>
        <p:spPr>
          <a:xfrm>
            <a:off x="486027" y="2065249"/>
            <a:ext cx="3211765" cy="4622800"/>
          </a:xfrm>
        </p:spPr>
        <p:txBody>
          <a:bodyPr>
            <a:normAutofit/>
          </a:bodyPr>
          <a:lstStyle/>
          <a:p>
            <a:r>
              <a:rPr lang="en-US" dirty="0">
                <a:latin typeface="+mn-lt"/>
              </a:rPr>
              <a:t>Both developed international and emerging market stocks outperformed domestic indexes in 2025.</a:t>
            </a:r>
          </a:p>
          <a:p>
            <a:endParaRPr lang="en-US" dirty="0">
              <a:latin typeface="+mn-lt"/>
            </a:endParaRPr>
          </a:p>
          <a:p>
            <a:r>
              <a:rPr lang="en-US" dirty="0">
                <a:latin typeface="+mn-lt"/>
              </a:rPr>
              <a:t>Domestic stocks have outperformed by a very wide margin since the Financial Crisis of 2008.</a:t>
            </a:r>
          </a:p>
          <a:p>
            <a:endParaRPr lang="en-US" dirty="0">
              <a:latin typeface="+mn-lt"/>
            </a:endParaRPr>
          </a:p>
          <a:p>
            <a:r>
              <a:rPr lang="en-US" dirty="0">
                <a:latin typeface="+mn-lt"/>
              </a:rPr>
              <a:t>A shift in global trade policy is leading to more action by foreign governments and central banks.</a:t>
            </a:r>
          </a:p>
          <a:p>
            <a:endParaRPr lang="en-US" dirty="0"/>
          </a:p>
          <a:p>
            <a:endParaRPr lang="en-US" dirty="0"/>
          </a:p>
          <a:p>
            <a:endParaRPr lang="en-US" dirty="0"/>
          </a:p>
          <a:p>
            <a:endParaRPr lang="en-US" dirty="0"/>
          </a:p>
        </p:txBody>
      </p:sp>
      <p:sp>
        <p:nvSpPr>
          <p:cNvPr id="5" name="Slide Number Placeholder 4"/>
          <p:cNvSpPr>
            <a:spLocks noGrp="1"/>
          </p:cNvSpPr>
          <p:nvPr>
            <p:ph type="sldNum" sz="quarter" idx="4"/>
          </p:nvPr>
        </p:nvSpPr>
        <p:spPr/>
        <p:txBody>
          <a:bodyPr/>
          <a:lstStyle/>
          <a:p>
            <a:fld id="{DE0F21F1-205D-A749-A8CF-AA0C73715D22}" type="slidenum">
              <a:rPr lang="en-US" smtClean="0"/>
              <a:pPr/>
              <a:t>36</a:t>
            </a:fld>
            <a:endParaRPr lang="en-US" dirty="0"/>
          </a:p>
        </p:txBody>
      </p:sp>
      <p:sp>
        <p:nvSpPr>
          <p:cNvPr id="8" name="Text Placeholder 5"/>
          <p:cNvSpPr>
            <a:spLocks noGrp="1"/>
          </p:cNvSpPr>
          <p:nvPr>
            <p:ph type="body" sz="quarter" idx="20"/>
          </p:nvPr>
        </p:nvSpPr>
        <p:spPr>
          <a:xfrm>
            <a:off x="486027" y="7094771"/>
            <a:ext cx="8558209" cy="492125"/>
          </a:xfrm>
        </p:spPr>
        <p:txBody>
          <a:bodyPr/>
          <a:lstStyle/>
          <a:p>
            <a:r>
              <a:rPr lang="en-US" i="1" dirty="0"/>
              <a:t>Source: Bloomberg. Data shown as of Dec. 31, 2025.</a:t>
            </a:r>
          </a:p>
        </p:txBody>
      </p:sp>
      <p:graphicFrame>
        <p:nvGraphicFramePr>
          <p:cNvPr id="7" name="Chart 6">
            <a:extLst>
              <a:ext uri="{FF2B5EF4-FFF2-40B4-BE49-F238E27FC236}">
                <a16:creationId xmlns:a16="http://schemas.microsoft.com/office/drawing/2014/main" id="{4DCCAC04-D3A7-52D0-E734-ADE77A03396B}"/>
              </a:ext>
            </a:extLst>
          </p:cNvPr>
          <p:cNvGraphicFramePr>
            <a:graphicFrameLocks noGrp="1"/>
          </p:cNvGraphicFramePr>
          <p:nvPr>
            <p:extLst>
              <p:ext uri="{D42A27DB-BD31-4B8C-83A1-F6EECF244321}">
                <p14:modId xmlns:p14="http://schemas.microsoft.com/office/powerpoint/2010/main" val="2974747754"/>
              </p:ext>
            </p:extLst>
          </p:nvPr>
        </p:nvGraphicFramePr>
        <p:xfrm>
          <a:off x="4032369" y="1894561"/>
          <a:ext cx="5709039" cy="4793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8804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894C7-723F-20CD-BEE9-2C7FAB34D2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7F715D-7BCD-88AF-D6EB-8DDC97909112}"/>
              </a:ext>
            </a:extLst>
          </p:cNvPr>
          <p:cNvSpPr>
            <a:spLocks noGrp="1"/>
          </p:cNvSpPr>
          <p:nvPr>
            <p:ph type="title"/>
          </p:nvPr>
        </p:nvSpPr>
        <p:spPr/>
        <p:txBody>
          <a:bodyPr/>
          <a:lstStyle/>
          <a:p>
            <a:r>
              <a:rPr lang="en-US" dirty="0"/>
              <a:t>Earnings- Positive and Broadening</a:t>
            </a:r>
          </a:p>
        </p:txBody>
      </p:sp>
      <p:sp>
        <p:nvSpPr>
          <p:cNvPr id="3" name="Content Placeholder 2">
            <a:extLst>
              <a:ext uri="{FF2B5EF4-FFF2-40B4-BE49-F238E27FC236}">
                <a16:creationId xmlns:a16="http://schemas.microsoft.com/office/drawing/2014/main" id="{047E1154-9CE0-1121-3348-5BD061943CFB}"/>
              </a:ext>
            </a:extLst>
          </p:cNvPr>
          <p:cNvSpPr>
            <a:spLocks noGrp="1"/>
          </p:cNvSpPr>
          <p:nvPr>
            <p:ph idx="1"/>
          </p:nvPr>
        </p:nvSpPr>
        <p:spPr>
          <a:xfrm>
            <a:off x="510128" y="2106197"/>
            <a:ext cx="2928016" cy="2677410"/>
          </a:xfrm>
        </p:spPr>
        <p:txBody>
          <a:bodyPr>
            <a:normAutofit/>
          </a:bodyPr>
          <a:lstStyle/>
          <a:p>
            <a:r>
              <a:rPr lang="en-US" dirty="0"/>
              <a:t>Earnings expectations broadly continue to be positive.</a:t>
            </a:r>
          </a:p>
          <a:p>
            <a:endParaRPr lang="en-US" dirty="0"/>
          </a:p>
          <a:p>
            <a:r>
              <a:rPr lang="en-US" dirty="0"/>
              <a:t>A shift is underway towards a broader participation in economic growth.</a:t>
            </a:r>
          </a:p>
        </p:txBody>
      </p:sp>
      <p:sp>
        <p:nvSpPr>
          <p:cNvPr id="5" name="Slide Number Placeholder 4">
            <a:extLst>
              <a:ext uri="{FF2B5EF4-FFF2-40B4-BE49-F238E27FC236}">
                <a16:creationId xmlns:a16="http://schemas.microsoft.com/office/drawing/2014/main" id="{53F4510A-8C12-38A6-2EBF-40BC806E9458}"/>
              </a:ext>
            </a:extLst>
          </p:cNvPr>
          <p:cNvSpPr>
            <a:spLocks noGrp="1"/>
          </p:cNvSpPr>
          <p:nvPr>
            <p:ph type="sldNum" sz="quarter" idx="4"/>
          </p:nvPr>
        </p:nvSpPr>
        <p:spPr/>
        <p:txBody>
          <a:bodyPr/>
          <a:lstStyle/>
          <a:p>
            <a:fld id="{DE0F21F1-205D-A749-A8CF-AA0C73715D22}" type="slidenum">
              <a:rPr lang="en-US" smtClean="0"/>
              <a:pPr/>
              <a:t>37</a:t>
            </a:fld>
            <a:endParaRPr lang="en-US" dirty="0"/>
          </a:p>
        </p:txBody>
      </p:sp>
      <p:sp>
        <p:nvSpPr>
          <p:cNvPr id="8" name="Text Placeholder 5">
            <a:extLst>
              <a:ext uri="{FF2B5EF4-FFF2-40B4-BE49-F238E27FC236}">
                <a16:creationId xmlns:a16="http://schemas.microsoft.com/office/drawing/2014/main" id="{B0309ED0-F15C-412C-FBBF-56B539C75ADF}"/>
              </a:ext>
            </a:extLst>
          </p:cNvPr>
          <p:cNvSpPr>
            <a:spLocks noGrp="1"/>
          </p:cNvSpPr>
          <p:nvPr>
            <p:ph type="body" sz="quarter" idx="20"/>
          </p:nvPr>
        </p:nvSpPr>
        <p:spPr>
          <a:xfrm>
            <a:off x="486027" y="7094771"/>
            <a:ext cx="8558209" cy="492125"/>
          </a:xfrm>
        </p:spPr>
        <p:txBody>
          <a:bodyPr/>
          <a:lstStyle/>
          <a:p>
            <a:r>
              <a:rPr lang="en-US" i="1" dirty="0"/>
              <a:t>Source: </a:t>
            </a:r>
            <a:r>
              <a:rPr lang="en-US" i="1" dirty="0" err="1"/>
              <a:t>Strategas</a:t>
            </a:r>
            <a:r>
              <a:rPr lang="en-US" i="1"/>
              <a:t>.</a:t>
            </a:r>
            <a:endParaRPr lang="en-US" i="1" dirty="0"/>
          </a:p>
        </p:txBody>
      </p:sp>
      <p:graphicFrame>
        <p:nvGraphicFramePr>
          <p:cNvPr id="6" name="Chart 5">
            <a:extLst>
              <a:ext uri="{FF2B5EF4-FFF2-40B4-BE49-F238E27FC236}">
                <a16:creationId xmlns:a16="http://schemas.microsoft.com/office/drawing/2014/main" id="{3998FED4-98CC-196C-D5D0-8E164968AD67}"/>
              </a:ext>
            </a:extLst>
          </p:cNvPr>
          <p:cNvGraphicFramePr>
            <a:graphicFrameLocks noGrp="1"/>
          </p:cNvGraphicFramePr>
          <p:nvPr>
            <p:extLst>
              <p:ext uri="{D42A27DB-BD31-4B8C-83A1-F6EECF244321}">
                <p14:modId xmlns:p14="http://schemas.microsoft.com/office/powerpoint/2010/main" val="838650252"/>
              </p:ext>
            </p:extLst>
          </p:nvPr>
        </p:nvGraphicFramePr>
        <p:xfrm>
          <a:off x="4297732" y="1799589"/>
          <a:ext cx="5245614" cy="2522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E4B03DB-CA49-12DF-7EB5-1C441E9C68D8}"/>
              </a:ext>
            </a:extLst>
          </p:cNvPr>
          <p:cNvGraphicFramePr>
            <a:graphicFrameLocks noGrp="1"/>
          </p:cNvGraphicFramePr>
          <p:nvPr>
            <p:extLst>
              <p:ext uri="{D42A27DB-BD31-4B8C-83A1-F6EECF244321}">
                <p14:modId xmlns:p14="http://schemas.microsoft.com/office/powerpoint/2010/main" val="1209772230"/>
              </p:ext>
            </p:extLst>
          </p:nvPr>
        </p:nvGraphicFramePr>
        <p:xfrm>
          <a:off x="4286302" y="4346803"/>
          <a:ext cx="5245614" cy="24954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4103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Earnings help drive returns</a:t>
            </a:r>
          </a:p>
        </p:txBody>
      </p:sp>
      <p:sp>
        <p:nvSpPr>
          <p:cNvPr id="3" name="Content Placeholder 2"/>
          <p:cNvSpPr>
            <a:spLocks noGrp="1"/>
          </p:cNvSpPr>
          <p:nvPr>
            <p:ph idx="1"/>
          </p:nvPr>
        </p:nvSpPr>
        <p:spPr>
          <a:xfrm>
            <a:off x="486027" y="2025057"/>
            <a:ext cx="3211765" cy="4622800"/>
          </a:xfrm>
        </p:spPr>
        <p:txBody>
          <a:bodyPr>
            <a:normAutofit/>
          </a:bodyPr>
          <a:lstStyle/>
          <a:p>
            <a:r>
              <a:rPr lang="en-US" dirty="0"/>
              <a:t>Unlike past periods dominated by rising multiples, most stock markets in 2025 saw earnings growth largely drive returns.</a:t>
            </a:r>
          </a:p>
          <a:p>
            <a:endParaRPr lang="en-US" dirty="0"/>
          </a:p>
          <a:p>
            <a:r>
              <a:rPr lang="en-US" dirty="0"/>
              <a:t>For 2025, the S&amp;P 500 growth index led the way in terms of domestic earnings growth as a percent of returns.</a:t>
            </a:r>
          </a:p>
          <a:p>
            <a:endParaRPr lang="en-US" dirty="0"/>
          </a:p>
          <a:p>
            <a:r>
              <a:rPr lang="en-US" dirty="0"/>
              <a:t>Earnings growth is likely to determine stock market performance this year.</a:t>
            </a:r>
          </a:p>
        </p:txBody>
      </p:sp>
      <p:sp>
        <p:nvSpPr>
          <p:cNvPr id="5" name="Slide Number Placeholder 4"/>
          <p:cNvSpPr>
            <a:spLocks noGrp="1"/>
          </p:cNvSpPr>
          <p:nvPr>
            <p:ph type="sldNum" sz="quarter" idx="4"/>
          </p:nvPr>
        </p:nvSpPr>
        <p:spPr/>
        <p:txBody>
          <a:bodyPr/>
          <a:lstStyle/>
          <a:p>
            <a:fld id="{DE0F21F1-205D-A749-A8CF-AA0C73715D22}" type="slidenum">
              <a:rPr lang="en-US" smtClean="0"/>
              <a:pPr/>
              <a:t>38</a:t>
            </a:fld>
            <a:endParaRPr lang="en-US" dirty="0"/>
          </a:p>
        </p:txBody>
      </p:sp>
      <p:sp>
        <p:nvSpPr>
          <p:cNvPr id="8" name="Text Placeholder 5"/>
          <p:cNvSpPr>
            <a:spLocks noGrp="1"/>
          </p:cNvSpPr>
          <p:nvPr>
            <p:ph type="body" sz="quarter" idx="20"/>
          </p:nvPr>
        </p:nvSpPr>
        <p:spPr>
          <a:xfrm>
            <a:off x="486027" y="7094771"/>
            <a:ext cx="8558209" cy="492125"/>
          </a:xfrm>
        </p:spPr>
        <p:txBody>
          <a:bodyPr/>
          <a:lstStyle/>
          <a:p>
            <a:pPr algn="l" rtl="0">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r>
              <a:rPr lang="en-US" sz="800" dirty="0">
                <a:solidFill>
                  <a:sysClr val="windowText" lastClr="000000"/>
                </a:solidFill>
              </a:rPr>
              <a:t>Multiple Expansion = Total Return YTD - Dividends - Currency Effects - EPS Growth</a:t>
            </a:r>
          </a:p>
          <a:p>
            <a:pPr algn="l" rtl="0">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r>
              <a:rPr lang="en-US" sz="800" dirty="0">
                <a:solidFill>
                  <a:sysClr val="windowText" lastClr="000000"/>
                </a:solidFill>
              </a:rPr>
              <a:t>Currency Effects = Index Return YTD – Currency Hedged Index Return YTD</a:t>
            </a:r>
          </a:p>
          <a:p>
            <a:pPr algn="l" rtl="0">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r>
              <a:rPr lang="en-US" sz="800" dirty="0">
                <a:solidFill>
                  <a:sysClr val="windowText" lastClr="000000"/>
                </a:solidFill>
              </a:rPr>
              <a:t>EPS Growth =  Sell-side consensus estimate for 2025 EPS</a:t>
            </a:r>
          </a:p>
          <a:p>
            <a:pPr algn="l" rtl="0">
              <a:defRPr sz="900" b="0" i="0" u="none" strike="noStrike" kern="1200" baseline="0">
                <a:solidFill>
                  <a:sysClr val="windowText" lastClr="000000"/>
                </a:solidFill>
                <a:latin typeface="Roboto" panose="02000000000000000000" pitchFamily="2" charset="0"/>
                <a:ea typeface="Roboto" panose="02000000000000000000" pitchFamily="2" charset="0"/>
                <a:cs typeface="+mn-cs"/>
              </a:defRPr>
            </a:pPr>
            <a:r>
              <a:rPr lang="en-US" sz="800" dirty="0">
                <a:solidFill>
                  <a:sysClr val="windowText" lastClr="000000"/>
                </a:solidFill>
              </a:rPr>
              <a:t>Dividend  Yield = </a:t>
            </a:r>
            <a:r>
              <a:rPr lang="en-US" sz="800" dirty="0" err="1">
                <a:solidFill>
                  <a:sysClr val="windowText" lastClr="000000"/>
                </a:solidFill>
              </a:rPr>
              <a:t>BEst</a:t>
            </a:r>
            <a:r>
              <a:rPr lang="en-US" sz="800" dirty="0">
                <a:solidFill>
                  <a:sysClr val="windowText" lastClr="000000"/>
                </a:solidFill>
              </a:rPr>
              <a:t>. Div</a:t>
            </a:r>
            <a:r>
              <a:rPr lang="en-US" sz="800" baseline="0" dirty="0">
                <a:solidFill>
                  <a:sysClr val="windowText" lastClr="000000"/>
                </a:solidFill>
              </a:rPr>
              <a:t> </a:t>
            </a:r>
            <a:r>
              <a:rPr lang="en-US" sz="800" baseline="0" dirty="0" err="1">
                <a:solidFill>
                  <a:sysClr val="windowText" lastClr="000000"/>
                </a:solidFill>
              </a:rPr>
              <a:t>Yld</a:t>
            </a:r>
            <a:endParaRPr lang="en-US" sz="800" dirty="0">
              <a:solidFill>
                <a:sysClr val="windowText" lastClr="000000"/>
              </a:solidFill>
            </a:endParaRPr>
          </a:p>
          <a:p>
            <a:r>
              <a:rPr lang="en-US" i="1" dirty="0"/>
              <a:t>Source: Bloomberg. Data shown as of Dec. 31, 2025.</a:t>
            </a:r>
          </a:p>
        </p:txBody>
      </p:sp>
      <p:graphicFrame>
        <p:nvGraphicFramePr>
          <p:cNvPr id="6" name="Chart 5">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103701433"/>
              </p:ext>
            </p:extLst>
          </p:nvPr>
        </p:nvGraphicFramePr>
        <p:xfrm>
          <a:off x="4090416" y="1923287"/>
          <a:ext cx="5529660" cy="47245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2052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equity market outlook</a:t>
            </a:r>
          </a:p>
        </p:txBody>
      </p:sp>
      <p:sp>
        <p:nvSpPr>
          <p:cNvPr id="5" name="Slide Number Placeholder 4"/>
          <p:cNvSpPr>
            <a:spLocks noGrp="1"/>
          </p:cNvSpPr>
          <p:nvPr>
            <p:ph type="sldNum" sz="quarter" idx="4"/>
          </p:nvPr>
        </p:nvSpPr>
        <p:spPr/>
        <p:txBody>
          <a:bodyPr/>
          <a:lstStyle/>
          <a:p>
            <a:fld id="{DE0F21F1-205D-A749-A8CF-AA0C73715D22}" type="slidenum">
              <a:rPr lang="en-US" smtClean="0"/>
              <a:pPr/>
              <a:t>39</a:t>
            </a:fld>
            <a:endParaRPr lang="en-US" dirty="0"/>
          </a:p>
        </p:txBody>
      </p:sp>
      <p:graphicFrame>
        <p:nvGraphicFramePr>
          <p:cNvPr id="7" name="Table 6">
            <a:extLst>
              <a:ext uri="{FF2B5EF4-FFF2-40B4-BE49-F238E27FC236}">
                <a16:creationId xmlns:a16="http://schemas.microsoft.com/office/drawing/2014/main" id="{FC1CDFE0-8DEF-7241-A121-1BC071010021}"/>
              </a:ext>
            </a:extLst>
          </p:cNvPr>
          <p:cNvGraphicFramePr>
            <a:graphicFrameLocks noGrp="1"/>
          </p:cNvGraphicFramePr>
          <p:nvPr>
            <p:extLst>
              <p:ext uri="{D42A27DB-BD31-4B8C-83A1-F6EECF244321}">
                <p14:modId xmlns:p14="http://schemas.microsoft.com/office/powerpoint/2010/main" val="1607241938"/>
              </p:ext>
            </p:extLst>
          </p:nvPr>
        </p:nvGraphicFramePr>
        <p:xfrm>
          <a:off x="361950" y="1564343"/>
          <a:ext cx="9277350" cy="914400"/>
        </p:xfrm>
        <a:graphic>
          <a:graphicData uri="http://schemas.openxmlformats.org/drawingml/2006/table">
            <a:tbl>
              <a:tblPr firstRow="1" bandRow="1">
                <a:tableStyleId>{5C22544A-7EE6-4342-B048-85BDC9FD1C3A}</a:tableStyleId>
              </a:tblPr>
              <a:tblGrid>
                <a:gridCol w="986175">
                  <a:extLst>
                    <a:ext uri="{9D8B030D-6E8A-4147-A177-3AD203B41FA5}">
                      <a16:colId xmlns:a16="http://schemas.microsoft.com/office/drawing/2014/main" val="3035348726"/>
                    </a:ext>
                  </a:extLst>
                </a:gridCol>
                <a:gridCol w="8291175">
                  <a:extLst>
                    <a:ext uri="{9D8B030D-6E8A-4147-A177-3AD203B41FA5}">
                      <a16:colId xmlns:a16="http://schemas.microsoft.com/office/drawing/2014/main" val="858233833"/>
                    </a:ext>
                  </a:extLst>
                </a:gridCol>
              </a:tblGrid>
              <a:tr h="914400">
                <a:tc>
                  <a:txBody>
                    <a:bodyPr/>
                    <a:lstStyle/>
                    <a:p>
                      <a:pPr algn="ctr"/>
                      <a:r>
                        <a:rPr lang="en-US" sz="4200" b="0" dirty="0">
                          <a:solidFill>
                            <a:schemeClr val="accent1"/>
                          </a:solidFill>
                          <a:latin typeface="IBM Plex Sans Light" panose="020B0403050203000203" pitchFamily="34" charset="0"/>
                        </a:rPr>
                        <a:t>1</a:t>
                      </a:r>
                    </a:p>
                  </a:txBody>
                  <a:tcPr marT="137160" marB="137160">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defTabSz="825500"/>
                      <a:r>
                        <a:rPr kumimoji="1" lang="en-US" sz="1600" b="0" dirty="0">
                          <a:solidFill>
                            <a:schemeClr val="tx1"/>
                          </a:solidFill>
                          <a:latin typeface="+mn-lt"/>
                          <a:ea typeface=""/>
                          <a:cs typeface="Arial" panose="020B0604020202020204" pitchFamily="34" charset="0"/>
                          <a:sym typeface="Helvetica Light"/>
                        </a:rPr>
                        <a:t>While policy uncertainty remains—driven by rapid shifts in trade, immigration and regulatory policy—markets have rebounded strongly. More certainty from tax policies mean consumers and businesses will see tailwinds to growth in 2026 .</a:t>
                      </a:r>
                      <a:endParaRPr lang="en-US" sz="1400" b="0" dirty="0">
                        <a:solidFill>
                          <a:schemeClr val="tx1"/>
                        </a:solidFill>
                      </a:endParaRPr>
                    </a:p>
                  </a:txBody>
                  <a:tcPr marL="182880" marR="182880" marT="91440" marB="9144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graphicFrame>
        <p:nvGraphicFramePr>
          <p:cNvPr id="8" name="Table 7">
            <a:extLst>
              <a:ext uri="{FF2B5EF4-FFF2-40B4-BE49-F238E27FC236}">
                <a16:creationId xmlns:a16="http://schemas.microsoft.com/office/drawing/2014/main" id="{1FAB37F8-E29B-2042-8DDB-C74B8918B059}"/>
              </a:ext>
            </a:extLst>
          </p:cNvPr>
          <p:cNvGraphicFramePr>
            <a:graphicFrameLocks noGrp="1"/>
          </p:cNvGraphicFramePr>
          <p:nvPr>
            <p:extLst>
              <p:ext uri="{D42A27DB-BD31-4B8C-83A1-F6EECF244321}">
                <p14:modId xmlns:p14="http://schemas.microsoft.com/office/powerpoint/2010/main" val="3559681302"/>
              </p:ext>
            </p:extLst>
          </p:nvPr>
        </p:nvGraphicFramePr>
        <p:xfrm>
          <a:off x="361950" y="2898781"/>
          <a:ext cx="9277350" cy="914400"/>
        </p:xfrm>
        <a:graphic>
          <a:graphicData uri="http://schemas.openxmlformats.org/drawingml/2006/table">
            <a:tbl>
              <a:tblPr firstRow="1" bandRow="1">
                <a:tableStyleId>{5C22544A-7EE6-4342-B048-85BDC9FD1C3A}</a:tableStyleId>
              </a:tblPr>
              <a:tblGrid>
                <a:gridCol w="986175">
                  <a:extLst>
                    <a:ext uri="{9D8B030D-6E8A-4147-A177-3AD203B41FA5}">
                      <a16:colId xmlns:a16="http://schemas.microsoft.com/office/drawing/2014/main" val="3035348726"/>
                    </a:ext>
                  </a:extLst>
                </a:gridCol>
                <a:gridCol w="8291175">
                  <a:extLst>
                    <a:ext uri="{9D8B030D-6E8A-4147-A177-3AD203B41FA5}">
                      <a16:colId xmlns:a16="http://schemas.microsoft.com/office/drawing/2014/main" val="858233833"/>
                    </a:ext>
                  </a:extLst>
                </a:gridCol>
              </a:tblGrid>
              <a:tr h="914400">
                <a:tc>
                  <a:txBody>
                    <a:bodyPr/>
                    <a:lstStyle/>
                    <a:p>
                      <a:pPr algn="ctr"/>
                      <a:r>
                        <a:rPr lang="en-US" sz="4200" b="0" dirty="0">
                          <a:solidFill>
                            <a:schemeClr val="accent1"/>
                          </a:solidFill>
                          <a:latin typeface="IBM Plex Sans Light" panose="020B0403050203000203" pitchFamily="34" charset="0"/>
                        </a:rPr>
                        <a:t>2</a:t>
                      </a:r>
                    </a:p>
                  </a:txBody>
                  <a:tcPr marT="137160" marB="137160">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600" b="0" kern="1200" baseline="0" dirty="0">
                          <a:solidFill>
                            <a:schemeClr val="tx1"/>
                          </a:solidFill>
                          <a:latin typeface="+mn-lt"/>
                          <a:ea typeface=""/>
                          <a:cs typeface="Arial" panose="020B0604020202020204" pitchFamily="34" charset="0"/>
                          <a:sym typeface="Helvetica Light"/>
                        </a:rPr>
                        <a:t>Earnings expectations for 2026 remain positive and are now broadening to a wider portion of the economy. </a:t>
                      </a:r>
                      <a:endParaRPr kumimoji="1" lang="en-US" sz="1600" b="0" kern="1200" baseline="0" dirty="0">
                        <a:solidFill>
                          <a:schemeClr val="tx1"/>
                        </a:solidFill>
                        <a:latin typeface="+mn-lt"/>
                        <a:ea typeface=""/>
                        <a:cs typeface="Arial" panose="020B0604020202020204" pitchFamily="34" charset="0"/>
                      </a:endParaRPr>
                    </a:p>
                  </a:txBody>
                  <a:tcPr marL="182880" marR="182880" marT="91440" marB="9144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graphicFrame>
        <p:nvGraphicFramePr>
          <p:cNvPr id="9" name="Table 8">
            <a:extLst>
              <a:ext uri="{FF2B5EF4-FFF2-40B4-BE49-F238E27FC236}">
                <a16:creationId xmlns:a16="http://schemas.microsoft.com/office/drawing/2014/main" id="{B9CB8CFD-DF74-444D-9DC4-AEB4DE46D9FB}"/>
              </a:ext>
            </a:extLst>
          </p:cNvPr>
          <p:cNvGraphicFramePr>
            <a:graphicFrameLocks noGrp="1"/>
          </p:cNvGraphicFramePr>
          <p:nvPr>
            <p:extLst>
              <p:ext uri="{D42A27DB-BD31-4B8C-83A1-F6EECF244321}">
                <p14:modId xmlns:p14="http://schemas.microsoft.com/office/powerpoint/2010/main" val="481168994"/>
              </p:ext>
            </p:extLst>
          </p:nvPr>
        </p:nvGraphicFramePr>
        <p:xfrm>
          <a:off x="362822" y="4176773"/>
          <a:ext cx="9277350" cy="914400"/>
        </p:xfrm>
        <a:graphic>
          <a:graphicData uri="http://schemas.openxmlformats.org/drawingml/2006/table">
            <a:tbl>
              <a:tblPr firstRow="1" bandRow="1">
                <a:tableStyleId>{5C22544A-7EE6-4342-B048-85BDC9FD1C3A}</a:tableStyleId>
              </a:tblPr>
              <a:tblGrid>
                <a:gridCol w="986175">
                  <a:extLst>
                    <a:ext uri="{9D8B030D-6E8A-4147-A177-3AD203B41FA5}">
                      <a16:colId xmlns:a16="http://schemas.microsoft.com/office/drawing/2014/main" val="3035348726"/>
                    </a:ext>
                  </a:extLst>
                </a:gridCol>
                <a:gridCol w="8291175">
                  <a:extLst>
                    <a:ext uri="{9D8B030D-6E8A-4147-A177-3AD203B41FA5}">
                      <a16:colId xmlns:a16="http://schemas.microsoft.com/office/drawing/2014/main" val="858233833"/>
                    </a:ext>
                  </a:extLst>
                </a:gridCol>
              </a:tblGrid>
              <a:tr h="914400">
                <a:tc>
                  <a:txBody>
                    <a:bodyPr/>
                    <a:lstStyle/>
                    <a:p>
                      <a:pPr algn="ctr"/>
                      <a:r>
                        <a:rPr lang="en-US" sz="4200" b="0" dirty="0">
                          <a:solidFill>
                            <a:schemeClr val="accent1"/>
                          </a:solidFill>
                          <a:latin typeface="IBM Plex Sans Light" panose="020B0403050203000203" pitchFamily="34" charset="0"/>
                        </a:rPr>
                        <a:t>3</a:t>
                      </a:r>
                    </a:p>
                  </a:txBody>
                  <a:tcPr marT="137160" marB="137160">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600" b="0" dirty="0">
                          <a:solidFill>
                            <a:schemeClr val="tx1"/>
                          </a:solidFill>
                          <a:latin typeface="+mn-lt"/>
                          <a:ea typeface=""/>
                          <a:cs typeface="Arial" panose="020B0604020202020204" pitchFamily="34" charset="0"/>
                          <a:sym typeface="Helvetica Light"/>
                        </a:rPr>
                        <a:t>Companies have kept healthy margins even with the substantial reduction in inflation and higher tariffs, helping to improve the outlook for financial markets.</a:t>
                      </a:r>
                    </a:p>
                  </a:txBody>
                  <a:tcPr marL="182880" marR="182880" marT="91440" marB="9144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graphicFrame>
        <p:nvGraphicFramePr>
          <p:cNvPr id="10" name="Table 9">
            <a:extLst>
              <a:ext uri="{FF2B5EF4-FFF2-40B4-BE49-F238E27FC236}">
                <a16:creationId xmlns:a16="http://schemas.microsoft.com/office/drawing/2014/main" id="{B9CB8CFD-DF74-444D-9DC4-AEB4DE46D9FB}"/>
              </a:ext>
            </a:extLst>
          </p:cNvPr>
          <p:cNvGraphicFramePr>
            <a:graphicFrameLocks noGrp="1"/>
          </p:cNvGraphicFramePr>
          <p:nvPr>
            <p:extLst>
              <p:ext uri="{D42A27DB-BD31-4B8C-83A1-F6EECF244321}">
                <p14:modId xmlns:p14="http://schemas.microsoft.com/office/powerpoint/2010/main" val="3342331892"/>
              </p:ext>
            </p:extLst>
          </p:nvPr>
        </p:nvGraphicFramePr>
        <p:xfrm>
          <a:off x="332678" y="5418783"/>
          <a:ext cx="9544050" cy="1274625"/>
        </p:xfrm>
        <a:graphic>
          <a:graphicData uri="http://schemas.openxmlformats.org/drawingml/2006/table">
            <a:tbl>
              <a:tblPr firstRow="1" bandRow="1">
                <a:tableStyleId>{5C22544A-7EE6-4342-B048-85BDC9FD1C3A}</a:tableStyleId>
              </a:tblPr>
              <a:tblGrid>
                <a:gridCol w="1014525">
                  <a:extLst>
                    <a:ext uri="{9D8B030D-6E8A-4147-A177-3AD203B41FA5}">
                      <a16:colId xmlns:a16="http://schemas.microsoft.com/office/drawing/2014/main" val="3035348726"/>
                    </a:ext>
                  </a:extLst>
                </a:gridCol>
                <a:gridCol w="8529525">
                  <a:extLst>
                    <a:ext uri="{9D8B030D-6E8A-4147-A177-3AD203B41FA5}">
                      <a16:colId xmlns:a16="http://schemas.microsoft.com/office/drawing/2014/main" val="858233833"/>
                    </a:ext>
                  </a:extLst>
                </a:gridCol>
              </a:tblGrid>
              <a:tr h="1274625">
                <a:tc>
                  <a:txBody>
                    <a:bodyPr/>
                    <a:lstStyle/>
                    <a:p>
                      <a:pPr algn="ctr"/>
                      <a:r>
                        <a:rPr lang="en-US" sz="4200" b="0" dirty="0">
                          <a:solidFill>
                            <a:schemeClr val="accent1"/>
                          </a:solidFill>
                          <a:latin typeface="IBM Plex Sans Light" panose="020B0403050203000203" pitchFamily="34" charset="0"/>
                        </a:rPr>
                        <a:t>4</a:t>
                      </a:r>
                    </a:p>
                  </a:txBody>
                  <a:tcPr marT="137160" marB="137160">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defTabSz="825500"/>
                      <a:r>
                        <a:rPr kumimoji="1" lang="en-US" sz="1600" b="0" dirty="0">
                          <a:solidFill>
                            <a:schemeClr val="tx1"/>
                          </a:solidFill>
                          <a:latin typeface="+mn-lt"/>
                          <a:cs typeface="Arial" panose="020B0604020202020204" pitchFamily="34" charset="0"/>
                          <a:sym typeface="Helvetica Light"/>
                        </a:rPr>
                        <a:t>AI related companies dominated the performance of capital weighted indexes in 2025. Broader participation in 2026 may mean the average stock outperforms the index in 2026 and results in mid and small cap companies, in addition to international stocks, being additive to overall portfolio performance in 2026.</a:t>
                      </a:r>
                      <a:endParaRPr lang="en-US" sz="1400" b="0" dirty="0">
                        <a:solidFill>
                          <a:schemeClr val="tx1"/>
                        </a:solidFill>
                      </a:endParaRPr>
                    </a:p>
                  </a:txBody>
                  <a:tcPr marL="182880" marR="182880" marT="91440" marB="9144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spTree>
    <p:extLst>
      <p:ext uri="{BB962C8B-B14F-4D97-AF65-F5344CB8AC3E}">
        <p14:creationId xmlns:p14="http://schemas.microsoft.com/office/powerpoint/2010/main" val="1253115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4A057DD-B7C0-294E-BCAA-F2446181D9C6}"/>
              </a:ext>
            </a:extLst>
          </p:cNvPr>
          <p:cNvSpPr>
            <a:spLocks noGrp="1"/>
          </p:cNvSpPr>
          <p:nvPr>
            <p:ph type="title"/>
          </p:nvPr>
        </p:nvSpPr>
        <p:spPr/>
        <p:txBody>
          <a:bodyPr>
            <a:normAutofit/>
          </a:bodyPr>
          <a:lstStyle/>
          <a:p>
            <a:r>
              <a:rPr lang="en-US" dirty="0"/>
              <a:t>BOK Financial Investment Management</a:t>
            </a:r>
            <a:endParaRPr lang="en-US" dirty="0">
              <a:solidFill>
                <a:srgbClr val="00B050"/>
              </a:solidFill>
            </a:endParaRPr>
          </a:p>
        </p:txBody>
      </p:sp>
      <p:sp>
        <p:nvSpPr>
          <p:cNvPr id="17" name="Text Placeholder 16">
            <a:extLst>
              <a:ext uri="{FF2B5EF4-FFF2-40B4-BE49-F238E27FC236}">
                <a16:creationId xmlns:a16="http://schemas.microsoft.com/office/drawing/2014/main" id="{5BA735AE-D53A-6D45-8CB7-98EDBFFAFD7D}"/>
              </a:ext>
            </a:extLst>
          </p:cNvPr>
          <p:cNvSpPr>
            <a:spLocks noGrp="1"/>
          </p:cNvSpPr>
          <p:nvPr>
            <p:ph type="body" sz="quarter" idx="13"/>
          </p:nvPr>
        </p:nvSpPr>
        <p:spPr/>
        <p:txBody>
          <a:bodyPr/>
          <a:lstStyle/>
          <a:p>
            <a:r>
              <a:rPr lang="en-US" dirty="0"/>
              <a:t>Investment expertise. Competitive results.</a:t>
            </a:r>
          </a:p>
        </p:txBody>
      </p:sp>
      <p:sp>
        <p:nvSpPr>
          <p:cNvPr id="7" name="Content Placeholder 8">
            <a:extLst>
              <a:ext uri="{FF2B5EF4-FFF2-40B4-BE49-F238E27FC236}">
                <a16:creationId xmlns:a16="http://schemas.microsoft.com/office/drawing/2014/main" id="{E9F039C5-98AB-634C-9D9E-2FC2B2C50727}"/>
              </a:ext>
            </a:extLst>
          </p:cNvPr>
          <p:cNvSpPr txBox="1">
            <a:spLocks/>
          </p:cNvSpPr>
          <p:nvPr/>
        </p:nvSpPr>
        <p:spPr>
          <a:xfrm>
            <a:off x="2825466" y="2318419"/>
            <a:ext cx="2227789" cy="2565837"/>
          </a:xfrm>
          <a:prstGeom prst="rect">
            <a:avLst/>
          </a:prstGeom>
        </p:spPr>
        <p:txBody>
          <a:bodyPr/>
          <a:lstStyle>
            <a:lvl1pPr marL="0" indent="0" algn="l" defTabSz="914400" rtl="0" eaLnBrk="1" latinLnBrk="0" hangingPunct="1">
              <a:lnSpc>
                <a:spcPct val="99000"/>
              </a:lnSpc>
              <a:spcBef>
                <a:spcPts val="0"/>
              </a:spcBef>
              <a:spcAft>
                <a:spcPts val="900"/>
              </a:spcAft>
              <a:buFont typeface="Arial" panose="020B0604020202020204" pitchFamily="34" charset="0"/>
              <a:buNone/>
              <a:defRPr sz="1600" b="0" i="0" kern="1200">
                <a:solidFill>
                  <a:schemeClr val="accent1"/>
                </a:solidFill>
                <a:latin typeface="+mn-lt"/>
                <a:ea typeface="Arial" charset="0"/>
                <a:cs typeface="Arial" charset="0"/>
              </a:defRPr>
            </a:lvl1pPr>
            <a:lvl2pPr marL="290513" indent="-292608" algn="l" defTabSz="914400" rtl="0" eaLnBrk="1" latinLnBrk="0" hangingPunct="1">
              <a:lnSpc>
                <a:spcPct val="99000"/>
              </a:lnSpc>
              <a:spcBef>
                <a:spcPts val="0"/>
              </a:spcBef>
              <a:spcAft>
                <a:spcPts val="900"/>
              </a:spcAft>
              <a:buClr>
                <a:schemeClr val="tx2"/>
              </a:buClr>
              <a:buFont typeface="Arial" charset="0"/>
              <a:buChar char="•"/>
              <a:tabLst>
                <a:tab pos="280988" algn="l"/>
              </a:tabLst>
              <a:defRPr sz="1400" b="0" i="0" kern="1200">
                <a:solidFill>
                  <a:schemeClr val="accent1"/>
                </a:solidFill>
                <a:latin typeface="+mn-lt"/>
                <a:ea typeface="Corbel" charset="0"/>
                <a:cs typeface="Corbel" charset="0"/>
              </a:defRPr>
            </a:lvl2pPr>
            <a:lvl3pPr marL="585216" indent="-292608" algn="l" defTabSz="292608" rtl="0" eaLnBrk="1" latinLnBrk="0" hangingPunct="1">
              <a:lnSpc>
                <a:spcPct val="99000"/>
              </a:lnSpc>
              <a:spcBef>
                <a:spcPts val="0"/>
              </a:spcBef>
              <a:spcAft>
                <a:spcPts val="900"/>
              </a:spcAft>
              <a:buClr>
                <a:schemeClr val="tx2"/>
              </a:buClr>
              <a:buFont typeface="Arial" panose="020B0604020202020204" pitchFamily="34" charset="0"/>
              <a:buChar char="•"/>
              <a:tabLst>
                <a:tab pos="292608" algn="l"/>
                <a:tab pos="585216" algn="l"/>
              </a:tabLst>
              <a:defRPr sz="1400" b="0" i="0" kern="1200">
                <a:solidFill>
                  <a:schemeClr val="accent1"/>
                </a:solidFill>
                <a:latin typeface="+mn-lt"/>
                <a:ea typeface="Corbel" charset="0"/>
                <a:cs typeface="Corbel" charset="0"/>
              </a:defRPr>
            </a:lvl3pPr>
            <a:lvl4pPr marL="0" indent="0" algn="l" defTabSz="292608" rtl="0" eaLnBrk="1" latinLnBrk="0" hangingPunct="1">
              <a:lnSpc>
                <a:spcPct val="99000"/>
              </a:lnSpc>
              <a:spcBef>
                <a:spcPts val="0"/>
              </a:spcBef>
              <a:spcAft>
                <a:spcPts val="900"/>
              </a:spcAft>
              <a:buClr>
                <a:schemeClr val="accent1"/>
              </a:buClr>
              <a:buFont typeface="Arial" charset="0"/>
              <a:buNone/>
              <a:tabLst>
                <a:tab pos="292608" algn="l"/>
                <a:tab pos="585216" algn="l"/>
              </a:tabLst>
              <a:defRPr sz="1800" b="1" i="0" kern="1200">
                <a:solidFill>
                  <a:schemeClr val="accent3"/>
                </a:solidFill>
                <a:latin typeface="+mn-lt"/>
                <a:ea typeface="Corbel" charset="0"/>
                <a:cs typeface="Corbel" charset="0"/>
              </a:defRPr>
            </a:lvl4pPr>
            <a:lvl5pPr marL="0" indent="0" algn="l" defTabSz="292608" rtl="0" eaLnBrk="1" latinLnBrk="0" hangingPunct="1">
              <a:lnSpc>
                <a:spcPct val="99000"/>
              </a:lnSpc>
              <a:spcBef>
                <a:spcPts val="0"/>
              </a:spcBef>
              <a:spcAft>
                <a:spcPts val="900"/>
              </a:spcAft>
              <a:buClr>
                <a:schemeClr val="accent1"/>
              </a:buClr>
              <a:buFont typeface="Arial" charset="0"/>
              <a:buNone/>
              <a:tabLst>
                <a:tab pos="292608" algn="l"/>
                <a:tab pos="585216" algn="l"/>
              </a:tabLst>
              <a:defRPr sz="1800" b="1" kern="1200">
                <a:solidFill>
                  <a:schemeClr val="accent3"/>
                </a:solidFill>
                <a:latin typeface="+mn-lt"/>
                <a:ea typeface="Corbel" charset="0"/>
                <a:cs typeface="Corbel" charset="0"/>
              </a:defRPr>
            </a:lvl5pPr>
            <a:lvl6pPr marL="0" indent="0" algn="l" defTabSz="914400" rtl="0" eaLnBrk="1" latinLnBrk="0" hangingPunct="1">
              <a:lnSpc>
                <a:spcPct val="99000"/>
              </a:lnSpc>
              <a:spcBef>
                <a:spcPts val="0"/>
              </a:spcBef>
              <a:spcAft>
                <a:spcPts val="900"/>
              </a:spcAft>
              <a:buClr>
                <a:schemeClr val="accent1"/>
              </a:buClr>
              <a:buFont typeface="Arial" charset="0"/>
              <a:buNone/>
              <a:tabLst/>
              <a:defRPr sz="1800" b="1" i="0" kern="1200">
                <a:solidFill>
                  <a:schemeClr val="accent3"/>
                </a:solidFill>
                <a:latin typeface="+mn-lt"/>
                <a:ea typeface="Corbel" charset="0"/>
                <a:cs typeface="Corbel" charset="0"/>
              </a:defRPr>
            </a:lvl6pPr>
            <a:lvl7pPr marL="0" indent="0" algn="l" defTabSz="914400" rtl="0" eaLnBrk="1" latinLnBrk="0" hangingPunct="1">
              <a:lnSpc>
                <a:spcPct val="99000"/>
              </a:lnSpc>
              <a:spcBef>
                <a:spcPts val="0"/>
              </a:spcBef>
              <a:spcAft>
                <a:spcPts val="900"/>
              </a:spcAft>
              <a:buClr>
                <a:schemeClr val="accent1"/>
              </a:buClr>
              <a:buFont typeface="Arial" charset="0"/>
              <a:buNone/>
              <a:tabLst/>
              <a:defRPr sz="1800" b="1" i="0" kern="1200">
                <a:solidFill>
                  <a:schemeClr val="accent3"/>
                </a:solidFill>
                <a:latin typeface="+mn-lt"/>
                <a:ea typeface="Corbel" charset="0"/>
                <a:cs typeface="Corbel" charset="0"/>
              </a:defRPr>
            </a:lvl7pPr>
            <a:lvl8pPr marL="0" indent="0" algn="l" defTabSz="914400" rtl="0" eaLnBrk="1" latinLnBrk="0" hangingPunct="1">
              <a:lnSpc>
                <a:spcPct val="99000"/>
              </a:lnSpc>
              <a:spcBef>
                <a:spcPts val="0"/>
              </a:spcBef>
              <a:spcAft>
                <a:spcPts val="900"/>
              </a:spcAft>
              <a:buClr>
                <a:schemeClr val="accent1"/>
              </a:buClr>
              <a:buFont typeface="Arial" charset="0"/>
              <a:buNone/>
              <a:tabLst/>
              <a:defRPr sz="1800" b="1" i="0" kern="1200">
                <a:solidFill>
                  <a:schemeClr val="accent3"/>
                </a:solidFill>
                <a:latin typeface="+mn-lt"/>
                <a:ea typeface="Corbel" charset="0"/>
                <a:cs typeface="Corbel" charset="0"/>
              </a:defRPr>
            </a:lvl8pPr>
            <a:lvl9pPr marL="0" indent="0" algn="l" defTabSz="914400" rtl="0" eaLnBrk="1" latinLnBrk="0" hangingPunct="1">
              <a:lnSpc>
                <a:spcPct val="99000"/>
              </a:lnSpc>
              <a:spcBef>
                <a:spcPts val="0"/>
              </a:spcBef>
              <a:spcAft>
                <a:spcPts val="900"/>
              </a:spcAft>
              <a:buClr>
                <a:schemeClr val="accent1"/>
              </a:buClr>
              <a:buFont typeface="Arial" charset="0"/>
              <a:buNone/>
              <a:tabLst/>
              <a:defRPr sz="1800" b="1" i="0" kern="1200">
                <a:solidFill>
                  <a:schemeClr val="accent3"/>
                </a:solidFill>
                <a:latin typeface="+mn-lt"/>
                <a:ea typeface="Corbel" charset="0"/>
                <a:cs typeface="Corbel" charset="0"/>
              </a:defRPr>
            </a:lvl9pPr>
          </a:lstStyle>
          <a:p>
            <a:pPr lvl="3">
              <a:lnSpc>
                <a:spcPct val="100000"/>
              </a:lnSpc>
              <a:spcAft>
                <a:spcPts val="0"/>
              </a:spcAft>
            </a:pPr>
            <a:r>
              <a:rPr lang="en-US" sz="1000" dirty="0">
                <a:solidFill>
                  <a:schemeClr val="tx1"/>
                </a:solidFill>
              </a:rPr>
              <a:t>Cavanal Hill </a:t>
            </a:r>
          </a:p>
          <a:p>
            <a:pPr lvl="3">
              <a:lnSpc>
                <a:spcPct val="100000"/>
              </a:lnSpc>
              <a:spcAft>
                <a:spcPts val="0"/>
              </a:spcAft>
            </a:pPr>
            <a:r>
              <a:rPr lang="en-US" sz="1000" dirty="0">
                <a:solidFill>
                  <a:schemeClr val="tx1"/>
                </a:solidFill>
              </a:rPr>
              <a:t>Investment Management</a:t>
            </a:r>
          </a:p>
          <a:p>
            <a:pPr lvl="3">
              <a:lnSpc>
                <a:spcPct val="100000"/>
              </a:lnSpc>
              <a:spcAft>
                <a:spcPts val="0"/>
              </a:spcAft>
            </a:pPr>
            <a:r>
              <a:rPr lang="en-US" sz="1000" b="0" i="1" dirty="0">
                <a:solidFill>
                  <a:schemeClr val="tx1"/>
                </a:solidFill>
              </a:rPr>
              <a:t>Asset management</a:t>
            </a:r>
          </a:p>
          <a:p>
            <a:pPr marL="0" lvl="1" indent="0">
              <a:spcAft>
                <a:spcPts val="0"/>
              </a:spcAft>
              <a:buNone/>
            </a:pPr>
            <a:endParaRPr lang="en-US" sz="1000" dirty="0">
              <a:solidFill>
                <a:schemeClr val="tx1"/>
              </a:solidFill>
            </a:endParaRPr>
          </a:p>
          <a:p>
            <a:pPr marL="0" lvl="1" indent="0">
              <a:spcAft>
                <a:spcPts val="0"/>
              </a:spcAft>
              <a:buNone/>
            </a:pPr>
            <a:r>
              <a:rPr lang="en-US" sz="1000" dirty="0">
                <a:solidFill>
                  <a:schemeClr val="tx1"/>
                </a:solidFill>
              </a:rPr>
              <a:t>A registered investment advisor and subsidiary of BOKF, NA. Fundamental and quantitative research across the capital markets.</a:t>
            </a:r>
          </a:p>
          <a:p>
            <a:pPr marL="0" lvl="1" indent="0">
              <a:spcAft>
                <a:spcPts val="0"/>
              </a:spcAft>
              <a:buNone/>
            </a:pPr>
            <a:endParaRPr lang="en-US" sz="1000" dirty="0">
              <a:solidFill>
                <a:schemeClr val="tx1"/>
              </a:solidFill>
            </a:endParaRPr>
          </a:p>
          <a:p>
            <a:pPr lvl="1">
              <a:spcAft>
                <a:spcPts val="0"/>
              </a:spcAft>
            </a:pPr>
            <a:r>
              <a:rPr lang="en-US" sz="1000" dirty="0">
                <a:solidFill>
                  <a:schemeClr val="tx1"/>
                </a:solidFill>
              </a:rPr>
              <a:t>Taxable fixed income.</a:t>
            </a:r>
          </a:p>
          <a:p>
            <a:pPr lvl="1">
              <a:spcAft>
                <a:spcPts val="0"/>
              </a:spcAft>
            </a:pPr>
            <a:r>
              <a:rPr lang="en-US" sz="1000" dirty="0">
                <a:solidFill>
                  <a:schemeClr val="tx1"/>
                </a:solidFill>
              </a:rPr>
              <a:t>Tax-free fixed income.</a:t>
            </a:r>
          </a:p>
          <a:p>
            <a:pPr lvl="1">
              <a:spcAft>
                <a:spcPts val="0"/>
              </a:spcAft>
            </a:pPr>
            <a:r>
              <a:rPr lang="en-US" sz="1000" dirty="0">
                <a:solidFill>
                  <a:schemeClr val="tx1"/>
                </a:solidFill>
              </a:rPr>
              <a:t>Cash management.</a:t>
            </a:r>
          </a:p>
          <a:p>
            <a:pPr lvl="1">
              <a:spcAft>
                <a:spcPts val="0"/>
              </a:spcAft>
            </a:pPr>
            <a:r>
              <a:rPr lang="en-US" sz="1000" dirty="0">
                <a:solidFill>
                  <a:schemeClr val="tx1"/>
                </a:solidFill>
              </a:rPr>
              <a:t>Domestic equity.</a:t>
            </a:r>
          </a:p>
          <a:p>
            <a:pPr lvl="1">
              <a:spcAft>
                <a:spcPts val="0"/>
              </a:spcAft>
            </a:pPr>
            <a:r>
              <a:rPr lang="en-US" sz="1000" dirty="0">
                <a:solidFill>
                  <a:schemeClr val="tx1"/>
                </a:solidFill>
              </a:rPr>
              <a:t>Energy.</a:t>
            </a:r>
          </a:p>
          <a:p>
            <a:pPr lvl="1">
              <a:spcAft>
                <a:spcPts val="0"/>
              </a:spcAft>
            </a:pPr>
            <a:r>
              <a:rPr lang="en-US" sz="1000" dirty="0">
                <a:solidFill>
                  <a:schemeClr val="tx1"/>
                </a:solidFill>
              </a:rPr>
              <a:t>Opportunistic strategies.</a:t>
            </a:r>
          </a:p>
          <a:p>
            <a:pPr lvl="1">
              <a:spcAft>
                <a:spcPts val="0"/>
              </a:spcAft>
            </a:pPr>
            <a:endParaRPr lang="en-US" sz="900" dirty="0"/>
          </a:p>
        </p:txBody>
      </p:sp>
      <p:sp>
        <p:nvSpPr>
          <p:cNvPr id="8" name="Content Placeholder 8">
            <a:extLst>
              <a:ext uri="{FF2B5EF4-FFF2-40B4-BE49-F238E27FC236}">
                <a16:creationId xmlns:a16="http://schemas.microsoft.com/office/drawing/2014/main" id="{E9F039C5-98AB-634C-9D9E-2FC2B2C50727}"/>
              </a:ext>
            </a:extLst>
          </p:cNvPr>
          <p:cNvSpPr txBox="1">
            <a:spLocks/>
          </p:cNvSpPr>
          <p:nvPr/>
        </p:nvSpPr>
        <p:spPr>
          <a:xfrm>
            <a:off x="5170779" y="2318419"/>
            <a:ext cx="2086286" cy="2565837"/>
          </a:xfrm>
          <a:prstGeom prst="rect">
            <a:avLst/>
          </a:prstGeom>
        </p:spPr>
        <p:txBody>
          <a:bodyPr/>
          <a:lstStyle>
            <a:lvl1pPr marL="0" indent="0" algn="l" defTabSz="914400" rtl="0" eaLnBrk="1" latinLnBrk="0" hangingPunct="1">
              <a:lnSpc>
                <a:spcPct val="99000"/>
              </a:lnSpc>
              <a:spcBef>
                <a:spcPts val="0"/>
              </a:spcBef>
              <a:spcAft>
                <a:spcPts val="900"/>
              </a:spcAft>
              <a:buFont typeface="Arial" panose="020B0604020202020204" pitchFamily="34" charset="0"/>
              <a:buNone/>
              <a:defRPr sz="1600" b="0" i="0" kern="1200">
                <a:solidFill>
                  <a:schemeClr val="accent1"/>
                </a:solidFill>
                <a:latin typeface="+mn-lt"/>
                <a:ea typeface="Arial" charset="0"/>
                <a:cs typeface="Arial" charset="0"/>
              </a:defRPr>
            </a:lvl1pPr>
            <a:lvl2pPr marL="290513" indent="-292608" algn="l" defTabSz="914400" rtl="0" eaLnBrk="1" latinLnBrk="0" hangingPunct="1">
              <a:lnSpc>
                <a:spcPct val="99000"/>
              </a:lnSpc>
              <a:spcBef>
                <a:spcPts val="0"/>
              </a:spcBef>
              <a:spcAft>
                <a:spcPts val="900"/>
              </a:spcAft>
              <a:buClr>
                <a:schemeClr val="tx2"/>
              </a:buClr>
              <a:buFont typeface="Arial" charset="0"/>
              <a:buChar char="•"/>
              <a:tabLst>
                <a:tab pos="280988" algn="l"/>
              </a:tabLst>
              <a:defRPr sz="1400" b="0" i="0" kern="1200">
                <a:solidFill>
                  <a:schemeClr val="accent1"/>
                </a:solidFill>
                <a:latin typeface="+mn-lt"/>
                <a:ea typeface="Corbel" charset="0"/>
                <a:cs typeface="Corbel" charset="0"/>
              </a:defRPr>
            </a:lvl2pPr>
            <a:lvl3pPr marL="585216" indent="-292608" algn="l" defTabSz="292608" rtl="0" eaLnBrk="1" latinLnBrk="0" hangingPunct="1">
              <a:lnSpc>
                <a:spcPct val="99000"/>
              </a:lnSpc>
              <a:spcBef>
                <a:spcPts val="0"/>
              </a:spcBef>
              <a:spcAft>
                <a:spcPts val="900"/>
              </a:spcAft>
              <a:buClr>
                <a:schemeClr val="tx2"/>
              </a:buClr>
              <a:buFont typeface="Arial" panose="020B0604020202020204" pitchFamily="34" charset="0"/>
              <a:buChar char="•"/>
              <a:tabLst>
                <a:tab pos="292608" algn="l"/>
                <a:tab pos="585216" algn="l"/>
              </a:tabLst>
              <a:defRPr sz="1400" b="0" i="0" kern="1200">
                <a:solidFill>
                  <a:schemeClr val="accent1"/>
                </a:solidFill>
                <a:latin typeface="+mn-lt"/>
                <a:ea typeface="Corbel" charset="0"/>
                <a:cs typeface="Corbel" charset="0"/>
              </a:defRPr>
            </a:lvl3pPr>
            <a:lvl4pPr marL="0" indent="0" algn="l" defTabSz="292608" rtl="0" eaLnBrk="1" latinLnBrk="0" hangingPunct="1">
              <a:lnSpc>
                <a:spcPct val="99000"/>
              </a:lnSpc>
              <a:spcBef>
                <a:spcPts val="0"/>
              </a:spcBef>
              <a:spcAft>
                <a:spcPts val="900"/>
              </a:spcAft>
              <a:buClr>
                <a:schemeClr val="accent1"/>
              </a:buClr>
              <a:buFont typeface="Arial" charset="0"/>
              <a:buNone/>
              <a:tabLst>
                <a:tab pos="292608" algn="l"/>
                <a:tab pos="585216" algn="l"/>
              </a:tabLst>
              <a:defRPr sz="1800" b="1" i="0" kern="1200">
                <a:solidFill>
                  <a:schemeClr val="accent3"/>
                </a:solidFill>
                <a:latin typeface="+mn-lt"/>
                <a:ea typeface="Corbel" charset="0"/>
                <a:cs typeface="Corbel" charset="0"/>
              </a:defRPr>
            </a:lvl4pPr>
            <a:lvl5pPr marL="0" indent="0" algn="l" defTabSz="292608" rtl="0" eaLnBrk="1" latinLnBrk="0" hangingPunct="1">
              <a:lnSpc>
                <a:spcPct val="99000"/>
              </a:lnSpc>
              <a:spcBef>
                <a:spcPts val="0"/>
              </a:spcBef>
              <a:spcAft>
                <a:spcPts val="900"/>
              </a:spcAft>
              <a:buClr>
                <a:schemeClr val="accent1"/>
              </a:buClr>
              <a:buFont typeface="Arial" charset="0"/>
              <a:buNone/>
              <a:tabLst>
                <a:tab pos="292608" algn="l"/>
                <a:tab pos="585216" algn="l"/>
              </a:tabLst>
              <a:defRPr sz="1800" b="1" kern="1200">
                <a:solidFill>
                  <a:schemeClr val="accent3"/>
                </a:solidFill>
                <a:latin typeface="+mn-lt"/>
                <a:ea typeface="Corbel" charset="0"/>
                <a:cs typeface="Corbel" charset="0"/>
              </a:defRPr>
            </a:lvl5pPr>
            <a:lvl6pPr marL="0" indent="0" algn="l" defTabSz="914400" rtl="0" eaLnBrk="1" latinLnBrk="0" hangingPunct="1">
              <a:lnSpc>
                <a:spcPct val="99000"/>
              </a:lnSpc>
              <a:spcBef>
                <a:spcPts val="0"/>
              </a:spcBef>
              <a:spcAft>
                <a:spcPts val="900"/>
              </a:spcAft>
              <a:buClr>
                <a:schemeClr val="accent1"/>
              </a:buClr>
              <a:buFont typeface="Arial" charset="0"/>
              <a:buNone/>
              <a:tabLst/>
              <a:defRPr sz="1800" b="1" i="0" kern="1200">
                <a:solidFill>
                  <a:schemeClr val="accent3"/>
                </a:solidFill>
                <a:latin typeface="+mn-lt"/>
                <a:ea typeface="Corbel" charset="0"/>
                <a:cs typeface="Corbel" charset="0"/>
              </a:defRPr>
            </a:lvl6pPr>
            <a:lvl7pPr marL="0" indent="0" algn="l" defTabSz="914400" rtl="0" eaLnBrk="1" latinLnBrk="0" hangingPunct="1">
              <a:lnSpc>
                <a:spcPct val="99000"/>
              </a:lnSpc>
              <a:spcBef>
                <a:spcPts val="0"/>
              </a:spcBef>
              <a:spcAft>
                <a:spcPts val="900"/>
              </a:spcAft>
              <a:buClr>
                <a:schemeClr val="accent1"/>
              </a:buClr>
              <a:buFont typeface="Arial" charset="0"/>
              <a:buNone/>
              <a:tabLst/>
              <a:defRPr sz="1800" b="1" i="0" kern="1200">
                <a:solidFill>
                  <a:schemeClr val="accent3"/>
                </a:solidFill>
                <a:latin typeface="+mn-lt"/>
                <a:ea typeface="Corbel" charset="0"/>
                <a:cs typeface="Corbel" charset="0"/>
              </a:defRPr>
            </a:lvl7pPr>
            <a:lvl8pPr marL="0" indent="0" algn="l" defTabSz="914400" rtl="0" eaLnBrk="1" latinLnBrk="0" hangingPunct="1">
              <a:lnSpc>
                <a:spcPct val="99000"/>
              </a:lnSpc>
              <a:spcBef>
                <a:spcPts val="0"/>
              </a:spcBef>
              <a:spcAft>
                <a:spcPts val="900"/>
              </a:spcAft>
              <a:buClr>
                <a:schemeClr val="accent1"/>
              </a:buClr>
              <a:buFont typeface="Arial" charset="0"/>
              <a:buNone/>
              <a:tabLst/>
              <a:defRPr sz="1800" b="1" i="0" kern="1200">
                <a:solidFill>
                  <a:schemeClr val="accent3"/>
                </a:solidFill>
                <a:latin typeface="+mn-lt"/>
                <a:ea typeface="Corbel" charset="0"/>
                <a:cs typeface="Corbel" charset="0"/>
              </a:defRPr>
            </a:lvl8pPr>
            <a:lvl9pPr marL="0" indent="0" algn="l" defTabSz="914400" rtl="0" eaLnBrk="1" latinLnBrk="0" hangingPunct="1">
              <a:lnSpc>
                <a:spcPct val="99000"/>
              </a:lnSpc>
              <a:spcBef>
                <a:spcPts val="0"/>
              </a:spcBef>
              <a:spcAft>
                <a:spcPts val="900"/>
              </a:spcAft>
              <a:buClr>
                <a:schemeClr val="accent1"/>
              </a:buClr>
              <a:buFont typeface="Arial" charset="0"/>
              <a:buNone/>
              <a:tabLst/>
              <a:defRPr sz="1800" b="1" i="0" kern="1200">
                <a:solidFill>
                  <a:schemeClr val="accent3"/>
                </a:solidFill>
                <a:latin typeface="+mn-lt"/>
                <a:ea typeface="Corbel" charset="0"/>
                <a:cs typeface="Corbel" charset="0"/>
              </a:defRPr>
            </a:lvl9pPr>
          </a:lstStyle>
          <a:p>
            <a:pPr marL="0" lvl="1" indent="0">
              <a:spcAft>
                <a:spcPts val="0"/>
              </a:spcAft>
              <a:buNone/>
            </a:pPr>
            <a:r>
              <a:rPr lang="en-US" sz="1000" b="1" dirty="0">
                <a:solidFill>
                  <a:schemeClr val="tx1"/>
                </a:solidFill>
              </a:rPr>
              <a:t>Alternative Investments</a:t>
            </a:r>
          </a:p>
          <a:p>
            <a:pPr lvl="3">
              <a:lnSpc>
                <a:spcPct val="100000"/>
              </a:lnSpc>
              <a:spcAft>
                <a:spcPts val="0"/>
              </a:spcAft>
            </a:pPr>
            <a:r>
              <a:rPr lang="en-US" sz="1000" b="0" i="1" dirty="0">
                <a:solidFill>
                  <a:schemeClr val="tx1"/>
                </a:solidFill>
              </a:rPr>
              <a:t>Comprehensive alternative services</a:t>
            </a:r>
          </a:p>
          <a:p>
            <a:pPr marL="0" lvl="1" indent="0">
              <a:spcAft>
                <a:spcPts val="0"/>
              </a:spcAft>
              <a:buNone/>
            </a:pPr>
            <a:endParaRPr lang="en-US" sz="1000" dirty="0">
              <a:solidFill>
                <a:schemeClr val="tx1"/>
              </a:solidFill>
            </a:endParaRPr>
          </a:p>
          <a:p>
            <a:pPr marL="0" lvl="1" indent="0">
              <a:spcAft>
                <a:spcPts val="0"/>
              </a:spcAft>
              <a:buNone/>
            </a:pPr>
            <a:r>
              <a:rPr lang="en-US" sz="1000" dirty="0">
                <a:solidFill>
                  <a:schemeClr val="tx1"/>
                </a:solidFill>
              </a:rPr>
              <a:t>Provides access to a variety of non-traditional asset classes and strategies delivered through limited partnerships.</a:t>
            </a:r>
          </a:p>
          <a:p>
            <a:pPr marL="0" lvl="1" indent="0">
              <a:spcAft>
                <a:spcPts val="0"/>
              </a:spcAft>
              <a:buNone/>
            </a:pPr>
            <a:endParaRPr lang="en-US" sz="1000" dirty="0">
              <a:solidFill>
                <a:schemeClr val="tx1"/>
              </a:solidFill>
            </a:endParaRPr>
          </a:p>
          <a:p>
            <a:pPr lvl="1">
              <a:spcAft>
                <a:spcPts val="0"/>
              </a:spcAft>
            </a:pPr>
            <a:r>
              <a:rPr lang="en-US" sz="1000" dirty="0">
                <a:solidFill>
                  <a:schemeClr val="tx1"/>
                </a:solidFill>
              </a:rPr>
              <a:t>Private equity.</a:t>
            </a:r>
          </a:p>
          <a:p>
            <a:pPr lvl="1">
              <a:spcAft>
                <a:spcPts val="0"/>
              </a:spcAft>
            </a:pPr>
            <a:r>
              <a:rPr lang="en-US" sz="1000" dirty="0">
                <a:solidFill>
                  <a:schemeClr val="tx1"/>
                </a:solidFill>
              </a:rPr>
              <a:t>Real assets.</a:t>
            </a:r>
          </a:p>
          <a:p>
            <a:pPr lvl="1">
              <a:spcAft>
                <a:spcPts val="0"/>
              </a:spcAft>
            </a:pPr>
            <a:r>
              <a:rPr lang="en-US" sz="1000" dirty="0">
                <a:solidFill>
                  <a:schemeClr val="tx1"/>
                </a:solidFill>
              </a:rPr>
              <a:t>Hedge funds.</a:t>
            </a:r>
          </a:p>
          <a:p>
            <a:pPr lvl="1">
              <a:spcAft>
                <a:spcPts val="0"/>
              </a:spcAft>
            </a:pPr>
            <a:r>
              <a:rPr lang="en-US" sz="1000" dirty="0">
                <a:solidFill>
                  <a:schemeClr val="tx1"/>
                </a:solidFill>
              </a:rPr>
              <a:t>Semi-liquid or interval funds.</a:t>
            </a:r>
          </a:p>
          <a:p>
            <a:pPr lvl="1">
              <a:spcAft>
                <a:spcPts val="0"/>
              </a:spcAft>
            </a:pPr>
            <a:r>
              <a:rPr lang="en-US" sz="1000" dirty="0">
                <a:solidFill>
                  <a:schemeClr val="tx1"/>
                </a:solidFill>
              </a:rPr>
              <a:t>Liquid alternatives.</a:t>
            </a:r>
          </a:p>
          <a:p>
            <a:pPr marL="0" lvl="1" indent="0">
              <a:spcAft>
                <a:spcPts val="0"/>
              </a:spcAft>
              <a:buNone/>
            </a:pPr>
            <a:endParaRPr lang="en-US" sz="1000" dirty="0">
              <a:solidFill>
                <a:schemeClr val="tx1"/>
              </a:solidFill>
            </a:endParaRPr>
          </a:p>
          <a:p>
            <a:pPr marL="0" lvl="1" indent="0">
              <a:spcAft>
                <a:spcPts val="0"/>
              </a:spcAft>
              <a:buNone/>
            </a:pPr>
            <a:endParaRPr lang="en-US" sz="1000" dirty="0">
              <a:solidFill>
                <a:schemeClr val="tx1"/>
              </a:solidFill>
            </a:endParaRPr>
          </a:p>
        </p:txBody>
      </p:sp>
      <p:sp>
        <p:nvSpPr>
          <p:cNvPr id="9" name="Content Placeholder 8">
            <a:extLst>
              <a:ext uri="{FF2B5EF4-FFF2-40B4-BE49-F238E27FC236}">
                <a16:creationId xmlns:a16="http://schemas.microsoft.com/office/drawing/2014/main" id="{E9F039C5-98AB-634C-9D9E-2FC2B2C50727}"/>
              </a:ext>
            </a:extLst>
          </p:cNvPr>
          <p:cNvSpPr txBox="1">
            <a:spLocks/>
          </p:cNvSpPr>
          <p:nvPr/>
        </p:nvSpPr>
        <p:spPr>
          <a:xfrm>
            <a:off x="473509" y="2318419"/>
            <a:ext cx="2149376" cy="2565837"/>
          </a:xfrm>
          <a:prstGeom prst="rect">
            <a:avLst/>
          </a:prstGeom>
        </p:spPr>
        <p:txBody>
          <a:bodyPr/>
          <a:lstStyle>
            <a:lvl1pPr marL="0" indent="0" algn="l" defTabSz="914400" rtl="0" eaLnBrk="1" latinLnBrk="0" hangingPunct="1">
              <a:lnSpc>
                <a:spcPct val="99000"/>
              </a:lnSpc>
              <a:spcBef>
                <a:spcPts val="0"/>
              </a:spcBef>
              <a:spcAft>
                <a:spcPts val="900"/>
              </a:spcAft>
              <a:buFont typeface="Arial" panose="020B0604020202020204" pitchFamily="34" charset="0"/>
              <a:buNone/>
              <a:defRPr sz="1600" b="0" i="0" kern="1200">
                <a:solidFill>
                  <a:schemeClr val="accent1"/>
                </a:solidFill>
                <a:latin typeface="+mn-lt"/>
                <a:ea typeface="Arial" charset="0"/>
                <a:cs typeface="Arial" charset="0"/>
              </a:defRPr>
            </a:lvl1pPr>
            <a:lvl2pPr marL="290513" indent="-292608" algn="l" defTabSz="914400" rtl="0" eaLnBrk="1" latinLnBrk="0" hangingPunct="1">
              <a:lnSpc>
                <a:spcPct val="99000"/>
              </a:lnSpc>
              <a:spcBef>
                <a:spcPts val="0"/>
              </a:spcBef>
              <a:spcAft>
                <a:spcPts val="900"/>
              </a:spcAft>
              <a:buClr>
                <a:schemeClr val="tx2"/>
              </a:buClr>
              <a:buFont typeface="Arial" charset="0"/>
              <a:buChar char="•"/>
              <a:tabLst>
                <a:tab pos="280988" algn="l"/>
              </a:tabLst>
              <a:defRPr sz="1400" b="0" i="0" kern="1200">
                <a:solidFill>
                  <a:schemeClr val="accent1"/>
                </a:solidFill>
                <a:latin typeface="+mn-lt"/>
                <a:ea typeface="Corbel" charset="0"/>
                <a:cs typeface="Corbel" charset="0"/>
              </a:defRPr>
            </a:lvl2pPr>
            <a:lvl3pPr marL="585216" indent="-292608" algn="l" defTabSz="292608" rtl="0" eaLnBrk="1" latinLnBrk="0" hangingPunct="1">
              <a:lnSpc>
                <a:spcPct val="99000"/>
              </a:lnSpc>
              <a:spcBef>
                <a:spcPts val="0"/>
              </a:spcBef>
              <a:spcAft>
                <a:spcPts val="900"/>
              </a:spcAft>
              <a:buClr>
                <a:schemeClr val="tx2"/>
              </a:buClr>
              <a:buFont typeface="Arial" panose="020B0604020202020204" pitchFamily="34" charset="0"/>
              <a:buChar char="•"/>
              <a:tabLst>
                <a:tab pos="292608" algn="l"/>
                <a:tab pos="585216" algn="l"/>
              </a:tabLst>
              <a:defRPr sz="1400" b="0" i="0" kern="1200">
                <a:solidFill>
                  <a:schemeClr val="accent1"/>
                </a:solidFill>
                <a:latin typeface="+mn-lt"/>
                <a:ea typeface="Corbel" charset="0"/>
                <a:cs typeface="Corbel" charset="0"/>
              </a:defRPr>
            </a:lvl3pPr>
            <a:lvl4pPr marL="0" indent="0" algn="l" defTabSz="292608" rtl="0" eaLnBrk="1" latinLnBrk="0" hangingPunct="1">
              <a:lnSpc>
                <a:spcPct val="99000"/>
              </a:lnSpc>
              <a:spcBef>
                <a:spcPts val="0"/>
              </a:spcBef>
              <a:spcAft>
                <a:spcPts val="900"/>
              </a:spcAft>
              <a:buClr>
                <a:schemeClr val="accent1"/>
              </a:buClr>
              <a:buFont typeface="Arial" charset="0"/>
              <a:buNone/>
              <a:tabLst>
                <a:tab pos="292608" algn="l"/>
                <a:tab pos="585216" algn="l"/>
              </a:tabLst>
              <a:defRPr sz="1800" b="1" i="0" kern="1200">
                <a:solidFill>
                  <a:schemeClr val="accent3"/>
                </a:solidFill>
                <a:latin typeface="+mn-lt"/>
                <a:ea typeface="Corbel" charset="0"/>
                <a:cs typeface="Corbel" charset="0"/>
              </a:defRPr>
            </a:lvl4pPr>
            <a:lvl5pPr marL="0" indent="0" algn="l" defTabSz="292608" rtl="0" eaLnBrk="1" latinLnBrk="0" hangingPunct="1">
              <a:lnSpc>
                <a:spcPct val="99000"/>
              </a:lnSpc>
              <a:spcBef>
                <a:spcPts val="0"/>
              </a:spcBef>
              <a:spcAft>
                <a:spcPts val="900"/>
              </a:spcAft>
              <a:buClr>
                <a:schemeClr val="accent1"/>
              </a:buClr>
              <a:buFont typeface="Arial" charset="0"/>
              <a:buNone/>
              <a:tabLst>
                <a:tab pos="292608" algn="l"/>
                <a:tab pos="585216" algn="l"/>
              </a:tabLst>
              <a:defRPr sz="1800" b="1" kern="1200">
                <a:solidFill>
                  <a:schemeClr val="accent3"/>
                </a:solidFill>
                <a:latin typeface="+mn-lt"/>
                <a:ea typeface="Corbel" charset="0"/>
                <a:cs typeface="Corbel" charset="0"/>
              </a:defRPr>
            </a:lvl5pPr>
            <a:lvl6pPr marL="0" indent="0" algn="l" defTabSz="914400" rtl="0" eaLnBrk="1" latinLnBrk="0" hangingPunct="1">
              <a:lnSpc>
                <a:spcPct val="99000"/>
              </a:lnSpc>
              <a:spcBef>
                <a:spcPts val="0"/>
              </a:spcBef>
              <a:spcAft>
                <a:spcPts val="900"/>
              </a:spcAft>
              <a:buClr>
                <a:schemeClr val="accent1"/>
              </a:buClr>
              <a:buFont typeface="Arial" charset="0"/>
              <a:buNone/>
              <a:tabLst/>
              <a:defRPr sz="1800" b="1" i="0" kern="1200">
                <a:solidFill>
                  <a:schemeClr val="accent3"/>
                </a:solidFill>
                <a:latin typeface="+mn-lt"/>
                <a:ea typeface="Corbel" charset="0"/>
                <a:cs typeface="Corbel" charset="0"/>
              </a:defRPr>
            </a:lvl6pPr>
            <a:lvl7pPr marL="0" indent="0" algn="l" defTabSz="914400" rtl="0" eaLnBrk="1" latinLnBrk="0" hangingPunct="1">
              <a:lnSpc>
                <a:spcPct val="99000"/>
              </a:lnSpc>
              <a:spcBef>
                <a:spcPts val="0"/>
              </a:spcBef>
              <a:spcAft>
                <a:spcPts val="900"/>
              </a:spcAft>
              <a:buClr>
                <a:schemeClr val="accent1"/>
              </a:buClr>
              <a:buFont typeface="Arial" charset="0"/>
              <a:buNone/>
              <a:tabLst/>
              <a:defRPr sz="1800" b="1" i="0" kern="1200">
                <a:solidFill>
                  <a:schemeClr val="accent3"/>
                </a:solidFill>
                <a:latin typeface="+mn-lt"/>
                <a:ea typeface="Corbel" charset="0"/>
                <a:cs typeface="Corbel" charset="0"/>
              </a:defRPr>
            </a:lvl7pPr>
            <a:lvl8pPr marL="0" indent="0" algn="l" defTabSz="914400" rtl="0" eaLnBrk="1" latinLnBrk="0" hangingPunct="1">
              <a:lnSpc>
                <a:spcPct val="99000"/>
              </a:lnSpc>
              <a:spcBef>
                <a:spcPts val="0"/>
              </a:spcBef>
              <a:spcAft>
                <a:spcPts val="900"/>
              </a:spcAft>
              <a:buClr>
                <a:schemeClr val="accent1"/>
              </a:buClr>
              <a:buFont typeface="Arial" charset="0"/>
              <a:buNone/>
              <a:tabLst/>
              <a:defRPr sz="1800" b="1" i="0" kern="1200">
                <a:solidFill>
                  <a:schemeClr val="accent3"/>
                </a:solidFill>
                <a:latin typeface="+mn-lt"/>
                <a:ea typeface="Corbel" charset="0"/>
                <a:cs typeface="Corbel" charset="0"/>
              </a:defRPr>
            </a:lvl8pPr>
            <a:lvl9pPr marL="0" indent="0" algn="l" defTabSz="914400" rtl="0" eaLnBrk="1" latinLnBrk="0" hangingPunct="1">
              <a:lnSpc>
                <a:spcPct val="99000"/>
              </a:lnSpc>
              <a:spcBef>
                <a:spcPts val="0"/>
              </a:spcBef>
              <a:spcAft>
                <a:spcPts val="900"/>
              </a:spcAft>
              <a:buClr>
                <a:schemeClr val="accent1"/>
              </a:buClr>
              <a:buFont typeface="Arial" charset="0"/>
              <a:buNone/>
              <a:tabLst/>
              <a:defRPr sz="1800" b="1" i="0" kern="1200">
                <a:solidFill>
                  <a:schemeClr val="accent3"/>
                </a:solidFill>
                <a:latin typeface="+mn-lt"/>
                <a:ea typeface="Corbel" charset="0"/>
                <a:cs typeface="Corbel" charset="0"/>
              </a:defRPr>
            </a:lvl9pPr>
          </a:lstStyle>
          <a:p>
            <a:pPr lvl="3">
              <a:lnSpc>
                <a:spcPct val="100000"/>
              </a:lnSpc>
              <a:spcAft>
                <a:spcPts val="0"/>
              </a:spcAft>
            </a:pPr>
            <a:r>
              <a:rPr lang="en-US" sz="1000" dirty="0">
                <a:solidFill>
                  <a:schemeClr val="tx1"/>
                </a:solidFill>
              </a:rPr>
              <a:t>Strategic Investment Advisors</a:t>
            </a:r>
          </a:p>
          <a:p>
            <a:pPr lvl="3">
              <a:lnSpc>
                <a:spcPct val="100000"/>
              </a:lnSpc>
              <a:spcAft>
                <a:spcPts val="0"/>
              </a:spcAft>
            </a:pPr>
            <a:r>
              <a:rPr lang="en-US" sz="1000" b="0" i="1" dirty="0">
                <a:solidFill>
                  <a:schemeClr val="tx1"/>
                </a:solidFill>
              </a:rPr>
              <a:t>Investment advisory and consulting</a:t>
            </a:r>
          </a:p>
          <a:p>
            <a:pPr marL="0" lvl="1" indent="0">
              <a:spcAft>
                <a:spcPts val="0"/>
              </a:spcAft>
              <a:buNone/>
            </a:pPr>
            <a:endParaRPr lang="en-US" sz="1000" dirty="0">
              <a:solidFill>
                <a:schemeClr val="tx1"/>
              </a:solidFill>
            </a:endParaRPr>
          </a:p>
          <a:p>
            <a:pPr marL="0" lvl="1" indent="0">
              <a:spcAft>
                <a:spcPts val="0"/>
              </a:spcAft>
              <a:buNone/>
            </a:pPr>
            <a:r>
              <a:rPr lang="en-US" sz="1000" dirty="0">
                <a:solidFill>
                  <a:schemeClr val="tx1"/>
                </a:solidFill>
              </a:rPr>
              <a:t>Research and analytics that build the foundation for investment services offered by BOK Financial.</a:t>
            </a:r>
          </a:p>
          <a:p>
            <a:pPr marL="0" lvl="1" indent="0">
              <a:spcAft>
                <a:spcPts val="0"/>
              </a:spcAft>
              <a:buNone/>
            </a:pPr>
            <a:endParaRPr lang="en-US" sz="1000" dirty="0">
              <a:solidFill>
                <a:schemeClr val="tx1"/>
              </a:solidFill>
            </a:endParaRPr>
          </a:p>
          <a:p>
            <a:pPr lvl="1">
              <a:spcAft>
                <a:spcPts val="0"/>
              </a:spcAft>
            </a:pPr>
            <a:r>
              <a:rPr lang="en-US" sz="1000" dirty="0">
                <a:solidFill>
                  <a:schemeClr val="tx1"/>
                </a:solidFill>
              </a:rPr>
              <a:t>Asset allocation research.</a:t>
            </a:r>
          </a:p>
          <a:p>
            <a:pPr lvl="1">
              <a:spcAft>
                <a:spcPts val="0"/>
              </a:spcAft>
            </a:pPr>
            <a:r>
              <a:rPr lang="en-US" sz="1000" dirty="0">
                <a:solidFill>
                  <a:schemeClr val="tx1"/>
                </a:solidFill>
              </a:rPr>
              <a:t>Manager selection and due diligence.</a:t>
            </a:r>
          </a:p>
          <a:p>
            <a:pPr lvl="1">
              <a:spcAft>
                <a:spcPts val="0"/>
              </a:spcAft>
            </a:pPr>
            <a:r>
              <a:rPr lang="en-US" sz="1000" dirty="0">
                <a:solidFill>
                  <a:schemeClr val="tx1"/>
                </a:solidFill>
              </a:rPr>
              <a:t>Outsourced CIO services.</a:t>
            </a:r>
          </a:p>
          <a:p>
            <a:pPr lvl="1">
              <a:spcAft>
                <a:spcPts val="0"/>
              </a:spcAft>
            </a:pPr>
            <a:r>
              <a:rPr lang="en-US" sz="1000" dirty="0">
                <a:solidFill>
                  <a:schemeClr val="tx1"/>
                </a:solidFill>
              </a:rPr>
              <a:t>Investment consulting.</a:t>
            </a:r>
          </a:p>
          <a:p>
            <a:pPr lvl="1">
              <a:spcAft>
                <a:spcPts val="0"/>
              </a:spcAft>
            </a:pPr>
            <a:r>
              <a:rPr lang="en-US" sz="1000" dirty="0">
                <a:solidFill>
                  <a:schemeClr val="tx1"/>
                </a:solidFill>
              </a:rPr>
              <a:t>Managed accounts.</a:t>
            </a:r>
          </a:p>
          <a:p>
            <a:pPr lvl="1">
              <a:spcAft>
                <a:spcPts val="0"/>
              </a:spcAft>
            </a:pPr>
            <a:r>
              <a:rPr lang="en-US" sz="1000" dirty="0">
                <a:solidFill>
                  <a:schemeClr val="tx1"/>
                </a:solidFill>
              </a:rPr>
              <a:t>Multi-asset solutions.</a:t>
            </a:r>
          </a:p>
        </p:txBody>
      </p:sp>
      <p:cxnSp>
        <p:nvCxnSpPr>
          <p:cNvPr id="10" name="Straight Connector 9"/>
          <p:cNvCxnSpPr>
            <a:cxnSpLocks/>
          </p:cNvCxnSpPr>
          <p:nvPr/>
        </p:nvCxnSpPr>
        <p:spPr>
          <a:xfrm flipH="1">
            <a:off x="2652946" y="2402344"/>
            <a:ext cx="2502" cy="193009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flipH="1">
            <a:off x="5069032" y="2402344"/>
            <a:ext cx="2502" cy="19189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482744" y="5061354"/>
            <a:ext cx="912828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014C483-5B72-7A42-B062-C98A133A2C50}"/>
              </a:ext>
            </a:extLst>
          </p:cNvPr>
          <p:cNvGrpSpPr/>
          <p:nvPr/>
        </p:nvGrpSpPr>
        <p:grpSpPr>
          <a:xfrm>
            <a:off x="2330028" y="5226830"/>
            <a:ext cx="5402881" cy="1660131"/>
            <a:chOff x="1083654" y="4745888"/>
            <a:chExt cx="5402881" cy="1660131"/>
          </a:xfrm>
        </p:grpSpPr>
        <p:sp>
          <p:nvSpPr>
            <p:cNvPr id="19" name="TextBox 18">
              <a:extLst>
                <a:ext uri="{FF2B5EF4-FFF2-40B4-BE49-F238E27FC236}">
                  <a16:creationId xmlns:a16="http://schemas.microsoft.com/office/drawing/2014/main" id="{18519E9F-8A5D-7F44-B765-0FDFCECEC57E}"/>
                </a:ext>
              </a:extLst>
            </p:cNvPr>
            <p:cNvSpPr txBox="1"/>
            <p:nvPr/>
          </p:nvSpPr>
          <p:spPr>
            <a:xfrm>
              <a:off x="1083654" y="5527325"/>
              <a:ext cx="1196471" cy="584775"/>
            </a:xfrm>
            <a:prstGeom prst="rect">
              <a:avLst/>
            </a:prstGeom>
            <a:noFill/>
          </p:spPr>
          <p:txBody>
            <a:bodyPr wrap="square" lIns="320040" rIns="182880" rtlCol="0" anchor="b" anchorCtr="0">
              <a:spAutoFit/>
            </a:bodyPr>
            <a:lstStyle/>
            <a:p>
              <a:pPr algn="ctr"/>
              <a:r>
                <a:rPr lang="en-US" sz="1600" b="1" kern="0" dirty="0">
                  <a:solidFill>
                    <a:srgbClr val="C00000"/>
                  </a:solidFill>
                  <a:latin typeface="Arial" panose="020B0604020202020204" pitchFamily="34" charset="0"/>
                  <a:cs typeface="Arial" panose="020B0604020202020204" pitchFamily="34" charset="0"/>
                </a:rPr>
                <a:t>80 </a:t>
              </a:r>
            </a:p>
            <a:p>
              <a:pPr algn="ctr"/>
              <a:r>
                <a:rPr lang="en-US" sz="800" b="1" kern="0" dirty="0">
                  <a:solidFill>
                    <a:srgbClr val="C00000"/>
                  </a:solidFill>
                  <a:latin typeface="Arial" panose="020B0604020202020204" pitchFamily="34" charset="0"/>
                  <a:cs typeface="Arial" panose="020B0604020202020204" pitchFamily="34" charset="0"/>
                </a:rPr>
                <a:t>investment professionals</a:t>
              </a:r>
            </a:p>
          </p:txBody>
        </p:sp>
        <p:sp>
          <p:nvSpPr>
            <p:cNvPr id="21" name="Freeform 4">
              <a:extLst>
                <a:ext uri="{FF2B5EF4-FFF2-40B4-BE49-F238E27FC236}">
                  <a16:creationId xmlns:a16="http://schemas.microsoft.com/office/drawing/2014/main" id="{ACA634CD-AFA3-DA42-B33F-ADB15D77C339}"/>
                </a:ext>
              </a:extLst>
            </p:cNvPr>
            <p:cNvSpPr>
              <a:spLocks noChangeArrowheads="1"/>
            </p:cNvSpPr>
            <p:nvPr/>
          </p:nvSpPr>
          <p:spPr bwMode="auto">
            <a:xfrm>
              <a:off x="5263614" y="5317747"/>
              <a:ext cx="1222921" cy="1088272"/>
            </a:xfrm>
            <a:custGeom>
              <a:avLst/>
              <a:gdLst>
                <a:gd name="T0" fmla="*/ 3343 w 3406"/>
                <a:gd name="T1" fmla="*/ 1342 h 3031"/>
                <a:gd name="T2" fmla="*/ 3343 w 3406"/>
                <a:gd name="T3" fmla="*/ 1342 h 3031"/>
                <a:gd name="T4" fmla="*/ 2655 w 3406"/>
                <a:gd name="T5" fmla="*/ 156 h 3031"/>
                <a:gd name="T6" fmla="*/ 2405 w 3406"/>
                <a:gd name="T7" fmla="*/ 0 h 3031"/>
                <a:gd name="T8" fmla="*/ 999 w 3406"/>
                <a:gd name="T9" fmla="*/ 0 h 3031"/>
                <a:gd name="T10" fmla="*/ 749 w 3406"/>
                <a:gd name="T11" fmla="*/ 156 h 3031"/>
                <a:gd name="T12" fmla="*/ 31 w 3406"/>
                <a:gd name="T13" fmla="*/ 1374 h 3031"/>
                <a:gd name="T14" fmla="*/ 31 w 3406"/>
                <a:gd name="T15" fmla="*/ 1686 h 3031"/>
                <a:gd name="T16" fmla="*/ 94 w 3406"/>
                <a:gd name="T17" fmla="*/ 1780 h 3031"/>
                <a:gd name="T18" fmla="*/ 156 w 3406"/>
                <a:gd name="T19" fmla="*/ 1655 h 3031"/>
                <a:gd name="T20" fmla="*/ 250 w 3406"/>
                <a:gd name="T21" fmla="*/ 1499 h 3031"/>
                <a:gd name="T22" fmla="*/ 936 w 3406"/>
                <a:gd name="T23" fmla="*/ 281 h 3031"/>
                <a:gd name="T24" fmla="*/ 999 w 3406"/>
                <a:gd name="T25" fmla="*/ 250 h 3031"/>
                <a:gd name="T26" fmla="*/ 2405 w 3406"/>
                <a:gd name="T27" fmla="*/ 250 h 3031"/>
                <a:gd name="T28" fmla="*/ 2436 w 3406"/>
                <a:gd name="T29" fmla="*/ 281 h 3031"/>
                <a:gd name="T30" fmla="*/ 3124 w 3406"/>
                <a:gd name="T31" fmla="*/ 1467 h 3031"/>
                <a:gd name="T32" fmla="*/ 3124 w 3406"/>
                <a:gd name="T33" fmla="*/ 1592 h 3031"/>
                <a:gd name="T34" fmla="*/ 2686 w 3406"/>
                <a:gd name="T35" fmla="*/ 2374 h 3031"/>
                <a:gd name="T36" fmla="*/ 2530 w 3406"/>
                <a:gd name="T37" fmla="*/ 2624 h 3031"/>
                <a:gd name="T38" fmla="*/ 2436 w 3406"/>
                <a:gd name="T39" fmla="*/ 2780 h 3031"/>
                <a:gd name="T40" fmla="*/ 2405 w 3406"/>
                <a:gd name="T41" fmla="*/ 2780 h 3031"/>
                <a:gd name="T42" fmla="*/ 999 w 3406"/>
                <a:gd name="T43" fmla="*/ 2780 h 3031"/>
                <a:gd name="T44" fmla="*/ 936 w 3406"/>
                <a:gd name="T45" fmla="*/ 2780 h 3031"/>
                <a:gd name="T46" fmla="*/ 374 w 3406"/>
                <a:gd name="T47" fmla="*/ 1780 h 3031"/>
                <a:gd name="T48" fmla="*/ 311 w 3406"/>
                <a:gd name="T49" fmla="*/ 1905 h 3031"/>
                <a:gd name="T50" fmla="*/ 250 w 3406"/>
                <a:gd name="T51" fmla="*/ 1999 h 3031"/>
                <a:gd name="T52" fmla="*/ 749 w 3406"/>
                <a:gd name="T53" fmla="*/ 2874 h 3031"/>
                <a:gd name="T54" fmla="*/ 999 w 3406"/>
                <a:gd name="T55" fmla="*/ 3030 h 3031"/>
                <a:gd name="T56" fmla="*/ 2405 w 3406"/>
                <a:gd name="T57" fmla="*/ 3030 h 3031"/>
                <a:gd name="T58" fmla="*/ 2655 w 3406"/>
                <a:gd name="T59" fmla="*/ 2905 h 3031"/>
                <a:gd name="T60" fmla="*/ 2655 w 3406"/>
                <a:gd name="T61" fmla="*/ 2874 h 3031"/>
                <a:gd name="T62" fmla="*/ 2811 w 3406"/>
                <a:gd name="T63" fmla="*/ 2624 h 3031"/>
                <a:gd name="T64" fmla="*/ 3343 w 3406"/>
                <a:gd name="T65" fmla="*/ 1717 h 3031"/>
                <a:gd name="T66" fmla="*/ 3343 w 3406"/>
                <a:gd name="T67" fmla="*/ 1342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06" h="3031">
                  <a:moveTo>
                    <a:pt x="3343" y="1342"/>
                  </a:moveTo>
                  <a:lnTo>
                    <a:pt x="3343" y="1342"/>
                  </a:lnTo>
                  <a:cubicBezTo>
                    <a:pt x="2655" y="156"/>
                    <a:pt x="2655" y="156"/>
                    <a:pt x="2655" y="156"/>
                  </a:cubicBezTo>
                  <a:cubicBezTo>
                    <a:pt x="2593" y="62"/>
                    <a:pt x="2499" y="0"/>
                    <a:pt x="2405" y="0"/>
                  </a:cubicBezTo>
                  <a:cubicBezTo>
                    <a:pt x="999" y="0"/>
                    <a:pt x="999" y="0"/>
                    <a:pt x="999" y="0"/>
                  </a:cubicBezTo>
                  <a:cubicBezTo>
                    <a:pt x="905" y="0"/>
                    <a:pt x="780" y="62"/>
                    <a:pt x="749" y="156"/>
                  </a:cubicBezTo>
                  <a:cubicBezTo>
                    <a:pt x="31" y="1374"/>
                    <a:pt x="31" y="1374"/>
                    <a:pt x="31" y="1374"/>
                  </a:cubicBezTo>
                  <a:cubicBezTo>
                    <a:pt x="0" y="1467"/>
                    <a:pt x="0" y="1592"/>
                    <a:pt x="31" y="1686"/>
                  </a:cubicBezTo>
                  <a:cubicBezTo>
                    <a:pt x="94" y="1780"/>
                    <a:pt x="94" y="1780"/>
                    <a:pt x="94" y="1780"/>
                  </a:cubicBezTo>
                  <a:cubicBezTo>
                    <a:pt x="156" y="1655"/>
                    <a:pt x="156" y="1655"/>
                    <a:pt x="156" y="1655"/>
                  </a:cubicBezTo>
                  <a:cubicBezTo>
                    <a:pt x="250" y="1499"/>
                    <a:pt x="250" y="1499"/>
                    <a:pt x="250" y="1499"/>
                  </a:cubicBezTo>
                  <a:cubicBezTo>
                    <a:pt x="936" y="281"/>
                    <a:pt x="936" y="281"/>
                    <a:pt x="936" y="281"/>
                  </a:cubicBezTo>
                  <a:cubicBezTo>
                    <a:pt x="968" y="250"/>
                    <a:pt x="968" y="250"/>
                    <a:pt x="999" y="250"/>
                  </a:cubicBezTo>
                  <a:cubicBezTo>
                    <a:pt x="2405" y="250"/>
                    <a:pt x="2405" y="250"/>
                    <a:pt x="2405" y="250"/>
                  </a:cubicBezTo>
                  <a:cubicBezTo>
                    <a:pt x="2436" y="250"/>
                    <a:pt x="2436" y="250"/>
                    <a:pt x="2436" y="281"/>
                  </a:cubicBezTo>
                  <a:cubicBezTo>
                    <a:pt x="3124" y="1467"/>
                    <a:pt x="3124" y="1467"/>
                    <a:pt x="3124" y="1467"/>
                  </a:cubicBezTo>
                  <a:cubicBezTo>
                    <a:pt x="3155" y="1499"/>
                    <a:pt x="3155" y="1561"/>
                    <a:pt x="3124" y="1592"/>
                  </a:cubicBezTo>
                  <a:cubicBezTo>
                    <a:pt x="2686" y="2374"/>
                    <a:pt x="2686" y="2374"/>
                    <a:pt x="2686" y="2374"/>
                  </a:cubicBezTo>
                  <a:cubicBezTo>
                    <a:pt x="2530" y="2624"/>
                    <a:pt x="2530" y="2624"/>
                    <a:pt x="2530" y="2624"/>
                  </a:cubicBezTo>
                  <a:cubicBezTo>
                    <a:pt x="2436" y="2780"/>
                    <a:pt x="2436" y="2780"/>
                    <a:pt x="2436" y="2780"/>
                  </a:cubicBezTo>
                  <a:cubicBezTo>
                    <a:pt x="2436" y="2780"/>
                    <a:pt x="2436" y="2780"/>
                    <a:pt x="2405" y="2780"/>
                  </a:cubicBezTo>
                  <a:cubicBezTo>
                    <a:pt x="999" y="2780"/>
                    <a:pt x="999" y="2780"/>
                    <a:pt x="999" y="2780"/>
                  </a:cubicBezTo>
                  <a:cubicBezTo>
                    <a:pt x="968" y="2780"/>
                    <a:pt x="968" y="2780"/>
                    <a:pt x="936" y="2780"/>
                  </a:cubicBezTo>
                  <a:cubicBezTo>
                    <a:pt x="374" y="1780"/>
                    <a:pt x="374" y="1780"/>
                    <a:pt x="374" y="1780"/>
                  </a:cubicBezTo>
                  <a:cubicBezTo>
                    <a:pt x="311" y="1905"/>
                    <a:pt x="311" y="1905"/>
                    <a:pt x="311" y="1905"/>
                  </a:cubicBezTo>
                  <a:cubicBezTo>
                    <a:pt x="250" y="1999"/>
                    <a:pt x="250" y="1999"/>
                    <a:pt x="250" y="1999"/>
                  </a:cubicBezTo>
                  <a:cubicBezTo>
                    <a:pt x="749" y="2874"/>
                    <a:pt x="749" y="2874"/>
                    <a:pt x="749" y="2874"/>
                  </a:cubicBezTo>
                  <a:cubicBezTo>
                    <a:pt x="780" y="2967"/>
                    <a:pt x="905" y="3030"/>
                    <a:pt x="999" y="3030"/>
                  </a:cubicBezTo>
                  <a:cubicBezTo>
                    <a:pt x="2405" y="3030"/>
                    <a:pt x="2405" y="3030"/>
                    <a:pt x="2405" y="3030"/>
                  </a:cubicBezTo>
                  <a:cubicBezTo>
                    <a:pt x="2499" y="3030"/>
                    <a:pt x="2593" y="2999"/>
                    <a:pt x="2655" y="2905"/>
                  </a:cubicBezTo>
                  <a:cubicBezTo>
                    <a:pt x="2655" y="2874"/>
                    <a:pt x="2655" y="2874"/>
                    <a:pt x="2655" y="2874"/>
                  </a:cubicBezTo>
                  <a:cubicBezTo>
                    <a:pt x="2811" y="2624"/>
                    <a:pt x="2811" y="2624"/>
                    <a:pt x="2811" y="2624"/>
                  </a:cubicBezTo>
                  <a:cubicBezTo>
                    <a:pt x="3343" y="1717"/>
                    <a:pt x="3343" y="1717"/>
                    <a:pt x="3343" y="1717"/>
                  </a:cubicBezTo>
                  <a:cubicBezTo>
                    <a:pt x="3405" y="1592"/>
                    <a:pt x="3405" y="1467"/>
                    <a:pt x="3343" y="1342"/>
                  </a:cubicBezTo>
                </a:path>
              </a:pathLst>
            </a:custGeom>
            <a:solidFill>
              <a:srgbClr val="731017"/>
            </a:solidFill>
            <a:ln w="9525" cap="flat">
              <a:noFill/>
              <a:bevel/>
              <a:headEnd/>
              <a:tailEnd/>
            </a:ln>
            <a:effectLst/>
          </p:spPr>
          <p:txBody>
            <a:bodyPr wrap="none" anchor="ctr"/>
            <a:lstStyle/>
            <a:p>
              <a:endParaRPr lang="en-US" dirty="0">
                <a:solidFill>
                  <a:srgbClr val="731017"/>
                </a:solidFill>
              </a:endParaRPr>
            </a:p>
          </p:txBody>
        </p:sp>
        <p:sp>
          <p:nvSpPr>
            <p:cNvPr id="22" name="Freeform 5">
              <a:extLst>
                <a:ext uri="{FF2B5EF4-FFF2-40B4-BE49-F238E27FC236}">
                  <a16:creationId xmlns:a16="http://schemas.microsoft.com/office/drawing/2014/main" id="{147FDA1D-AB29-C14D-B7E9-BC1BEA576660}"/>
                </a:ext>
              </a:extLst>
            </p:cNvPr>
            <p:cNvSpPr>
              <a:spLocks noChangeArrowheads="1"/>
            </p:cNvSpPr>
            <p:nvPr/>
          </p:nvSpPr>
          <p:spPr bwMode="auto">
            <a:xfrm>
              <a:off x="4219696" y="4745888"/>
              <a:ext cx="1234009" cy="1088273"/>
            </a:xfrm>
            <a:custGeom>
              <a:avLst/>
              <a:gdLst>
                <a:gd name="T0" fmla="*/ 3374 w 3437"/>
                <a:gd name="T1" fmla="*/ 1375 h 3031"/>
                <a:gd name="T2" fmla="*/ 3374 w 3437"/>
                <a:gd name="T3" fmla="*/ 1375 h 3031"/>
                <a:gd name="T4" fmla="*/ 3342 w 3437"/>
                <a:gd name="T5" fmla="*/ 1281 h 3031"/>
                <a:gd name="T6" fmla="*/ 3249 w 3437"/>
                <a:gd name="T7" fmla="*/ 1406 h 3031"/>
                <a:gd name="T8" fmla="*/ 3187 w 3437"/>
                <a:gd name="T9" fmla="*/ 1562 h 3031"/>
                <a:gd name="T10" fmla="*/ 2468 w 3437"/>
                <a:gd name="T11" fmla="*/ 2780 h 3031"/>
                <a:gd name="T12" fmla="*/ 2437 w 3437"/>
                <a:gd name="T13" fmla="*/ 2811 h 3031"/>
                <a:gd name="T14" fmla="*/ 1031 w 3437"/>
                <a:gd name="T15" fmla="*/ 2811 h 3031"/>
                <a:gd name="T16" fmla="*/ 968 w 3437"/>
                <a:gd name="T17" fmla="*/ 2780 h 3031"/>
                <a:gd name="T18" fmla="*/ 281 w 3437"/>
                <a:gd name="T19" fmla="*/ 1594 h 3031"/>
                <a:gd name="T20" fmla="*/ 281 w 3437"/>
                <a:gd name="T21" fmla="*/ 1469 h 3031"/>
                <a:gd name="T22" fmla="*/ 750 w 3437"/>
                <a:gd name="T23" fmla="*/ 687 h 3031"/>
                <a:gd name="T24" fmla="*/ 875 w 3437"/>
                <a:gd name="T25" fmla="*/ 437 h 3031"/>
                <a:gd name="T26" fmla="*/ 968 w 3437"/>
                <a:gd name="T27" fmla="*/ 281 h 3031"/>
                <a:gd name="T28" fmla="*/ 1031 w 3437"/>
                <a:gd name="T29" fmla="*/ 250 h 3031"/>
                <a:gd name="T30" fmla="*/ 2437 w 3437"/>
                <a:gd name="T31" fmla="*/ 250 h 3031"/>
                <a:gd name="T32" fmla="*/ 2468 w 3437"/>
                <a:gd name="T33" fmla="*/ 281 h 3031"/>
                <a:gd name="T34" fmla="*/ 3031 w 3437"/>
                <a:gd name="T35" fmla="*/ 1281 h 3031"/>
                <a:gd name="T36" fmla="*/ 3125 w 3437"/>
                <a:gd name="T37" fmla="*/ 1156 h 3031"/>
                <a:gd name="T38" fmla="*/ 3187 w 3437"/>
                <a:gd name="T39" fmla="*/ 1031 h 3031"/>
                <a:gd name="T40" fmla="*/ 2687 w 3437"/>
                <a:gd name="T41" fmla="*/ 156 h 3031"/>
                <a:gd name="T42" fmla="*/ 2437 w 3437"/>
                <a:gd name="T43" fmla="*/ 0 h 3031"/>
                <a:gd name="T44" fmla="*/ 1031 w 3437"/>
                <a:gd name="T45" fmla="*/ 0 h 3031"/>
                <a:gd name="T46" fmla="*/ 781 w 3437"/>
                <a:gd name="T47" fmla="*/ 156 h 3031"/>
                <a:gd name="T48" fmla="*/ 750 w 3437"/>
                <a:gd name="T49" fmla="*/ 156 h 3031"/>
                <a:gd name="T50" fmla="*/ 593 w 3437"/>
                <a:gd name="T51" fmla="*/ 437 h 3031"/>
                <a:gd name="T52" fmla="*/ 93 w 3437"/>
                <a:gd name="T53" fmla="*/ 1344 h 3031"/>
                <a:gd name="T54" fmla="*/ 93 w 3437"/>
                <a:gd name="T55" fmla="*/ 1719 h 3031"/>
                <a:gd name="T56" fmla="*/ 750 w 3437"/>
                <a:gd name="T57" fmla="*/ 2905 h 3031"/>
                <a:gd name="T58" fmla="*/ 1031 w 3437"/>
                <a:gd name="T59" fmla="*/ 3030 h 3031"/>
                <a:gd name="T60" fmla="*/ 2437 w 3437"/>
                <a:gd name="T61" fmla="*/ 3030 h 3031"/>
                <a:gd name="T62" fmla="*/ 2687 w 3437"/>
                <a:gd name="T63" fmla="*/ 2905 h 3031"/>
                <a:gd name="T64" fmla="*/ 3374 w 3437"/>
                <a:gd name="T65" fmla="*/ 1687 h 3031"/>
                <a:gd name="T66" fmla="*/ 3374 w 3437"/>
                <a:gd name="T67" fmla="*/ 1375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37" h="3031">
                  <a:moveTo>
                    <a:pt x="3374" y="1375"/>
                  </a:moveTo>
                  <a:lnTo>
                    <a:pt x="3374" y="1375"/>
                  </a:lnTo>
                  <a:cubicBezTo>
                    <a:pt x="3342" y="1281"/>
                    <a:pt x="3342" y="1281"/>
                    <a:pt x="3342" y="1281"/>
                  </a:cubicBezTo>
                  <a:cubicBezTo>
                    <a:pt x="3249" y="1406"/>
                    <a:pt x="3249" y="1406"/>
                    <a:pt x="3249" y="1406"/>
                  </a:cubicBezTo>
                  <a:cubicBezTo>
                    <a:pt x="3187" y="1562"/>
                    <a:pt x="3187" y="1562"/>
                    <a:pt x="3187" y="1562"/>
                  </a:cubicBezTo>
                  <a:cubicBezTo>
                    <a:pt x="2468" y="2780"/>
                    <a:pt x="2468" y="2780"/>
                    <a:pt x="2468" y="2780"/>
                  </a:cubicBezTo>
                  <a:cubicBezTo>
                    <a:pt x="2437" y="2811"/>
                    <a:pt x="2437" y="2811"/>
                    <a:pt x="2437" y="2811"/>
                  </a:cubicBezTo>
                  <a:cubicBezTo>
                    <a:pt x="1031" y="2811"/>
                    <a:pt x="1031" y="2811"/>
                    <a:pt x="1031" y="2811"/>
                  </a:cubicBezTo>
                  <a:cubicBezTo>
                    <a:pt x="1000" y="2811"/>
                    <a:pt x="968" y="2780"/>
                    <a:pt x="968" y="2780"/>
                  </a:cubicBezTo>
                  <a:cubicBezTo>
                    <a:pt x="281" y="1594"/>
                    <a:pt x="281" y="1594"/>
                    <a:pt x="281" y="1594"/>
                  </a:cubicBezTo>
                  <a:cubicBezTo>
                    <a:pt x="281" y="1562"/>
                    <a:pt x="281" y="1500"/>
                    <a:pt x="281" y="1469"/>
                  </a:cubicBezTo>
                  <a:cubicBezTo>
                    <a:pt x="750" y="687"/>
                    <a:pt x="750" y="687"/>
                    <a:pt x="750" y="687"/>
                  </a:cubicBezTo>
                  <a:cubicBezTo>
                    <a:pt x="875" y="437"/>
                    <a:pt x="875" y="437"/>
                    <a:pt x="875" y="437"/>
                  </a:cubicBezTo>
                  <a:cubicBezTo>
                    <a:pt x="968" y="281"/>
                    <a:pt x="968" y="281"/>
                    <a:pt x="968" y="281"/>
                  </a:cubicBezTo>
                  <a:cubicBezTo>
                    <a:pt x="968" y="281"/>
                    <a:pt x="1000" y="250"/>
                    <a:pt x="1031" y="250"/>
                  </a:cubicBezTo>
                  <a:cubicBezTo>
                    <a:pt x="2437" y="250"/>
                    <a:pt x="2437" y="250"/>
                    <a:pt x="2437" y="250"/>
                  </a:cubicBezTo>
                  <a:cubicBezTo>
                    <a:pt x="2468" y="281"/>
                    <a:pt x="2468" y="281"/>
                    <a:pt x="2468" y="281"/>
                  </a:cubicBezTo>
                  <a:cubicBezTo>
                    <a:pt x="3031" y="1281"/>
                    <a:pt x="3031" y="1281"/>
                    <a:pt x="3031" y="1281"/>
                  </a:cubicBezTo>
                  <a:cubicBezTo>
                    <a:pt x="3125" y="1156"/>
                    <a:pt x="3125" y="1156"/>
                    <a:pt x="3125" y="1156"/>
                  </a:cubicBezTo>
                  <a:cubicBezTo>
                    <a:pt x="3187" y="1031"/>
                    <a:pt x="3187" y="1031"/>
                    <a:pt x="3187" y="1031"/>
                  </a:cubicBezTo>
                  <a:cubicBezTo>
                    <a:pt x="2687" y="156"/>
                    <a:pt x="2687" y="156"/>
                    <a:pt x="2687" y="156"/>
                  </a:cubicBezTo>
                  <a:cubicBezTo>
                    <a:pt x="2625" y="62"/>
                    <a:pt x="2531" y="0"/>
                    <a:pt x="2437" y="0"/>
                  </a:cubicBezTo>
                  <a:cubicBezTo>
                    <a:pt x="1031" y="0"/>
                    <a:pt x="1031" y="0"/>
                    <a:pt x="1031" y="0"/>
                  </a:cubicBezTo>
                  <a:cubicBezTo>
                    <a:pt x="937" y="0"/>
                    <a:pt x="843" y="62"/>
                    <a:pt x="781" y="156"/>
                  </a:cubicBezTo>
                  <a:cubicBezTo>
                    <a:pt x="781" y="156"/>
                    <a:pt x="781" y="156"/>
                    <a:pt x="750" y="156"/>
                  </a:cubicBezTo>
                  <a:cubicBezTo>
                    <a:pt x="593" y="437"/>
                    <a:pt x="593" y="437"/>
                    <a:pt x="593" y="437"/>
                  </a:cubicBezTo>
                  <a:cubicBezTo>
                    <a:pt x="93" y="1344"/>
                    <a:pt x="93" y="1344"/>
                    <a:pt x="93" y="1344"/>
                  </a:cubicBezTo>
                  <a:cubicBezTo>
                    <a:pt x="0" y="1469"/>
                    <a:pt x="0" y="1594"/>
                    <a:pt x="93" y="1719"/>
                  </a:cubicBezTo>
                  <a:cubicBezTo>
                    <a:pt x="750" y="2905"/>
                    <a:pt x="750" y="2905"/>
                    <a:pt x="750" y="2905"/>
                  </a:cubicBezTo>
                  <a:cubicBezTo>
                    <a:pt x="812" y="2999"/>
                    <a:pt x="906" y="3030"/>
                    <a:pt x="1031" y="3030"/>
                  </a:cubicBezTo>
                  <a:cubicBezTo>
                    <a:pt x="2437" y="3030"/>
                    <a:pt x="2437" y="3030"/>
                    <a:pt x="2437" y="3030"/>
                  </a:cubicBezTo>
                  <a:cubicBezTo>
                    <a:pt x="2531" y="3030"/>
                    <a:pt x="2625" y="2999"/>
                    <a:pt x="2687" y="2905"/>
                  </a:cubicBezTo>
                  <a:cubicBezTo>
                    <a:pt x="3374" y="1687"/>
                    <a:pt x="3374" y="1687"/>
                    <a:pt x="3374" y="1687"/>
                  </a:cubicBezTo>
                  <a:cubicBezTo>
                    <a:pt x="3436" y="1594"/>
                    <a:pt x="3436" y="1469"/>
                    <a:pt x="3374" y="1375"/>
                  </a:cubicBezTo>
                </a:path>
              </a:pathLst>
            </a:custGeom>
            <a:solidFill>
              <a:srgbClr val="FC4C02"/>
            </a:solidFill>
            <a:ln>
              <a:noFill/>
            </a:ln>
            <a:effectLst/>
          </p:spPr>
          <p:txBody>
            <a:bodyPr wrap="none" anchor="ctr"/>
            <a:lstStyle/>
            <a:p>
              <a:endParaRPr lang="en-US" dirty="0"/>
            </a:p>
          </p:txBody>
        </p:sp>
        <p:sp>
          <p:nvSpPr>
            <p:cNvPr id="23" name="Freeform 6">
              <a:extLst>
                <a:ext uri="{FF2B5EF4-FFF2-40B4-BE49-F238E27FC236}">
                  <a16:creationId xmlns:a16="http://schemas.microsoft.com/office/drawing/2014/main" id="{361D5E27-8042-E048-BD92-43D66576DCFB}"/>
                </a:ext>
              </a:extLst>
            </p:cNvPr>
            <p:cNvSpPr>
              <a:spLocks noChangeArrowheads="1"/>
            </p:cNvSpPr>
            <p:nvPr/>
          </p:nvSpPr>
          <p:spPr bwMode="auto">
            <a:xfrm>
              <a:off x="3186867" y="5317747"/>
              <a:ext cx="1235594" cy="1088272"/>
            </a:xfrm>
            <a:custGeom>
              <a:avLst/>
              <a:gdLst>
                <a:gd name="T0" fmla="*/ 3375 w 3438"/>
                <a:gd name="T1" fmla="*/ 1342 h 3031"/>
                <a:gd name="T2" fmla="*/ 3375 w 3438"/>
                <a:gd name="T3" fmla="*/ 1342 h 3031"/>
                <a:gd name="T4" fmla="*/ 2687 w 3438"/>
                <a:gd name="T5" fmla="*/ 156 h 3031"/>
                <a:gd name="T6" fmla="*/ 2437 w 3438"/>
                <a:gd name="T7" fmla="*/ 0 h 3031"/>
                <a:gd name="T8" fmla="*/ 1031 w 3438"/>
                <a:gd name="T9" fmla="*/ 0 h 3031"/>
                <a:gd name="T10" fmla="*/ 750 w 3438"/>
                <a:gd name="T11" fmla="*/ 156 h 3031"/>
                <a:gd name="T12" fmla="*/ 62 w 3438"/>
                <a:gd name="T13" fmla="*/ 1374 h 3031"/>
                <a:gd name="T14" fmla="*/ 62 w 3438"/>
                <a:gd name="T15" fmla="*/ 1686 h 3031"/>
                <a:gd name="T16" fmla="*/ 125 w 3438"/>
                <a:gd name="T17" fmla="*/ 1780 h 3031"/>
                <a:gd name="T18" fmla="*/ 187 w 3438"/>
                <a:gd name="T19" fmla="*/ 1655 h 3031"/>
                <a:gd name="T20" fmla="*/ 281 w 3438"/>
                <a:gd name="T21" fmla="*/ 1499 h 3031"/>
                <a:gd name="T22" fmla="*/ 968 w 3438"/>
                <a:gd name="T23" fmla="*/ 281 h 3031"/>
                <a:gd name="T24" fmla="*/ 1031 w 3438"/>
                <a:gd name="T25" fmla="*/ 250 h 3031"/>
                <a:gd name="T26" fmla="*/ 2437 w 3438"/>
                <a:gd name="T27" fmla="*/ 250 h 3031"/>
                <a:gd name="T28" fmla="*/ 2468 w 3438"/>
                <a:gd name="T29" fmla="*/ 281 h 3031"/>
                <a:gd name="T30" fmla="*/ 3156 w 3438"/>
                <a:gd name="T31" fmla="*/ 1467 h 3031"/>
                <a:gd name="T32" fmla="*/ 3156 w 3438"/>
                <a:gd name="T33" fmla="*/ 1592 h 3031"/>
                <a:gd name="T34" fmla="*/ 2687 w 3438"/>
                <a:gd name="T35" fmla="*/ 2374 h 3031"/>
                <a:gd name="T36" fmla="*/ 2562 w 3438"/>
                <a:gd name="T37" fmla="*/ 2624 h 3031"/>
                <a:gd name="T38" fmla="*/ 2468 w 3438"/>
                <a:gd name="T39" fmla="*/ 2780 h 3031"/>
                <a:gd name="T40" fmla="*/ 2437 w 3438"/>
                <a:gd name="T41" fmla="*/ 2780 h 3031"/>
                <a:gd name="T42" fmla="*/ 1031 w 3438"/>
                <a:gd name="T43" fmla="*/ 2780 h 3031"/>
                <a:gd name="T44" fmla="*/ 968 w 3438"/>
                <a:gd name="T45" fmla="*/ 2780 h 3031"/>
                <a:gd name="T46" fmla="*/ 406 w 3438"/>
                <a:gd name="T47" fmla="*/ 1780 h 3031"/>
                <a:gd name="T48" fmla="*/ 312 w 3438"/>
                <a:gd name="T49" fmla="*/ 1905 h 3031"/>
                <a:gd name="T50" fmla="*/ 250 w 3438"/>
                <a:gd name="T51" fmla="*/ 1999 h 3031"/>
                <a:gd name="T52" fmla="*/ 750 w 3438"/>
                <a:gd name="T53" fmla="*/ 2874 h 3031"/>
                <a:gd name="T54" fmla="*/ 1031 w 3438"/>
                <a:gd name="T55" fmla="*/ 3030 h 3031"/>
                <a:gd name="T56" fmla="*/ 2437 w 3438"/>
                <a:gd name="T57" fmla="*/ 3030 h 3031"/>
                <a:gd name="T58" fmla="*/ 2656 w 3438"/>
                <a:gd name="T59" fmla="*/ 2905 h 3031"/>
                <a:gd name="T60" fmla="*/ 2687 w 3438"/>
                <a:gd name="T61" fmla="*/ 2874 h 3031"/>
                <a:gd name="T62" fmla="*/ 2843 w 3438"/>
                <a:gd name="T63" fmla="*/ 2624 h 3031"/>
                <a:gd name="T64" fmla="*/ 3375 w 3438"/>
                <a:gd name="T65" fmla="*/ 1717 h 3031"/>
                <a:gd name="T66" fmla="*/ 3375 w 3438"/>
                <a:gd name="T67" fmla="*/ 1342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38" h="3031">
                  <a:moveTo>
                    <a:pt x="3375" y="1342"/>
                  </a:moveTo>
                  <a:lnTo>
                    <a:pt x="3375" y="1342"/>
                  </a:lnTo>
                  <a:cubicBezTo>
                    <a:pt x="2687" y="156"/>
                    <a:pt x="2687" y="156"/>
                    <a:pt x="2687" y="156"/>
                  </a:cubicBezTo>
                  <a:cubicBezTo>
                    <a:pt x="2625" y="62"/>
                    <a:pt x="2531" y="0"/>
                    <a:pt x="2437" y="0"/>
                  </a:cubicBezTo>
                  <a:cubicBezTo>
                    <a:pt x="1031" y="0"/>
                    <a:pt x="1031" y="0"/>
                    <a:pt x="1031" y="0"/>
                  </a:cubicBezTo>
                  <a:cubicBezTo>
                    <a:pt x="906" y="0"/>
                    <a:pt x="812" y="62"/>
                    <a:pt x="750" y="156"/>
                  </a:cubicBezTo>
                  <a:cubicBezTo>
                    <a:pt x="62" y="1374"/>
                    <a:pt x="62" y="1374"/>
                    <a:pt x="62" y="1374"/>
                  </a:cubicBezTo>
                  <a:cubicBezTo>
                    <a:pt x="0" y="1467"/>
                    <a:pt x="0" y="1592"/>
                    <a:pt x="62" y="1686"/>
                  </a:cubicBezTo>
                  <a:cubicBezTo>
                    <a:pt x="125" y="1780"/>
                    <a:pt x="125" y="1780"/>
                    <a:pt x="125" y="1780"/>
                  </a:cubicBezTo>
                  <a:cubicBezTo>
                    <a:pt x="187" y="1655"/>
                    <a:pt x="187" y="1655"/>
                    <a:pt x="187" y="1655"/>
                  </a:cubicBezTo>
                  <a:cubicBezTo>
                    <a:pt x="281" y="1499"/>
                    <a:pt x="281" y="1499"/>
                    <a:pt x="281" y="1499"/>
                  </a:cubicBezTo>
                  <a:cubicBezTo>
                    <a:pt x="968" y="281"/>
                    <a:pt x="968" y="281"/>
                    <a:pt x="968" y="281"/>
                  </a:cubicBezTo>
                  <a:cubicBezTo>
                    <a:pt x="968" y="250"/>
                    <a:pt x="1000" y="250"/>
                    <a:pt x="1031" y="250"/>
                  </a:cubicBezTo>
                  <a:cubicBezTo>
                    <a:pt x="2437" y="250"/>
                    <a:pt x="2437" y="250"/>
                    <a:pt x="2437" y="250"/>
                  </a:cubicBezTo>
                  <a:cubicBezTo>
                    <a:pt x="2437" y="250"/>
                    <a:pt x="2468" y="250"/>
                    <a:pt x="2468" y="281"/>
                  </a:cubicBezTo>
                  <a:cubicBezTo>
                    <a:pt x="3156" y="1467"/>
                    <a:pt x="3156" y="1467"/>
                    <a:pt x="3156" y="1467"/>
                  </a:cubicBezTo>
                  <a:cubicBezTo>
                    <a:pt x="3187" y="1499"/>
                    <a:pt x="3187" y="1561"/>
                    <a:pt x="3156" y="1592"/>
                  </a:cubicBezTo>
                  <a:cubicBezTo>
                    <a:pt x="2687" y="2374"/>
                    <a:pt x="2687" y="2374"/>
                    <a:pt x="2687" y="2374"/>
                  </a:cubicBezTo>
                  <a:cubicBezTo>
                    <a:pt x="2562" y="2624"/>
                    <a:pt x="2562" y="2624"/>
                    <a:pt x="2562" y="2624"/>
                  </a:cubicBezTo>
                  <a:cubicBezTo>
                    <a:pt x="2468" y="2780"/>
                    <a:pt x="2468" y="2780"/>
                    <a:pt x="2468" y="2780"/>
                  </a:cubicBezTo>
                  <a:cubicBezTo>
                    <a:pt x="2437" y="2780"/>
                    <a:pt x="2437" y="2780"/>
                    <a:pt x="2437" y="2780"/>
                  </a:cubicBezTo>
                  <a:cubicBezTo>
                    <a:pt x="1031" y="2780"/>
                    <a:pt x="1031" y="2780"/>
                    <a:pt x="1031" y="2780"/>
                  </a:cubicBezTo>
                  <a:cubicBezTo>
                    <a:pt x="1000" y="2780"/>
                    <a:pt x="968" y="2780"/>
                    <a:pt x="968" y="2780"/>
                  </a:cubicBezTo>
                  <a:cubicBezTo>
                    <a:pt x="406" y="1780"/>
                    <a:pt x="406" y="1780"/>
                    <a:pt x="406" y="1780"/>
                  </a:cubicBezTo>
                  <a:cubicBezTo>
                    <a:pt x="312" y="1905"/>
                    <a:pt x="312" y="1905"/>
                    <a:pt x="312" y="1905"/>
                  </a:cubicBezTo>
                  <a:cubicBezTo>
                    <a:pt x="250" y="1999"/>
                    <a:pt x="250" y="1999"/>
                    <a:pt x="250" y="1999"/>
                  </a:cubicBezTo>
                  <a:cubicBezTo>
                    <a:pt x="750" y="2874"/>
                    <a:pt x="750" y="2874"/>
                    <a:pt x="750" y="2874"/>
                  </a:cubicBezTo>
                  <a:cubicBezTo>
                    <a:pt x="812" y="2967"/>
                    <a:pt x="906" y="3030"/>
                    <a:pt x="1031" y="3030"/>
                  </a:cubicBezTo>
                  <a:cubicBezTo>
                    <a:pt x="2437" y="3030"/>
                    <a:pt x="2437" y="3030"/>
                    <a:pt x="2437" y="3030"/>
                  </a:cubicBezTo>
                  <a:cubicBezTo>
                    <a:pt x="2531" y="3030"/>
                    <a:pt x="2625" y="2999"/>
                    <a:pt x="2656" y="2905"/>
                  </a:cubicBezTo>
                  <a:cubicBezTo>
                    <a:pt x="2656" y="2905"/>
                    <a:pt x="2687" y="2905"/>
                    <a:pt x="2687" y="2874"/>
                  </a:cubicBezTo>
                  <a:cubicBezTo>
                    <a:pt x="2843" y="2624"/>
                    <a:pt x="2843" y="2624"/>
                    <a:pt x="2843" y="2624"/>
                  </a:cubicBezTo>
                  <a:cubicBezTo>
                    <a:pt x="3375" y="1717"/>
                    <a:pt x="3375" y="1717"/>
                    <a:pt x="3375" y="1717"/>
                  </a:cubicBezTo>
                  <a:cubicBezTo>
                    <a:pt x="3437" y="1592"/>
                    <a:pt x="3437" y="1467"/>
                    <a:pt x="3375" y="1342"/>
                  </a:cubicBezTo>
                </a:path>
              </a:pathLst>
            </a:custGeom>
            <a:solidFill>
              <a:srgbClr val="E4002B"/>
            </a:solidFill>
            <a:ln>
              <a:noFill/>
            </a:ln>
            <a:effectLst/>
          </p:spPr>
          <p:txBody>
            <a:bodyPr wrap="none" anchor="ctr"/>
            <a:lstStyle/>
            <a:p>
              <a:endParaRPr lang="en-US" dirty="0"/>
            </a:p>
          </p:txBody>
        </p:sp>
        <p:sp>
          <p:nvSpPr>
            <p:cNvPr id="24" name="Freeform 7">
              <a:extLst>
                <a:ext uri="{FF2B5EF4-FFF2-40B4-BE49-F238E27FC236}">
                  <a16:creationId xmlns:a16="http://schemas.microsoft.com/office/drawing/2014/main" id="{4AD13391-C59E-8F49-858F-E1DB2D71BF1D}"/>
                </a:ext>
              </a:extLst>
            </p:cNvPr>
            <p:cNvSpPr>
              <a:spLocks noChangeArrowheads="1"/>
            </p:cNvSpPr>
            <p:nvPr/>
          </p:nvSpPr>
          <p:spPr bwMode="auto">
            <a:xfrm>
              <a:off x="2154037" y="4745888"/>
              <a:ext cx="1235594" cy="1088273"/>
            </a:xfrm>
            <a:custGeom>
              <a:avLst/>
              <a:gdLst>
                <a:gd name="T0" fmla="*/ 3375 w 3438"/>
                <a:gd name="T1" fmla="*/ 1375 h 3031"/>
                <a:gd name="T2" fmla="*/ 3375 w 3438"/>
                <a:gd name="T3" fmla="*/ 1375 h 3031"/>
                <a:gd name="T4" fmla="*/ 3312 w 3438"/>
                <a:gd name="T5" fmla="*/ 1281 h 3031"/>
                <a:gd name="T6" fmla="*/ 3250 w 3438"/>
                <a:gd name="T7" fmla="*/ 1406 h 3031"/>
                <a:gd name="T8" fmla="*/ 3156 w 3438"/>
                <a:gd name="T9" fmla="*/ 1562 h 3031"/>
                <a:gd name="T10" fmla="*/ 2468 w 3438"/>
                <a:gd name="T11" fmla="*/ 2780 h 3031"/>
                <a:gd name="T12" fmla="*/ 2406 w 3438"/>
                <a:gd name="T13" fmla="*/ 2811 h 3031"/>
                <a:gd name="T14" fmla="*/ 1000 w 3438"/>
                <a:gd name="T15" fmla="*/ 2811 h 3031"/>
                <a:gd name="T16" fmla="*/ 968 w 3438"/>
                <a:gd name="T17" fmla="*/ 2780 h 3031"/>
                <a:gd name="T18" fmla="*/ 281 w 3438"/>
                <a:gd name="T19" fmla="*/ 1594 h 3031"/>
                <a:gd name="T20" fmla="*/ 281 w 3438"/>
                <a:gd name="T21" fmla="*/ 1469 h 3031"/>
                <a:gd name="T22" fmla="*/ 718 w 3438"/>
                <a:gd name="T23" fmla="*/ 687 h 3031"/>
                <a:gd name="T24" fmla="*/ 875 w 3438"/>
                <a:gd name="T25" fmla="*/ 437 h 3031"/>
                <a:gd name="T26" fmla="*/ 968 w 3438"/>
                <a:gd name="T27" fmla="*/ 281 h 3031"/>
                <a:gd name="T28" fmla="*/ 1000 w 3438"/>
                <a:gd name="T29" fmla="*/ 250 h 3031"/>
                <a:gd name="T30" fmla="*/ 2406 w 3438"/>
                <a:gd name="T31" fmla="*/ 250 h 3031"/>
                <a:gd name="T32" fmla="*/ 2468 w 3438"/>
                <a:gd name="T33" fmla="*/ 281 h 3031"/>
                <a:gd name="T34" fmla="*/ 3031 w 3438"/>
                <a:gd name="T35" fmla="*/ 1281 h 3031"/>
                <a:gd name="T36" fmla="*/ 3093 w 3438"/>
                <a:gd name="T37" fmla="*/ 1156 h 3031"/>
                <a:gd name="T38" fmla="*/ 3187 w 3438"/>
                <a:gd name="T39" fmla="*/ 1031 h 3031"/>
                <a:gd name="T40" fmla="*/ 2656 w 3438"/>
                <a:gd name="T41" fmla="*/ 156 h 3031"/>
                <a:gd name="T42" fmla="*/ 2406 w 3438"/>
                <a:gd name="T43" fmla="*/ 0 h 3031"/>
                <a:gd name="T44" fmla="*/ 1000 w 3438"/>
                <a:gd name="T45" fmla="*/ 0 h 3031"/>
                <a:gd name="T46" fmla="*/ 749 w 3438"/>
                <a:gd name="T47" fmla="*/ 156 h 3031"/>
                <a:gd name="T48" fmla="*/ 593 w 3438"/>
                <a:gd name="T49" fmla="*/ 437 h 3031"/>
                <a:gd name="T50" fmla="*/ 62 w 3438"/>
                <a:gd name="T51" fmla="*/ 1344 h 3031"/>
                <a:gd name="T52" fmla="*/ 62 w 3438"/>
                <a:gd name="T53" fmla="*/ 1719 h 3031"/>
                <a:gd name="T54" fmla="*/ 749 w 3438"/>
                <a:gd name="T55" fmla="*/ 2905 h 3031"/>
                <a:gd name="T56" fmla="*/ 1000 w 3438"/>
                <a:gd name="T57" fmla="*/ 3030 h 3031"/>
                <a:gd name="T58" fmla="*/ 2406 w 3438"/>
                <a:gd name="T59" fmla="*/ 3030 h 3031"/>
                <a:gd name="T60" fmla="*/ 2656 w 3438"/>
                <a:gd name="T61" fmla="*/ 2905 h 3031"/>
                <a:gd name="T62" fmla="*/ 3375 w 3438"/>
                <a:gd name="T63" fmla="*/ 1687 h 3031"/>
                <a:gd name="T64" fmla="*/ 3375 w 3438"/>
                <a:gd name="T65" fmla="*/ 1375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38" h="3031">
                  <a:moveTo>
                    <a:pt x="3375" y="1375"/>
                  </a:moveTo>
                  <a:lnTo>
                    <a:pt x="3375" y="1375"/>
                  </a:lnTo>
                  <a:cubicBezTo>
                    <a:pt x="3312" y="1281"/>
                    <a:pt x="3312" y="1281"/>
                    <a:pt x="3312" y="1281"/>
                  </a:cubicBezTo>
                  <a:cubicBezTo>
                    <a:pt x="3250" y="1406"/>
                    <a:pt x="3250" y="1406"/>
                    <a:pt x="3250" y="1406"/>
                  </a:cubicBezTo>
                  <a:cubicBezTo>
                    <a:pt x="3156" y="1562"/>
                    <a:pt x="3156" y="1562"/>
                    <a:pt x="3156" y="1562"/>
                  </a:cubicBezTo>
                  <a:cubicBezTo>
                    <a:pt x="2468" y="2780"/>
                    <a:pt x="2468" y="2780"/>
                    <a:pt x="2468" y="2780"/>
                  </a:cubicBezTo>
                  <a:cubicBezTo>
                    <a:pt x="2437" y="2780"/>
                    <a:pt x="2437" y="2811"/>
                    <a:pt x="2406" y="2811"/>
                  </a:cubicBezTo>
                  <a:cubicBezTo>
                    <a:pt x="1000" y="2811"/>
                    <a:pt x="1000" y="2811"/>
                    <a:pt x="1000" y="2811"/>
                  </a:cubicBezTo>
                  <a:cubicBezTo>
                    <a:pt x="968" y="2780"/>
                    <a:pt x="968" y="2780"/>
                    <a:pt x="968" y="2780"/>
                  </a:cubicBezTo>
                  <a:cubicBezTo>
                    <a:pt x="281" y="1594"/>
                    <a:pt x="281" y="1594"/>
                    <a:pt x="281" y="1594"/>
                  </a:cubicBezTo>
                  <a:cubicBezTo>
                    <a:pt x="250" y="1562"/>
                    <a:pt x="250" y="1500"/>
                    <a:pt x="281" y="1469"/>
                  </a:cubicBezTo>
                  <a:cubicBezTo>
                    <a:pt x="718" y="687"/>
                    <a:pt x="718" y="687"/>
                    <a:pt x="718" y="687"/>
                  </a:cubicBezTo>
                  <a:cubicBezTo>
                    <a:pt x="875" y="437"/>
                    <a:pt x="875" y="437"/>
                    <a:pt x="875" y="437"/>
                  </a:cubicBezTo>
                  <a:cubicBezTo>
                    <a:pt x="968" y="281"/>
                    <a:pt x="968" y="281"/>
                    <a:pt x="968" y="281"/>
                  </a:cubicBezTo>
                  <a:cubicBezTo>
                    <a:pt x="1000" y="250"/>
                    <a:pt x="1000" y="250"/>
                    <a:pt x="1000" y="250"/>
                  </a:cubicBezTo>
                  <a:cubicBezTo>
                    <a:pt x="2406" y="250"/>
                    <a:pt x="2406" y="250"/>
                    <a:pt x="2406" y="250"/>
                  </a:cubicBezTo>
                  <a:cubicBezTo>
                    <a:pt x="2437" y="250"/>
                    <a:pt x="2437" y="281"/>
                    <a:pt x="2468" y="281"/>
                  </a:cubicBezTo>
                  <a:cubicBezTo>
                    <a:pt x="3031" y="1281"/>
                    <a:pt x="3031" y="1281"/>
                    <a:pt x="3031" y="1281"/>
                  </a:cubicBezTo>
                  <a:cubicBezTo>
                    <a:pt x="3093" y="1156"/>
                    <a:pt x="3093" y="1156"/>
                    <a:pt x="3093" y="1156"/>
                  </a:cubicBezTo>
                  <a:cubicBezTo>
                    <a:pt x="3187" y="1031"/>
                    <a:pt x="3187" y="1031"/>
                    <a:pt x="3187" y="1031"/>
                  </a:cubicBezTo>
                  <a:cubicBezTo>
                    <a:pt x="2656" y="156"/>
                    <a:pt x="2656" y="156"/>
                    <a:pt x="2656" y="156"/>
                  </a:cubicBezTo>
                  <a:cubicBezTo>
                    <a:pt x="2625" y="62"/>
                    <a:pt x="2531" y="0"/>
                    <a:pt x="2406" y="0"/>
                  </a:cubicBezTo>
                  <a:cubicBezTo>
                    <a:pt x="1000" y="0"/>
                    <a:pt x="1000" y="0"/>
                    <a:pt x="1000" y="0"/>
                  </a:cubicBezTo>
                  <a:cubicBezTo>
                    <a:pt x="906" y="0"/>
                    <a:pt x="812" y="62"/>
                    <a:pt x="749" y="156"/>
                  </a:cubicBezTo>
                  <a:cubicBezTo>
                    <a:pt x="593" y="437"/>
                    <a:pt x="593" y="437"/>
                    <a:pt x="593" y="437"/>
                  </a:cubicBezTo>
                  <a:cubicBezTo>
                    <a:pt x="62" y="1344"/>
                    <a:pt x="62" y="1344"/>
                    <a:pt x="62" y="1344"/>
                  </a:cubicBezTo>
                  <a:cubicBezTo>
                    <a:pt x="0" y="1469"/>
                    <a:pt x="0" y="1594"/>
                    <a:pt x="62" y="1719"/>
                  </a:cubicBezTo>
                  <a:cubicBezTo>
                    <a:pt x="749" y="2905"/>
                    <a:pt x="749" y="2905"/>
                    <a:pt x="749" y="2905"/>
                  </a:cubicBezTo>
                  <a:cubicBezTo>
                    <a:pt x="812" y="2999"/>
                    <a:pt x="906" y="3030"/>
                    <a:pt x="1000" y="3030"/>
                  </a:cubicBezTo>
                  <a:cubicBezTo>
                    <a:pt x="2406" y="3030"/>
                    <a:pt x="2406" y="3030"/>
                    <a:pt x="2406" y="3030"/>
                  </a:cubicBezTo>
                  <a:cubicBezTo>
                    <a:pt x="2531" y="3030"/>
                    <a:pt x="2625" y="2999"/>
                    <a:pt x="2656" y="2905"/>
                  </a:cubicBezTo>
                  <a:cubicBezTo>
                    <a:pt x="3375" y="1687"/>
                    <a:pt x="3375" y="1687"/>
                    <a:pt x="3375" y="1687"/>
                  </a:cubicBezTo>
                  <a:cubicBezTo>
                    <a:pt x="3437" y="1594"/>
                    <a:pt x="3437" y="1469"/>
                    <a:pt x="3375" y="1375"/>
                  </a:cubicBezTo>
                </a:path>
              </a:pathLst>
            </a:custGeom>
            <a:solidFill>
              <a:srgbClr val="B00027"/>
            </a:solidFill>
            <a:ln w="9525" cap="flat">
              <a:noFill/>
              <a:bevel/>
              <a:headEnd/>
              <a:tailEnd/>
            </a:ln>
            <a:effectLst/>
          </p:spPr>
          <p:txBody>
            <a:bodyPr wrap="none" anchor="ctr"/>
            <a:lstStyle/>
            <a:p>
              <a:endParaRPr lang="en-US" dirty="0"/>
            </a:p>
          </p:txBody>
        </p:sp>
        <p:sp>
          <p:nvSpPr>
            <p:cNvPr id="25" name="Freeform 8">
              <a:extLst>
                <a:ext uri="{FF2B5EF4-FFF2-40B4-BE49-F238E27FC236}">
                  <a16:creationId xmlns:a16="http://schemas.microsoft.com/office/drawing/2014/main" id="{A72EB330-7577-0249-BE06-E92850F2CA5F}"/>
                </a:ext>
              </a:extLst>
            </p:cNvPr>
            <p:cNvSpPr>
              <a:spLocks noChangeArrowheads="1"/>
            </p:cNvSpPr>
            <p:nvPr/>
          </p:nvSpPr>
          <p:spPr bwMode="auto">
            <a:xfrm>
              <a:off x="1121208" y="5317747"/>
              <a:ext cx="1224504" cy="1088272"/>
            </a:xfrm>
            <a:custGeom>
              <a:avLst/>
              <a:gdLst>
                <a:gd name="T0" fmla="*/ 3344 w 3408"/>
                <a:gd name="T1" fmla="*/ 1342 h 3031"/>
                <a:gd name="T2" fmla="*/ 3344 w 3408"/>
                <a:gd name="T3" fmla="*/ 1342 h 3031"/>
                <a:gd name="T4" fmla="*/ 2657 w 3408"/>
                <a:gd name="T5" fmla="*/ 156 h 3031"/>
                <a:gd name="T6" fmla="*/ 2407 w 3408"/>
                <a:gd name="T7" fmla="*/ 0 h 3031"/>
                <a:gd name="T8" fmla="*/ 1001 w 3408"/>
                <a:gd name="T9" fmla="*/ 0 h 3031"/>
                <a:gd name="T10" fmla="*/ 750 w 3408"/>
                <a:gd name="T11" fmla="*/ 156 h 3031"/>
                <a:gd name="T12" fmla="*/ 32 w 3408"/>
                <a:gd name="T13" fmla="*/ 1374 h 3031"/>
                <a:gd name="T14" fmla="*/ 32 w 3408"/>
                <a:gd name="T15" fmla="*/ 1686 h 3031"/>
                <a:gd name="T16" fmla="*/ 94 w 3408"/>
                <a:gd name="T17" fmla="*/ 1780 h 3031"/>
                <a:gd name="T18" fmla="*/ 157 w 3408"/>
                <a:gd name="T19" fmla="*/ 1655 h 3031"/>
                <a:gd name="T20" fmla="*/ 251 w 3408"/>
                <a:gd name="T21" fmla="*/ 1499 h 3031"/>
                <a:gd name="T22" fmla="*/ 969 w 3408"/>
                <a:gd name="T23" fmla="*/ 281 h 3031"/>
                <a:gd name="T24" fmla="*/ 1001 w 3408"/>
                <a:gd name="T25" fmla="*/ 250 h 3031"/>
                <a:gd name="T26" fmla="*/ 2407 w 3408"/>
                <a:gd name="T27" fmla="*/ 250 h 3031"/>
                <a:gd name="T28" fmla="*/ 2469 w 3408"/>
                <a:gd name="T29" fmla="*/ 281 h 3031"/>
                <a:gd name="T30" fmla="*/ 3126 w 3408"/>
                <a:gd name="T31" fmla="*/ 1467 h 3031"/>
                <a:gd name="T32" fmla="*/ 3126 w 3408"/>
                <a:gd name="T33" fmla="*/ 1592 h 3031"/>
                <a:gd name="T34" fmla="*/ 2688 w 3408"/>
                <a:gd name="T35" fmla="*/ 2374 h 3031"/>
                <a:gd name="T36" fmla="*/ 2532 w 3408"/>
                <a:gd name="T37" fmla="*/ 2624 h 3031"/>
                <a:gd name="T38" fmla="*/ 2469 w 3408"/>
                <a:gd name="T39" fmla="*/ 2780 h 3031"/>
                <a:gd name="T40" fmla="*/ 2407 w 3408"/>
                <a:gd name="T41" fmla="*/ 2780 h 3031"/>
                <a:gd name="T42" fmla="*/ 1001 w 3408"/>
                <a:gd name="T43" fmla="*/ 2780 h 3031"/>
                <a:gd name="T44" fmla="*/ 969 w 3408"/>
                <a:gd name="T45" fmla="*/ 2780 h 3031"/>
                <a:gd name="T46" fmla="*/ 376 w 3408"/>
                <a:gd name="T47" fmla="*/ 1780 h 3031"/>
                <a:gd name="T48" fmla="*/ 313 w 3408"/>
                <a:gd name="T49" fmla="*/ 1905 h 3031"/>
                <a:gd name="T50" fmla="*/ 251 w 3408"/>
                <a:gd name="T51" fmla="*/ 1999 h 3031"/>
                <a:gd name="T52" fmla="*/ 750 w 3408"/>
                <a:gd name="T53" fmla="*/ 2874 h 3031"/>
                <a:gd name="T54" fmla="*/ 1001 w 3408"/>
                <a:gd name="T55" fmla="*/ 3030 h 3031"/>
                <a:gd name="T56" fmla="*/ 2407 w 3408"/>
                <a:gd name="T57" fmla="*/ 3030 h 3031"/>
                <a:gd name="T58" fmla="*/ 2657 w 3408"/>
                <a:gd name="T59" fmla="*/ 2905 h 3031"/>
                <a:gd name="T60" fmla="*/ 2657 w 3408"/>
                <a:gd name="T61" fmla="*/ 2874 h 3031"/>
                <a:gd name="T62" fmla="*/ 2813 w 3408"/>
                <a:gd name="T63" fmla="*/ 2624 h 3031"/>
                <a:gd name="T64" fmla="*/ 3344 w 3408"/>
                <a:gd name="T65" fmla="*/ 1717 h 3031"/>
                <a:gd name="T66" fmla="*/ 3344 w 3408"/>
                <a:gd name="T67" fmla="*/ 1342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08" h="3031">
                  <a:moveTo>
                    <a:pt x="3344" y="1342"/>
                  </a:moveTo>
                  <a:lnTo>
                    <a:pt x="3344" y="1342"/>
                  </a:lnTo>
                  <a:cubicBezTo>
                    <a:pt x="2657" y="156"/>
                    <a:pt x="2657" y="156"/>
                    <a:pt x="2657" y="156"/>
                  </a:cubicBezTo>
                  <a:cubicBezTo>
                    <a:pt x="2626" y="62"/>
                    <a:pt x="2532" y="0"/>
                    <a:pt x="2407" y="0"/>
                  </a:cubicBezTo>
                  <a:cubicBezTo>
                    <a:pt x="1001" y="0"/>
                    <a:pt x="1001" y="0"/>
                    <a:pt x="1001" y="0"/>
                  </a:cubicBezTo>
                  <a:cubicBezTo>
                    <a:pt x="907" y="0"/>
                    <a:pt x="813" y="62"/>
                    <a:pt x="750" y="156"/>
                  </a:cubicBezTo>
                  <a:cubicBezTo>
                    <a:pt x="32" y="1374"/>
                    <a:pt x="32" y="1374"/>
                    <a:pt x="32" y="1374"/>
                  </a:cubicBezTo>
                  <a:cubicBezTo>
                    <a:pt x="0" y="1467"/>
                    <a:pt x="0" y="1592"/>
                    <a:pt x="32" y="1686"/>
                  </a:cubicBezTo>
                  <a:cubicBezTo>
                    <a:pt x="94" y="1780"/>
                    <a:pt x="94" y="1780"/>
                    <a:pt x="94" y="1780"/>
                  </a:cubicBezTo>
                  <a:cubicBezTo>
                    <a:pt x="157" y="1655"/>
                    <a:pt x="157" y="1655"/>
                    <a:pt x="157" y="1655"/>
                  </a:cubicBezTo>
                  <a:cubicBezTo>
                    <a:pt x="251" y="1499"/>
                    <a:pt x="251" y="1499"/>
                    <a:pt x="251" y="1499"/>
                  </a:cubicBezTo>
                  <a:cubicBezTo>
                    <a:pt x="969" y="281"/>
                    <a:pt x="969" y="281"/>
                    <a:pt x="969" y="281"/>
                  </a:cubicBezTo>
                  <a:cubicBezTo>
                    <a:pt x="969" y="250"/>
                    <a:pt x="1001" y="250"/>
                    <a:pt x="1001" y="250"/>
                  </a:cubicBezTo>
                  <a:cubicBezTo>
                    <a:pt x="2407" y="250"/>
                    <a:pt x="2407" y="250"/>
                    <a:pt x="2407" y="250"/>
                  </a:cubicBezTo>
                  <a:cubicBezTo>
                    <a:pt x="2438" y="250"/>
                    <a:pt x="2438" y="250"/>
                    <a:pt x="2469" y="281"/>
                  </a:cubicBezTo>
                  <a:cubicBezTo>
                    <a:pt x="3126" y="1467"/>
                    <a:pt x="3126" y="1467"/>
                    <a:pt x="3126" y="1467"/>
                  </a:cubicBezTo>
                  <a:cubicBezTo>
                    <a:pt x="3157" y="1499"/>
                    <a:pt x="3157" y="1561"/>
                    <a:pt x="3126" y="1592"/>
                  </a:cubicBezTo>
                  <a:cubicBezTo>
                    <a:pt x="2688" y="2374"/>
                    <a:pt x="2688" y="2374"/>
                    <a:pt x="2688" y="2374"/>
                  </a:cubicBezTo>
                  <a:cubicBezTo>
                    <a:pt x="2532" y="2624"/>
                    <a:pt x="2532" y="2624"/>
                    <a:pt x="2532" y="2624"/>
                  </a:cubicBezTo>
                  <a:cubicBezTo>
                    <a:pt x="2469" y="2780"/>
                    <a:pt x="2469" y="2780"/>
                    <a:pt x="2469" y="2780"/>
                  </a:cubicBezTo>
                  <a:cubicBezTo>
                    <a:pt x="2438" y="2780"/>
                    <a:pt x="2438" y="2780"/>
                    <a:pt x="2407" y="2780"/>
                  </a:cubicBezTo>
                  <a:cubicBezTo>
                    <a:pt x="1001" y="2780"/>
                    <a:pt x="1001" y="2780"/>
                    <a:pt x="1001" y="2780"/>
                  </a:cubicBezTo>
                  <a:cubicBezTo>
                    <a:pt x="969" y="2780"/>
                    <a:pt x="969" y="2780"/>
                    <a:pt x="969" y="2780"/>
                  </a:cubicBezTo>
                  <a:cubicBezTo>
                    <a:pt x="376" y="1780"/>
                    <a:pt x="376" y="1780"/>
                    <a:pt x="376" y="1780"/>
                  </a:cubicBezTo>
                  <a:cubicBezTo>
                    <a:pt x="313" y="1905"/>
                    <a:pt x="313" y="1905"/>
                    <a:pt x="313" y="1905"/>
                  </a:cubicBezTo>
                  <a:cubicBezTo>
                    <a:pt x="251" y="1999"/>
                    <a:pt x="251" y="1999"/>
                    <a:pt x="251" y="1999"/>
                  </a:cubicBezTo>
                  <a:cubicBezTo>
                    <a:pt x="750" y="2874"/>
                    <a:pt x="750" y="2874"/>
                    <a:pt x="750" y="2874"/>
                  </a:cubicBezTo>
                  <a:cubicBezTo>
                    <a:pt x="813" y="2967"/>
                    <a:pt x="907" y="3030"/>
                    <a:pt x="1001" y="3030"/>
                  </a:cubicBezTo>
                  <a:cubicBezTo>
                    <a:pt x="2407" y="3030"/>
                    <a:pt x="2407" y="3030"/>
                    <a:pt x="2407" y="3030"/>
                  </a:cubicBezTo>
                  <a:cubicBezTo>
                    <a:pt x="2500" y="3030"/>
                    <a:pt x="2594" y="2999"/>
                    <a:pt x="2657" y="2905"/>
                  </a:cubicBezTo>
                  <a:cubicBezTo>
                    <a:pt x="2657" y="2874"/>
                    <a:pt x="2657" y="2874"/>
                    <a:pt x="2657" y="2874"/>
                  </a:cubicBezTo>
                  <a:cubicBezTo>
                    <a:pt x="2813" y="2624"/>
                    <a:pt x="2813" y="2624"/>
                    <a:pt x="2813" y="2624"/>
                  </a:cubicBezTo>
                  <a:cubicBezTo>
                    <a:pt x="3344" y="1717"/>
                    <a:pt x="3344" y="1717"/>
                    <a:pt x="3344" y="1717"/>
                  </a:cubicBezTo>
                  <a:cubicBezTo>
                    <a:pt x="3407" y="1592"/>
                    <a:pt x="3407" y="1467"/>
                    <a:pt x="3344" y="1342"/>
                  </a:cubicBezTo>
                </a:path>
              </a:pathLst>
            </a:custGeom>
            <a:solidFill>
              <a:srgbClr val="731017"/>
            </a:solidFill>
            <a:ln>
              <a:noFill/>
            </a:ln>
            <a:effectLst/>
          </p:spPr>
          <p:txBody>
            <a:bodyPr wrap="none" anchor="ctr"/>
            <a:lstStyle/>
            <a:p>
              <a:endParaRPr lang="en-US" dirty="0"/>
            </a:p>
          </p:txBody>
        </p:sp>
        <p:sp>
          <p:nvSpPr>
            <p:cNvPr id="26" name="TextBox 25">
              <a:extLst>
                <a:ext uri="{FF2B5EF4-FFF2-40B4-BE49-F238E27FC236}">
                  <a16:creationId xmlns:a16="http://schemas.microsoft.com/office/drawing/2014/main" id="{18519E9F-8A5D-7F44-B765-0FDFCECEC57E}"/>
                </a:ext>
              </a:extLst>
            </p:cNvPr>
            <p:cNvSpPr txBox="1"/>
            <p:nvPr/>
          </p:nvSpPr>
          <p:spPr>
            <a:xfrm>
              <a:off x="2086309" y="4879463"/>
              <a:ext cx="1277499" cy="707886"/>
            </a:xfrm>
            <a:prstGeom prst="rect">
              <a:avLst/>
            </a:prstGeom>
            <a:noFill/>
          </p:spPr>
          <p:txBody>
            <a:bodyPr wrap="square" lIns="320040" rIns="182880" rtlCol="0" anchor="b" anchorCtr="0">
              <a:spAutoFit/>
            </a:bodyPr>
            <a:lstStyle/>
            <a:p>
              <a:pPr algn="ctr"/>
              <a:r>
                <a:rPr lang="en-US" sz="1600" b="1" kern="0" dirty="0">
                  <a:solidFill>
                    <a:srgbClr val="C00000"/>
                  </a:solidFill>
                  <a:latin typeface="Arial" panose="020B0604020202020204" pitchFamily="34" charset="0"/>
                  <a:cs typeface="Arial" panose="020B0604020202020204" pitchFamily="34" charset="0"/>
                </a:rPr>
                <a:t>18 </a:t>
              </a:r>
            </a:p>
            <a:p>
              <a:pPr algn="ctr"/>
              <a:r>
                <a:rPr lang="en-US" sz="800" b="1" kern="0" dirty="0">
                  <a:solidFill>
                    <a:srgbClr val="C00000"/>
                  </a:solidFill>
                  <a:latin typeface="Arial" panose="020B0604020202020204" pitchFamily="34" charset="0"/>
                  <a:cs typeface="Arial" panose="020B0604020202020204" pitchFamily="34" charset="0"/>
                </a:rPr>
                <a:t>years average industry experience</a:t>
              </a:r>
            </a:p>
          </p:txBody>
        </p:sp>
        <p:sp>
          <p:nvSpPr>
            <p:cNvPr id="27" name="TextBox 26">
              <a:extLst>
                <a:ext uri="{FF2B5EF4-FFF2-40B4-BE49-F238E27FC236}">
                  <a16:creationId xmlns:a16="http://schemas.microsoft.com/office/drawing/2014/main" id="{18519E9F-8A5D-7F44-B765-0FDFCECEC57E}"/>
                </a:ext>
              </a:extLst>
            </p:cNvPr>
            <p:cNvSpPr txBox="1"/>
            <p:nvPr/>
          </p:nvSpPr>
          <p:spPr>
            <a:xfrm>
              <a:off x="3109015" y="5527325"/>
              <a:ext cx="1277499" cy="584775"/>
            </a:xfrm>
            <a:prstGeom prst="rect">
              <a:avLst/>
            </a:prstGeom>
            <a:noFill/>
          </p:spPr>
          <p:txBody>
            <a:bodyPr wrap="square" lIns="320040" rIns="182880" rtlCol="0" anchor="b" anchorCtr="0">
              <a:spAutoFit/>
            </a:bodyPr>
            <a:lstStyle/>
            <a:p>
              <a:pPr algn="ctr"/>
              <a:r>
                <a:rPr lang="en-US" sz="1600" b="1" kern="0" dirty="0">
                  <a:solidFill>
                    <a:srgbClr val="C00000"/>
                  </a:solidFill>
                  <a:latin typeface="Arial" panose="020B0604020202020204" pitchFamily="34" charset="0"/>
                  <a:cs typeface="Arial" panose="020B0604020202020204" pitchFamily="34" charset="0"/>
                </a:rPr>
                <a:t>11 </a:t>
              </a:r>
            </a:p>
            <a:p>
              <a:pPr algn="ctr"/>
              <a:r>
                <a:rPr lang="en-US" sz="800" b="1" kern="0" dirty="0">
                  <a:solidFill>
                    <a:srgbClr val="C00000"/>
                  </a:solidFill>
                  <a:latin typeface="Arial" panose="020B0604020202020204" pitchFamily="34" charset="0"/>
                  <a:cs typeface="Arial" panose="020B0604020202020204" pitchFamily="34" charset="0"/>
                </a:rPr>
                <a:t>years average tenure at BOKF</a:t>
              </a:r>
            </a:p>
          </p:txBody>
        </p:sp>
        <p:sp>
          <p:nvSpPr>
            <p:cNvPr id="28" name="TextBox 27">
              <a:extLst>
                <a:ext uri="{FF2B5EF4-FFF2-40B4-BE49-F238E27FC236}">
                  <a16:creationId xmlns:a16="http://schemas.microsoft.com/office/drawing/2014/main" id="{18519E9F-8A5D-7F44-B765-0FDFCECEC57E}"/>
                </a:ext>
              </a:extLst>
            </p:cNvPr>
            <p:cNvSpPr txBox="1"/>
            <p:nvPr/>
          </p:nvSpPr>
          <p:spPr>
            <a:xfrm>
              <a:off x="4112796" y="4859812"/>
              <a:ext cx="1277499" cy="584775"/>
            </a:xfrm>
            <a:prstGeom prst="rect">
              <a:avLst/>
            </a:prstGeom>
            <a:noFill/>
          </p:spPr>
          <p:txBody>
            <a:bodyPr wrap="square" lIns="320040" rIns="182880" rtlCol="0" anchor="b" anchorCtr="0">
              <a:spAutoFit/>
            </a:bodyPr>
            <a:lstStyle/>
            <a:p>
              <a:pPr algn="ctr"/>
              <a:r>
                <a:rPr lang="en-US" sz="1600" b="1" kern="0" dirty="0">
                  <a:solidFill>
                    <a:srgbClr val="C00000"/>
                  </a:solidFill>
                  <a:latin typeface="Arial" panose="020B0604020202020204" pitchFamily="34" charset="0"/>
                  <a:cs typeface="Arial" panose="020B0604020202020204" pitchFamily="34" charset="0"/>
                </a:rPr>
                <a:t>20 </a:t>
              </a:r>
            </a:p>
            <a:p>
              <a:pPr algn="ctr"/>
              <a:r>
                <a:rPr lang="en-US" sz="800" b="1" kern="0" dirty="0">
                  <a:solidFill>
                    <a:srgbClr val="C00000"/>
                  </a:solidFill>
                  <a:latin typeface="Arial" panose="020B0604020202020204" pitchFamily="34" charset="0"/>
                  <a:cs typeface="Arial" panose="020B0604020202020204" pitchFamily="34" charset="0"/>
                </a:rPr>
                <a:t>CFA</a:t>
              </a:r>
              <a:r>
                <a:rPr lang="en-US" sz="800" b="1" kern="0" dirty="0">
                  <a:solidFill>
                    <a:srgbClr val="C00000"/>
                  </a:solidFill>
                  <a:latin typeface="Arial" panose="020B0604020202020204" pitchFamily="34" charset="0"/>
                  <a:cs typeface="Arial" panose="020B0604020202020204" pitchFamily="34" charset="0"/>
                  <a:sym typeface="Symbol" panose="05050102010706020507" pitchFamily="18" charset="2"/>
                </a:rPr>
                <a:t></a:t>
              </a:r>
            </a:p>
            <a:p>
              <a:pPr algn="ctr"/>
              <a:r>
                <a:rPr lang="en-US" sz="800" b="1" kern="0" dirty="0" err="1">
                  <a:solidFill>
                    <a:srgbClr val="C00000"/>
                  </a:solidFill>
                  <a:latin typeface="Arial" panose="020B0604020202020204" pitchFamily="34" charset="0"/>
                  <a:cs typeface="Arial" panose="020B0604020202020204" pitchFamily="34" charset="0"/>
                  <a:sym typeface="Symbol" panose="05050102010706020507" pitchFamily="18" charset="2"/>
                </a:rPr>
                <a:t>Charterholders</a:t>
              </a:r>
              <a:endParaRPr lang="en-US" sz="800" b="1" kern="0" dirty="0">
                <a:solidFill>
                  <a:srgbClr val="C0000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18519E9F-8A5D-7F44-B765-0FDFCECEC57E}"/>
                </a:ext>
              </a:extLst>
            </p:cNvPr>
            <p:cNvSpPr txBox="1"/>
            <p:nvPr/>
          </p:nvSpPr>
          <p:spPr>
            <a:xfrm>
              <a:off x="5185764" y="5311285"/>
              <a:ext cx="1277499" cy="830997"/>
            </a:xfrm>
            <a:prstGeom prst="rect">
              <a:avLst/>
            </a:prstGeom>
            <a:noFill/>
          </p:spPr>
          <p:txBody>
            <a:bodyPr wrap="square" lIns="320040" rIns="182880" rtlCol="0" anchor="b" anchorCtr="0">
              <a:spAutoFit/>
            </a:bodyPr>
            <a:lstStyle/>
            <a:p>
              <a:pPr algn="ctr"/>
              <a:r>
                <a:rPr lang="en-US" sz="1600" b="1" kern="0" dirty="0">
                  <a:solidFill>
                    <a:srgbClr val="B00027"/>
                  </a:solidFill>
                  <a:latin typeface="Arial" panose="020B0604020202020204" pitchFamily="34" charset="0"/>
                  <a:cs typeface="Arial" panose="020B0604020202020204" pitchFamily="34" charset="0"/>
                </a:rPr>
                <a:t> </a:t>
              </a:r>
            </a:p>
            <a:p>
              <a:pPr algn="ctr"/>
              <a:r>
                <a:rPr lang="en-US" sz="800" b="1" kern="0" dirty="0">
                  <a:solidFill>
                    <a:srgbClr val="C00000"/>
                  </a:solidFill>
                  <a:latin typeface="Arial" panose="020B0604020202020204" pitchFamily="34" charset="0"/>
                  <a:cs typeface="Arial" panose="020B0604020202020204" pitchFamily="34" charset="0"/>
                </a:rPr>
                <a:t>Managing money since</a:t>
              </a:r>
            </a:p>
            <a:p>
              <a:pPr algn="ctr"/>
              <a:r>
                <a:rPr lang="en-US" sz="1600" b="1" kern="0" dirty="0">
                  <a:solidFill>
                    <a:srgbClr val="C00000"/>
                  </a:solidFill>
                  <a:latin typeface="Arial" panose="020B0604020202020204" pitchFamily="34" charset="0"/>
                  <a:cs typeface="Arial" panose="020B0604020202020204" pitchFamily="34" charset="0"/>
                </a:rPr>
                <a:t>1949</a:t>
              </a:r>
            </a:p>
          </p:txBody>
        </p:sp>
      </p:grpSp>
      <p:sp>
        <p:nvSpPr>
          <p:cNvPr id="31" name="TextBox 30">
            <a:extLst>
              <a:ext uri="{FF2B5EF4-FFF2-40B4-BE49-F238E27FC236}">
                <a16:creationId xmlns:a16="http://schemas.microsoft.com/office/drawing/2014/main" id="{B6CC8D18-1F29-374B-86C2-7F0686311C81}"/>
              </a:ext>
            </a:extLst>
          </p:cNvPr>
          <p:cNvSpPr txBox="1"/>
          <p:nvPr/>
        </p:nvSpPr>
        <p:spPr>
          <a:xfrm>
            <a:off x="655654" y="1886773"/>
            <a:ext cx="8757114" cy="213264"/>
          </a:xfrm>
          <a:prstGeom prst="rect">
            <a:avLst/>
          </a:prstGeom>
          <a:noFill/>
          <a:ln>
            <a:noFill/>
          </a:ln>
        </p:spPr>
        <p:txBody>
          <a:bodyPr wrap="square" lIns="0" tIns="0" rIns="0" bIns="0" rtlCol="0">
            <a:spAutoFit/>
          </a:bodyPr>
          <a:lstStyle/>
          <a:p>
            <a:pPr algn="ctr">
              <a:lnSpc>
                <a:spcPct val="99000"/>
              </a:lnSpc>
              <a:spcAft>
                <a:spcPts val="900"/>
              </a:spcAft>
              <a:buClr>
                <a:schemeClr val="accent1"/>
              </a:buClr>
            </a:pPr>
            <a:r>
              <a:rPr lang="en-US" sz="1400" b="1" dirty="0">
                <a:cs typeface="Arial" panose="020B0604020202020204" pitchFamily="34" charset="0"/>
              </a:rPr>
              <a:t>Four centers of expertise. 80 experienced investment professionals. Collaborating as one team.</a:t>
            </a:r>
          </a:p>
        </p:txBody>
      </p:sp>
      <p:sp>
        <p:nvSpPr>
          <p:cNvPr id="34" name="Content Placeholder 8">
            <a:extLst>
              <a:ext uri="{FF2B5EF4-FFF2-40B4-BE49-F238E27FC236}">
                <a16:creationId xmlns:a16="http://schemas.microsoft.com/office/drawing/2014/main" id="{E9F039C5-98AB-634C-9D9E-2FC2B2C50727}"/>
              </a:ext>
            </a:extLst>
          </p:cNvPr>
          <p:cNvSpPr txBox="1">
            <a:spLocks/>
          </p:cNvSpPr>
          <p:nvPr/>
        </p:nvSpPr>
        <p:spPr>
          <a:xfrm>
            <a:off x="7332227" y="2317090"/>
            <a:ext cx="2080541" cy="2565837"/>
          </a:xfrm>
          <a:prstGeom prst="rect">
            <a:avLst/>
          </a:prstGeom>
        </p:spPr>
        <p:txBody>
          <a:bodyPr/>
          <a:lstStyle>
            <a:lvl1pPr marL="0" indent="0" algn="l" defTabSz="914400" rtl="0" eaLnBrk="1" latinLnBrk="0" hangingPunct="1">
              <a:lnSpc>
                <a:spcPct val="99000"/>
              </a:lnSpc>
              <a:spcBef>
                <a:spcPts val="0"/>
              </a:spcBef>
              <a:spcAft>
                <a:spcPts val="900"/>
              </a:spcAft>
              <a:buFont typeface="Arial" panose="020B0604020202020204" pitchFamily="34" charset="0"/>
              <a:buNone/>
              <a:defRPr sz="1600" b="0" i="0" kern="1200">
                <a:solidFill>
                  <a:schemeClr val="accent1"/>
                </a:solidFill>
                <a:latin typeface="+mn-lt"/>
                <a:ea typeface="Arial" charset="0"/>
                <a:cs typeface="Arial" charset="0"/>
              </a:defRPr>
            </a:lvl1pPr>
            <a:lvl2pPr marL="290513" indent="-292608" algn="l" defTabSz="914400" rtl="0" eaLnBrk="1" latinLnBrk="0" hangingPunct="1">
              <a:lnSpc>
                <a:spcPct val="99000"/>
              </a:lnSpc>
              <a:spcBef>
                <a:spcPts val="0"/>
              </a:spcBef>
              <a:spcAft>
                <a:spcPts val="900"/>
              </a:spcAft>
              <a:buClr>
                <a:schemeClr val="tx2"/>
              </a:buClr>
              <a:buFont typeface="Arial" charset="0"/>
              <a:buChar char="•"/>
              <a:tabLst>
                <a:tab pos="280988" algn="l"/>
              </a:tabLst>
              <a:defRPr sz="1400" b="0" i="0" kern="1200">
                <a:solidFill>
                  <a:schemeClr val="accent1"/>
                </a:solidFill>
                <a:latin typeface="+mn-lt"/>
                <a:ea typeface="Corbel" charset="0"/>
                <a:cs typeface="Corbel" charset="0"/>
              </a:defRPr>
            </a:lvl2pPr>
            <a:lvl3pPr marL="585216" indent="-292608" algn="l" defTabSz="292608" rtl="0" eaLnBrk="1" latinLnBrk="0" hangingPunct="1">
              <a:lnSpc>
                <a:spcPct val="99000"/>
              </a:lnSpc>
              <a:spcBef>
                <a:spcPts val="0"/>
              </a:spcBef>
              <a:spcAft>
                <a:spcPts val="900"/>
              </a:spcAft>
              <a:buClr>
                <a:schemeClr val="tx2"/>
              </a:buClr>
              <a:buFont typeface="Arial" panose="020B0604020202020204" pitchFamily="34" charset="0"/>
              <a:buChar char="•"/>
              <a:tabLst>
                <a:tab pos="292608" algn="l"/>
                <a:tab pos="585216" algn="l"/>
              </a:tabLst>
              <a:defRPr sz="1400" b="0" i="0" kern="1200">
                <a:solidFill>
                  <a:schemeClr val="accent1"/>
                </a:solidFill>
                <a:latin typeface="+mn-lt"/>
                <a:ea typeface="Corbel" charset="0"/>
                <a:cs typeface="Corbel" charset="0"/>
              </a:defRPr>
            </a:lvl3pPr>
            <a:lvl4pPr marL="0" indent="0" algn="l" defTabSz="292608" rtl="0" eaLnBrk="1" latinLnBrk="0" hangingPunct="1">
              <a:lnSpc>
                <a:spcPct val="99000"/>
              </a:lnSpc>
              <a:spcBef>
                <a:spcPts val="0"/>
              </a:spcBef>
              <a:spcAft>
                <a:spcPts val="900"/>
              </a:spcAft>
              <a:buClr>
                <a:schemeClr val="accent1"/>
              </a:buClr>
              <a:buFont typeface="Arial" charset="0"/>
              <a:buNone/>
              <a:tabLst>
                <a:tab pos="292608" algn="l"/>
                <a:tab pos="585216" algn="l"/>
              </a:tabLst>
              <a:defRPr sz="1800" b="1" i="0" kern="1200">
                <a:solidFill>
                  <a:schemeClr val="accent3"/>
                </a:solidFill>
                <a:latin typeface="+mn-lt"/>
                <a:ea typeface="Corbel" charset="0"/>
                <a:cs typeface="Corbel" charset="0"/>
              </a:defRPr>
            </a:lvl4pPr>
            <a:lvl5pPr marL="0" indent="0" algn="l" defTabSz="292608" rtl="0" eaLnBrk="1" latinLnBrk="0" hangingPunct="1">
              <a:lnSpc>
                <a:spcPct val="99000"/>
              </a:lnSpc>
              <a:spcBef>
                <a:spcPts val="0"/>
              </a:spcBef>
              <a:spcAft>
                <a:spcPts val="900"/>
              </a:spcAft>
              <a:buClr>
                <a:schemeClr val="accent1"/>
              </a:buClr>
              <a:buFont typeface="Arial" charset="0"/>
              <a:buNone/>
              <a:tabLst>
                <a:tab pos="292608" algn="l"/>
                <a:tab pos="585216" algn="l"/>
              </a:tabLst>
              <a:defRPr sz="1800" b="1" kern="1200">
                <a:solidFill>
                  <a:schemeClr val="accent3"/>
                </a:solidFill>
                <a:latin typeface="+mn-lt"/>
                <a:ea typeface="Corbel" charset="0"/>
                <a:cs typeface="Corbel" charset="0"/>
              </a:defRPr>
            </a:lvl5pPr>
            <a:lvl6pPr marL="0" indent="0" algn="l" defTabSz="914400" rtl="0" eaLnBrk="1" latinLnBrk="0" hangingPunct="1">
              <a:lnSpc>
                <a:spcPct val="99000"/>
              </a:lnSpc>
              <a:spcBef>
                <a:spcPts val="0"/>
              </a:spcBef>
              <a:spcAft>
                <a:spcPts val="900"/>
              </a:spcAft>
              <a:buClr>
                <a:schemeClr val="accent1"/>
              </a:buClr>
              <a:buFont typeface="Arial" charset="0"/>
              <a:buNone/>
              <a:tabLst/>
              <a:defRPr sz="1800" b="1" i="0" kern="1200">
                <a:solidFill>
                  <a:schemeClr val="accent3"/>
                </a:solidFill>
                <a:latin typeface="+mn-lt"/>
                <a:ea typeface="Corbel" charset="0"/>
                <a:cs typeface="Corbel" charset="0"/>
              </a:defRPr>
            </a:lvl6pPr>
            <a:lvl7pPr marL="0" indent="0" algn="l" defTabSz="914400" rtl="0" eaLnBrk="1" latinLnBrk="0" hangingPunct="1">
              <a:lnSpc>
                <a:spcPct val="99000"/>
              </a:lnSpc>
              <a:spcBef>
                <a:spcPts val="0"/>
              </a:spcBef>
              <a:spcAft>
                <a:spcPts val="900"/>
              </a:spcAft>
              <a:buClr>
                <a:schemeClr val="accent1"/>
              </a:buClr>
              <a:buFont typeface="Arial" charset="0"/>
              <a:buNone/>
              <a:tabLst/>
              <a:defRPr sz="1800" b="1" i="0" kern="1200">
                <a:solidFill>
                  <a:schemeClr val="accent3"/>
                </a:solidFill>
                <a:latin typeface="+mn-lt"/>
                <a:ea typeface="Corbel" charset="0"/>
                <a:cs typeface="Corbel" charset="0"/>
              </a:defRPr>
            </a:lvl7pPr>
            <a:lvl8pPr marL="0" indent="0" algn="l" defTabSz="914400" rtl="0" eaLnBrk="1" latinLnBrk="0" hangingPunct="1">
              <a:lnSpc>
                <a:spcPct val="99000"/>
              </a:lnSpc>
              <a:spcBef>
                <a:spcPts val="0"/>
              </a:spcBef>
              <a:spcAft>
                <a:spcPts val="900"/>
              </a:spcAft>
              <a:buClr>
                <a:schemeClr val="accent1"/>
              </a:buClr>
              <a:buFont typeface="Arial" charset="0"/>
              <a:buNone/>
              <a:tabLst/>
              <a:defRPr sz="1800" b="1" i="0" kern="1200">
                <a:solidFill>
                  <a:schemeClr val="accent3"/>
                </a:solidFill>
                <a:latin typeface="+mn-lt"/>
                <a:ea typeface="Corbel" charset="0"/>
                <a:cs typeface="Corbel" charset="0"/>
              </a:defRPr>
            </a:lvl8pPr>
            <a:lvl9pPr marL="0" indent="0" algn="l" defTabSz="914400" rtl="0" eaLnBrk="1" latinLnBrk="0" hangingPunct="1">
              <a:lnSpc>
                <a:spcPct val="99000"/>
              </a:lnSpc>
              <a:spcBef>
                <a:spcPts val="0"/>
              </a:spcBef>
              <a:spcAft>
                <a:spcPts val="900"/>
              </a:spcAft>
              <a:buClr>
                <a:schemeClr val="accent1"/>
              </a:buClr>
              <a:buFont typeface="Arial" charset="0"/>
              <a:buNone/>
              <a:tabLst/>
              <a:defRPr sz="1800" b="1" i="0" kern="1200">
                <a:solidFill>
                  <a:schemeClr val="accent3"/>
                </a:solidFill>
                <a:latin typeface="+mn-lt"/>
                <a:ea typeface="Corbel" charset="0"/>
                <a:cs typeface="Corbel" charset="0"/>
              </a:defRPr>
            </a:lvl9pPr>
          </a:lstStyle>
          <a:p>
            <a:pPr marL="0" lvl="1" indent="0">
              <a:spcAft>
                <a:spcPts val="0"/>
              </a:spcAft>
              <a:buNone/>
            </a:pPr>
            <a:r>
              <a:rPr lang="en-US" sz="1000" b="1" dirty="0">
                <a:solidFill>
                  <a:schemeClr val="tx1"/>
                </a:solidFill>
              </a:rPr>
              <a:t>Investment Management Communication</a:t>
            </a:r>
          </a:p>
          <a:p>
            <a:pPr marL="0" lvl="1" indent="0">
              <a:spcAft>
                <a:spcPts val="0"/>
              </a:spcAft>
              <a:buNone/>
            </a:pPr>
            <a:endParaRPr lang="en-US" sz="1000" dirty="0">
              <a:solidFill>
                <a:schemeClr val="tx1"/>
              </a:solidFill>
            </a:endParaRPr>
          </a:p>
          <a:p>
            <a:r>
              <a:rPr lang="en-US" sz="1000" dirty="0">
                <a:solidFill>
                  <a:schemeClr val="tx1"/>
                </a:solidFill>
              </a:rPr>
              <a:t>A dedicated team providing education and insight into the BOK Financial Investment Management process as well as current economic and market conditions for both internal and external audiences.</a:t>
            </a:r>
          </a:p>
          <a:p>
            <a:pPr lvl="1">
              <a:spcAft>
                <a:spcPts val="0"/>
              </a:spcAft>
            </a:pPr>
            <a:r>
              <a:rPr lang="en-US" sz="1000" dirty="0">
                <a:solidFill>
                  <a:schemeClr val="tx1"/>
                </a:solidFill>
              </a:rPr>
              <a:t>Regular market commentary.</a:t>
            </a:r>
          </a:p>
          <a:p>
            <a:pPr lvl="1">
              <a:spcAft>
                <a:spcPts val="0"/>
              </a:spcAft>
            </a:pPr>
            <a:r>
              <a:rPr lang="en-US" sz="1000" dirty="0">
                <a:solidFill>
                  <a:schemeClr val="tx1"/>
                </a:solidFill>
              </a:rPr>
              <a:t>Timely response to changing market conditions.</a:t>
            </a:r>
          </a:p>
          <a:p>
            <a:pPr marL="0" lvl="1" indent="0">
              <a:spcAft>
                <a:spcPts val="0"/>
              </a:spcAft>
              <a:buNone/>
            </a:pPr>
            <a:endParaRPr lang="en-US" sz="1000" dirty="0">
              <a:solidFill>
                <a:schemeClr val="tx1"/>
              </a:solidFill>
            </a:endParaRPr>
          </a:p>
          <a:p>
            <a:pPr marL="0" lvl="1" indent="0">
              <a:spcAft>
                <a:spcPts val="0"/>
              </a:spcAft>
              <a:buNone/>
            </a:pPr>
            <a:endParaRPr lang="en-US" sz="1000" dirty="0">
              <a:solidFill>
                <a:schemeClr val="tx1"/>
              </a:solidFill>
            </a:endParaRPr>
          </a:p>
        </p:txBody>
      </p:sp>
      <p:cxnSp>
        <p:nvCxnSpPr>
          <p:cNvPr id="35" name="Straight Connector 34"/>
          <p:cNvCxnSpPr>
            <a:cxnSpLocks/>
          </p:cNvCxnSpPr>
          <p:nvPr/>
        </p:nvCxnSpPr>
        <p:spPr>
          <a:xfrm flipH="1">
            <a:off x="7243032" y="2401015"/>
            <a:ext cx="2502" cy="19189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7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CB2CE-FDD7-3492-DDF6-5B7AAAF30B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5D9B8A-0D88-ADE7-CE84-58D3FDEB1A9A}"/>
              </a:ext>
            </a:extLst>
          </p:cNvPr>
          <p:cNvSpPr>
            <a:spLocks noGrp="1"/>
          </p:cNvSpPr>
          <p:nvPr>
            <p:ph type="title"/>
          </p:nvPr>
        </p:nvSpPr>
        <p:spPr/>
        <p:txBody>
          <a:bodyPr/>
          <a:lstStyle/>
          <a:p>
            <a:r>
              <a:rPr lang="en-US" dirty="0"/>
              <a:t>U.S. fixed income outlook</a:t>
            </a:r>
          </a:p>
        </p:txBody>
      </p:sp>
      <p:sp>
        <p:nvSpPr>
          <p:cNvPr id="5" name="Slide Number Placeholder 4">
            <a:extLst>
              <a:ext uri="{FF2B5EF4-FFF2-40B4-BE49-F238E27FC236}">
                <a16:creationId xmlns:a16="http://schemas.microsoft.com/office/drawing/2014/main" id="{EC147435-7A53-9B35-56D9-E53CB3637834}"/>
              </a:ext>
            </a:extLst>
          </p:cNvPr>
          <p:cNvSpPr>
            <a:spLocks noGrp="1"/>
          </p:cNvSpPr>
          <p:nvPr>
            <p:ph type="sldNum" sz="quarter" idx="4"/>
          </p:nvPr>
        </p:nvSpPr>
        <p:spPr/>
        <p:txBody>
          <a:bodyPr/>
          <a:lstStyle/>
          <a:p>
            <a:fld id="{DE0F21F1-205D-A749-A8CF-AA0C73715D22}" type="slidenum">
              <a:rPr lang="en-US" smtClean="0"/>
              <a:pPr/>
              <a:t>40</a:t>
            </a:fld>
            <a:endParaRPr lang="en-US" dirty="0"/>
          </a:p>
        </p:txBody>
      </p:sp>
      <p:graphicFrame>
        <p:nvGraphicFramePr>
          <p:cNvPr id="7" name="Table 6">
            <a:extLst>
              <a:ext uri="{FF2B5EF4-FFF2-40B4-BE49-F238E27FC236}">
                <a16:creationId xmlns:a16="http://schemas.microsoft.com/office/drawing/2014/main" id="{A0F57D14-A6E9-C2EC-D016-08583EEC8592}"/>
              </a:ext>
            </a:extLst>
          </p:cNvPr>
          <p:cNvGraphicFramePr>
            <a:graphicFrameLocks noGrp="1"/>
          </p:cNvGraphicFramePr>
          <p:nvPr>
            <p:extLst>
              <p:ext uri="{D42A27DB-BD31-4B8C-83A1-F6EECF244321}">
                <p14:modId xmlns:p14="http://schemas.microsoft.com/office/powerpoint/2010/main" val="3291032172"/>
              </p:ext>
            </p:extLst>
          </p:nvPr>
        </p:nvGraphicFramePr>
        <p:xfrm>
          <a:off x="361950" y="1564343"/>
          <a:ext cx="9277350" cy="914400"/>
        </p:xfrm>
        <a:graphic>
          <a:graphicData uri="http://schemas.openxmlformats.org/drawingml/2006/table">
            <a:tbl>
              <a:tblPr firstRow="1" bandRow="1">
                <a:tableStyleId>{5C22544A-7EE6-4342-B048-85BDC9FD1C3A}</a:tableStyleId>
              </a:tblPr>
              <a:tblGrid>
                <a:gridCol w="986175">
                  <a:extLst>
                    <a:ext uri="{9D8B030D-6E8A-4147-A177-3AD203B41FA5}">
                      <a16:colId xmlns:a16="http://schemas.microsoft.com/office/drawing/2014/main" val="3035348726"/>
                    </a:ext>
                  </a:extLst>
                </a:gridCol>
                <a:gridCol w="8291175">
                  <a:extLst>
                    <a:ext uri="{9D8B030D-6E8A-4147-A177-3AD203B41FA5}">
                      <a16:colId xmlns:a16="http://schemas.microsoft.com/office/drawing/2014/main" val="858233833"/>
                    </a:ext>
                  </a:extLst>
                </a:gridCol>
              </a:tblGrid>
              <a:tr h="914400">
                <a:tc>
                  <a:txBody>
                    <a:bodyPr/>
                    <a:lstStyle/>
                    <a:p>
                      <a:pPr algn="ctr"/>
                      <a:r>
                        <a:rPr lang="en-US" sz="4200" b="0" dirty="0">
                          <a:solidFill>
                            <a:schemeClr val="accent1"/>
                          </a:solidFill>
                          <a:latin typeface="IBM Plex Sans Light" panose="020B0403050203000203" pitchFamily="34" charset="0"/>
                        </a:rPr>
                        <a:t>1</a:t>
                      </a:r>
                    </a:p>
                  </a:txBody>
                  <a:tcPr marT="137160" marB="137160">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defTabSz="825500"/>
                      <a:r>
                        <a:rPr kumimoji="1" lang="en-US" sz="1600" b="0" kern="1200" dirty="0">
                          <a:solidFill>
                            <a:schemeClr val="tx1"/>
                          </a:solidFill>
                          <a:effectLst/>
                          <a:latin typeface="+mn-lt"/>
                          <a:cs typeface="Arial" panose="020B0604020202020204" pitchFamily="34" charset="0"/>
                        </a:rPr>
                        <a:t>After  cuts in each of their last three meetings of 2025, the Fed is now forecasting only one additional cut in 2026. The actual number will depend on economic performance and inflation.</a:t>
                      </a:r>
                      <a:endParaRPr kumimoji="1" lang="en-US" sz="1600" b="0" dirty="0">
                        <a:solidFill>
                          <a:schemeClr val="tx1"/>
                        </a:solidFill>
                        <a:latin typeface="+mn-lt"/>
                        <a:ea typeface=""/>
                        <a:cs typeface="Arial" panose="020B0604020202020204" pitchFamily="34" charset="0"/>
                        <a:sym typeface="Helvetica Light"/>
                      </a:endParaRPr>
                    </a:p>
                  </a:txBody>
                  <a:tcPr marL="182880" marR="182880" marT="91440" marB="9144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graphicFrame>
        <p:nvGraphicFramePr>
          <p:cNvPr id="8" name="Table 7">
            <a:extLst>
              <a:ext uri="{FF2B5EF4-FFF2-40B4-BE49-F238E27FC236}">
                <a16:creationId xmlns:a16="http://schemas.microsoft.com/office/drawing/2014/main" id="{FB6448FC-139B-05EB-F184-68B9175365B9}"/>
              </a:ext>
            </a:extLst>
          </p:cNvPr>
          <p:cNvGraphicFramePr>
            <a:graphicFrameLocks noGrp="1"/>
          </p:cNvGraphicFramePr>
          <p:nvPr>
            <p:extLst>
              <p:ext uri="{D42A27DB-BD31-4B8C-83A1-F6EECF244321}">
                <p14:modId xmlns:p14="http://schemas.microsoft.com/office/powerpoint/2010/main" val="188806207"/>
              </p:ext>
            </p:extLst>
          </p:nvPr>
        </p:nvGraphicFramePr>
        <p:xfrm>
          <a:off x="361950" y="2976834"/>
          <a:ext cx="9277350" cy="1158240"/>
        </p:xfrm>
        <a:graphic>
          <a:graphicData uri="http://schemas.openxmlformats.org/drawingml/2006/table">
            <a:tbl>
              <a:tblPr firstRow="1" bandRow="1">
                <a:tableStyleId>{5C22544A-7EE6-4342-B048-85BDC9FD1C3A}</a:tableStyleId>
              </a:tblPr>
              <a:tblGrid>
                <a:gridCol w="986175">
                  <a:extLst>
                    <a:ext uri="{9D8B030D-6E8A-4147-A177-3AD203B41FA5}">
                      <a16:colId xmlns:a16="http://schemas.microsoft.com/office/drawing/2014/main" val="3035348726"/>
                    </a:ext>
                  </a:extLst>
                </a:gridCol>
                <a:gridCol w="8291175">
                  <a:extLst>
                    <a:ext uri="{9D8B030D-6E8A-4147-A177-3AD203B41FA5}">
                      <a16:colId xmlns:a16="http://schemas.microsoft.com/office/drawing/2014/main" val="858233833"/>
                    </a:ext>
                  </a:extLst>
                </a:gridCol>
              </a:tblGrid>
              <a:tr h="914400">
                <a:tc>
                  <a:txBody>
                    <a:bodyPr/>
                    <a:lstStyle/>
                    <a:p>
                      <a:pPr algn="ctr"/>
                      <a:r>
                        <a:rPr lang="en-US" sz="4200" b="0" dirty="0">
                          <a:solidFill>
                            <a:schemeClr val="accent1"/>
                          </a:solidFill>
                          <a:latin typeface="IBM Plex Sans Light" panose="020B0403050203000203" pitchFamily="34" charset="0"/>
                        </a:rPr>
                        <a:t>2</a:t>
                      </a:r>
                    </a:p>
                  </a:txBody>
                  <a:tcPr marT="137160" marB="137160">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defTabSz="825500"/>
                      <a:r>
                        <a:rPr kumimoji="1" lang="en-US" sz="1600" b="0" kern="1200" dirty="0">
                          <a:solidFill>
                            <a:schemeClr val="tx1"/>
                          </a:solidFill>
                          <a:effectLst/>
                          <a:latin typeface="+mn-lt"/>
                          <a:cs typeface="Arial" panose="020B0604020202020204" pitchFamily="34" charset="0"/>
                        </a:rPr>
                        <a:t>The effects of higher tariffs on inflation remain a hot topic. While certain to make some prices higher in the near term, tariffs act like a tax, reducing spending on other items. This argues for lower inflation over the intermediate term and potentially downward pressure on interest rates.</a:t>
                      </a:r>
                      <a:endParaRPr kumimoji="1" lang="en-US" sz="1600" b="0" dirty="0">
                        <a:solidFill>
                          <a:schemeClr val="tx1"/>
                        </a:solidFill>
                        <a:latin typeface="+mn-lt"/>
                        <a:ea typeface=""/>
                        <a:cs typeface="Arial" panose="020B0604020202020204" pitchFamily="34" charset="0"/>
                        <a:sym typeface="Helvetica Light"/>
                      </a:endParaRPr>
                    </a:p>
                  </a:txBody>
                  <a:tcPr marL="182880" marR="182880" marT="91440" marB="9144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graphicFrame>
        <p:nvGraphicFramePr>
          <p:cNvPr id="9" name="Table 8">
            <a:extLst>
              <a:ext uri="{FF2B5EF4-FFF2-40B4-BE49-F238E27FC236}">
                <a16:creationId xmlns:a16="http://schemas.microsoft.com/office/drawing/2014/main" id="{3E93A1A1-3861-6F52-4A62-421AE499DA0A}"/>
              </a:ext>
            </a:extLst>
          </p:cNvPr>
          <p:cNvGraphicFramePr>
            <a:graphicFrameLocks noGrp="1"/>
          </p:cNvGraphicFramePr>
          <p:nvPr/>
        </p:nvGraphicFramePr>
        <p:xfrm>
          <a:off x="362822" y="4440207"/>
          <a:ext cx="9277350" cy="914400"/>
        </p:xfrm>
        <a:graphic>
          <a:graphicData uri="http://schemas.openxmlformats.org/drawingml/2006/table">
            <a:tbl>
              <a:tblPr firstRow="1" bandRow="1">
                <a:tableStyleId>{5C22544A-7EE6-4342-B048-85BDC9FD1C3A}</a:tableStyleId>
              </a:tblPr>
              <a:tblGrid>
                <a:gridCol w="986175">
                  <a:extLst>
                    <a:ext uri="{9D8B030D-6E8A-4147-A177-3AD203B41FA5}">
                      <a16:colId xmlns:a16="http://schemas.microsoft.com/office/drawing/2014/main" val="3035348726"/>
                    </a:ext>
                  </a:extLst>
                </a:gridCol>
                <a:gridCol w="8291175">
                  <a:extLst>
                    <a:ext uri="{9D8B030D-6E8A-4147-A177-3AD203B41FA5}">
                      <a16:colId xmlns:a16="http://schemas.microsoft.com/office/drawing/2014/main" val="858233833"/>
                    </a:ext>
                  </a:extLst>
                </a:gridCol>
              </a:tblGrid>
              <a:tr h="914400">
                <a:tc>
                  <a:txBody>
                    <a:bodyPr/>
                    <a:lstStyle/>
                    <a:p>
                      <a:pPr algn="ctr"/>
                      <a:r>
                        <a:rPr lang="en-US" sz="4200" b="0" dirty="0">
                          <a:solidFill>
                            <a:schemeClr val="accent1"/>
                          </a:solidFill>
                          <a:latin typeface="IBM Plex Sans Light" panose="020B0403050203000203" pitchFamily="34" charset="0"/>
                        </a:rPr>
                        <a:t>3</a:t>
                      </a:r>
                    </a:p>
                  </a:txBody>
                  <a:tcPr marT="137160" marB="137160">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defTabSz="825500" fontAlgn="auto">
                        <a:spcBef>
                          <a:spcPts val="0"/>
                        </a:spcBef>
                        <a:spcAft>
                          <a:spcPts val="0"/>
                        </a:spcAft>
                      </a:pPr>
                      <a:r>
                        <a:rPr kumimoji="1" lang="en-US" sz="1600" b="0" dirty="0">
                          <a:solidFill>
                            <a:schemeClr val="tx1"/>
                          </a:solidFill>
                          <a:latin typeface="+mn-lt"/>
                          <a:ea typeface=""/>
                          <a:cs typeface="Arial" panose="020B0604020202020204" pitchFamily="34" charset="0"/>
                          <a:sym typeface="Helvetica Light"/>
                        </a:rPr>
                        <a:t>Credit spreads have returned to near-record-tight levels. Returns have been strong in credit this year. The potential for excess return from credit continues to shrink rapidly.</a:t>
                      </a:r>
                    </a:p>
                  </a:txBody>
                  <a:tcPr marL="182880" marR="182880" marT="91440" marB="9144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graphicFrame>
        <p:nvGraphicFramePr>
          <p:cNvPr id="10" name="Table 9">
            <a:extLst>
              <a:ext uri="{FF2B5EF4-FFF2-40B4-BE49-F238E27FC236}">
                <a16:creationId xmlns:a16="http://schemas.microsoft.com/office/drawing/2014/main" id="{A7CE3F31-B32F-FC60-E6F5-8C1C773C32FA}"/>
              </a:ext>
            </a:extLst>
          </p:cNvPr>
          <p:cNvGraphicFramePr>
            <a:graphicFrameLocks noGrp="1"/>
          </p:cNvGraphicFramePr>
          <p:nvPr/>
        </p:nvGraphicFramePr>
        <p:xfrm>
          <a:off x="332678" y="5694259"/>
          <a:ext cx="9544050" cy="914400"/>
        </p:xfrm>
        <a:graphic>
          <a:graphicData uri="http://schemas.openxmlformats.org/drawingml/2006/table">
            <a:tbl>
              <a:tblPr firstRow="1" bandRow="1">
                <a:tableStyleId>{5C22544A-7EE6-4342-B048-85BDC9FD1C3A}</a:tableStyleId>
              </a:tblPr>
              <a:tblGrid>
                <a:gridCol w="1014525">
                  <a:extLst>
                    <a:ext uri="{9D8B030D-6E8A-4147-A177-3AD203B41FA5}">
                      <a16:colId xmlns:a16="http://schemas.microsoft.com/office/drawing/2014/main" val="3035348726"/>
                    </a:ext>
                  </a:extLst>
                </a:gridCol>
                <a:gridCol w="8529525">
                  <a:extLst>
                    <a:ext uri="{9D8B030D-6E8A-4147-A177-3AD203B41FA5}">
                      <a16:colId xmlns:a16="http://schemas.microsoft.com/office/drawing/2014/main" val="858233833"/>
                    </a:ext>
                  </a:extLst>
                </a:gridCol>
              </a:tblGrid>
              <a:tr h="914400">
                <a:tc>
                  <a:txBody>
                    <a:bodyPr/>
                    <a:lstStyle/>
                    <a:p>
                      <a:pPr algn="ctr"/>
                      <a:r>
                        <a:rPr lang="en-US" sz="4200" b="0" dirty="0">
                          <a:solidFill>
                            <a:schemeClr val="accent1"/>
                          </a:solidFill>
                          <a:latin typeface="IBM Plex Sans Light" panose="020B0403050203000203" pitchFamily="34" charset="0"/>
                        </a:rPr>
                        <a:t>4</a:t>
                      </a:r>
                    </a:p>
                  </a:txBody>
                  <a:tcPr marT="137160" marB="137160">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defTabSz="825500" fontAlgn="auto">
                        <a:spcBef>
                          <a:spcPts val="0"/>
                        </a:spcBef>
                        <a:spcAft>
                          <a:spcPts val="0"/>
                        </a:spcAft>
                      </a:pPr>
                      <a:r>
                        <a:rPr kumimoji="1" lang="en-US" sz="1400" b="0" kern="1200" dirty="0">
                          <a:solidFill>
                            <a:schemeClr val="tx1"/>
                          </a:solidFill>
                          <a:effectLst/>
                          <a:latin typeface="+mn-lt"/>
                          <a:cs typeface="Arial" panose="020B0604020202020204" pitchFamily="34" charset="0"/>
                        </a:rPr>
                        <a:t>With credit spreads at near-cycle lows, investors should continue to take advantage of rallies and liquid market conditions to reduce exposure to lower-quality credits. Mortgages look attractive on both a relative and absolute basis to other sectors.</a:t>
                      </a:r>
                      <a:endParaRPr kumimoji="1" lang="en-US" sz="1400" b="0" dirty="0">
                        <a:solidFill>
                          <a:schemeClr val="tx1"/>
                        </a:solidFill>
                        <a:latin typeface="+mn-lt"/>
                        <a:ea typeface=""/>
                        <a:cs typeface="Arial" panose="020B0604020202020204" pitchFamily="34" charset="0"/>
                        <a:sym typeface="Helvetica Light"/>
                      </a:endParaRPr>
                    </a:p>
                  </a:txBody>
                  <a:tcPr marL="182880" marR="182880" marT="91440" marB="9144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spTree>
    <p:extLst>
      <p:ext uri="{BB962C8B-B14F-4D97-AF65-F5344CB8AC3E}">
        <p14:creationId xmlns:p14="http://schemas.microsoft.com/office/powerpoint/2010/main" val="3397901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Alternatives: Our 2026 outlook</a:t>
            </a:r>
          </a:p>
        </p:txBody>
      </p:sp>
      <p:sp>
        <p:nvSpPr>
          <p:cNvPr id="4" name="Slide Number Placeholder 3"/>
          <p:cNvSpPr>
            <a:spLocks noGrp="1"/>
          </p:cNvSpPr>
          <p:nvPr>
            <p:ph type="sldNum" sz="quarter" idx="4"/>
          </p:nvPr>
        </p:nvSpPr>
        <p:spPr/>
        <p:txBody>
          <a:bodyPr/>
          <a:lstStyle/>
          <a:p>
            <a:fld id="{DE0F21F1-205D-A749-A8CF-AA0C73715D22}" type="slidenum">
              <a:rPr lang="en-US" smtClean="0"/>
              <a:pPr/>
              <a:t>41</a:t>
            </a:fld>
            <a:endParaRPr lang="en-US" dirty="0"/>
          </a:p>
        </p:txBody>
      </p:sp>
      <p:sp>
        <p:nvSpPr>
          <p:cNvPr id="12" name="TextBox 11"/>
          <p:cNvSpPr txBox="1"/>
          <p:nvPr/>
        </p:nvSpPr>
        <p:spPr>
          <a:xfrm>
            <a:off x="370218" y="5906810"/>
            <a:ext cx="9444342" cy="1557349"/>
          </a:xfrm>
          <a:prstGeom prst="rect">
            <a:avLst/>
          </a:prstGeom>
          <a:noFill/>
        </p:spPr>
        <p:txBody>
          <a:bodyPr wrap="square" rtlCol="0">
            <a:spAutoFit/>
          </a:bodyPr>
          <a:lstStyle/>
          <a:p>
            <a:pPr marL="285750" lvl="0" indent="-285750" defTabSz="914400">
              <a:lnSpc>
                <a:spcPct val="99000"/>
              </a:lnSpc>
              <a:spcAft>
                <a:spcPts val="600"/>
              </a:spcAft>
              <a:buClr>
                <a:schemeClr val="tx1"/>
              </a:buClr>
              <a:buFont typeface="Arial" panose="020B0604020202020204" pitchFamily="34" charset="0"/>
              <a:buChar char="•"/>
              <a:defRPr/>
            </a:pPr>
            <a:r>
              <a:rPr lang="en-US" sz="1350" dirty="0">
                <a:cs typeface="Arial" charset="0"/>
              </a:rPr>
              <a:t>Private equity secondaries opportunities are attractive due to the discount in value.</a:t>
            </a:r>
          </a:p>
          <a:p>
            <a:pPr marL="285750" lvl="0" indent="-285750" defTabSz="914400">
              <a:lnSpc>
                <a:spcPct val="99000"/>
              </a:lnSpc>
              <a:spcAft>
                <a:spcPts val="600"/>
              </a:spcAft>
              <a:buClr>
                <a:schemeClr val="tx1"/>
              </a:buClr>
              <a:buFont typeface="Arial" panose="020B0604020202020204" pitchFamily="34" charset="0"/>
              <a:buChar char="•"/>
              <a:defRPr/>
            </a:pPr>
            <a:r>
              <a:rPr lang="en-US" sz="1350" dirty="0"/>
              <a:t>Higher interest rates have created additional stress for issuers. This stress creates additional opportunities for our credit-oriented funds to generate risk-adjusted returns, as they frequently engage in liability management exercises.</a:t>
            </a:r>
          </a:p>
          <a:p>
            <a:pPr marL="285750" lvl="0" indent="-285750" defTabSz="914400">
              <a:lnSpc>
                <a:spcPct val="99000"/>
              </a:lnSpc>
              <a:spcAft>
                <a:spcPts val="600"/>
              </a:spcAft>
              <a:buClr>
                <a:schemeClr val="tx1"/>
              </a:buClr>
              <a:buFont typeface="Arial" panose="020B0604020202020204" pitchFamily="34" charset="0"/>
              <a:buChar char="•"/>
              <a:defRPr/>
            </a:pPr>
            <a:r>
              <a:rPr lang="en-US" sz="1350" dirty="0">
                <a:cs typeface="Arial" charset="0"/>
              </a:rPr>
              <a:t>Private energy has been a great performer and future returns will be dependent on the strength of energy markets.</a:t>
            </a:r>
          </a:p>
          <a:p>
            <a:pPr marL="285750" lvl="0" indent="-285750" defTabSz="914400">
              <a:lnSpc>
                <a:spcPct val="99000"/>
              </a:lnSpc>
              <a:spcAft>
                <a:spcPts val="600"/>
              </a:spcAft>
              <a:buClr>
                <a:schemeClr val="tx1"/>
              </a:buClr>
              <a:buFont typeface="Arial" panose="020B0604020202020204" pitchFamily="34" charset="0"/>
              <a:buChar char="•"/>
              <a:defRPr/>
            </a:pPr>
            <a:r>
              <a:rPr lang="en-US" sz="1350" dirty="0"/>
              <a:t>The best performing sector for 2025 was venture capital and we expect this trend to continue in 2026 due to AI and venture’s technology focus.</a:t>
            </a:r>
            <a:endParaRPr lang="en-US" sz="1350" dirty="0">
              <a:cs typeface="Arial" charset="0"/>
            </a:endParaRPr>
          </a:p>
        </p:txBody>
      </p:sp>
      <p:graphicFrame>
        <p:nvGraphicFramePr>
          <p:cNvPr id="2" name="Chart 1">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1559197402"/>
              </p:ext>
            </p:extLst>
          </p:nvPr>
        </p:nvGraphicFramePr>
        <p:xfrm>
          <a:off x="85344" y="1269586"/>
          <a:ext cx="9729216" cy="47178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7001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 market overview</a:t>
            </a:r>
          </a:p>
        </p:txBody>
      </p:sp>
      <p:sp>
        <p:nvSpPr>
          <p:cNvPr id="4" name="Slide Number Placeholder 3"/>
          <p:cNvSpPr>
            <a:spLocks noGrp="1"/>
          </p:cNvSpPr>
          <p:nvPr>
            <p:ph type="sldNum" sz="quarter" idx="4"/>
          </p:nvPr>
        </p:nvSpPr>
        <p:spPr/>
        <p:txBody>
          <a:bodyPr/>
          <a:lstStyle/>
          <a:p>
            <a:fld id="{DE0F21F1-205D-A749-A8CF-AA0C73715D22}" type="slidenum">
              <a:rPr lang="en-US" smtClean="0"/>
              <a:pPr/>
              <a:t>42</a:t>
            </a:fld>
            <a:endParaRPr lang="en-US" dirty="0"/>
          </a:p>
        </p:txBody>
      </p:sp>
      <p:sp>
        <p:nvSpPr>
          <p:cNvPr id="5" name="Text Placeholder 4"/>
          <p:cNvSpPr>
            <a:spLocks noGrp="1"/>
          </p:cNvSpPr>
          <p:nvPr>
            <p:ph type="body" sz="quarter" idx="20"/>
          </p:nvPr>
        </p:nvSpPr>
        <p:spPr/>
        <p:txBody>
          <a:bodyPr/>
          <a:lstStyle/>
          <a:p>
            <a:r>
              <a:rPr lang="en-US" i="1" dirty="0"/>
              <a:t>Source: Morningstar. Data shown as of  Dec. 31, 2025.</a:t>
            </a:r>
            <a:endParaRPr lang="en-US" dirty="0"/>
          </a:p>
        </p:txBody>
      </p:sp>
      <p:graphicFrame>
        <p:nvGraphicFramePr>
          <p:cNvPr id="7" name="Table 6">
            <a:extLst>
              <a:ext uri="{FF2B5EF4-FFF2-40B4-BE49-F238E27FC236}">
                <a16:creationId xmlns:a16="http://schemas.microsoft.com/office/drawing/2014/main" id="{A89763F6-F51C-68D1-7D1C-906E8ED4C1BE}"/>
              </a:ext>
            </a:extLst>
          </p:cNvPr>
          <p:cNvGraphicFramePr>
            <a:graphicFrameLocks noGrp="1"/>
          </p:cNvGraphicFramePr>
          <p:nvPr>
            <p:extLst>
              <p:ext uri="{D42A27DB-BD31-4B8C-83A1-F6EECF244321}">
                <p14:modId xmlns:p14="http://schemas.microsoft.com/office/powerpoint/2010/main" val="2055201780"/>
              </p:ext>
            </p:extLst>
          </p:nvPr>
        </p:nvGraphicFramePr>
        <p:xfrm>
          <a:off x="482744" y="1459940"/>
          <a:ext cx="9113230" cy="5778222"/>
        </p:xfrm>
        <a:graphic>
          <a:graphicData uri="http://schemas.openxmlformats.org/drawingml/2006/table">
            <a:tbl>
              <a:tblPr/>
              <a:tblGrid>
                <a:gridCol w="3835300">
                  <a:extLst>
                    <a:ext uri="{9D8B030D-6E8A-4147-A177-3AD203B41FA5}">
                      <a16:colId xmlns:a16="http://schemas.microsoft.com/office/drawing/2014/main" val="2561813921"/>
                    </a:ext>
                  </a:extLst>
                </a:gridCol>
                <a:gridCol w="879655">
                  <a:extLst>
                    <a:ext uri="{9D8B030D-6E8A-4147-A177-3AD203B41FA5}">
                      <a16:colId xmlns:a16="http://schemas.microsoft.com/office/drawing/2014/main" val="2710546138"/>
                    </a:ext>
                  </a:extLst>
                </a:gridCol>
                <a:gridCol w="879655">
                  <a:extLst>
                    <a:ext uri="{9D8B030D-6E8A-4147-A177-3AD203B41FA5}">
                      <a16:colId xmlns:a16="http://schemas.microsoft.com/office/drawing/2014/main" val="977312446"/>
                    </a:ext>
                  </a:extLst>
                </a:gridCol>
                <a:gridCol w="879655">
                  <a:extLst>
                    <a:ext uri="{9D8B030D-6E8A-4147-A177-3AD203B41FA5}">
                      <a16:colId xmlns:a16="http://schemas.microsoft.com/office/drawing/2014/main" val="2147877521"/>
                    </a:ext>
                  </a:extLst>
                </a:gridCol>
                <a:gridCol w="879655">
                  <a:extLst>
                    <a:ext uri="{9D8B030D-6E8A-4147-A177-3AD203B41FA5}">
                      <a16:colId xmlns:a16="http://schemas.microsoft.com/office/drawing/2014/main" val="942563911"/>
                    </a:ext>
                  </a:extLst>
                </a:gridCol>
                <a:gridCol w="879655">
                  <a:extLst>
                    <a:ext uri="{9D8B030D-6E8A-4147-A177-3AD203B41FA5}">
                      <a16:colId xmlns:a16="http://schemas.microsoft.com/office/drawing/2014/main" val="725335623"/>
                    </a:ext>
                  </a:extLst>
                </a:gridCol>
                <a:gridCol w="879655">
                  <a:extLst>
                    <a:ext uri="{9D8B030D-6E8A-4147-A177-3AD203B41FA5}">
                      <a16:colId xmlns:a16="http://schemas.microsoft.com/office/drawing/2014/main" val="3187106558"/>
                    </a:ext>
                  </a:extLst>
                </a:gridCol>
              </a:tblGrid>
              <a:tr h="178868">
                <a:tc>
                  <a:txBody>
                    <a:bodyPr/>
                    <a:lstStyle/>
                    <a:p>
                      <a:pPr algn="l" fontAlgn="b">
                        <a:buNone/>
                      </a:pPr>
                      <a:r>
                        <a:rPr lang="en-US" sz="1100" b="1" i="0" u="none" strike="noStrike" dirty="0">
                          <a:solidFill>
                            <a:srgbClr val="FFFFFF"/>
                          </a:solidFill>
                          <a:effectLst/>
                          <a:latin typeface="Roboto" panose="02000000000000000000" pitchFamily="2" charset="0"/>
                        </a:rPr>
                        <a:t>Returns (%)</a:t>
                      </a:r>
                    </a:p>
                  </a:txBody>
                  <a:tcPr marL="5213" marR="5213" marT="5213" marB="0" anchor="b">
                    <a:lnL>
                      <a:noFill/>
                    </a:lnL>
                    <a:lnR>
                      <a:noFill/>
                    </a:lnR>
                    <a:lnT>
                      <a:noFill/>
                    </a:lnT>
                    <a:lnB>
                      <a:noFill/>
                    </a:lnB>
                    <a:solidFill>
                      <a:srgbClr val="000000"/>
                    </a:solidFill>
                  </a:tcPr>
                </a:tc>
                <a:tc>
                  <a:txBody>
                    <a:bodyPr/>
                    <a:lstStyle/>
                    <a:p>
                      <a:pPr algn="ctr" fontAlgn="b">
                        <a:buNone/>
                      </a:pPr>
                      <a:r>
                        <a:rPr lang="en-US" sz="1100" b="1" i="0" u="none" strike="noStrike">
                          <a:solidFill>
                            <a:srgbClr val="FFFFFF"/>
                          </a:solidFill>
                          <a:effectLst/>
                          <a:latin typeface="Roboto" panose="02000000000000000000" pitchFamily="2" charset="0"/>
                        </a:rPr>
                        <a:t>1 Mo.</a:t>
                      </a:r>
                    </a:p>
                  </a:txBody>
                  <a:tcPr marL="5213" marR="5213" marT="5213" marB="0" anchor="b">
                    <a:lnL>
                      <a:noFill/>
                    </a:lnL>
                    <a:lnR>
                      <a:noFill/>
                    </a:lnR>
                    <a:lnT>
                      <a:noFill/>
                    </a:lnT>
                    <a:lnB>
                      <a:noFill/>
                    </a:lnB>
                    <a:solidFill>
                      <a:srgbClr val="000000"/>
                    </a:solidFill>
                  </a:tcPr>
                </a:tc>
                <a:tc>
                  <a:txBody>
                    <a:bodyPr/>
                    <a:lstStyle/>
                    <a:p>
                      <a:pPr algn="ctr" fontAlgn="b">
                        <a:buNone/>
                      </a:pPr>
                      <a:r>
                        <a:rPr lang="en-US" sz="1100" b="1" i="0" u="none" strike="noStrike">
                          <a:solidFill>
                            <a:srgbClr val="FFFFFF"/>
                          </a:solidFill>
                          <a:effectLst/>
                          <a:latin typeface="Roboto" panose="02000000000000000000" pitchFamily="2" charset="0"/>
                        </a:rPr>
                        <a:t>3 Mo.</a:t>
                      </a:r>
                    </a:p>
                  </a:txBody>
                  <a:tcPr marL="5213" marR="5213" marT="5213" marB="0" anchor="b">
                    <a:lnL>
                      <a:noFill/>
                    </a:lnL>
                    <a:lnR>
                      <a:noFill/>
                    </a:lnR>
                    <a:lnT>
                      <a:noFill/>
                    </a:lnT>
                    <a:lnB>
                      <a:noFill/>
                    </a:lnB>
                    <a:solidFill>
                      <a:srgbClr val="000000"/>
                    </a:solidFill>
                  </a:tcPr>
                </a:tc>
                <a:tc>
                  <a:txBody>
                    <a:bodyPr/>
                    <a:lstStyle/>
                    <a:p>
                      <a:pPr algn="ctr" fontAlgn="b">
                        <a:buNone/>
                      </a:pPr>
                      <a:r>
                        <a:rPr lang="en-US" sz="1100" b="1" i="0" u="none" strike="noStrike">
                          <a:solidFill>
                            <a:srgbClr val="FFFFFF"/>
                          </a:solidFill>
                          <a:effectLst/>
                          <a:latin typeface="Roboto" panose="02000000000000000000" pitchFamily="2" charset="0"/>
                        </a:rPr>
                        <a:t>1 Yr.</a:t>
                      </a:r>
                    </a:p>
                  </a:txBody>
                  <a:tcPr marL="5213" marR="5213" marT="5213" marB="0" anchor="b">
                    <a:lnL>
                      <a:noFill/>
                    </a:lnL>
                    <a:lnR>
                      <a:noFill/>
                    </a:lnR>
                    <a:lnT>
                      <a:noFill/>
                    </a:lnT>
                    <a:lnB>
                      <a:noFill/>
                    </a:lnB>
                    <a:solidFill>
                      <a:srgbClr val="000000"/>
                    </a:solidFill>
                  </a:tcPr>
                </a:tc>
                <a:tc>
                  <a:txBody>
                    <a:bodyPr/>
                    <a:lstStyle/>
                    <a:p>
                      <a:pPr algn="ctr" fontAlgn="b">
                        <a:buNone/>
                      </a:pPr>
                      <a:r>
                        <a:rPr lang="en-US" sz="1100" b="1" i="0" u="none" strike="noStrike">
                          <a:solidFill>
                            <a:srgbClr val="FFFFFF"/>
                          </a:solidFill>
                          <a:effectLst/>
                          <a:latin typeface="Roboto" panose="02000000000000000000" pitchFamily="2" charset="0"/>
                        </a:rPr>
                        <a:t>3 Yrs.</a:t>
                      </a:r>
                    </a:p>
                  </a:txBody>
                  <a:tcPr marL="5213" marR="5213" marT="5213" marB="0" anchor="b">
                    <a:lnL>
                      <a:noFill/>
                    </a:lnL>
                    <a:lnR>
                      <a:noFill/>
                    </a:lnR>
                    <a:lnT>
                      <a:noFill/>
                    </a:lnT>
                    <a:lnB>
                      <a:noFill/>
                    </a:lnB>
                    <a:solidFill>
                      <a:srgbClr val="000000"/>
                    </a:solidFill>
                  </a:tcPr>
                </a:tc>
                <a:tc>
                  <a:txBody>
                    <a:bodyPr/>
                    <a:lstStyle/>
                    <a:p>
                      <a:pPr algn="ctr" fontAlgn="b">
                        <a:buNone/>
                      </a:pPr>
                      <a:r>
                        <a:rPr lang="en-US" sz="1100" b="1" i="0" u="none" strike="noStrike">
                          <a:solidFill>
                            <a:srgbClr val="FFFFFF"/>
                          </a:solidFill>
                          <a:effectLst/>
                          <a:latin typeface="Roboto" panose="02000000000000000000" pitchFamily="2" charset="0"/>
                        </a:rPr>
                        <a:t>5 Yrs.</a:t>
                      </a:r>
                    </a:p>
                  </a:txBody>
                  <a:tcPr marL="5213" marR="5213" marT="5213" marB="0" anchor="b">
                    <a:lnL>
                      <a:noFill/>
                    </a:lnL>
                    <a:lnR>
                      <a:noFill/>
                    </a:lnR>
                    <a:lnT>
                      <a:noFill/>
                    </a:lnT>
                    <a:lnB>
                      <a:noFill/>
                    </a:lnB>
                    <a:solidFill>
                      <a:srgbClr val="000000"/>
                    </a:solidFill>
                  </a:tcPr>
                </a:tc>
                <a:tc>
                  <a:txBody>
                    <a:bodyPr/>
                    <a:lstStyle/>
                    <a:p>
                      <a:pPr algn="ctr" fontAlgn="b">
                        <a:buNone/>
                      </a:pPr>
                      <a:r>
                        <a:rPr lang="en-US" sz="1100" b="1" i="0" u="none" strike="noStrike">
                          <a:solidFill>
                            <a:srgbClr val="FFFFFF"/>
                          </a:solidFill>
                          <a:effectLst/>
                          <a:latin typeface="Roboto" panose="02000000000000000000" pitchFamily="2" charset="0"/>
                        </a:rPr>
                        <a:t>10 Yrs.</a:t>
                      </a:r>
                    </a:p>
                  </a:txBody>
                  <a:tcPr marL="5213" marR="5213" marT="5213" marB="0" anchor="b">
                    <a:lnL>
                      <a:noFill/>
                    </a:lnL>
                    <a:lnR>
                      <a:noFill/>
                    </a:lnR>
                    <a:lnT>
                      <a:noFill/>
                    </a:lnT>
                    <a:lnB>
                      <a:noFill/>
                    </a:lnB>
                    <a:solidFill>
                      <a:srgbClr val="000000"/>
                    </a:solidFill>
                  </a:tcPr>
                </a:tc>
                <a:extLst>
                  <a:ext uri="{0D108BD9-81ED-4DB2-BD59-A6C34878D82A}">
                    <a16:rowId xmlns:a16="http://schemas.microsoft.com/office/drawing/2014/main" val="1696409346"/>
                  </a:ext>
                </a:extLst>
              </a:tr>
              <a:tr h="186646">
                <a:tc>
                  <a:txBody>
                    <a:bodyPr/>
                    <a:lstStyle/>
                    <a:p>
                      <a:pPr algn="l" fontAlgn="b">
                        <a:buNone/>
                      </a:pPr>
                      <a:r>
                        <a:rPr lang="en-US" sz="1100" b="1" i="0" u="none" strike="noStrike">
                          <a:solidFill>
                            <a:srgbClr val="B00027"/>
                          </a:solidFill>
                          <a:effectLst/>
                          <a:latin typeface="Roboto" panose="02000000000000000000" pitchFamily="2" charset="0"/>
                        </a:rPr>
                        <a:t>Capital Markets</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0"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l" fontAlgn="b">
                        <a:buNone/>
                      </a:pPr>
                      <a:r>
                        <a:rPr lang="en-US" sz="1100" b="1" i="0" u="none" strike="noStrike">
                          <a:solidFill>
                            <a:srgbClr val="B00027"/>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48318307"/>
                  </a:ext>
                </a:extLst>
              </a:tr>
              <a:tr h="178868">
                <a:tc>
                  <a:txBody>
                    <a:bodyPr/>
                    <a:lstStyle/>
                    <a:p>
                      <a:pPr algn="l" fontAlgn="b">
                        <a:buNone/>
                      </a:pPr>
                      <a:r>
                        <a:rPr lang="en-US" sz="1100" b="0" i="0" u="none" strike="noStrike">
                          <a:solidFill>
                            <a:srgbClr val="000000"/>
                          </a:solidFill>
                          <a:effectLst/>
                          <a:latin typeface="Roboto" panose="02000000000000000000" pitchFamily="2" charset="0"/>
                        </a:rPr>
                        <a:t>DJ Industrial Average TR USD</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0.92</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4.03</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14.92</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15.36</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11.58</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13.10</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extLst>
                  <a:ext uri="{0D108BD9-81ED-4DB2-BD59-A6C34878D82A}">
                    <a16:rowId xmlns:a16="http://schemas.microsoft.com/office/drawing/2014/main" val="3785525266"/>
                  </a:ext>
                </a:extLst>
              </a:tr>
              <a:tr h="178868">
                <a:tc>
                  <a:txBody>
                    <a:bodyPr/>
                    <a:lstStyle/>
                    <a:p>
                      <a:pPr algn="l" fontAlgn="b">
                        <a:buNone/>
                      </a:pPr>
                      <a:r>
                        <a:rPr lang="en-US" sz="1100" b="0" i="0" u="none" strike="noStrike">
                          <a:solidFill>
                            <a:srgbClr val="000000"/>
                          </a:solidFill>
                          <a:effectLst/>
                          <a:latin typeface="Roboto" panose="02000000000000000000" pitchFamily="2" charset="0"/>
                        </a:rPr>
                        <a:t>NASDAQ 100 TR USD</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-0.67</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2.47</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21.02</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33.19</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15.30</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19.70</a:t>
                      </a:r>
                    </a:p>
                  </a:txBody>
                  <a:tcPr marL="5213" marR="5213" marT="5213" marB="0" anchor="b">
                    <a:lnL>
                      <a:noFill/>
                    </a:lnL>
                    <a:lnR>
                      <a:noFill/>
                    </a:lnR>
                    <a:lnT>
                      <a:noFill/>
                    </a:lnT>
                    <a:lnB>
                      <a:noFill/>
                    </a:lnB>
                    <a:solidFill>
                      <a:srgbClr val="D9D9D9"/>
                    </a:solidFill>
                  </a:tcPr>
                </a:tc>
                <a:extLst>
                  <a:ext uri="{0D108BD9-81ED-4DB2-BD59-A6C34878D82A}">
                    <a16:rowId xmlns:a16="http://schemas.microsoft.com/office/drawing/2014/main" val="1807329680"/>
                  </a:ext>
                </a:extLst>
              </a:tr>
              <a:tr h="178868">
                <a:tc>
                  <a:txBody>
                    <a:bodyPr/>
                    <a:lstStyle/>
                    <a:p>
                      <a:pPr algn="l" fontAlgn="b">
                        <a:buNone/>
                      </a:pPr>
                      <a:r>
                        <a:rPr lang="en-US" sz="1100" b="0" i="0" u="none" strike="noStrike">
                          <a:solidFill>
                            <a:srgbClr val="000000"/>
                          </a:solidFill>
                          <a:effectLst/>
                          <a:latin typeface="Roboto" panose="02000000000000000000" pitchFamily="2" charset="0"/>
                        </a:rPr>
                        <a:t>Russell 3000 TR USD</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-0.02</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2.40</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17.15</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22.24</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13.15</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14.28</a:t>
                      </a:r>
                    </a:p>
                  </a:txBody>
                  <a:tcPr marL="5213" marR="5213" marT="5213" marB="0" anchor="b">
                    <a:lnL>
                      <a:noFill/>
                    </a:lnL>
                    <a:lnR>
                      <a:noFill/>
                    </a:lnR>
                    <a:lnT>
                      <a:noFill/>
                    </a:lnT>
                    <a:lnB>
                      <a:noFill/>
                    </a:lnB>
                    <a:noFill/>
                  </a:tcPr>
                </a:tc>
                <a:extLst>
                  <a:ext uri="{0D108BD9-81ED-4DB2-BD59-A6C34878D82A}">
                    <a16:rowId xmlns:a16="http://schemas.microsoft.com/office/drawing/2014/main" val="2607121252"/>
                  </a:ext>
                </a:extLst>
              </a:tr>
              <a:tr h="178868">
                <a:tc>
                  <a:txBody>
                    <a:bodyPr/>
                    <a:lstStyle/>
                    <a:p>
                      <a:pPr algn="l" fontAlgn="b">
                        <a:buNone/>
                      </a:pPr>
                      <a:r>
                        <a:rPr lang="en-US" sz="1100" b="0" i="0" u="none" strike="noStrike">
                          <a:solidFill>
                            <a:srgbClr val="000000"/>
                          </a:solidFill>
                          <a:effectLst/>
                          <a:latin typeface="Roboto" panose="02000000000000000000" pitchFamily="2" charset="0"/>
                        </a:rPr>
                        <a:t>S&amp;P 500 TR USD</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0.06</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2.66</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17.88</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23.00</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14.43</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14.82</a:t>
                      </a:r>
                    </a:p>
                  </a:txBody>
                  <a:tcPr marL="5213" marR="5213" marT="5213" marB="0" anchor="b">
                    <a:lnL>
                      <a:noFill/>
                    </a:lnL>
                    <a:lnR>
                      <a:noFill/>
                    </a:lnR>
                    <a:lnT>
                      <a:noFill/>
                    </a:lnT>
                    <a:lnB>
                      <a:noFill/>
                    </a:lnB>
                    <a:solidFill>
                      <a:srgbClr val="D9D9D9"/>
                    </a:solidFill>
                  </a:tcPr>
                </a:tc>
                <a:extLst>
                  <a:ext uri="{0D108BD9-81ED-4DB2-BD59-A6C34878D82A}">
                    <a16:rowId xmlns:a16="http://schemas.microsoft.com/office/drawing/2014/main" val="60811358"/>
                  </a:ext>
                </a:extLst>
              </a:tr>
              <a:tr h="186646">
                <a:tc>
                  <a:txBody>
                    <a:bodyPr/>
                    <a:lstStyle/>
                    <a:p>
                      <a:pPr algn="l" fontAlgn="b">
                        <a:buNone/>
                      </a:pPr>
                      <a:r>
                        <a:rPr lang="en-US" sz="1100" b="1" i="0" u="none" strike="noStrike">
                          <a:solidFill>
                            <a:srgbClr val="B00027"/>
                          </a:solidFill>
                          <a:effectLst/>
                          <a:latin typeface="Roboto" panose="02000000000000000000" pitchFamily="2" charset="0"/>
                        </a:rPr>
                        <a:t>Domestic Large Cap Equities</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0"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B00027"/>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470475933"/>
                  </a:ext>
                </a:extLst>
              </a:tr>
              <a:tr h="178868">
                <a:tc>
                  <a:txBody>
                    <a:bodyPr/>
                    <a:lstStyle/>
                    <a:p>
                      <a:pPr algn="l" fontAlgn="b">
                        <a:buNone/>
                      </a:pPr>
                      <a:r>
                        <a:rPr lang="en-US" sz="1100" b="0" i="0" u="none" strike="noStrike">
                          <a:solidFill>
                            <a:srgbClr val="000000"/>
                          </a:solidFill>
                          <a:effectLst/>
                          <a:latin typeface="Roboto" panose="02000000000000000000" pitchFamily="2" charset="0"/>
                        </a:rPr>
                        <a:t>Russell 1000 TR USD</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0.01</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2.41</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17.37</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22.73</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13.59</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14.59</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extLst>
                  <a:ext uri="{0D108BD9-81ED-4DB2-BD59-A6C34878D82A}">
                    <a16:rowId xmlns:a16="http://schemas.microsoft.com/office/drawing/2014/main" val="4114296996"/>
                  </a:ext>
                </a:extLst>
              </a:tr>
              <a:tr h="178868">
                <a:tc>
                  <a:txBody>
                    <a:bodyPr/>
                    <a:lstStyle/>
                    <a:p>
                      <a:pPr algn="l" fontAlgn="b">
                        <a:buNone/>
                      </a:pPr>
                      <a:r>
                        <a:rPr lang="en-US" sz="1100" b="0" i="0" u="none" strike="noStrike">
                          <a:solidFill>
                            <a:srgbClr val="000000"/>
                          </a:solidFill>
                          <a:effectLst/>
                          <a:latin typeface="Roboto" panose="02000000000000000000" pitchFamily="2" charset="0"/>
                        </a:rPr>
                        <a:t>Russell 1000 Value TR USD</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0.68</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3.81</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15.91</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13.89</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11.33</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10.53</a:t>
                      </a:r>
                    </a:p>
                  </a:txBody>
                  <a:tcPr marL="5213" marR="5213" marT="5213" marB="0" anchor="b">
                    <a:lnL>
                      <a:noFill/>
                    </a:lnL>
                    <a:lnR>
                      <a:noFill/>
                    </a:lnR>
                    <a:lnT>
                      <a:noFill/>
                    </a:lnT>
                    <a:lnB>
                      <a:noFill/>
                    </a:lnB>
                    <a:solidFill>
                      <a:srgbClr val="D9D9D9"/>
                    </a:solidFill>
                  </a:tcPr>
                </a:tc>
                <a:extLst>
                  <a:ext uri="{0D108BD9-81ED-4DB2-BD59-A6C34878D82A}">
                    <a16:rowId xmlns:a16="http://schemas.microsoft.com/office/drawing/2014/main" val="4075327587"/>
                  </a:ext>
                </a:extLst>
              </a:tr>
              <a:tr h="178868">
                <a:tc>
                  <a:txBody>
                    <a:bodyPr/>
                    <a:lstStyle/>
                    <a:p>
                      <a:pPr algn="l" fontAlgn="b">
                        <a:buNone/>
                      </a:pPr>
                      <a:r>
                        <a:rPr lang="en-US" sz="1100" b="0" i="0" u="none" strike="noStrike">
                          <a:solidFill>
                            <a:srgbClr val="000000"/>
                          </a:solidFill>
                          <a:effectLst/>
                          <a:latin typeface="Roboto" panose="02000000000000000000" pitchFamily="2" charset="0"/>
                        </a:rPr>
                        <a:t>Russell 1000 Growth TR USD</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-0.62</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1.12</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18.56</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31.14</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15.32</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18.12</a:t>
                      </a:r>
                    </a:p>
                  </a:txBody>
                  <a:tcPr marL="5213" marR="5213" marT="5213" marB="0" anchor="b">
                    <a:lnL>
                      <a:noFill/>
                    </a:lnL>
                    <a:lnR>
                      <a:noFill/>
                    </a:lnR>
                    <a:lnT>
                      <a:noFill/>
                    </a:lnT>
                    <a:lnB>
                      <a:noFill/>
                    </a:lnB>
                    <a:noFill/>
                  </a:tcPr>
                </a:tc>
                <a:extLst>
                  <a:ext uri="{0D108BD9-81ED-4DB2-BD59-A6C34878D82A}">
                    <a16:rowId xmlns:a16="http://schemas.microsoft.com/office/drawing/2014/main" val="108539147"/>
                  </a:ext>
                </a:extLst>
              </a:tr>
              <a:tr h="186646">
                <a:tc>
                  <a:txBody>
                    <a:bodyPr/>
                    <a:lstStyle/>
                    <a:p>
                      <a:pPr algn="l" fontAlgn="b">
                        <a:buNone/>
                      </a:pPr>
                      <a:r>
                        <a:rPr lang="en-US" sz="1100" b="1" i="0" u="none" strike="noStrike">
                          <a:solidFill>
                            <a:srgbClr val="B00027"/>
                          </a:solidFill>
                          <a:effectLst/>
                          <a:latin typeface="Roboto" panose="02000000000000000000" pitchFamily="2" charset="0"/>
                        </a:rPr>
                        <a:t>Domestic Mid Cap Equities</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0"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B00027"/>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784234206"/>
                  </a:ext>
                </a:extLst>
              </a:tr>
              <a:tr h="178868">
                <a:tc>
                  <a:txBody>
                    <a:bodyPr/>
                    <a:lstStyle/>
                    <a:p>
                      <a:pPr algn="l" fontAlgn="b">
                        <a:buNone/>
                      </a:pPr>
                      <a:r>
                        <a:rPr lang="en-US" sz="1100" b="0" i="0" u="none" strike="noStrike">
                          <a:solidFill>
                            <a:srgbClr val="000000"/>
                          </a:solidFill>
                          <a:effectLst/>
                          <a:latin typeface="Roboto" panose="02000000000000000000" pitchFamily="2" charset="0"/>
                        </a:rPr>
                        <a:t>Russell Mid Cap TR USD</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-0.28</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0.16</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10.60</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14.35</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8.68</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11.01</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extLst>
                  <a:ext uri="{0D108BD9-81ED-4DB2-BD59-A6C34878D82A}">
                    <a16:rowId xmlns:a16="http://schemas.microsoft.com/office/drawing/2014/main" val="769642646"/>
                  </a:ext>
                </a:extLst>
              </a:tr>
              <a:tr h="178868">
                <a:tc>
                  <a:txBody>
                    <a:bodyPr/>
                    <a:lstStyle/>
                    <a:p>
                      <a:pPr algn="l" fontAlgn="b">
                        <a:buNone/>
                      </a:pPr>
                      <a:r>
                        <a:rPr lang="en-US" sz="1100" b="0" i="0" u="none" strike="noStrike">
                          <a:solidFill>
                            <a:srgbClr val="000000"/>
                          </a:solidFill>
                          <a:effectLst/>
                          <a:latin typeface="Roboto" panose="02000000000000000000" pitchFamily="2" charset="0"/>
                        </a:rPr>
                        <a:t>Russell Mid Cap Value TR USD</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0.06</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1.42</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11.05</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12.27</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9.83</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9.78</a:t>
                      </a:r>
                    </a:p>
                  </a:txBody>
                  <a:tcPr marL="5213" marR="5213" marT="5213" marB="0" anchor="b">
                    <a:lnL>
                      <a:noFill/>
                    </a:lnL>
                    <a:lnR>
                      <a:noFill/>
                    </a:lnR>
                    <a:lnT>
                      <a:noFill/>
                    </a:lnT>
                    <a:lnB>
                      <a:noFill/>
                    </a:lnB>
                    <a:solidFill>
                      <a:srgbClr val="D9D9D9"/>
                    </a:solidFill>
                  </a:tcPr>
                </a:tc>
                <a:extLst>
                  <a:ext uri="{0D108BD9-81ED-4DB2-BD59-A6C34878D82A}">
                    <a16:rowId xmlns:a16="http://schemas.microsoft.com/office/drawing/2014/main" val="217279184"/>
                  </a:ext>
                </a:extLst>
              </a:tr>
              <a:tr h="178868">
                <a:tc>
                  <a:txBody>
                    <a:bodyPr/>
                    <a:lstStyle/>
                    <a:p>
                      <a:pPr algn="l" fontAlgn="b">
                        <a:buNone/>
                      </a:pPr>
                      <a:r>
                        <a:rPr lang="en-US" sz="1100" b="0" i="0" u="none" strike="noStrike">
                          <a:solidFill>
                            <a:srgbClr val="000000"/>
                          </a:solidFill>
                          <a:effectLst/>
                          <a:latin typeface="Roboto" panose="02000000000000000000" pitchFamily="2" charset="0"/>
                        </a:rPr>
                        <a:t>Russell Mid Cap Growth TR USD</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-1.34</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-3.70</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8.66</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18.64</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6.65</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12.49</a:t>
                      </a:r>
                    </a:p>
                  </a:txBody>
                  <a:tcPr marL="5213" marR="5213" marT="5213" marB="0" anchor="b">
                    <a:lnL>
                      <a:noFill/>
                    </a:lnL>
                    <a:lnR>
                      <a:noFill/>
                    </a:lnR>
                    <a:lnT>
                      <a:noFill/>
                    </a:lnT>
                    <a:lnB>
                      <a:noFill/>
                    </a:lnB>
                    <a:noFill/>
                  </a:tcPr>
                </a:tc>
                <a:extLst>
                  <a:ext uri="{0D108BD9-81ED-4DB2-BD59-A6C34878D82A}">
                    <a16:rowId xmlns:a16="http://schemas.microsoft.com/office/drawing/2014/main" val="2600002827"/>
                  </a:ext>
                </a:extLst>
              </a:tr>
              <a:tr h="186646">
                <a:tc>
                  <a:txBody>
                    <a:bodyPr/>
                    <a:lstStyle/>
                    <a:p>
                      <a:pPr algn="l" fontAlgn="b">
                        <a:buNone/>
                      </a:pPr>
                      <a:r>
                        <a:rPr lang="en-US" sz="1100" b="1" i="0" u="none" strike="noStrike">
                          <a:solidFill>
                            <a:srgbClr val="B00027"/>
                          </a:solidFill>
                          <a:effectLst/>
                          <a:latin typeface="Roboto" panose="02000000000000000000" pitchFamily="2" charset="0"/>
                        </a:rPr>
                        <a:t>Domestic Small Cap Equities</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0"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B00027"/>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042429545"/>
                  </a:ext>
                </a:extLst>
              </a:tr>
              <a:tr h="178868">
                <a:tc>
                  <a:txBody>
                    <a:bodyPr/>
                    <a:lstStyle/>
                    <a:p>
                      <a:pPr algn="l" fontAlgn="b">
                        <a:buNone/>
                      </a:pPr>
                      <a:r>
                        <a:rPr lang="en-US" sz="1100" b="0" i="0" u="none" strike="noStrike">
                          <a:solidFill>
                            <a:srgbClr val="000000"/>
                          </a:solidFill>
                          <a:effectLst/>
                          <a:latin typeface="Roboto" panose="02000000000000000000" pitchFamily="2" charset="0"/>
                        </a:rPr>
                        <a:t>Russell 2000 TR USD</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-0.58</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2.19</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12.81</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13.73</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6.09</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9.61</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extLst>
                  <a:ext uri="{0D108BD9-81ED-4DB2-BD59-A6C34878D82A}">
                    <a16:rowId xmlns:a16="http://schemas.microsoft.com/office/drawing/2014/main" val="1330982888"/>
                  </a:ext>
                </a:extLst>
              </a:tr>
              <a:tr h="178868">
                <a:tc>
                  <a:txBody>
                    <a:bodyPr/>
                    <a:lstStyle/>
                    <a:p>
                      <a:pPr algn="l" fontAlgn="b">
                        <a:buNone/>
                      </a:pPr>
                      <a:r>
                        <a:rPr lang="en-US" sz="1100" b="0" i="0" u="none" strike="noStrike">
                          <a:solidFill>
                            <a:srgbClr val="000000"/>
                          </a:solidFill>
                          <a:effectLst/>
                          <a:latin typeface="Roboto" panose="02000000000000000000" pitchFamily="2" charset="0"/>
                        </a:rPr>
                        <a:t>Russell 2000 Value TR USD</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0.18</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3.26</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12.59</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11.73</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8.88</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9.26</a:t>
                      </a:r>
                    </a:p>
                  </a:txBody>
                  <a:tcPr marL="5213" marR="5213" marT="5213" marB="0" anchor="b">
                    <a:lnL>
                      <a:noFill/>
                    </a:lnL>
                    <a:lnR>
                      <a:noFill/>
                    </a:lnR>
                    <a:lnT>
                      <a:noFill/>
                    </a:lnT>
                    <a:lnB>
                      <a:noFill/>
                    </a:lnB>
                    <a:solidFill>
                      <a:srgbClr val="D9D9D9"/>
                    </a:solidFill>
                  </a:tcPr>
                </a:tc>
                <a:extLst>
                  <a:ext uri="{0D108BD9-81ED-4DB2-BD59-A6C34878D82A}">
                    <a16:rowId xmlns:a16="http://schemas.microsoft.com/office/drawing/2014/main" val="2790623511"/>
                  </a:ext>
                </a:extLst>
              </a:tr>
              <a:tr h="178868">
                <a:tc>
                  <a:txBody>
                    <a:bodyPr/>
                    <a:lstStyle/>
                    <a:p>
                      <a:pPr algn="l" fontAlgn="b">
                        <a:buNone/>
                      </a:pPr>
                      <a:r>
                        <a:rPr lang="en-US" sz="1100" b="0" i="0" u="none" strike="noStrike">
                          <a:solidFill>
                            <a:srgbClr val="000000"/>
                          </a:solidFill>
                          <a:effectLst/>
                          <a:latin typeface="Roboto" panose="02000000000000000000" pitchFamily="2" charset="0"/>
                        </a:rPr>
                        <a:t>Russell 2000 Growth TR USD</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-1.28</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1.22</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13.01</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15.58</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3.18</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9.57</a:t>
                      </a:r>
                    </a:p>
                  </a:txBody>
                  <a:tcPr marL="5213" marR="5213" marT="5213" marB="0" anchor="b">
                    <a:lnL>
                      <a:noFill/>
                    </a:lnL>
                    <a:lnR>
                      <a:noFill/>
                    </a:lnR>
                    <a:lnT>
                      <a:noFill/>
                    </a:lnT>
                    <a:lnB>
                      <a:noFill/>
                    </a:lnB>
                    <a:noFill/>
                  </a:tcPr>
                </a:tc>
                <a:extLst>
                  <a:ext uri="{0D108BD9-81ED-4DB2-BD59-A6C34878D82A}">
                    <a16:rowId xmlns:a16="http://schemas.microsoft.com/office/drawing/2014/main" val="135607575"/>
                  </a:ext>
                </a:extLst>
              </a:tr>
              <a:tr h="186646">
                <a:tc>
                  <a:txBody>
                    <a:bodyPr/>
                    <a:lstStyle/>
                    <a:p>
                      <a:pPr algn="l" fontAlgn="b">
                        <a:buNone/>
                      </a:pPr>
                      <a:r>
                        <a:rPr lang="en-US" sz="1100" b="1" i="0" u="none" strike="noStrike">
                          <a:solidFill>
                            <a:srgbClr val="B00027"/>
                          </a:solidFill>
                          <a:effectLst/>
                          <a:latin typeface="Roboto" panose="02000000000000000000" pitchFamily="2" charset="0"/>
                        </a:rPr>
                        <a:t>International Equities</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0"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B00027"/>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270119236"/>
                  </a:ext>
                </a:extLst>
              </a:tr>
              <a:tr h="178868">
                <a:tc>
                  <a:txBody>
                    <a:bodyPr/>
                    <a:lstStyle/>
                    <a:p>
                      <a:pPr algn="l" fontAlgn="b">
                        <a:buNone/>
                      </a:pPr>
                      <a:r>
                        <a:rPr lang="en-US" sz="1100" b="0" i="0" u="none" strike="noStrike">
                          <a:solidFill>
                            <a:srgbClr val="000000"/>
                          </a:solidFill>
                          <a:effectLst/>
                          <a:latin typeface="Roboto" panose="02000000000000000000" pitchFamily="2" charset="0"/>
                        </a:rPr>
                        <a:t>MSCI EAFE NR USD</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3.00</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4.86</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31.22</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17.22</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8.93</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8.18</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extLst>
                  <a:ext uri="{0D108BD9-81ED-4DB2-BD59-A6C34878D82A}">
                    <a16:rowId xmlns:a16="http://schemas.microsoft.com/office/drawing/2014/main" val="4116494538"/>
                  </a:ext>
                </a:extLst>
              </a:tr>
              <a:tr h="178868">
                <a:tc>
                  <a:txBody>
                    <a:bodyPr/>
                    <a:lstStyle/>
                    <a:p>
                      <a:pPr algn="l" fontAlgn="b">
                        <a:buNone/>
                      </a:pPr>
                      <a:r>
                        <a:rPr lang="en-US" sz="1100" b="0" i="0" u="none" strike="noStrike">
                          <a:solidFill>
                            <a:srgbClr val="000000"/>
                          </a:solidFill>
                          <a:effectLst/>
                          <a:latin typeface="Roboto" panose="02000000000000000000" pitchFamily="2" charset="0"/>
                        </a:rPr>
                        <a:t>MSCI EAFE Value NR USD</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4.18</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7.83</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42.25</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21.37</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13.37</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8.69</a:t>
                      </a:r>
                    </a:p>
                  </a:txBody>
                  <a:tcPr marL="5213" marR="5213" marT="5213" marB="0" anchor="b">
                    <a:lnL>
                      <a:noFill/>
                    </a:lnL>
                    <a:lnR>
                      <a:noFill/>
                    </a:lnR>
                    <a:lnT>
                      <a:noFill/>
                    </a:lnT>
                    <a:lnB>
                      <a:noFill/>
                    </a:lnB>
                    <a:solidFill>
                      <a:srgbClr val="D9D9D9"/>
                    </a:solidFill>
                  </a:tcPr>
                </a:tc>
                <a:extLst>
                  <a:ext uri="{0D108BD9-81ED-4DB2-BD59-A6C34878D82A}">
                    <a16:rowId xmlns:a16="http://schemas.microsoft.com/office/drawing/2014/main" val="2904931908"/>
                  </a:ext>
                </a:extLst>
              </a:tr>
              <a:tr h="178868">
                <a:tc>
                  <a:txBody>
                    <a:bodyPr/>
                    <a:lstStyle/>
                    <a:p>
                      <a:pPr algn="l" fontAlgn="b">
                        <a:buNone/>
                      </a:pPr>
                      <a:r>
                        <a:rPr lang="en-US" sz="1100" b="0" i="0" u="none" strike="noStrike">
                          <a:solidFill>
                            <a:srgbClr val="000000"/>
                          </a:solidFill>
                          <a:effectLst/>
                          <a:latin typeface="Roboto" panose="02000000000000000000" pitchFamily="2" charset="0"/>
                        </a:rPr>
                        <a:t>MSCI EAFE Growth NR USD</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1.76</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1.86</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20.76</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13.15</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4.43</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7.42</a:t>
                      </a:r>
                    </a:p>
                  </a:txBody>
                  <a:tcPr marL="5213" marR="5213" marT="5213" marB="0" anchor="b">
                    <a:lnL>
                      <a:noFill/>
                    </a:lnL>
                    <a:lnR>
                      <a:noFill/>
                    </a:lnR>
                    <a:lnT>
                      <a:noFill/>
                    </a:lnT>
                    <a:lnB>
                      <a:noFill/>
                    </a:lnB>
                    <a:noFill/>
                  </a:tcPr>
                </a:tc>
                <a:extLst>
                  <a:ext uri="{0D108BD9-81ED-4DB2-BD59-A6C34878D82A}">
                    <a16:rowId xmlns:a16="http://schemas.microsoft.com/office/drawing/2014/main" val="3077912803"/>
                  </a:ext>
                </a:extLst>
              </a:tr>
              <a:tr h="178868">
                <a:tc>
                  <a:txBody>
                    <a:bodyPr/>
                    <a:lstStyle/>
                    <a:p>
                      <a:pPr algn="l" fontAlgn="b">
                        <a:buNone/>
                      </a:pPr>
                      <a:r>
                        <a:rPr lang="en-US" sz="1100" b="0" i="0" u="none" strike="noStrike">
                          <a:solidFill>
                            <a:srgbClr val="000000"/>
                          </a:solidFill>
                          <a:effectLst/>
                          <a:latin typeface="Roboto" panose="02000000000000000000" pitchFamily="2" charset="0"/>
                        </a:rPr>
                        <a:t>MSCI ACWI Ex USA NR USD</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3.00</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5.05</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32.39</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17.33</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7.91</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8.41</a:t>
                      </a:r>
                    </a:p>
                  </a:txBody>
                  <a:tcPr marL="5213" marR="5213" marT="5213" marB="0" anchor="b">
                    <a:lnL>
                      <a:noFill/>
                    </a:lnL>
                    <a:lnR>
                      <a:noFill/>
                    </a:lnR>
                    <a:lnT>
                      <a:noFill/>
                    </a:lnT>
                    <a:lnB>
                      <a:noFill/>
                    </a:lnB>
                    <a:solidFill>
                      <a:srgbClr val="D9D9D9"/>
                    </a:solidFill>
                  </a:tcPr>
                </a:tc>
                <a:extLst>
                  <a:ext uri="{0D108BD9-81ED-4DB2-BD59-A6C34878D82A}">
                    <a16:rowId xmlns:a16="http://schemas.microsoft.com/office/drawing/2014/main" val="1770586421"/>
                  </a:ext>
                </a:extLst>
              </a:tr>
              <a:tr h="178868">
                <a:tc>
                  <a:txBody>
                    <a:bodyPr/>
                    <a:lstStyle/>
                    <a:p>
                      <a:pPr algn="l" fontAlgn="b">
                        <a:buNone/>
                      </a:pPr>
                      <a:r>
                        <a:rPr lang="en-US" sz="1100" b="0" i="0" u="none" strike="noStrike">
                          <a:solidFill>
                            <a:srgbClr val="000000"/>
                          </a:solidFill>
                          <a:effectLst/>
                          <a:latin typeface="Roboto" panose="02000000000000000000" pitchFamily="2" charset="0"/>
                        </a:rPr>
                        <a:t>MSCI EM NR USD</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2.99</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4.73</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33.57</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16.39</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4.20</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8.42</a:t>
                      </a:r>
                    </a:p>
                  </a:txBody>
                  <a:tcPr marL="5213" marR="5213" marT="5213" marB="0" anchor="b">
                    <a:lnL>
                      <a:noFill/>
                    </a:lnL>
                    <a:lnR>
                      <a:noFill/>
                    </a:lnR>
                    <a:lnT>
                      <a:noFill/>
                    </a:lnT>
                    <a:lnB>
                      <a:noFill/>
                    </a:lnB>
                    <a:noFill/>
                  </a:tcPr>
                </a:tc>
                <a:extLst>
                  <a:ext uri="{0D108BD9-81ED-4DB2-BD59-A6C34878D82A}">
                    <a16:rowId xmlns:a16="http://schemas.microsoft.com/office/drawing/2014/main" val="1576212355"/>
                  </a:ext>
                </a:extLst>
              </a:tr>
              <a:tr h="186646">
                <a:tc>
                  <a:txBody>
                    <a:bodyPr/>
                    <a:lstStyle/>
                    <a:p>
                      <a:pPr algn="l" fontAlgn="b">
                        <a:buNone/>
                      </a:pPr>
                      <a:r>
                        <a:rPr lang="en-US" sz="1100" b="1" i="0" u="none" strike="noStrike">
                          <a:solidFill>
                            <a:srgbClr val="B00027"/>
                          </a:solidFill>
                          <a:effectLst/>
                          <a:latin typeface="Roboto" panose="02000000000000000000" pitchFamily="2" charset="0"/>
                        </a:rPr>
                        <a:t>Cash &amp; Fixed Income</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0"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B00027"/>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138200237"/>
                  </a:ext>
                </a:extLst>
              </a:tr>
              <a:tr h="178868">
                <a:tc>
                  <a:txBody>
                    <a:bodyPr/>
                    <a:lstStyle/>
                    <a:p>
                      <a:pPr algn="l" fontAlgn="b">
                        <a:buNone/>
                      </a:pPr>
                      <a:r>
                        <a:rPr lang="en-US" sz="1100" b="0" i="0" u="none" strike="noStrike">
                          <a:solidFill>
                            <a:srgbClr val="000000"/>
                          </a:solidFill>
                          <a:effectLst/>
                          <a:latin typeface="Roboto" panose="02000000000000000000" pitchFamily="2" charset="0"/>
                        </a:rPr>
                        <a:t>FTSE Treasury Bill 3 Mon USD</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0.33</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1.02</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4.40</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5.03</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3.31</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2.23</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extLst>
                  <a:ext uri="{0D108BD9-81ED-4DB2-BD59-A6C34878D82A}">
                    <a16:rowId xmlns:a16="http://schemas.microsoft.com/office/drawing/2014/main" val="1686993691"/>
                  </a:ext>
                </a:extLst>
              </a:tr>
              <a:tr h="178868">
                <a:tc>
                  <a:txBody>
                    <a:bodyPr/>
                    <a:lstStyle/>
                    <a:p>
                      <a:pPr algn="l" fontAlgn="b">
                        <a:buNone/>
                      </a:pPr>
                      <a:r>
                        <a:rPr lang="en-US" sz="1100" b="0" i="0" u="none" strike="noStrike">
                          <a:solidFill>
                            <a:srgbClr val="000000"/>
                          </a:solidFill>
                          <a:effectLst/>
                          <a:latin typeface="Roboto" panose="02000000000000000000" pitchFamily="2" charset="0"/>
                        </a:rPr>
                        <a:t>Bloomberg US Agg Bond TR USD</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-0.15</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1.10</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7.30</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4.66</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-0.36</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2.01</a:t>
                      </a:r>
                    </a:p>
                  </a:txBody>
                  <a:tcPr marL="5213" marR="5213" marT="5213" marB="0" anchor="b">
                    <a:lnL>
                      <a:noFill/>
                    </a:lnL>
                    <a:lnR>
                      <a:noFill/>
                    </a:lnR>
                    <a:lnT>
                      <a:noFill/>
                    </a:lnT>
                    <a:lnB>
                      <a:noFill/>
                    </a:lnB>
                    <a:solidFill>
                      <a:srgbClr val="D9D9D9"/>
                    </a:solidFill>
                  </a:tcPr>
                </a:tc>
                <a:extLst>
                  <a:ext uri="{0D108BD9-81ED-4DB2-BD59-A6C34878D82A}">
                    <a16:rowId xmlns:a16="http://schemas.microsoft.com/office/drawing/2014/main" val="2300151803"/>
                  </a:ext>
                </a:extLst>
              </a:tr>
              <a:tr h="178868">
                <a:tc>
                  <a:txBody>
                    <a:bodyPr/>
                    <a:lstStyle/>
                    <a:p>
                      <a:pPr algn="l" fontAlgn="b">
                        <a:buNone/>
                      </a:pPr>
                      <a:r>
                        <a:rPr lang="sv-SE" sz="1100" b="0" i="0" u="none" strike="noStrike">
                          <a:solidFill>
                            <a:srgbClr val="000000"/>
                          </a:solidFill>
                          <a:effectLst/>
                          <a:latin typeface="Roboto" panose="02000000000000000000" pitchFamily="2" charset="0"/>
                        </a:rPr>
                        <a:t>Bloomberg Gbl Agg Ex USD TR Hdg USD</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-0.28</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0.52</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2.80</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5.34</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0.79</a:t>
                      </a:r>
                    </a:p>
                  </a:txBody>
                  <a:tcPr marL="5213" marR="5213" marT="5213" marB="0" anchor="b">
                    <a:lnL>
                      <a:noFill/>
                    </a:lnL>
                    <a:lnR>
                      <a:noFill/>
                    </a:lnR>
                    <a:lnT>
                      <a:noFill/>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2.58</a:t>
                      </a:r>
                    </a:p>
                  </a:txBody>
                  <a:tcPr marL="5213" marR="5213" marT="5213" marB="0" anchor="b">
                    <a:lnL>
                      <a:noFill/>
                    </a:lnL>
                    <a:lnR>
                      <a:noFill/>
                    </a:lnR>
                    <a:lnT>
                      <a:noFill/>
                    </a:lnT>
                    <a:lnB>
                      <a:noFill/>
                    </a:lnB>
                    <a:noFill/>
                  </a:tcPr>
                </a:tc>
                <a:extLst>
                  <a:ext uri="{0D108BD9-81ED-4DB2-BD59-A6C34878D82A}">
                    <a16:rowId xmlns:a16="http://schemas.microsoft.com/office/drawing/2014/main" val="2193473018"/>
                  </a:ext>
                </a:extLst>
              </a:tr>
              <a:tr h="178868">
                <a:tc>
                  <a:txBody>
                    <a:bodyPr/>
                    <a:lstStyle/>
                    <a:p>
                      <a:pPr algn="l" fontAlgn="b">
                        <a:buNone/>
                      </a:pPr>
                      <a:r>
                        <a:rPr lang="en-US" sz="1100" b="0" i="0" u="none" strike="noStrike">
                          <a:solidFill>
                            <a:srgbClr val="000000"/>
                          </a:solidFill>
                          <a:effectLst/>
                          <a:latin typeface="Roboto" panose="02000000000000000000" pitchFamily="2" charset="0"/>
                        </a:rPr>
                        <a:t>Bloomberg US Corporate High Yield TR USD</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0.57</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1.31</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8.62</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10.06</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4.51</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6.53</a:t>
                      </a:r>
                    </a:p>
                  </a:txBody>
                  <a:tcPr marL="5213" marR="5213" marT="5213" marB="0" anchor="b">
                    <a:lnL>
                      <a:noFill/>
                    </a:lnL>
                    <a:lnR>
                      <a:noFill/>
                    </a:lnR>
                    <a:lnT>
                      <a:noFill/>
                    </a:lnT>
                    <a:lnB>
                      <a:noFill/>
                    </a:lnB>
                    <a:solidFill>
                      <a:srgbClr val="D9D9D9"/>
                    </a:solidFill>
                  </a:tcPr>
                </a:tc>
                <a:extLst>
                  <a:ext uri="{0D108BD9-81ED-4DB2-BD59-A6C34878D82A}">
                    <a16:rowId xmlns:a16="http://schemas.microsoft.com/office/drawing/2014/main" val="1358784083"/>
                  </a:ext>
                </a:extLst>
              </a:tr>
              <a:tr h="186646">
                <a:tc>
                  <a:txBody>
                    <a:bodyPr/>
                    <a:lstStyle/>
                    <a:p>
                      <a:pPr algn="l" fontAlgn="b">
                        <a:buNone/>
                      </a:pPr>
                      <a:r>
                        <a:rPr lang="en-US" sz="1100" b="1" i="0" u="none" strike="noStrike">
                          <a:solidFill>
                            <a:srgbClr val="B00027"/>
                          </a:solidFill>
                          <a:effectLst/>
                          <a:latin typeface="Roboto" panose="02000000000000000000" pitchFamily="2" charset="0"/>
                        </a:rPr>
                        <a:t>Alternatives</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0" i="0" u="none" strike="noStrike">
                          <a:solidFill>
                            <a:srgbClr val="000000"/>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tc>
                  <a:txBody>
                    <a:bodyPr/>
                    <a:lstStyle/>
                    <a:p>
                      <a:pPr algn="ctr" fontAlgn="b">
                        <a:buNone/>
                      </a:pPr>
                      <a:r>
                        <a:rPr lang="en-US" sz="1100" b="1" i="0" u="none" strike="noStrike">
                          <a:solidFill>
                            <a:srgbClr val="B00027"/>
                          </a:solidFill>
                          <a:effectLst/>
                          <a:latin typeface="Roboto" panose="02000000000000000000" pitchFamily="2" charset="0"/>
                        </a:rPr>
                        <a:t> </a:t>
                      </a:r>
                    </a:p>
                  </a:txBody>
                  <a:tcPr marL="5213" marR="5213" marT="5213" marB="0" anchor="b">
                    <a:lnL>
                      <a:noFill/>
                    </a:lnL>
                    <a:lnR>
                      <a:noFill/>
                    </a:lnR>
                    <a:lnT>
                      <a:noFill/>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764851074"/>
                  </a:ext>
                </a:extLst>
              </a:tr>
              <a:tr h="178868">
                <a:tc>
                  <a:txBody>
                    <a:bodyPr/>
                    <a:lstStyle/>
                    <a:p>
                      <a:pPr algn="l" fontAlgn="b">
                        <a:buNone/>
                      </a:pPr>
                      <a:r>
                        <a:rPr lang="en-US" sz="1100" b="0" i="0" u="none" strike="noStrike">
                          <a:solidFill>
                            <a:srgbClr val="000000"/>
                          </a:solidFill>
                          <a:effectLst/>
                          <a:latin typeface="Roboto" panose="02000000000000000000" pitchFamily="2" charset="0"/>
                        </a:rPr>
                        <a:t>MSCI US REIT GR USD</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-2.34</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-1.69</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2.95</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8.39</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6.58</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Roboto" panose="02000000000000000000" pitchFamily="2" charset="0"/>
                        </a:rPr>
                        <a:t>5.70</a:t>
                      </a:r>
                    </a:p>
                  </a:txBody>
                  <a:tcPr marL="5213" marR="5213" marT="5213" marB="0" anchor="b">
                    <a:lnL>
                      <a:noFill/>
                    </a:lnL>
                    <a:lnR>
                      <a:noFill/>
                    </a:lnR>
                    <a:lnT w="12700" cap="flat" cmpd="sng" algn="ctr">
                      <a:solidFill>
                        <a:srgbClr val="808080"/>
                      </a:solidFill>
                      <a:prstDash val="solid"/>
                      <a:round/>
                      <a:headEnd type="none" w="med" len="med"/>
                      <a:tailEnd type="none" w="med" len="med"/>
                    </a:lnT>
                    <a:lnB>
                      <a:noFill/>
                    </a:lnB>
                    <a:noFill/>
                  </a:tcPr>
                </a:tc>
                <a:extLst>
                  <a:ext uri="{0D108BD9-81ED-4DB2-BD59-A6C34878D82A}">
                    <a16:rowId xmlns:a16="http://schemas.microsoft.com/office/drawing/2014/main" val="125484581"/>
                  </a:ext>
                </a:extLst>
              </a:tr>
              <a:tr h="178868">
                <a:tc>
                  <a:txBody>
                    <a:bodyPr/>
                    <a:lstStyle/>
                    <a:p>
                      <a:pPr algn="l" fontAlgn="b">
                        <a:buNone/>
                      </a:pPr>
                      <a:r>
                        <a:rPr lang="en-US" sz="1100" b="0" i="0" u="none" strike="noStrike">
                          <a:solidFill>
                            <a:srgbClr val="000000"/>
                          </a:solidFill>
                          <a:effectLst/>
                          <a:latin typeface="Roboto" panose="02000000000000000000" pitchFamily="2" charset="0"/>
                        </a:rPr>
                        <a:t>Bloomberg Commodity TR USD</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-0.32</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5.85</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15.77</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3.96</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a:solidFill>
                            <a:srgbClr val="000000"/>
                          </a:solidFill>
                          <a:effectLst/>
                          <a:latin typeface="Roboto" panose="02000000000000000000" pitchFamily="2" charset="0"/>
                        </a:rPr>
                        <a:t>10.64</a:t>
                      </a:r>
                    </a:p>
                  </a:txBody>
                  <a:tcPr marL="5213" marR="5213" marT="5213" marB="0" anchor="b">
                    <a:lnL>
                      <a:noFill/>
                    </a:lnL>
                    <a:lnR>
                      <a:noFill/>
                    </a:lnR>
                    <a:lnT>
                      <a:noFill/>
                    </a:lnT>
                    <a:lnB>
                      <a:noFill/>
                    </a:lnB>
                    <a:solidFill>
                      <a:srgbClr val="D9D9D9"/>
                    </a:solidFill>
                  </a:tcPr>
                </a:tc>
                <a:tc>
                  <a:txBody>
                    <a:bodyPr/>
                    <a:lstStyle/>
                    <a:p>
                      <a:pPr algn="ctr" fontAlgn="b">
                        <a:buNone/>
                      </a:pPr>
                      <a:r>
                        <a:rPr lang="en-US" sz="1100" b="0" i="0" u="none" strike="noStrike" dirty="0">
                          <a:solidFill>
                            <a:srgbClr val="000000"/>
                          </a:solidFill>
                          <a:effectLst/>
                          <a:latin typeface="Roboto" panose="02000000000000000000" pitchFamily="2" charset="0"/>
                        </a:rPr>
                        <a:t>5.72</a:t>
                      </a:r>
                    </a:p>
                  </a:txBody>
                  <a:tcPr marL="5213" marR="5213" marT="5213" marB="0" anchor="b">
                    <a:lnL>
                      <a:noFill/>
                    </a:lnL>
                    <a:lnR>
                      <a:noFill/>
                    </a:lnR>
                    <a:lnT>
                      <a:noFill/>
                    </a:lnT>
                    <a:lnB>
                      <a:noFill/>
                    </a:lnB>
                    <a:solidFill>
                      <a:srgbClr val="D9D9D9"/>
                    </a:solidFill>
                  </a:tcPr>
                </a:tc>
                <a:extLst>
                  <a:ext uri="{0D108BD9-81ED-4DB2-BD59-A6C34878D82A}">
                    <a16:rowId xmlns:a16="http://schemas.microsoft.com/office/drawing/2014/main" val="4165166011"/>
                  </a:ext>
                </a:extLst>
              </a:tr>
            </a:tbl>
          </a:graphicData>
        </a:graphic>
      </p:graphicFrame>
    </p:spTree>
    <p:extLst>
      <p:ext uri="{BB962C8B-B14F-4D97-AF65-F5344CB8AC3E}">
        <p14:creationId xmlns:p14="http://schemas.microsoft.com/office/powerpoint/2010/main" val="1305442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class quilt</a:t>
            </a:r>
          </a:p>
        </p:txBody>
      </p:sp>
      <p:sp>
        <p:nvSpPr>
          <p:cNvPr id="4" name="Slide Number Placeholder 3"/>
          <p:cNvSpPr>
            <a:spLocks noGrp="1"/>
          </p:cNvSpPr>
          <p:nvPr>
            <p:ph type="sldNum" sz="quarter" idx="4"/>
          </p:nvPr>
        </p:nvSpPr>
        <p:spPr/>
        <p:txBody>
          <a:bodyPr/>
          <a:lstStyle/>
          <a:p>
            <a:fld id="{DE0F21F1-205D-A749-A8CF-AA0C73715D22}" type="slidenum">
              <a:rPr lang="en-US" smtClean="0"/>
              <a:pPr/>
              <a:t>43</a:t>
            </a:fld>
            <a:endParaRPr lang="en-US" dirty="0"/>
          </a:p>
        </p:txBody>
      </p:sp>
      <p:sp>
        <p:nvSpPr>
          <p:cNvPr id="5" name="Text Placeholder 4"/>
          <p:cNvSpPr>
            <a:spLocks noGrp="1"/>
          </p:cNvSpPr>
          <p:nvPr>
            <p:ph type="body" sz="quarter" idx="20"/>
          </p:nvPr>
        </p:nvSpPr>
        <p:spPr/>
        <p:txBody>
          <a:bodyPr/>
          <a:lstStyle/>
          <a:p>
            <a:r>
              <a:rPr lang="en-US" i="1" dirty="0"/>
              <a:t>Source: Morningstar. Data shown as of Dec. 31, 2025.</a:t>
            </a:r>
          </a:p>
        </p:txBody>
      </p:sp>
      <p:cxnSp>
        <p:nvCxnSpPr>
          <p:cNvPr id="7" name="Straight Arrow Connector 6">
            <a:extLst>
              <a:ext uri="{FF2B5EF4-FFF2-40B4-BE49-F238E27FC236}">
                <a16:creationId xmlns:a16="http://schemas.microsoft.com/office/drawing/2014/main" id="{00000000-0008-0000-0400-000002000000}"/>
              </a:ext>
            </a:extLst>
          </p:cNvPr>
          <p:cNvCxnSpPr>
            <a:cxnSpLocks/>
          </p:cNvCxnSpPr>
          <p:nvPr/>
        </p:nvCxnSpPr>
        <p:spPr>
          <a:xfrm>
            <a:off x="9271630" y="2214518"/>
            <a:ext cx="0" cy="308109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00000000-0008-0000-0400-000002000000}"/>
              </a:ext>
            </a:extLst>
          </p:cNvPr>
          <p:cNvCxnSpPr>
            <a:cxnSpLocks/>
          </p:cNvCxnSpPr>
          <p:nvPr/>
        </p:nvCxnSpPr>
        <p:spPr>
          <a:xfrm>
            <a:off x="10803195" y="3124236"/>
            <a:ext cx="2002" cy="422696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aphicFrame>
        <p:nvGraphicFramePr>
          <p:cNvPr id="6" name="Table 5">
            <a:extLst>
              <a:ext uri="{FF2B5EF4-FFF2-40B4-BE49-F238E27FC236}">
                <a16:creationId xmlns:a16="http://schemas.microsoft.com/office/drawing/2014/main" id="{94206EBE-BEE9-5C44-4E8C-D6A763E7A999}"/>
              </a:ext>
            </a:extLst>
          </p:cNvPr>
          <p:cNvGraphicFramePr>
            <a:graphicFrameLocks noGrp="1"/>
          </p:cNvGraphicFramePr>
          <p:nvPr>
            <p:extLst>
              <p:ext uri="{D42A27DB-BD31-4B8C-83A1-F6EECF244321}">
                <p14:modId xmlns:p14="http://schemas.microsoft.com/office/powerpoint/2010/main" val="2334827296"/>
              </p:ext>
            </p:extLst>
          </p:nvPr>
        </p:nvGraphicFramePr>
        <p:xfrm>
          <a:off x="425067" y="1463040"/>
          <a:ext cx="9230993" cy="5775115"/>
        </p:xfrm>
        <a:graphic>
          <a:graphicData uri="http://schemas.openxmlformats.org/drawingml/2006/table">
            <a:tbl>
              <a:tblPr/>
              <a:tblGrid>
                <a:gridCol w="771822">
                  <a:extLst>
                    <a:ext uri="{9D8B030D-6E8A-4147-A177-3AD203B41FA5}">
                      <a16:colId xmlns:a16="http://schemas.microsoft.com/office/drawing/2014/main" val="322596600"/>
                    </a:ext>
                  </a:extLst>
                </a:gridCol>
                <a:gridCol w="771822">
                  <a:extLst>
                    <a:ext uri="{9D8B030D-6E8A-4147-A177-3AD203B41FA5}">
                      <a16:colId xmlns:a16="http://schemas.microsoft.com/office/drawing/2014/main" val="1265584426"/>
                    </a:ext>
                  </a:extLst>
                </a:gridCol>
                <a:gridCol w="771822">
                  <a:extLst>
                    <a:ext uri="{9D8B030D-6E8A-4147-A177-3AD203B41FA5}">
                      <a16:colId xmlns:a16="http://schemas.microsoft.com/office/drawing/2014/main" val="4093960553"/>
                    </a:ext>
                  </a:extLst>
                </a:gridCol>
                <a:gridCol w="771822">
                  <a:extLst>
                    <a:ext uri="{9D8B030D-6E8A-4147-A177-3AD203B41FA5}">
                      <a16:colId xmlns:a16="http://schemas.microsoft.com/office/drawing/2014/main" val="636333215"/>
                    </a:ext>
                  </a:extLst>
                </a:gridCol>
                <a:gridCol w="771822">
                  <a:extLst>
                    <a:ext uri="{9D8B030D-6E8A-4147-A177-3AD203B41FA5}">
                      <a16:colId xmlns:a16="http://schemas.microsoft.com/office/drawing/2014/main" val="3027660371"/>
                    </a:ext>
                  </a:extLst>
                </a:gridCol>
                <a:gridCol w="771822">
                  <a:extLst>
                    <a:ext uri="{9D8B030D-6E8A-4147-A177-3AD203B41FA5}">
                      <a16:colId xmlns:a16="http://schemas.microsoft.com/office/drawing/2014/main" val="3208686187"/>
                    </a:ext>
                  </a:extLst>
                </a:gridCol>
                <a:gridCol w="782114">
                  <a:extLst>
                    <a:ext uri="{9D8B030D-6E8A-4147-A177-3AD203B41FA5}">
                      <a16:colId xmlns:a16="http://schemas.microsoft.com/office/drawing/2014/main" val="1298402121"/>
                    </a:ext>
                  </a:extLst>
                </a:gridCol>
                <a:gridCol w="771822">
                  <a:extLst>
                    <a:ext uri="{9D8B030D-6E8A-4147-A177-3AD203B41FA5}">
                      <a16:colId xmlns:a16="http://schemas.microsoft.com/office/drawing/2014/main" val="1937838665"/>
                    </a:ext>
                  </a:extLst>
                </a:gridCol>
                <a:gridCol w="771822">
                  <a:extLst>
                    <a:ext uri="{9D8B030D-6E8A-4147-A177-3AD203B41FA5}">
                      <a16:colId xmlns:a16="http://schemas.microsoft.com/office/drawing/2014/main" val="2696154923"/>
                    </a:ext>
                  </a:extLst>
                </a:gridCol>
                <a:gridCol w="771822">
                  <a:extLst>
                    <a:ext uri="{9D8B030D-6E8A-4147-A177-3AD203B41FA5}">
                      <a16:colId xmlns:a16="http://schemas.microsoft.com/office/drawing/2014/main" val="3696521944"/>
                    </a:ext>
                  </a:extLst>
                </a:gridCol>
                <a:gridCol w="771822">
                  <a:extLst>
                    <a:ext uri="{9D8B030D-6E8A-4147-A177-3AD203B41FA5}">
                      <a16:colId xmlns:a16="http://schemas.microsoft.com/office/drawing/2014/main" val="193916802"/>
                    </a:ext>
                  </a:extLst>
                </a:gridCol>
                <a:gridCol w="730659">
                  <a:extLst>
                    <a:ext uri="{9D8B030D-6E8A-4147-A177-3AD203B41FA5}">
                      <a16:colId xmlns:a16="http://schemas.microsoft.com/office/drawing/2014/main" val="1797306697"/>
                    </a:ext>
                  </a:extLst>
                </a:gridCol>
              </a:tblGrid>
              <a:tr h="245977">
                <a:tc>
                  <a:txBody>
                    <a:bodyPr/>
                    <a:lstStyle/>
                    <a:p>
                      <a:pPr algn="ctr" fontAlgn="b">
                        <a:buNone/>
                      </a:pPr>
                      <a:r>
                        <a:rPr lang="en-US" sz="1100" b="1" i="0" u="none" strike="noStrike">
                          <a:solidFill>
                            <a:srgbClr val="FFFFFF"/>
                          </a:solidFill>
                          <a:effectLst/>
                          <a:latin typeface="+mn-lt"/>
                        </a:rPr>
                        <a:t>2015</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fontAlgn="b">
                        <a:buNone/>
                      </a:pPr>
                      <a:r>
                        <a:rPr lang="en-US" sz="1100" b="1" i="0" u="none" strike="noStrike">
                          <a:solidFill>
                            <a:srgbClr val="FFFFFF"/>
                          </a:solidFill>
                          <a:effectLst/>
                          <a:latin typeface="+mn-lt"/>
                        </a:rPr>
                        <a:t>2016</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fontAlgn="b">
                        <a:buNone/>
                      </a:pPr>
                      <a:r>
                        <a:rPr lang="en-US" sz="1100" b="1" i="0" u="none" strike="noStrike">
                          <a:solidFill>
                            <a:srgbClr val="FFFFFF"/>
                          </a:solidFill>
                          <a:effectLst/>
                          <a:latin typeface="+mn-lt"/>
                        </a:rPr>
                        <a:t>2017</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fontAlgn="b">
                        <a:buNone/>
                      </a:pPr>
                      <a:r>
                        <a:rPr lang="en-US" sz="1100" b="1" i="0" u="none" strike="noStrike">
                          <a:solidFill>
                            <a:srgbClr val="FFFFFF"/>
                          </a:solidFill>
                          <a:effectLst/>
                          <a:latin typeface="+mn-lt"/>
                        </a:rPr>
                        <a:t>2018</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fontAlgn="b">
                        <a:buNone/>
                      </a:pPr>
                      <a:r>
                        <a:rPr lang="en-US" sz="1100" b="1" i="0" u="none" strike="noStrike">
                          <a:solidFill>
                            <a:srgbClr val="FFFFFF"/>
                          </a:solidFill>
                          <a:effectLst/>
                          <a:latin typeface="+mn-lt"/>
                        </a:rPr>
                        <a:t>2019</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fontAlgn="b">
                        <a:buNone/>
                      </a:pPr>
                      <a:r>
                        <a:rPr lang="en-US" sz="1100" b="1" i="0" u="none" strike="noStrike">
                          <a:solidFill>
                            <a:srgbClr val="FFFFFF"/>
                          </a:solidFill>
                          <a:effectLst/>
                          <a:latin typeface="+mn-lt"/>
                        </a:rPr>
                        <a:t>2020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fontAlgn="b">
                        <a:buNone/>
                      </a:pPr>
                      <a:r>
                        <a:rPr lang="en-US" sz="1100" b="1" i="0" u="none" strike="noStrike">
                          <a:solidFill>
                            <a:srgbClr val="FFFFFF"/>
                          </a:solidFill>
                          <a:effectLst/>
                          <a:latin typeface="+mn-lt"/>
                        </a:rPr>
                        <a:t>2021</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fontAlgn="b">
                        <a:buNone/>
                      </a:pPr>
                      <a:r>
                        <a:rPr lang="en-US" sz="1100" b="1" i="0" u="none" strike="noStrike">
                          <a:solidFill>
                            <a:srgbClr val="FFFFFF"/>
                          </a:solidFill>
                          <a:effectLst/>
                          <a:latin typeface="+mn-lt"/>
                        </a:rPr>
                        <a:t>2022</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fontAlgn="b">
                        <a:buNone/>
                      </a:pPr>
                      <a:r>
                        <a:rPr lang="en-US" sz="1100" b="1" i="0" u="none" strike="noStrike">
                          <a:solidFill>
                            <a:srgbClr val="FFFFFF"/>
                          </a:solidFill>
                          <a:effectLst/>
                          <a:latin typeface="+mn-lt"/>
                        </a:rPr>
                        <a:t>2023</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fontAlgn="b">
                        <a:buNone/>
                      </a:pPr>
                      <a:r>
                        <a:rPr lang="en-US" sz="1100" b="1" i="0" u="none" strike="noStrike">
                          <a:solidFill>
                            <a:srgbClr val="FFFFFF"/>
                          </a:solidFill>
                          <a:effectLst/>
                          <a:latin typeface="+mn-lt"/>
                        </a:rPr>
                        <a:t>2024</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fontAlgn="b">
                        <a:buNone/>
                      </a:pPr>
                      <a:r>
                        <a:rPr lang="en-US" sz="1100" b="1" i="0" u="none" strike="noStrike">
                          <a:solidFill>
                            <a:srgbClr val="FFFFFF"/>
                          </a:solidFill>
                          <a:effectLst/>
                          <a:latin typeface="+mn-lt"/>
                        </a:rPr>
                        <a:t>2025</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fontAlgn="b">
                        <a:buNone/>
                      </a:pPr>
                      <a:endParaRPr lang="en-US" sz="1100" b="0" i="0" u="none" strike="noStrike">
                        <a:solidFill>
                          <a:srgbClr val="000000"/>
                        </a:solidFill>
                        <a:effectLst/>
                        <a:latin typeface="+mn-lt"/>
                      </a:endParaRPr>
                    </a:p>
                  </a:txBody>
                  <a:tcPr marL="0" marR="0" marT="0" marB="0" anchor="b">
                    <a:lnL w="12700" cap="flat" cmpd="sng" algn="ctr">
                      <a:solidFill>
                        <a:srgbClr val="FFFFF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280576553"/>
                  </a:ext>
                </a:extLst>
              </a:tr>
              <a:tr h="406397">
                <a:tc>
                  <a:txBody>
                    <a:bodyPr/>
                    <a:lstStyle/>
                    <a:p>
                      <a:pPr algn="ctr" fontAlgn="ctr">
                        <a:buNone/>
                      </a:pPr>
                      <a:r>
                        <a:rPr lang="en-US" sz="1100" b="1" i="0" u="none" strike="noStrike">
                          <a:solidFill>
                            <a:srgbClr val="FFFFFF"/>
                          </a:solidFill>
                          <a:effectLst/>
                          <a:latin typeface="+mn-lt"/>
                        </a:rPr>
                        <a:t>5.67%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69E8"/>
                    </a:solidFill>
                  </a:tcPr>
                </a:tc>
                <a:tc>
                  <a:txBody>
                    <a:bodyPr/>
                    <a:lstStyle/>
                    <a:p>
                      <a:pPr algn="ctr" fontAlgn="ctr">
                        <a:buNone/>
                      </a:pPr>
                      <a:r>
                        <a:rPr lang="en-US" sz="1100" b="1" i="0" u="none" strike="noStrike">
                          <a:solidFill>
                            <a:srgbClr val="FFFFFF"/>
                          </a:solidFill>
                          <a:effectLst/>
                          <a:latin typeface="+mn-lt"/>
                        </a:rPr>
                        <a:t>21.31%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A659E"/>
                    </a:solidFill>
                  </a:tcPr>
                </a:tc>
                <a:tc>
                  <a:txBody>
                    <a:bodyPr/>
                    <a:lstStyle/>
                    <a:p>
                      <a:pPr algn="ctr" fontAlgn="ctr">
                        <a:buNone/>
                      </a:pPr>
                      <a:r>
                        <a:rPr lang="en-US" sz="1100" b="1" i="0" u="none" strike="noStrike">
                          <a:solidFill>
                            <a:srgbClr val="000000"/>
                          </a:solidFill>
                          <a:effectLst/>
                          <a:latin typeface="+mn-lt"/>
                        </a:rPr>
                        <a:t>37.28%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D7FF"/>
                    </a:solidFill>
                  </a:tcPr>
                </a:tc>
                <a:tc>
                  <a:txBody>
                    <a:bodyPr/>
                    <a:lstStyle/>
                    <a:p>
                      <a:pPr algn="ctr" fontAlgn="ctr">
                        <a:buNone/>
                      </a:pPr>
                      <a:r>
                        <a:rPr lang="en-US" sz="1100" b="1" i="0" u="none" strike="noStrike">
                          <a:solidFill>
                            <a:srgbClr val="000000"/>
                          </a:solidFill>
                          <a:effectLst/>
                          <a:latin typeface="+mn-lt"/>
                        </a:rPr>
                        <a:t>3.17%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DD76"/>
                    </a:solidFill>
                  </a:tcPr>
                </a:tc>
                <a:tc>
                  <a:txBody>
                    <a:bodyPr/>
                    <a:lstStyle/>
                    <a:p>
                      <a:pPr algn="ctr" fontAlgn="ctr">
                        <a:buNone/>
                      </a:pPr>
                      <a:r>
                        <a:rPr lang="en-US" sz="1100" b="1" i="0" u="none" strike="noStrike" dirty="0">
                          <a:solidFill>
                            <a:srgbClr val="FFFFFF"/>
                          </a:solidFill>
                          <a:effectLst/>
                          <a:latin typeface="+mn-lt"/>
                        </a:rPr>
                        <a:t>36.39%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69E8"/>
                    </a:solidFill>
                  </a:tcPr>
                </a:tc>
                <a:tc>
                  <a:txBody>
                    <a:bodyPr/>
                    <a:lstStyle/>
                    <a:p>
                      <a:pPr algn="ctr" fontAlgn="ctr">
                        <a:buNone/>
                      </a:pPr>
                      <a:r>
                        <a:rPr lang="en-US" sz="1100" b="1" i="0" u="none" strike="noStrike">
                          <a:solidFill>
                            <a:srgbClr val="FFFFFF"/>
                          </a:solidFill>
                          <a:effectLst/>
                          <a:latin typeface="+mn-lt"/>
                        </a:rPr>
                        <a:t>38.49%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69E8"/>
                    </a:solidFill>
                  </a:tcPr>
                </a:tc>
                <a:tc>
                  <a:txBody>
                    <a:bodyPr/>
                    <a:lstStyle/>
                    <a:p>
                      <a:pPr algn="ctr" fontAlgn="ctr">
                        <a:buNone/>
                      </a:pPr>
                      <a:r>
                        <a:rPr lang="en-US" sz="1100" b="1" i="0" u="none" strike="noStrike">
                          <a:solidFill>
                            <a:srgbClr val="000000"/>
                          </a:solidFill>
                          <a:effectLst/>
                          <a:latin typeface="+mn-lt"/>
                        </a:rPr>
                        <a:t>28.71%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BAB"/>
                    </a:solidFill>
                  </a:tcPr>
                </a:tc>
                <a:tc>
                  <a:txBody>
                    <a:bodyPr/>
                    <a:lstStyle/>
                    <a:p>
                      <a:pPr algn="ctr" fontAlgn="ctr">
                        <a:buNone/>
                      </a:pPr>
                      <a:r>
                        <a:rPr lang="en-US" sz="1100" b="1" i="0" u="none" strike="noStrike">
                          <a:solidFill>
                            <a:srgbClr val="000000"/>
                          </a:solidFill>
                          <a:effectLst/>
                          <a:latin typeface="+mn-lt"/>
                        </a:rPr>
                        <a:t>-7.54%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DAC1"/>
                    </a:solidFill>
                  </a:tcPr>
                </a:tc>
                <a:tc>
                  <a:txBody>
                    <a:bodyPr/>
                    <a:lstStyle/>
                    <a:p>
                      <a:pPr algn="ctr" fontAlgn="ctr">
                        <a:buNone/>
                      </a:pPr>
                      <a:r>
                        <a:rPr lang="en-US" sz="1100" b="1" i="0" u="none" strike="noStrike">
                          <a:solidFill>
                            <a:srgbClr val="FFFFFF"/>
                          </a:solidFill>
                          <a:effectLst/>
                          <a:latin typeface="+mn-lt"/>
                        </a:rPr>
                        <a:t>42.68%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69E8"/>
                    </a:solidFill>
                  </a:tcPr>
                </a:tc>
                <a:tc>
                  <a:txBody>
                    <a:bodyPr/>
                    <a:lstStyle/>
                    <a:p>
                      <a:pPr algn="ctr" fontAlgn="ctr">
                        <a:buNone/>
                      </a:pPr>
                      <a:r>
                        <a:rPr lang="en-US" sz="1100" b="1" i="0" u="none" strike="noStrike">
                          <a:solidFill>
                            <a:srgbClr val="FFFFFF"/>
                          </a:solidFill>
                          <a:effectLst/>
                          <a:latin typeface="+mn-lt"/>
                        </a:rPr>
                        <a:t>33.36%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69E8"/>
                    </a:solidFill>
                  </a:tcPr>
                </a:tc>
                <a:tc>
                  <a:txBody>
                    <a:bodyPr/>
                    <a:lstStyle/>
                    <a:p>
                      <a:pPr algn="ctr" fontAlgn="ctr">
                        <a:buNone/>
                      </a:pPr>
                      <a:r>
                        <a:rPr lang="en-US" sz="1100" b="1" i="0" u="none" strike="noStrike">
                          <a:solidFill>
                            <a:srgbClr val="000000"/>
                          </a:solidFill>
                          <a:effectLst/>
                          <a:latin typeface="+mn-lt"/>
                        </a:rPr>
                        <a:t>33.57%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D7FF"/>
                    </a:solidFill>
                  </a:tcPr>
                </a:tc>
                <a:tc>
                  <a:txBody>
                    <a:bodyPr/>
                    <a:lstStyle/>
                    <a:p>
                      <a:pPr algn="ctr" fontAlgn="ctr">
                        <a:buNone/>
                      </a:pPr>
                      <a:r>
                        <a:rPr lang="en-US" sz="1100" b="1" i="0" u="none" strike="noStrike">
                          <a:solidFill>
                            <a:srgbClr val="000000"/>
                          </a:solidFill>
                          <a:effectLst/>
                          <a:latin typeface="+mn-lt"/>
                        </a:rPr>
                        <a:t>Best Performing</a:t>
                      </a:r>
                    </a:p>
                  </a:txBody>
                  <a:tcPr marL="0" marR="0" marT="0" marB="0" anchor="ctr">
                    <a:lnL w="12700" cap="flat" cmpd="sng" algn="ctr">
                      <a:solidFill>
                        <a:srgbClr val="FFFFFF"/>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443134421"/>
                  </a:ext>
                </a:extLst>
              </a:tr>
              <a:tr h="406397">
                <a:tc>
                  <a:txBody>
                    <a:bodyPr/>
                    <a:lstStyle/>
                    <a:p>
                      <a:pPr algn="ctr" fontAlgn="ctr">
                        <a:buNone/>
                      </a:pPr>
                      <a:r>
                        <a:rPr lang="en-US" sz="1100" b="1" i="0" u="none" strike="noStrike">
                          <a:solidFill>
                            <a:srgbClr val="000000"/>
                          </a:solidFill>
                          <a:effectLst/>
                          <a:latin typeface="+mn-lt"/>
                        </a:rPr>
                        <a:t>1.38%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BAB"/>
                    </a:solidFill>
                  </a:tcPr>
                </a:tc>
                <a:tc>
                  <a:txBody>
                    <a:bodyPr/>
                    <a:lstStyle/>
                    <a:p>
                      <a:pPr algn="ctr" fontAlgn="ctr">
                        <a:buNone/>
                      </a:pPr>
                      <a:r>
                        <a:rPr lang="en-US" sz="1100" b="1" i="0" u="none" strike="noStrike">
                          <a:solidFill>
                            <a:srgbClr val="000000"/>
                          </a:solidFill>
                          <a:effectLst/>
                          <a:latin typeface="+mn-lt"/>
                        </a:rPr>
                        <a:t>17.34%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DAC1"/>
                    </a:solidFill>
                  </a:tcPr>
                </a:tc>
                <a:tc>
                  <a:txBody>
                    <a:bodyPr/>
                    <a:lstStyle/>
                    <a:p>
                      <a:pPr algn="ctr" fontAlgn="ctr">
                        <a:buNone/>
                      </a:pPr>
                      <a:r>
                        <a:rPr lang="en-US" sz="1100" b="1" i="0" u="none" strike="noStrike">
                          <a:solidFill>
                            <a:srgbClr val="FFFFFF"/>
                          </a:solidFill>
                          <a:effectLst/>
                          <a:latin typeface="+mn-lt"/>
                        </a:rPr>
                        <a:t>30.21%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69E8"/>
                    </a:solidFill>
                  </a:tcPr>
                </a:tc>
                <a:tc>
                  <a:txBody>
                    <a:bodyPr/>
                    <a:lstStyle/>
                    <a:p>
                      <a:pPr algn="ctr" fontAlgn="ctr">
                        <a:buNone/>
                      </a:pPr>
                      <a:r>
                        <a:rPr lang="en-US" sz="1100" b="1" i="0" u="none" strike="noStrike">
                          <a:solidFill>
                            <a:srgbClr val="000000"/>
                          </a:solidFill>
                          <a:effectLst/>
                          <a:latin typeface="+mn-lt"/>
                        </a:rPr>
                        <a:t>0.01%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F0C2"/>
                    </a:solidFill>
                  </a:tcPr>
                </a:tc>
                <a:tc>
                  <a:txBody>
                    <a:bodyPr/>
                    <a:lstStyle/>
                    <a:p>
                      <a:pPr algn="ctr" fontAlgn="ctr">
                        <a:buNone/>
                      </a:pPr>
                      <a:r>
                        <a:rPr lang="en-US" sz="1100" b="1" i="0" u="none" strike="noStrike">
                          <a:solidFill>
                            <a:srgbClr val="000000"/>
                          </a:solidFill>
                          <a:effectLst/>
                          <a:latin typeface="+mn-lt"/>
                        </a:rPr>
                        <a:t>31.49%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BAB"/>
                    </a:solidFill>
                  </a:tcPr>
                </a:tc>
                <a:tc>
                  <a:txBody>
                    <a:bodyPr/>
                    <a:lstStyle/>
                    <a:p>
                      <a:pPr algn="ctr" fontAlgn="ctr">
                        <a:buNone/>
                      </a:pPr>
                      <a:r>
                        <a:rPr lang="en-US" sz="1100" b="1" i="0" u="none" strike="noStrike">
                          <a:solidFill>
                            <a:srgbClr val="FFFFFF"/>
                          </a:solidFill>
                          <a:effectLst/>
                          <a:latin typeface="+mn-lt"/>
                        </a:rPr>
                        <a:t>19.96%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A659E"/>
                    </a:solidFill>
                  </a:tcPr>
                </a:tc>
                <a:tc>
                  <a:txBody>
                    <a:bodyPr/>
                    <a:lstStyle/>
                    <a:p>
                      <a:pPr algn="ctr" fontAlgn="ctr">
                        <a:buNone/>
                      </a:pPr>
                      <a:r>
                        <a:rPr lang="en-US" sz="1100" b="1" i="0" u="none" strike="noStrike">
                          <a:solidFill>
                            <a:srgbClr val="FFFFFF"/>
                          </a:solidFill>
                          <a:effectLst/>
                          <a:latin typeface="+mn-lt"/>
                        </a:rPr>
                        <a:t>27.60%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69E8"/>
                    </a:solidFill>
                  </a:tcPr>
                </a:tc>
                <a:tc>
                  <a:txBody>
                    <a:bodyPr/>
                    <a:lstStyle/>
                    <a:p>
                      <a:pPr algn="ctr" fontAlgn="ctr">
                        <a:buNone/>
                      </a:pPr>
                      <a:r>
                        <a:rPr lang="en-US" sz="1100" b="1" i="0" u="none" strike="noStrike">
                          <a:solidFill>
                            <a:srgbClr val="000000"/>
                          </a:solidFill>
                          <a:effectLst/>
                          <a:latin typeface="+mn-lt"/>
                        </a:rPr>
                        <a:t>-9.76%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DD76"/>
                    </a:solidFill>
                  </a:tcPr>
                </a:tc>
                <a:tc>
                  <a:txBody>
                    <a:bodyPr/>
                    <a:lstStyle/>
                    <a:p>
                      <a:pPr algn="ctr" fontAlgn="ctr">
                        <a:buNone/>
                      </a:pPr>
                      <a:r>
                        <a:rPr lang="en-US" sz="1100" b="1" i="0" u="none" strike="noStrike">
                          <a:solidFill>
                            <a:srgbClr val="000000"/>
                          </a:solidFill>
                          <a:effectLst/>
                          <a:latin typeface="+mn-lt"/>
                        </a:rPr>
                        <a:t>26.29%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BAB"/>
                    </a:solidFill>
                  </a:tcPr>
                </a:tc>
                <a:tc>
                  <a:txBody>
                    <a:bodyPr/>
                    <a:lstStyle/>
                    <a:p>
                      <a:pPr algn="ctr" fontAlgn="ctr">
                        <a:buNone/>
                      </a:pPr>
                      <a:r>
                        <a:rPr lang="en-US" sz="1100" b="1" i="0" u="none" strike="noStrike">
                          <a:solidFill>
                            <a:srgbClr val="000000"/>
                          </a:solidFill>
                          <a:effectLst/>
                          <a:latin typeface="+mn-lt"/>
                        </a:rPr>
                        <a:t>25.02%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BAB"/>
                    </a:solidFill>
                  </a:tcPr>
                </a:tc>
                <a:tc>
                  <a:txBody>
                    <a:bodyPr/>
                    <a:lstStyle/>
                    <a:p>
                      <a:pPr algn="ctr" fontAlgn="ctr">
                        <a:buNone/>
                      </a:pPr>
                      <a:r>
                        <a:rPr lang="en-US" sz="1100" b="1" i="0" u="none" strike="noStrike">
                          <a:solidFill>
                            <a:srgbClr val="FFFFFF"/>
                          </a:solidFill>
                          <a:effectLst/>
                          <a:latin typeface="+mn-lt"/>
                        </a:rPr>
                        <a:t>31.22%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297D"/>
                    </a:solidFill>
                  </a:tcPr>
                </a:tc>
                <a:tc>
                  <a:txBody>
                    <a:bodyPr/>
                    <a:lstStyle/>
                    <a:p>
                      <a:pPr algn="l" fontAlgn="b">
                        <a:buNone/>
                      </a:pPr>
                      <a:endParaRPr lang="en-US" sz="1100" b="0" i="0" u="none" strike="noStrike">
                        <a:solidFill>
                          <a:srgbClr val="000000"/>
                        </a:solidFill>
                        <a:effectLst/>
                        <a:latin typeface="+mn-lt"/>
                      </a:endParaRPr>
                    </a:p>
                  </a:txBody>
                  <a:tcPr marL="0" marR="0" marT="0" marB="0">
                    <a:lnL w="12700" cap="flat" cmpd="sng" algn="ctr">
                      <a:solidFill>
                        <a:srgbClr val="FFFFF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47776862"/>
                  </a:ext>
                </a:extLst>
              </a:tr>
              <a:tr h="406397">
                <a:tc>
                  <a:txBody>
                    <a:bodyPr/>
                    <a:lstStyle/>
                    <a:p>
                      <a:pPr algn="ctr" fontAlgn="ctr">
                        <a:buNone/>
                      </a:pPr>
                      <a:r>
                        <a:rPr lang="en-US" sz="1100" b="1" i="0" u="none" strike="noStrike">
                          <a:solidFill>
                            <a:srgbClr val="000000"/>
                          </a:solidFill>
                          <a:effectLst/>
                          <a:latin typeface="+mn-lt"/>
                        </a:rPr>
                        <a:t>1.36%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DD76"/>
                    </a:solidFill>
                  </a:tcPr>
                </a:tc>
                <a:tc>
                  <a:txBody>
                    <a:bodyPr/>
                    <a:lstStyle/>
                    <a:p>
                      <a:pPr algn="ctr" fontAlgn="ctr">
                        <a:buNone/>
                      </a:pPr>
                      <a:r>
                        <a:rPr lang="en-US" sz="1100" b="1" i="0" u="none" strike="noStrike">
                          <a:solidFill>
                            <a:srgbClr val="FFFFFF"/>
                          </a:solidFill>
                          <a:effectLst/>
                          <a:latin typeface="+mn-lt"/>
                        </a:rPr>
                        <a:t>17.13%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31017"/>
                    </a:solidFill>
                  </a:tcPr>
                </a:tc>
                <a:tc>
                  <a:txBody>
                    <a:bodyPr/>
                    <a:lstStyle/>
                    <a:p>
                      <a:pPr algn="ctr" fontAlgn="ctr">
                        <a:buNone/>
                      </a:pPr>
                      <a:r>
                        <a:rPr lang="en-US" sz="1100" b="1" i="0" u="none" strike="noStrike">
                          <a:solidFill>
                            <a:srgbClr val="FFFFFF"/>
                          </a:solidFill>
                          <a:effectLst/>
                          <a:latin typeface="+mn-lt"/>
                        </a:rPr>
                        <a:t>25.03%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297D"/>
                    </a:solidFill>
                  </a:tcPr>
                </a:tc>
                <a:tc>
                  <a:txBody>
                    <a:bodyPr/>
                    <a:lstStyle/>
                    <a:p>
                      <a:pPr algn="ctr" fontAlgn="ctr">
                        <a:buNone/>
                      </a:pPr>
                      <a:r>
                        <a:rPr lang="en-US" sz="1100" b="1" i="0" u="none" strike="noStrike">
                          <a:solidFill>
                            <a:srgbClr val="FFFFFF"/>
                          </a:solidFill>
                          <a:effectLst/>
                          <a:latin typeface="+mn-lt"/>
                        </a:rPr>
                        <a:t>-1.51%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69E8"/>
                    </a:solidFill>
                  </a:tcPr>
                </a:tc>
                <a:tc>
                  <a:txBody>
                    <a:bodyPr/>
                    <a:lstStyle/>
                    <a:p>
                      <a:pPr algn="ctr" fontAlgn="ctr">
                        <a:buNone/>
                      </a:pPr>
                      <a:r>
                        <a:rPr lang="en-US" sz="1100" b="1" i="0" u="none" strike="noStrike">
                          <a:solidFill>
                            <a:srgbClr val="000000"/>
                          </a:solidFill>
                          <a:effectLst/>
                          <a:latin typeface="+mn-lt"/>
                        </a:rPr>
                        <a:t>30.54%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CEBFF"/>
                    </a:solidFill>
                  </a:tcPr>
                </a:tc>
                <a:tc>
                  <a:txBody>
                    <a:bodyPr/>
                    <a:lstStyle/>
                    <a:p>
                      <a:pPr algn="ctr" fontAlgn="ctr">
                        <a:buNone/>
                      </a:pPr>
                      <a:r>
                        <a:rPr lang="en-US" sz="1100" b="1" i="0" u="none" strike="noStrike">
                          <a:solidFill>
                            <a:srgbClr val="000000"/>
                          </a:solidFill>
                          <a:effectLst/>
                          <a:latin typeface="+mn-lt"/>
                        </a:rPr>
                        <a:t>18.40%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BAB"/>
                    </a:solidFill>
                  </a:tcPr>
                </a:tc>
                <a:tc>
                  <a:txBody>
                    <a:bodyPr/>
                    <a:lstStyle/>
                    <a:p>
                      <a:pPr algn="ctr" fontAlgn="ctr">
                        <a:buNone/>
                      </a:pPr>
                      <a:r>
                        <a:rPr lang="en-US" sz="1100" b="1" i="0" u="none" strike="noStrike">
                          <a:solidFill>
                            <a:srgbClr val="000000"/>
                          </a:solidFill>
                          <a:effectLst/>
                          <a:latin typeface="+mn-lt"/>
                        </a:rPr>
                        <a:t>25.16%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DAC1"/>
                    </a:solidFill>
                  </a:tcPr>
                </a:tc>
                <a:tc>
                  <a:txBody>
                    <a:bodyPr/>
                    <a:lstStyle/>
                    <a:p>
                      <a:pPr algn="ctr" fontAlgn="ctr">
                        <a:buNone/>
                      </a:pPr>
                      <a:r>
                        <a:rPr lang="en-US" sz="1100" b="1" i="0" u="none" strike="noStrike">
                          <a:solidFill>
                            <a:srgbClr val="FFFFFF"/>
                          </a:solidFill>
                          <a:effectLst/>
                          <a:latin typeface="+mn-lt"/>
                        </a:rPr>
                        <a:t>-11.19%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31017"/>
                    </a:solidFill>
                  </a:tcPr>
                </a:tc>
                <a:tc>
                  <a:txBody>
                    <a:bodyPr/>
                    <a:lstStyle/>
                    <a:p>
                      <a:pPr algn="ctr" fontAlgn="ctr">
                        <a:buNone/>
                      </a:pPr>
                      <a:r>
                        <a:rPr lang="en-US" sz="1100" b="1" i="0" u="none" strike="noStrike">
                          <a:solidFill>
                            <a:srgbClr val="FFFFFF"/>
                          </a:solidFill>
                          <a:effectLst/>
                          <a:latin typeface="+mn-lt"/>
                        </a:rPr>
                        <a:t>18.24%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297D"/>
                    </a:solidFill>
                  </a:tcPr>
                </a:tc>
                <a:tc>
                  <a:txBody>
                    <a:bodyPr/>
                    <a:lstStyle/>
                    <a:p>
                      <a:pPr algn="ctr" fontAlgn="ctr">
                        <a:buNone/>
                      </a:pPr>
                      <a:r>
                        <a:rPr lang="en-US" sz="1100" b="1" i="0" u="none" strike="noStrike">
                          <a:solidFill>
                            <a:srgbClr val="000000"/>
                          </a:solidFill>
                          <a:effectLst/>
                          <a:latin typeface="+mn-lt"/>
                        </a:rPr>
                        <a:t>15.34%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CEBFF"/>
                    </a:solidFill>
                  </a:tcPr>
                </a:tc>
                <a:tc>
                  <a:txBody>
                    <a:bodyPr/>
                    <a:lstStyle/>
                    <a:p>
                      <a:pPr algn="ctr" fontAlgn="ctr">
                        <a:buNone/>
                      </a:pPr>
                      <a:r>
                        <a:rPr lang="en-US" sz="1100" b="1" i="0" u="none" strike="noStrike">
                          <a:solidFill>
                            <a:srgbClr val="FFFFFF"/>
                          </a:solidFill>
                          <a:effectLst/>
                          <a:latin typeface="+mn-lt"/>
                        </a:rPr>
                        <a:t>18.56%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69E8"/>
                    </a:solidFill>
                  </a:tcPr>
                </a:tc>
                <a:tc>
                  <a:txBody>
                    <a:bodyPr/>
                    <a:lstStyle/>
                    <a:p>
                      <a:pPr algn="l" fontAlgn="b">
                        <a:buNone/>
                      </a:pPr>
                      <a:endParaRPr lang="en-US" sz="1100" b="0" i="0" u="none" strike="noStrike">
                        <a:solidFill>
                          <a:srgbClr val="000000"/>
                        </a:solidFill>
                        <a:effectLst/>
                        <a:latin typeface="+mn-lt"/>
                      </a:endParaRPr>
                    </a:p>
                  </a:txBody>
                  <a:tcPr marL="0" marR="0" marT="0" marB="0" anchor="b">
                    <a:lnL w="12700" cap="flat" cmpd="sng" algn="ctr">
                      <a:solidFill>
                        <a:srgbClr val="FFFFF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93835116"/>
                  </a:ext>
                </a:extLst>
              </a:tr>
              <a:tr h="406397">
                <a:tc>
                  <a:txBody>
                    <a:bodyPr/>
                    <a:lstStyle/>
                    <a:p>
                      <a:pPr algn="ctr" fontAlgn="ctr">
                        <a:buNone/>
                      </a:pPr>
                      <a:r>
                        <a:rPr lang="en-US" sz="1100" b="1" i="0" u="none" strike="noStrike">
                          <a:solidFill>
                            <a:srgbClr val="000000"/>
                          </a:solidFill>
                          <a:effectLst/>
                          <a:latin typeface="+mn-lt"/>
                        </a:rPr>
                        <a:t>0.55%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F0C2"/>
                    </a:solidFill>
                  </a:tcPr>
                </a:tc>
                <a:tc>
                  <a:txBody>
                    <a:bodyPr/>
                    <a:lstStyle/>
                    <a:p>
                      <a:pPr algn="ctr" fontAlgn="ctr">
                        <a:buNone/>
                      </a:pPr>
                      <a:r>
                        <a:rPr lang="en-US" sz="1100" b="1" i="0" u="none" strike="noStrike">
                          <a:solidFill>
                            <a:srgbClr val="000000"/>
                          </a:solidFill>
                          <a:effectLst/>
                          <a:latin typeface="+mn-lt"/>
                        </a:rPr>
                        <a:t>13.80%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CEBFF"/>
                    </a:solidFill>
                  </a:tcPr>
                </a:tc>
                <a:tc>
                  <a:txBody>
                    <a:bodyPr/>
                    <a:lstStyle/>
                    <a:p>
                      <a:pPr algn="ctr" fontAlgn="ctr">
                        <a:buNone/>
                      </a:pPr>
                      <a:r>
                        <a:rPr lang="en-US" sz="1100" b="1" i="0" u="none" strike="noStrike">
                          <a:solidFill>
                            <a:srgbClr val="000000"/>
                          </a:solidFill>
                          <a:effectLst/>
                          <a:latin typeface="+mn-lt"/>
                        </a:rPr>
                        <a:t>21.83%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BAB"/>
                    </a:solidFill>
                  </a:tcPr>
                </a:tc>
                <a:tc>
                  <a:txBody>
                    <a:bodyPr/>
                    <a:lstStyle/>
                    <a:p>
                      <a:pPr algn="ctr" fontAlgn="ctr">
                        <a:buNone/>
                      </a:pPr>
                      <a:r>
                        <a:rPr lang="en-US" sz="1100" b="1" i="0" u="none" strike="noStrike">
                          <a:solidFill>
                            <a:srgbClr val="FFFFFF"/>
                          </a:solidFill>
                          <a:effectLst/>
                          <a:latin typeface="+mn-lt"/>
                        </a:rPr>
                        <a:t>-2.08%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31017"/>
                    </a:solidFill>
                  </a:tcPr>
                </a:tc>
                <a:tc>
                  <a:txBody>
                    <a:bodyPr/>
                    <a:lstStyle/>
                    <a:p>
                      <a:pPr algn="ctr" fontAlgn="ctr">
                        <a:buNone/>
                      </a:pPr>
                      <a:r>
                        <a:rPr lang="en-US" sz="1100" b="1" i="0" u="none" strike="noStrike">
                          <a:solidFill>
                            <a:srgbClr val="000000"/>
                          </a:solidFill>
                          <a:effectLst/>
                          <a:latin typeface="+mn-lt"/>
                        </a:rPr>
                        <a:t>26.54%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DAC1"/>
                    </a:solidFill>
                  </a:tcPr>
                </a:tc>
                <a:tc>
                  <a:txBody>
                    <a:bodyPr/>
                    <a:lstStyle/>
                    <a:p>
                      <a:pPr algn="ctr" fontAlgn="ctr">
                        <a:buNone/>
                      </a:pPr>
                      <a:r>
                        <a:rPr lang="en-US" sz="1100" b="1" i="0" u="none" strike="noStrike">
                          <a:solidFill>
                            <a:srgbClr val="000000"/>
                          </a:solidFill>
                          <a:effectLst/>
                          <a:latin typeface="+mn-lt"/>
                        </a:rPr>
                        <a:t>18.31%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D7FF"/>
                    </a:solidFill>
                  </a:tcPr>
                </a:tc>
                <a:tc>
                  <a:txBody>
                    <a:bodyPr/>
                    <a:lstStyle/>
                    <a:p>
                      <a:pPr algn="ctr" fontAlgn="ctr">
                        <a:buNone/>
                      </a:pPr>
                      <a:r>
                        <a:rPr lang="en-US" sz="1100" b="1" i="0" u="none" strike="noStrike">
                          <a:solidFill>
                            <a:srgbClr val="000000"/>
                          </a:solidFill>
                          <a:effectLst/>
                          <a:latin typeface="+mn-lt"/>
                        </a:rPr>
                        <a:t>22.58%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CEBFF"/>
                    </a:solidFill>
                  </a:tcPr>
                </a:tc>
                <a:tc>
                  <a:txBody>
                    <a:bodyPr/>
                    <a:lstStyle/>
                    <a:p>
                      <a:pPr algn="ctr" fontAlgn="ctr">
                        <a:buNone/>
                      </a:pPr>
                      <a:r>
                        <a:rPr lang="en-US" sz="1100" b="1" i="0" u="none" strike="noStrike">
                          <a:solidFill>
                            <a:srgbClr val="000000"/>
                          </a:solidFill>
                          <a:effectLst/>
                          <a:latin typeface="+mn-lt"/>
                        </a:rPr>
                        <a:t>-13.01%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F0C2"/>
                    </a:solidFill>
                  </a:tcPr>
                </a:tc>
                <a:tc>
                  <a:txBody>
                    <a:bodyPr/>
                    <a:lstStyle/>
                    <a:p>
                      <a:pPr algn="ctr" fontAlgn="ctr">
                        <a:buNone/>
                      </a:pPr>
                      <a:r>
                        <a:rPr lang="en-US" sz="1100" b="1" i="0" u="none" strike="noStrike">
                          <a:solidFill>
                            <a:srgbClr val="000000"/>
                          </a:solidFill>
                          <a:effectLst/>
                          <a:latin typeface="+mn-lt"/>
                        </a:rPr>
                        <a:t>17.23%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CEBFF"/>
                    </a:solidFill>
                  </a:tcPr>
                </a:tc>
                <a:tc>
                  <a:txBody>
                    <a:bodyPr/>
                    <a:lstStyle/>
                    <a:p>
                      <a:pPr algn="ctr" fontAlgn="ctr">
                        <a:buNone/>
                      </a:pPr>
                      <a:r>
                        <a:rPr lang="en-US" sz="1100" b="1" i="0" u="none" strike="noStrike">
                          <a:solidFill>
                            <a:srgbClr val="000000"/>
                          </a:solidFill>
                          <a:effectLst/>
                          <a:latin typeface="+mn-lt"/>
                        </a:rPr>
                        <a:t>14.37%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DAC1"/>
                    </a:solidFill>
                  </a:tcPr>
                </a:tc>
                <a:tc>
                  <a:txBody>
                    <a:bodyPr/>
                    <a:lstStyle/>
                    <a:p>
                      <a:pPr algn="ctr" fontAlgn="ctr">
                        <a:buNone/>
                      </a:pPr>
                      <a:r>
                        <a:rPr lang="en-US" sz="1100" b="1" i="0" u="none" strike="noStrike">
                          <a:solidFill>
                            <a:srgbClr val="000000"/>
                          </a:solidFill>
                          <a:effectLst/>
                          <a:latin typeface="+mn-lt"/>
                        </a:rPr>
                        <a:t>17.88%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BAB"/>
                    </a:solidFill>
                  </a:tcPr>
                </a:tc>
                <a:tc>
                  <a:txBody>
                    <a:bodyPr/>
                    <a:lstStyle/>
                    <a:p>
                      <a:pPr algn="l" fontAlgn="b">
                        <a:buNone/>
                      </a:pPr>
                      <a:endParaRPr lang="en-US" sz="1100" b="0" i="0" u="none" strike="noStrike">
                        <a:solidFill>
                          <a:srgbClr val="000000"/>
                        </a:solidFill>
                        <a:effectLst/>
                        <a:latin typeface="+mn-lt"/>
                      </a:endParaRPr>
                    </a:p>
                  </a:txBody>
                  <a:tcPr marL="0" marR="0" marT="0" marB="0" anchor="b">
                    <a:lnL w="12700" cap="flat" cmpd="sng" algn="ctr">
                      <a:solidFill>
                        <a:srgbClr val="FFFFF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466778757"/>
                  </a:ext>
                </a:extLst>
              </a:tr>
              <a:tr h="406397">
                <a:tc>
                  <a:txBody>
                    <a:bodyPr/>
                    <a:lstStyle/>
                    <a:p>
                      <a:pPr algn="ctr" fontAlgn="ctr">
                        <a:buNone/>
                      </a:pPr>
                      <a:r>
                        <a:rPr lang="en-US" sz="1100" b="1" i="0" u="none" strike="noStrike">
                          <a:solidFill>
                            <a:srgbClr val="FFFFFF"/>
                          </a:solidFill>
                          <a:effectLst/>
                          <a:latin typeface="+mn-lt"/>
                        </a:rPr>
                        <a:t>-0.81%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297D"/>
                    </a:solidFill>
                  </a:tcPr>
                </a:tc>
                <a:tc>
                  <a:txBody>
                    <a:bodyPr/>
                    <a:lstStyle/>
                    <a:p>
                      <a:pPr algn="ctr" fontAlgn="ctr">
                        <a:buNone/>
                      </a:pPr>
                      <a:r>
                        <a:rPr lang="en-US" sz="1100" b="1" i="0" u="none" strike="noStrike">
                          <a:solidFill>
                            <a:srgbClr val="000000"/>
                          </a:solidFill>
                          <a:effectLst/>
                          <a:latin typeface="+mn-lt"/>
                        </a:rPr>
                        <a:t>11.96%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BAB"/>
                    </a:solidFill>
                  </a:tcPr>
                </a:tc>
                <a:tc>
                  <a:txBody>
                    <a:bodyPr/>
                    <a:lstStyle/>
                    <a:p>
                      <a:pPr algn="ctr" fontAlgn="ctr">
                        <a:buNone/>
                      </a:pPr>
                      <a:r>
                        <a:rPr lang="en-US" sz="1100" b="1" i="0" u="none" strike="noStrike">
                          <a:solidFill>
                            <a:srgbClr val="000000"/>
                          </a:solidFill>
                          <a:effectLst/>
                          <a:latin typeface="+mn-lt"/>
                        </a:rPr>
                        <a:t>18.52%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CEBFF"/>
                    </a:solidFill>
                  </a:tcPr>
                </a:tc>
                <a:tc>
                  <a:txBody>
                    <a:bodyPr/>
                    <a:lstStyle/>
                    <a:p>
                      <a:pPr algn="ctr" fontAlgn="ctr">
                        <a:buNone/>
                      </a:pPr>
                      <a:r>
                        <a:rPr lang="en-US" sz="1100" b="1" i="0" u="none" strike="noStrike">
                          <a:solidFill>
                            <a:srgbClr val="000000"/>
                          </a:solidFill>
                          <a:effectLst/>
                          <a:latin typeface="+mn-lt"/>
                        </a:rPr>
                        <a:t>-4.38%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BAB"/>
                    </a:solidFill>
                  </a:tcPr>
                </a:tc>
                <a:tc>
                  <a:txBody>
                    <a:bodyPr/>
                    <a:lstStyle/>
                    <a:p>
                      <a:pPr algn="ctr" fontAlgn="ctr">
                        <a:buNone/>
                      </a:pPr>
                      <a:r>
                        <a:rPr lang="en-US" sz="1100" b="1" i="0" u="none" strike="noStrike">
                          <a:solidFill>
                            <a:srgbClr val="FFFFFF"/>
                          </a:solidFill>
                          <a:effectLst/>
                          <a:latin typeface="+mn-lt"/>
                        </a:rPr>
                        <a:t>25.52%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A659E"/>
                    </a:solidFill>
                  </a:tcPr>
                </a:tc>
                <a:tc>
                  <a:txBody>
                    <a:bodyPr/>
                    <a:lstStyle/>
                    <a:p>
                      <a:pPr algn="ctr" fontAlgn="ctr">
                        <a:buNone/>
                      </a:pPr>
                      <a:r>
                        <a:rPr lang="en-US" sz="1100" b="1" i="0" u="none" strike="noStrike">
                          <a:solidFill>
                            <a:srgbClr val="000000"/>
                          </a:solidFill>
                          <a:effectLst/>
                          <a:latin typeface="+mn-lt"/>
                        </a:rPr>
                        <a:t>17.10%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CEBFF"/>
                    </a:solidFill>
                  </a:tcPr>
                </a:tc>
                <a:tc>
                  <a:txBody>
                    <a:bodyPr/>
                    <a:lstStyle/>
                    <a:p>
                      <a:pPr algn="ctr" fontAlgn="ctr">
                        <a:buNone/>
                      </a:pPr>
                      <a:r>
                        <a:rPr lang="en-US" sz="1100" b="1" i="0" u="none" strike="noStrike">
                          <a:solidFill>
                            <a:srgbClr val="FFFFFF"/>
                          </a:solidFill>
                          <a:effectLst/>
                          <a:latin typeface="+mn-lt"/>
                        </a:rPr>
                        <a:t>14.82%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A659E"/>
                    </a:solidFill>
                  </a:tcPr>
                </a:tc>
                <a:tc>
                  <a:txBody>
                    <a:bodyPr/>
                    <a:lstStyle/>
                    <a:p>
                      <a:pPr algn="ctr" fontAlgn="ctr">
                        <a:buNone/>
                      </a:pPr>
                      <a:r>
                        <a:rPr lang="en-US" sz="1100" b="1" i="0" u="none" strike="noStrike">
                          <a:solidFill>
                            <a:srgbClr val="FFFFFF"/>
                          </a:solidFill>
                          <a:effectLst/>
                          <a:latin typeface="+mn-lt"/>
                        </a:rPr>
                        <a:t>-14.45%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297D"/>
                    </a:solidFill>
                  </a:tcPr>
                </a:tc>
                <a:tc>
                  <a:txBody>
                    <a:bodyPr/>
                    <a:lstStyle/>
                    <a:p>
                      <a:pPr algn="ctr" fontAlgn="ctr">
                        <a:buNone/>
                      </a:pPr>
                      <a:r>
                        <a:rPr lang="en-US" sz="1100" b="1" i="0" u="none" strike="noStrike">
                          <a:solidFill>
                            <a:srgbClr val="FFFFFF"/>
                          </a:solidFill>
                          <a:effectLst/>
                          <a:latin typeface="+mn-lt"/>
                        </a:rPr>
                        <a:t>16.93%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A659E"/>
                    </a:solidFill>
                  </a:tcPr>
                </a:tc>
                <a:tc>
                  <a:txBody>
                    <a:bodyPr/>
                    <a:lstStyle/>
                    <a:p>
                      <a:pPr algn="ctr" fontAlgn="ctr">
                        <a:buNone/>
                      </a:pPr>
                      <a:r>
                        <a:rPr lang="en-US" sz="1100" b="1" i="0" u="none" strike="noStrike">
                          <a:solidFill>
                            <a:srgbClr val="FFFFFF"/>
                          </a:solidFill>
                          <a:effectLst/>
                          <a:latin typeface="+mn-lt"/>
                        </a:rPr>
                        <a:t>11.54%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A659E"/>
                    </a:solidFill>
                  </a:tcPr>
                </a:tc>
                <a:tc>
                  <a:txBody>
                    <a:bodyPr/>
                    <a:lstStyle/>
                    <a:p>
                      <a:pPr algn="ctr" fontAlgn="ctr">
                        <a:buNone/>
                      </a:pPr>
                      <a:r>
                        <a:rPr lang="en-US" sz="1100" b="1" i="0" u="none" strike="noStrike">
                          <a:solidFill>
                            <a:srgbClr val="000000"/>
                          </a:solidFill>
                          <a:effectLst/>
                          <a:latin typeface="+mn-lt"/>
                        </a:rPr>
                        <a:t>15.91%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DAC1"/>
                    </a:solidFill>
                  </a:tcPr>
                </a:tc>
                <a:tc>
                  <a:txBody>
                    <a:bodyPr/>
                    <a:lstStyle/>
                    <a:p>
                      <a:pPr algn="l" fontAlgn="b">
                        <a:buNone/>
                      </a:pPr>
                      <a:endParaRPr lang="en-US" sz="1100" b="0" i="0" u="none" strike="noStrike">
                        <a:solidFill>
                          <a:srgbClr val="000000"/>
                        </a:solidFill>
                        <a:effectLst/>
                        <a:latin typeface="+mn-lt"/>
                      </a:endParaRPr>
                    </a:p>
                  </a:txBody>
                  <a:tcPr marL="0" marR="0" marT="0" marB="0" anchor="b">
                    <a:lnL w="12700" cap="flat" cmpd="sng" algn="ctr">
                      <a:solidFill>
                        <a:srgbClr val="FFFFF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937773006"/>
                  </a:ext>
                </a:extLst>
              </a:tr>
              <a:tr h="406397">
                <a:tc>
                  <a:txBody>
                    <a:bodyPr/>
                    <a:lstStyle/>
                    <a:p>
                      <a:pPr algn="ctr" fontAlgn="ctr">
                        <a:buNone/>
                      </a:pPr>
                      <a:r>
                        <a:rPr lang="en-US" sz="1100" b="1" i="0" u="none" strike="noStrike">
                          <a:solidFill>
                            <a:srgbClr val="000000"/>
                          </a:solidFill>
                          <a:effectLst/>
                          <a:latin typeface="+mn-lt"/>
                        </a:rPr>
                        <a:t>-2.44%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CEBFF"/>
                    </a:solidFill>
                  </a:tcPr>
                </a:tc>
                <a:tc>
                  <a:txBody>
                    <a:bodyPr/>
                    <a:lstStyle/>
                    <a:p>
                      <a:pPr algn="ctr" fontAlgn="ctr">
                        <a:buNone/>
                      </a:pPr>
                      <a:r>
                        <a:rPr lang="en-US" sz="1100" b="1" i="0" u="none" strike="noStrike">
                          <a:solidFill>
                            <a:srgbClr val="000000"/>
                          </a:solidFill>
                          <a:effectLst/>
                          <a:latin typeface="+mn-lt"/>
                        </a:rPr>
                        <a:t>11.19%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D7FF"/>
                    </a:solidFill>
                  </a:tcPr>
                </a:tc>
                <a:tc>
                  <a:txBody>
                    <a:bodyPr/>
                    <a:lstStyle/>
                    <a:p>
                      <a:pPr algn="ctr" fontAlgn="ctr">
                        <a:buNone/>
                      </a:pPr>
                      <a:r>
                        <a:rPr lang="en-US" sz="1100" b="1" i="0" u="none" strike="noStrike">
                          <a:solidFill>
                            <a:srgbClr val="FFFFFF"/>
                          </a:solidFill>
                          <a:effectLst/>
                          <a:latin typeface="+mn-lt"/>
                        </a:rPr>
                        <a:t>14.65%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A659E"/>
                    </a:solidFill>
                  </a:tcPr>
                </a:tc>
                <a:tc>
                  <a:txBody>
                    <a:bodyPr/>
                    <a:lstStyle/>
                    <a:p>
                      <a:pPr algn="ctr" fontAlgn="ctr">
                        <a:buNone/>
                      </a:pPr>
                      <a:r>
                        <a:rPr lang="en-US" sz="1100" b="1" i="0" u="none" strike="noStrike">
                          <a:solidFill>
                            <a:srgbClr val="000000"/>
                          </a:solidFill>
                          <a:effectLst/>
                          <a:latin typeface="+mn-lt"/>
                        </a:rPr>
                        <a:t>-8.27%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DAC1"/>
                    </a:solidFill>
                  </a:tcPr>
                </a:tc>
                <a:tc>
                  <a:txBody>
                    <a:bodyPr/>
                    <a:lstStyle/>
                    <a:p>
                      <a:pPr algn="ctr" fontAlgn="ctr">
                        <a:buNone/>
                      </a:pPr>
                      <a:r>
                        <a:rPr lang="en-US" sz="1100" b="1" i="0" u="none" strike="noStrike">
                          <a:solidFill>
                            <a:srgbClr val="FFFFFF"/>
                          </a:solidFill>
                          <a:effectLst/>
                          <a:latin typeface="+mn-lt"/>
                        </a:rPr>
                        <a:t>22.01%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297D"/>
                    </a:solidFill>
                  </a:tcPr>
                </a:tc>
                <a:tc>
                  <a:txBody>
                    <a:bodyPr/>
                    <a:lstStyle/>
                    <a:p>
                      <a:pPr algn="ctr" fontAlgn="ctr">
                        <a:buNone/>
                      </a:pPr>
                      <a:r>
                        <a:rPr lang="en-US" sz="1100" b="1" i="0" u="none" strike="noStrike">
                          <a:solidFill>
                            <a:srgbClr val="FFFFFF"/>
                          </a:solidFill>
                          <a:effectLst/>
                          <a:latin typeface="+mn-lt"/>
                        </a:rPr>
                        <a:t>7.82%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297D"/>
                    </a:solidFill>
                  </a:tcPr>
                </a:tc>
                <a:tc>
                  <a:txBody>
                    <a:bodyPr/>
                    <a:lstStyle/>
                    <a:p>
                      <a:pPr algn="ctr" fontAlgn="ctr">
                        <a:buNone/>
                      </a:pPr>
                      <a:r>
                        <a:rPr lang="en-US" sz="1100" b="1" i="0" u="none" strike="noStrike">
                          <a:solidFill>
                            <a:srgbClr val="FFFFFF"/>
                          </a:solidFill>
                          <a:effectLst/>
                          <a:latin typeface="+mn-lt"/>
                        </a:rPr>
                        <a:t>11.26%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297D"/>
                    </a:solidFill>
                  </a:tcPr>
                </a:tc>
                <a:tc>
                  <a:txBody>
                    <a:bodyPr/>
                    <a:lstStyle/>
                    <a:p>
                      <a:pPr algn="ctr" fontAlgn="ctr">
                        <a:buNone/>
                      </a:pPr>
                      <a:r>
                        <a:rPr lang="en-US" sz="1100" b="1" i="0" u="none" strike="noStrike">
                          <a:solidFill>
                            <a:srgbClr val="000000"/>
                          </a:solidFill>
                          <a:effectLst/>
                          <a:latin typeface="+mn-lt"/>
                        </a:rPr>
                        <a:t>-17.32%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CEBFF"/>
                    </a:solidFill>
                  </a:tcPr>
                </a:tc>
                <a:tc>
                  <a:txBody>
                    <a:bodyPr/>
                    <a:lstStyle/>
                    <a:p>
                      <a:pPr algn="ctr" fontAlgn="ctr">
                        <a:buNone/>
                      </a:pPr>
                      <a:r>
                        <a:rPr lang="en-US" sz="1100" b="1" i="0" u="none" strike="noStrike">
                          <a:solidFill>
                            <a:srgbClr val="FFFFFF"/>
                          </a:solidFill>
                          <a:effectLst/>
                          <a:latin typeface="+mn-lt"/>
                        </a:rPr>
                        <a:t>13.44%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31017"/>
                    </a:solidFill>
                  </a:tcPr>
                </a:tc>
                <a:tc>
                  <a:txBody>
                    <a:bodyPr/>
                    <a:lstStyle/>
                    <a:p>
                      <a:pPr algn="ctr" fontAlgn="ctr">
                        <a:buNone/>
                      </a:pPr>
                      <a:r>
                        <a:rPr lang="en-US" sz="1100" b="1" i="0" u="none" strike="noStrike">
                          <a:solidFill>
                            <a:srgbClr val="FFFFFF"/>
                          </a:solidFill>
                          <a:effectLst/>
                          <a:latin typeface="+mn-lt"/>
                        </a:rPr>
                        <a:t>8.19%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31017"/>
                    </a:solidFill>
                  </a:tcPr>
                </a:tc>
                <a:tc>
                  <a:txBody>
                    <a:bodyPr/>
                    <a:lstStyle/>
                    <a:p>
                      <a:pPr algn="ctr" fontAlgn="ctr">
                        <a:buNone/>
                      </a:pPr>
                      <a:r>
                        <a:rPr lang="en-US" sz="1100" b="1" i="0" u="none" strike="noStrike">
                          <a:solidFill>
                            <a:srgbClr val="FFFFFF"/>
                          </a:solidFill>
                          <a:effectLst/>
                          <a:latin typeface="+mn-lt"/>
                        </a:rPr>
                        <a:t>12.81%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A659E"/>
                    </a:solidFill>
                  </a:tcPr>
                </a:tc>
                <a:tc>
                  <a:txBody>
                    <a:bodyPr/>
                    <a:lstStyle/>
                    <a:p>
                      <a:pPr algn="l" fontAlgn="b">
                        <a:buNone/>
                      </a:pPr>
                      <a:endParaRPr lang="en-US" sz="1100" b="0" i="0" u="none" strike="noStrike">
                        <a:solidFill>
                          <a:srgbClr val="000000"/>
                        </a:solidFill>
                        <a:effectLst/>
                        <a:latin typeface="+mn-lt"/>
                      </a:endParaRPr>
                    </a:p>
                  </a:txBody>
                  <a:tcPr marL="0" marR="0" marT="0" marB="0" anchor="b">
                    <a:lnL w="12700" cap="flat" cmpd="sng" algn="ctr">
                      <a:solidFill>
                        <a:srgbClr val="FFFFF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019653848"/>
                  </a:ext>
                </a:extLst>
              </a:tr>
              <a:tr h="406397">
                <a:tc>
                  <a:txBody>
                    <a:bodyPr/>
                    <a:lstStyle/>
                    <a:p>
                      <a:pPr algn="ctr" fontAlgn="ctr">
                        <a:buNone/>
                      </a:pPr>
                      <a:r>
                        <a:rPr lang="en-US" sz="1100" b="1" i="0" u="none" strike="noStrike">
                          <a:solidFill>
                            <a:srgbClr val="000000"/>
                          </a:solidFill>
                          <a:effectLst/>
                          <a:latin typeface="+mn-lt"/>
                        </a:rPr>
                        <a:t>-3.83%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DAC1"/>
                    </a:solidFill>
                  </a:tcPr>
                </a:tc>
                <a:tc>
                  <a:txBody>
                    <a:bodyPr/>
                    <a:lstStyle/>
                    <a:p>
                      <a:pPr algn="ctr" fontAlgn="ctr">
                        <a:buNone/>
                      </a:pPr>
                      <a:r>
                        <a:rPr lang="en-US" sz="1100" b="1" i="0" u="none" strike="noStrike">
                          <a:solidFill>
                            <a:srgbClr val="FFFFFF"/>
                          </a:solidFill>
                          <a:effectLst/>
                          <a:latin typeface="+mn-lt"/>
                        </a:rPr>
                        <a:t>7.08%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69E8"/>
                    </a:solidFill>
                  </a:tcPr>
                </a:tc>
                <a:tc>
                  <a:txBody>
                    <a:bodyPr/>
                    <a:lstStyle/>
                    <a:p>
                      <a:pPr algn="ctr" fontAlgn="ctr">
                        <a:buNone/>
                      </a:pPr>
                      <a:r>
                        <a:rPr lang="en-US" sz="1100" b="1" i="0" u="none" strike="noStrike">
                          <a:solidFill>
                            <a:srgbClr val="000000"/>
                          </a:solidFill>
                          <a:effectLst/>
                          <a:latin typeface="+mn-lt"/>
                        </a:rPr>
                        <a:t>13.66%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DAC1"/>
                    </a:solidFill>
                  </a:tcPr>
                </a:tc>
                <a:tc>
                  <a:txBody>
                    <a:bodyPr/>
                    <a:lstStyle/>
                    <a:p>
                      <a:pPr algn="ctr" fontAlgn="ctr">
                        <a:buNone/>
                      </a:pPr>
                      <a:r>
                        <a:rPr lang="en-US" sz="1100" b="1" i="0" u="none" strike="noStrike">
                          <a:solidFill>
                            <a:srgbClr val="000000"/>
                          </a:solidFill>
                          <a:effectLst/>
                          <a:latin typeface="+mn-lt"/>
                        </a:rPr>
                        <a:t>-9.06%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CEBFF"/>
                    </a:solidFill>
                  </a:tcPr>
                </a:tc>
                <a:tc>
                  <a:txBody>
                    <a:bodyPr/>
                    <a:lstStyle/>
                    <a:p>
                      <a:pPr algn="ctr" fontAlgn="ctr">
                        <a:buNone/>
                      </a:pPr>
                      <a:r>
                        <a:rPr lang="en-US" sz="1100" b="1" i="0" u="none" strike="noStrike">
                          <a:solidFill>
                            <a:srgbClr val="000000"/>
                          </a:solidFill>
                          <a:effectLst/>
                          <a:latin typeface="+mn-lt"/>
                        </a:rPr>
                        <a:t>18.44%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D7FF"/>
                    </a:solidFill>
                  </a:tcPr>
                </a:tc>
                <a:tc>
                  <a:txBody>
                    <a:bodyPr/>
                    <a:lstStyle/>
                    <a:p>
                      <a:pPr algn="ctr" fontAlgn="ctr">
                        <a:buNone/>
                      </a:pPr>
                      <a:r>
                        <a:rPr lang="en-US" sz="1100" b="1" i="0" u="none" strike="noStrike">
                          <a:solidFill>
                            <a:srgbClr val="000000"/>
                          </a:solidFill>
                          <a:effectLst/>
                          <a:latin typeface="+mn-lt"/>
                        </a:rPr>
                        <a:t>7.51%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F0C2"/>
                    </a:solidFill>
                  </a:tcPr>
                </a:tc>
                <a:tc>
                  <a:txBody>
                    <a:bodyPr/>
                    <a:lstStyle/>
                    <a:p>
                      <a:pPr algn="ctr" fontAlgn="ctr">
                        <a:buNone/>
                      </a:pPr>
                      <a:r>
                        <a:rPr lang="en-US" sz="1100" b="1" i="0" u="none" strike="noStrike">
                          <a:solidFill>
                            <a:srgbClr val="FFFFFF"/>
                          </a:solidFill>
                          <a:effectLst/>
                          <a:latin typeface="+mn-lt"/>
                        </a:rPr>
                        <a:t>5.28%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31017"/>
                    </a:solidFill>
                  </a:tcPr>
                </a:tc>
                <a:tc>
                  <a:txBody>
                    <a:bodyPr/>
                    <a:lstStyle/>
                    <a:p>
                      <a:pPr algn="ctr" fontAlgn="ctr">
                        <a:buNone/>
                      </a:pPr>
                      <a:r>
                        <a:rPr lang="en-US" sz="1100" b="1" i="0" u="none" strike="noStrike">
                          <a:solidFill>
                            <a:srgbClr val="000000"/>
                          </a:solidFill>
                          <a:effectLst/>
                          <a:latin typeface="+mn-lt"/>
                        </a:rPr>
                        <a:t>-18.11%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BAB"/>
                    </a:solidFill>
                  </a:tcPr>
                </a:tc>
                <a:tc>
                  <a:txBody>
                    <a:bodyPr/>
                    <a:lstStyle/>
                    <a:p>
                      <a:pPr algn="ctr" fontAlgn="ctr">
                        <a:buNone/>
                      </a:pPr>
                      <a:r>
                        <a:rPr lang="en-US" sz="1100" b="1" i="0" u="none" strike="noStrike">
                          <a:solidFill>
                            <a:srgbClr val="000000"/>
                          </a:solidFill>
                          <a:effectLst/>
                          <a:latin typeface="+mn-lt"/>
                        </a:rPr>
                        <a:t>11.46%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DAC1"/>
                    </a:solidFill>
                  </a:tcPr>
                </a:tc>
                <a:tc>
                  <a:txBody>
                    <a:bodyPr/>
                    <a:lstStyle/>
                    <a:p>
                      <a:pPr algn="ctr" fontAlgn="ctr">
                        <a:buNone/>
                      </a:pPr>
                      <a:r>
                        <a:rPr lang="en-US" sz="1100" b="1" i="0" u="none" strike="noStrike">
                          <a:solidFill>
                            <a:srgbClr val="000000"/>
                          </a:solidFill>
                          <a:effectLst/>
                          <a:latin typeface="+mn-lt"/>
                        </a:rPr>
                        <a:t>7.50%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D7FF"/>
                    </a:solidFill>
                  </a:tcPr>
                </a:tc>
                <a:tc>
                  <a:txBody>
                    <a:bodyPr/>
                    <a:lstStyle/>
                    <a:p>
                      <a:pPr algn="ctr" fontAlgn="ctr">
                        <a:buNone/>
                      </a:pPr>
                      <a:r>
                        <a:rPr lang="en-US" sz="1100" b="1" i="0" u="none" strike="noStrike">
                          <a:solidFill>
                            <a:srgbClr val="000000"/>
                          </a:solidFill>
                          <a:effectLst/>
                          <a:latin typeface="+mn-lt"/>
                        </a:rPr>
                        <a:t>10.60%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CEBFF"/>
                    </a:solidFill>
                  </a:tcPr>
                </a:tc>
                <a:tc>
                  <a:txBody>
                    <a:bodyPr/>
                    <a:lstStyle/>
                    <a:p>
                      <a:pPr algn="l" fontAlgn="b">
                        <a:buNone/>
                      </a:pPr>
                      <a:endParaRPr lang="en-US" sz="1100" b="0" i="0" u="none" strike="noStrike">
                        <a:solidFill>
                          <a:srgbClr val="000000"/>
                        </a:solidFill>
                        <a:effectLst/>
                        <a:latin typeface="+mn-lt"/>
                      </a:endParaRPr>
                    </a:p>
                  </a:txBody>
                  <a:tcPr marL="0" marR="0" marT="0" marB="0" anchor="b">
                    <a:lnL w="12700" cap="flat" cmpd="sng" algn="ctr">
                      <a:solidFill>
                        <a:srgbClr val="FFFFF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567966136"/>
                  </a:ext>
                </a:extLst>
              </a:tr>
              <a:tr h="406397">
                <a:tc>
                  <a:txBody>
                    <a:bodyPr/>
                    <a:lstStyle/>
                    <a:p>
                      <a:pPr algn="ctr" fontAlgn="ctr">
                        <a:buNone/>
                      </a:pPr>
                      <a:r>
                        <a:rPr lang="en-US" sz="1100" b="1" i="0" u="none" strike="noStrike">
                          <a:solidFill>
                            <a:srgbClr val="FFFFFF"/>
                          </a:solidFill>
                          <a:effectLst/>
                          <a:latin typeface="+mn-lt"/>
                        </a:rPr>
                        <a:t>-4.41%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A659E"/>
                    </a:solidFill>
                  </a:tcPr>
                </a:tc>
                <a:tc>
                  <a:txBody>
                    <a:bodyPr/>
                    <a:lstStyle/>
                    <a:p>
                      <a:pPr algn="ctr" fontAlgn="ctr">
                        <a:buNone/>
                      </a:pPr>
                      <a:r>
                        <a:rPr lang="en-US" sz="1100" b="1" i="0" u="none" strike="noStrike">
                          <a:solidFill>
                            <a:srgbClr val="000000"/>
                          </a:solidFill>
                          <a:effectLst/>
                          <a:latin typeface="+mn-lt"/>
                        </a:rPr>
                        <a:t>4.90%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DD76"/>
                    </a:solidFill>
                  </a:tcPr>
                </a:tc>
                <a:tc>
                  <a:txBody>
                    <a:bodyPr/>
                    <a:lstStyle/>
                    <a:p>
                      <a:pPr algn="ctr" fontAlgn="ctr">
                        <a:buNone/>
                      </a:pPr>
                      <a:r>
                        <a:rPr lang="en-US" sz="1100" b="1" i="0" u="none" strike="noStrike">
                          <a:solidFill>
                            <a:srgbClr val="FFFFFF"/>
                          </a:solidFill>
                          <a:effectLst/>
                          <a:latin typeface="+mn-lt"/>
                        </a:rPr>
                        <a:t>7.50%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31017"/>
                    </a:solidFill>
                  </a:tcPr>
                </a:tc>
                <a:tc>
                  <a:txBody>
                    <a:bodyPr/>
                    <a:lstStyle/>
                    <a:p>
                      <a:pPr algn="ctr" fontAlgn="ctr">
                        <a:buNone/>
                      </a:pPr>
                      <a:r>
                        <a:rPr lang="en-US" sz="1100" b="1" i="0" u="none" strike="noStrike">
                          <a:solidFill>
                            <a:srgbClr val="FFFFFF"/>
                          </a:solidFill>
                          <a:effectLst/>
                          <a:latin typeface="+mn-lt"/>
                        </a:rPr>
                        <a:t>-11.01%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A659E"/>
                    </a:solidFill>
                  </a:tcPr>
                </a:tc>
                <a:tc>
                  <a:txBody>
                    <a:bodyPr/>
                    <a:lstStyle/>
                    <a:p>
                      <a:pPr algn="ctr" fontAlgn="ctr">
                        <a:buNone/>
                      </a:pPr>
                      <a:r>
                        <a:rPr lang="en-US" sz="1100" b="1" i="0" u="none" strike="noStrike">
                          <a:solidFill>
                            <a:srgbClr val="FFFFFF"/>
                          </a:solidFill>
                          <a:effectLst/>
                          <a:latin typeface="+mn-lt"/>
                        </a:rPr>
                        <a:t>14.32%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31017"/>
                    </a:solidFill>
                  </a:tcPr>
                </a:tc>
                <a:tc>
                  <a:txBody>
                    <a:bodyPr/>
                    <a:lstStyle/>
                    <a:p>
                      <a:pPr algn="ctr" fontAlgn="ctr">
                        <a:buNone/>
                      </a:pPr>
                      <a:r>
                        <a:rPr lang="en-US" sz="1100" b="1" i="0" u="none" strike="noStrike">
                          <a:solidFill>
                            <a:srgbClr val="FFFFFF"/>
                          </a:solidFill>
                          <a:effectLst/>
                          <a:latin typeface="+mn-lt"/>
                        </a:rPr>
                        <a:t>7.11%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31017"/>
                    </a:solidFill>
                  </a:tcPr>
                </a:tc>
                <a:tc>
                  <a:txBody>
                    <a:bodyPr/>
                    <a:lstStyle/>
                    <a:p>
                      <a:pPr algn="ctr" fontAlgn="ctr">
                        <a:buNone/>
                      </a:pPr>
                      <a:r>
                        <a:rPr lang="en-US" sz="1100" b="1" i="0" u="none" strike="noStrike">
                          <a:solidFill>
                            <a:srgbClr val="000000"/>
                          </a:solidFill>
                          <a:effectLst/>
                          <a:latin typeface="+mn-lt"/>
                        </a:rPr>
                        <a:t>-1.40%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DD76"/>
                    </a:solidFill>
                  </a:tcPr>
                </a:tc>
                <a:tc>
                  <a:txBody>
                    <a:bodyPr/>
                    <a:lstStyle/>
                    <a:p>
                      <a:pPr algn="ctr" fontAlgn="ctr">
                        <a:buNone/>
                      </a:pPr>
                      <a:r>
                        <a:rPr lang="en-US" sz="1100" b="1" i="0" u="none" strike="noStrike">
                          <a:solidFill>
                            <a:srgbClr val="000000"/>
                          </a:solidFill>
                          <a:effectLst/>
                          <a:latin typeface="+mn-lt"/>
                        </a:rPr>
                        <a:t>-20.09%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D7FF"/>
                    </a:solidFill>
                  </a:tcPr>
                </a:tc>
                <a:tc>
                  <a:txBody>
                    <a:bodyPr/>
                    <a:lstStyle/>
                    <a:p>
                      <a:pPr algn="ctr" fontAlgn="ctr">
                        <a:buNone/>
                      </a:pPr>
                      <a:r>
                        <a:rPr lang="en-US" sz="1100" b="1" i="0" u="none" strike="noStrike">
                          <a:solidFill>
                            <a:srgbClr val="000000"/>
                          </a:solidFill>
                          <a:effectLst/>
                          <a:latin typeface="+mn-lt"/>
                        </a:rPr>
                        <a:t>9.83%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D7FF"/>
                    </a:solidFill>
                  </a:tcPr>
                </a:tc>
                <a:tc>
                  <a:txBody>
                    <a:bodyPr/>
                    <a:lstStyle/>
                    <a:p>
                      <a:pPr algn="ctr" fontAlgn="ctr">
                        <a:buNone/>
                      </a:pPr>
                      <a:r>
                        <a:rPr lang="en-US" sz="1100" b="1" i="0" u="none" strike="noStrike">
                          <a:solidFill>
                            <a:srgbClr val="000000"/>
                          </a:solidFill>
                          <a:effectLst/>
                          <a:latin typeface="+mn-lt"/>
                        </a:rPr>
                        <a:t>4.97%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DD76"/>
                    </a:solidFill>
                  </a:tcPr>
                </a:tc>
                <a:tc>
                  <a:txBody>
                    <a:bodyPr/>
                    <a:lstStyle/>
                    <a:p>
                      <a:pPr algn="ctr" fontAlgn="ctr">
                        <a:buNone/>
                      </a:pPr>
                      <a:r>
                        <a:rPr lang="en-US" sz="1100" b="1" i="0" u="none" strike="noStrike">
                          <a:solidFill>
                            <a:srgbClr val="FFFFFF"/>
                          </a:solidFill>
                          <a:effectLst/>
                          <a:latin typeface="+mn-lt"/>
                        </a:rPr>
                        <a:t>8.62%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31017"/>
                    </a:solidFill>
                  </a:tcPr>
                </a:tc>
                <a:tc>
                  <a:txBody>
                    <a:bodyPr/>
                    <a:lstStyle/>
                    <a:p>
                      <a:pPr algn="l" fontAlgn="b">
                        <a:buNone/>
                      </a:pPr>
                      <a:endParaRPr lang="en-US" sz="1100" b="0" i="0" u="none" strike="noStrike">
                        <a:solidFill>
                          <a:srgbClr val="000000"/>
                        </a:solidFill>
                        <a:effectLst/>
                        <a:latin typeface="+mn-lt"/>
                      </a:endParaRPr>
                    </a:p>
                  </a:txBody>
                  <a:tcPr marL="0" marR="0" marT="0" marB="0" anchor="b">
                    <a:lnL w="12700" cap="flat" cmpd="sng" algn="ctr">
                      <a:solidFill>
                        <a:srgbClr val="FFFFF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284121195"/>
                  </a:ext>
                </a:extLst>
              </a:tr>
              <a:tr h="406397">
                <a:tc>
                  <a:txBody>
                    <a:bodyPr/>
                    <a:lstStyle/>
                    <a:p>
                      <a:pPr algn="ctr" fontAlgn="ctr">
                        <a:buNone/>
                      </a:pPr>
                      <a:r>
                        <a:rPr lang="en-US" sz="1100" b="1" i="0" u="none" strike="noStrike">
                          <a:solidFill>
                            <a:srgbClr val="FFFFFF"/>
                          </a:solidFill>
                          <a:effectLst/>
                          <a:latin typeface="+mn-lt"/>
                        </a:rPr>
                        <a:t>-4.47%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31017"/>
                    </a:solidFill>
                  </a:tcPr>
                </a:tc>
                <a:tc>
                  <a:txBody>
                    <a:bodyPr/>
                    <a:lstStyle/>
                    <a:p>
                      <a:pPr algn="ctr" fontAlgn="ctr">
                        <a:buNone/>
                      </a:pPr>
                      <a:r>
                        <a:rPr lang="en-US" sz="1100" b="1" i="0" u="none" strike="noStrike">
                          <a:solidFill>
                            <a:srgbClr val="000000"/>
                          </a:solidFill>
                          <a:effectLst/>
                          <a:latin typeface="+mn-lt"/>
                        </a:rPr>
                        <a:t>2.65%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F0C2"/>
                    </a:solidFill>
                  </a:tcPr>
                </a:tc>
                <a:tc>
                  <a:txBody>
                    <a:bodyPr/>
                    <a:lstStyle/>
                    <a:p>
                      <a:pPr algn="ctr" fontAlgn="ctr">
                        <a:buNone/>
                      </a:pPr>
                      <a:r>
                        <a:rPr lang="en-US" sz="1100" b="1" i="0" u="none" strike="noStrike">
                          <a:solidFill>
                            <a:srgbClr val="000000"/>
                          </a:solidFill>
                          <a:effectLst/>
                          <a:latin typeface="+mn-lt"/>
                        </a:rPr>
                        <a:t>3.54%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F0C2"/>
                    </a:solidFill>
                  </a:tcPr>
                </a:tc>
                <a:tc>
                  <a:txBody>
                    <a:bodyPr/>
                    <a:lstStyle/>
                    <a:p>
                      <a:pPr algn="ctr" fontAlgn="ctr">
                        <a:buNone/>
                      </a:pPr>
                      <a:r>
                        <a:rPr lang="en-US" sz="1100" b="1" i="0" u="none" strike="noStrike">
                          <a:solidFill>
                            <a:srgbClr val="FFFFFF"/>
                          </a:solidFill>
                          <a:effectLst/>
                          <a:latin typeface="+mn-lt"/>
                        </a:rPr>
                        <a:t>-13.79%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297D"/>
                    </a:solidFill>
                  </a:tcPr>
                </a:tc>
                <a:tc>
                  <a:txBody>
                    <a:bodyPr/>
                    <a:lstStyle/>
                    <a:p>
                      <a:pPr algn="ctr" fontAlgn="ctr">
                        <a:buNone/>
                      </a:pPr>
                      <a:r>
                        <a:rPr lang="en-US" sz="1100" b="1" i="0" u="none" strike="noStrike">
                          <a:solidFill>
                            <a:srgbClr val="000000"/>
                          </a:solidFill>
                          <a:effectLst/>
                          <a:latin typeface="+mn-lt"/>
                        </a:rPr>
                        <a:t>8.72%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F0C2"/>
                    </a:solidFill>
                  </a:tcPr>
                </a:tc>
                <a:tc>
                  <a:txBody>
                    <a:bodyPr/>
                    <a:lstStyle/>
                    <a:p>
                      <a:pPr algn="ctr" fontAlgn="ctr">
                        <a:buNone/>
                      </a:pPr>
                      <a:r>
                        <a:rPr lang="en-US" sz="1100" b="1" i="0" u="none" strike="noStrike">
                          <a:solidFill>
                            <a:srgbClr val="000000"/>
                          </a:solidFill>
                          <a:effectLst/>
                          <a:latin typeface="+mn-lt"/>
                        </a:rPr>
                        <a:t>3.94%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DD76"/>
                    </a:solidFill>
                  </a:tcPr>
                </a:tc>
                <a:tc>
                  <a:txBody>
                    <a:bodyPr/>
                    <a:lstStyle/>
                    <a:p>
                      <a:pPr algn="ctr" fontAlgn="ctr">
                        <a:buNone/>
                      </a:pPr>
                      <a:r>
                        <a:rPr lang="en-US" sz="1100" b="1" i="0" u="none" strike="noStrike">
                          <a:solidFill>
                            <a:srgbClr val="000000"/>
                          </a:solidFill>
                          <a:effectLst/>
                          <a:latin typeface="+mn-lt"/>
                        </a:rPr>
                        <a:t>-1.54%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F0C2"/>
                    </a:solidFill>
                  </a:tcPr>
                </a:tc>
                <a:tc>
                  <a:txBody>
                    <a:bodyPr/>
                    <a:lstStyle/>
                    <a:p>
                      <a:pPr algn="ctr" fontAlgn="ctr">
                        <a:buNone/>
                      </a:pPr>
                      <a:r>
                        <a:rPr lang="en-US" sz="1100" b="1" i="0" u="none" strike="noStrike">
                          <a:solidFill>
                            <a:srgbClr val="FFFFFF"/>
                          </a:solidFill>
                          <a:effectLst/>
                          <a:latin typeface="+mn-lt"/>
                        </a:rPr>
                        <a:t>-20.44%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A659E"/>
                    </a:solidFill>
                  </a:tcPr>
                </a:tc>
                <a:tc>
                  <a:txBody>
                    <a:bodyPr/>
                    <a:lstStyle/>
                    <a:p>
                      <a:pPr algn="ctr" fontAlgn="ctr">
                        <a:buNone/>
                      </a:pPr>
                      <a:r>
                        <a:rPr lang="en-US" sz="1100" b="1" i="0" u="none" strike="noStrike">
                          <a:solidFill>
                            <a:srgbClr val="000000"/>
                          </a:solidFill>
                          <a:effectLst/>
                          <a:latin typeface="+mn-lt"/>
                        </a:rPr>
                        <a:t>8.32%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DD76"/>
                    </a:solidFill>
                  </a:tcPr>
                </a:tc>
                <a:tc>
                  <a:txBody>
                    <a:bodyPr/>
                    <a:lstStyle/>
                    <a:p>
                      <a:pPr algn="ctr" fontAlgn="ctr">
                        <a:buNone/>
                      </a:pPr>
                      <a:r>
                        <a:rPr lang="en-US" sz="1100" b="1" i="0" u="none" strike="noStrike">
                          <a:solidFill>
                            <a:srgbClr val="FFFFFF"/>
                          </a:solidFill>
                          <a:effectLst/>
                          <a:latin typeface="+mn-lt"/>
                        </a:rPr>
                        <a:t>3.82%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297D"/>
                    </a:solidFill>
                  </a:tcPr>
                </a:tc>
                <a:tc>
                  <a:txBody>
                    <a:bodyPr/>
                    <a:lstStyle/>
                    <a:p>
                      <a:pPr algn="ctr" fontAlgn="ctr">
                        <a:buNone/>
                      </a:pPr>
                      <a:r>
                        <a:rPr lang="en-US" sz="1100" b="1" i="0" u="none" strike="noStrike">
                          <a:solidFill>
                            <a:srgbClr val="000000"/>
                          </a:solidFill>
                          <a:effectLst/>
                          <a:latin typeface="+mn-lt"/>
                        </a:rPr>
                        <a:t>7.30%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F0C2"/>
                    </a:solidFill>
                  </a:tcPr>
                </a:tc>
                <a:tc>
                  <a:txBody>
                    <a:bodyPr/>
                    <a:lstStyle/>
                    <a:p>
                      <a:pPr algn="l" fontAlgn="b">
                        <a:buNone/>
                      </a:pPr>
                      <a:endParaRPr lang="en-US" sz="1100" b="0" i="0" u="none" strike="noStrike">
                        <a:solidFill>
                          <a:srgbClr val="000000"/>
                        </a:solidFill>
                        <a:effectLst/>
                        <a:latin typeface="+mn-lt"/>
                      </a:endParaRPr>
                    </a:p>
                  </a:txBody>
                  <a:tcPr marL="0" marR="0" marT="0" marB="0" anchor="b">
                    <a:lnL w="12700" cap="flat" cmpd="sng" algn="ctr">
                      <a:solidFill>
                        <a:srgbClr val="FFFFF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435742982"/>
                  </a:ext>
                </a:extLst>
              </a:tr>
              <a:tr h="406397">
                <a:tc>
                  <a:txBody>
                    <a:bodyPr/>
                    <a:lstStyle/>
                    <a:p>
                      <a:pPr algn="ctr" fontAlgn="ctr">
                        <a:buNone/>
                      </a:pPr>
                      <a:r>
                        <a:rPr lang="en-US" sz="1100" b="1" i="0" u="none" strike="noStrike">
                          <a:solidFill>
                            <a:srgbClr val="000000"/>
                          </a:solidFill>
                          <a:effectLst/>
                          <a:latin typeface="+mn-lt"/>
                        </a:rPr>
                        <a:t>-14.92%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D7FF"/>
                    </a:solidFill>
                  </a:tcPr>
                </a:tc>
                <a:tc>
                  <a:txBody>
                    <a:bodyPr/>
                    <a:lstStyle/>
                    <a:p>
                      <a:pPr algn="ctr" fontAlgn="ctr">
                        <a:buNone/>
                      </a:pPr>
                      <a:r>
                        <a:rPr lang="en-US" sz="1100" b="1" i="0" u="none" strike="noStrike">
                          <a:solidFill>
                            <a:srgbClr val="FFFFFF"/>
                          </a:solidFill>
                          <a:effectLst/>
                          <a:latin typeface="+mn-lt"/>
                        </a:rPr>
                        <a:t>1.00%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297D"/>
                    </a:solidFill>
                  </a:tcPr>
                </a:tc>
                <a:tc>
                  <a:txBody>
                    <a:bodyPr/>
                    <a:lstStyle/>
                    <a:p>
                      <a:pPr algn="ctr" fontAlgn="ctr">
                        <a:buNone/>
                      </a:pPr>
                      <a:r>
                        <a:rPr lang="en-US" sz="1100" b="1" i="0" u="none" strike="noStrike">
                          <a:solidFill>
                            <a:srgbClr val="000000"/>
                          </a:solidFill>
                          <a:effectLst/>
                          <a:latin typeface="+mn-lt"/>
                        </a:rPr>
                        <a:t>2.48%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DD76"/>
                    </a:solidFill>
                  </a:tcPr>
                </a:tc>
                <a:tc>
                  <a:txBody>
                    <a:bodyPr/>
                    <a:lstStyle/>
                    <a:p>
                      <a:pPr algn="ctr" fontAlgn="ctr">
                        <a:buNone/>
                      </a:pPr>
                      <a:r>
                        <a:rPr lang="en-US" sz="1100" b="1" i="0" u="none" strike="noStrike">
                          <a:solidFill>
                            <a:srgbClr val="000000"/>
                          </a:solidFill>
                          <a:effectLst/>
                          <a:latin typeface="+mn-lt"/>
                        </a:rPr>
                        <a:t>-14.58%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D7FF"/>
                    </a:solidFill>
                  </a:tcPr>
                </a:tc>
                <a:tc>
                  <a:txBody>
                    <a:bodyPr/>
                    <a:lstStyle/>
                    <a:p>
                      <a:pPr algn="ctr" fontAlgn="ctr">
                        <a:buNone/>
                      </a:pPr>
                      <a:r>
                        <a:rPr lang="en-US" sz="1100" b="1" i="0" u="none" strike="noStrike">
                          <a:solidFill>
                            <a:srgbClr val="000000"/>
                          </a:solidFill>
                          <a:effectLst/>
                          <a:latin typeface="+mn-lt"/>
                        </a:rPr>
                        <a:t>7.57%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DD76"/>
                    </a:solidFill>
                  </a:tcPr>
                </a:tc>
                <a:tc>
                  <a:txBody>
                    <a:bodyPr/>
                    <a:lstStyle/>
                    <a:p>
                      <a:pPr algn="ctr" fontAlgn="ctr">
                        <a:buNone/>
                      </a:pPr>
                      <a:r>
                        <a:rPr lang="en-US" sz="1100" b="1" i="0" u="none" strike="noStrike">
                          <a:solidFill>
                            <a:srgbClr val="000000"/>
                          </a:solidFill>
                          <a:effectLst/>
                          <a:latin typeface="+mn-lt"/>
                        </a:rPr>
                        <a:t>2.80%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DAC1"/>
                    </a:solidFill>
                  </a:tcPr>
                </a:tc>
                <a:tc>
                  <a:txBody>
                    <a:bodyPr/>
                    <a:lstStyle/>
                    <a:p>
                      <a:pPr algn="ctr" fontAlgn="ctr">
                        <a:buNone/>
                      </a:pPr>
                      <a:r>
                        <a:rPr lang="en-US" sz="1100" b="1" i="0" u="none" strike="noStrike">
                          <a:solidFill>
                            <a:srgbClr val="000000"/>
                          </a:solidFill>
                          <a:effectLst/>
                          <a:latin typeface="+mn-lt"/>
                        </a:rPr>
                        <a:t>-2.54%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D7FF"/>
                    </a:solidFill>
                  </a:tcPr>
                </a:tc>
                <a:tc>
                  <a:txBody>
                    <a:bodyPr/>
                    <a:lstStyle/>
                    <a:p>
                      <a:pPr algn="ctr" fontAlgn="ctr">
                        <a:buNone/>
                      </a:pPr>
                      <a:r>
                        <a:rPr lang="en-US" sz="1100" b="1" i="0" u="none" strike="noStrike">
                          <a:solidFill>
                            <a:srgbClr val="FFFFFF"/>
                          </a:solidFill>
                          <a:effectLst/>
                          <a:latin typeface="+mn-lt"/>
                        </a:rPr>
                        <a:t>-29.14%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69E8"/>
                    </a:solidFill>
                  </a:tcPr>
                </a:tc>
                <a:tc>
                  <a:txBody>
                    <a:bodyPr/>
                    <a:lstStyle/>
                    <a:p>
                      <a:pPr algn="ctr" fontAlgn="ctr">
                        <a:buNone/>
                      </a:pPr>
                      <a:r>
                        <a:rPr lang="en-US" sz="1100" b="1" i="0" u="none" strike="noStrike">
                          <a:solidFill>
                            <a:srgbClr val="000000"/>
                          </a:solidFill>
                          <a:effectLst/>
                          <a:latin typeface="+mn-lt"/>
                        </a:rPr>
                        <a:t>5.53%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F0C2"/>
                    </a:solidFill>
                  </a:tcPr>
                </a:tc>
                <a:tc>
                  <a:txBody>
                    <a:bodyPr/>
                    <a:lstStyle/>
                    <a:p>
                      <a:pPr algn="ctr" fontAlgn="ctr">
                        <a:buNone/>
                      </a:pPr>
                      <a:r>
                        <a:rPr lang="en-US" sz="1100" b="1" i="0" u="none" strike="noStrike">
                          <a:solidFill>
                            <a:srgbClr val="000000"/>
                          </a:solidFill>
                          <a:effectLst/>
                          <a:latin typeface="+mn-lt"/>
                        </a:rPr>
                        <a:t>1.25%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F0C2"/>
                    </a:solidFill>
                  </a:tcPr>
                </a:tc>
                <a:tc>
                  <a:txBody>
                    <a:bodyPr/>
                    <a:lstStyle/>
                    <a:p>
                      <a:pPr algn="ctr" fontAlgn="ctr">
                        <a:buNone/>
                      </a:pPr>
                      <a:r>
                        <a:rPr lang="en-US" sz="1100" b="1" i="0" u="none" strike="noStrike">
                          <a:solidFill>
                            <a:srgbClr val="000000"/>
                          </a:solidFill>
                          <a:effectLst/>
                          <a:latin typeface="+mn-lt"/>
                        </a:rPr>
                        <a:t>2.80%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DD76"/>
                    </a:solidFill>
                  </a:tcPr>
                </a:tc>
                <a:tc>
                  <a:txBody>
                    <a:bodyPr/>
                    <a:lstStyle/>
                    <a:p>
                      <a:pPr algn="ctr" fontAlgn="ctr">
                        <a:buNone/>
                      </a:pPr>
                      <a:r>
                        <a:rPr lang="en-US" sz="1100" b="1" i="0" u="none" strike="noStrike">
                          <a:solidFill>
                            <a:srgbClr val="000000"/>
                          </a:solidFill>
                          <a:effectLst/>
                          <a:latin typeface="+mn-lt"/>
                        </a:rPr>
                        <a:t>Worst Performing</a:t>
                      </a:r>
                    </a:p>
                  </a:txBody>
                  <a:tcPr marL="0" marR="0" marT="0"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339373690"/>
                  </a:ext>
                </a:extLst>
              </a:tr>
              <a:tr h="245977">
                <a:tc>
                  <a:txBody>
                    <a:bodyPr/>
                    <a:lstStyle/>
                    <a:p>
                      <a:pPr algn="ctr" fontAlgn="ctr">
                        <a:buNone/>
                      </a:pPr>
                      <a:r>
                        <a:rPr lang="en-US" sz="1100" b="0" i="0" u="none" strike="noStrike">
                          <a:solidFill>
                            <a:srgbClr val="000000"/>
                          </a:solidFill>
                          <a:effectLst/>
                          <a:latin typeface="+mn-lt"/>
                        </a:rPr>
                        <a:t> </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n-lt"/>
                        </a:rPr>
                        <a:t> </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n-lt"/>
                        </a:rPr>
                        <a:t> </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n-lt"/>
                        </a:rPr>
                        <a:t> </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endParaRPr lang="en-US" sz="1100" b="0" i="0" u="none" strike="noStrike">
                        <a:solidFill>
                          <a:srgbClr val="000000"/>
                        </a:solidFill>
                        <a:effectLst/>
                        <a:latin typeface="+mn-lt"/>
                      </a:endParaRP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n-lt"/>
                        </a:rPr>
                        <a:t> </a:t>
                      </a:r>
                    </a:p>
                  </a:txBody>
                  <a:tcPr marL="0" marR="0" marT="0" marB="0" anchor="ctr">
                    <a:lnL>
                      <a:noFill/>
                    </a:lnL>
                    <a:lnR>
                      <a:noFill/>
                    </a:lnR>
                    <a:lnT w="12700" cap="flat" cmpd="sng" algn="ctr">
                      <a:solidFill>
                        <a:srgbClr val="FFFFFF"/>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mn-lt"/>
                        </a:rPr>
                        <a:t> </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n-lt"/>
                        </a:rPr>
                        <a:t> </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n-lt"/>
                        </a:rPr>
                        <a:t> </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n-lt"/>
                        </a:rPr>
                        <a:t> </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a:solidFill>
                            <a:srgbClr val="000000"/>
                          </a:solidFill>
                          <a:effectLst/>
                          <a:latin typeface="+mn-lt"/>
                        </a:rPr>
                        <a:t> </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mn-lt"/>
                        </a:rPr>
                        <a:t> </a:t>
                      </a:r>
                    </a:p>
                  </a:txBody>
                  <a:tcPr marL="0" marR="0" marT="0" marB="0" anchor="b">
                    <a:lnL>
                      <a:noFill/>
                    </a:lnL>
                    <a:lnR>
                      <a:noFill/>
                    </a:lnR>
                    <a:lnT w="12700" cap="flat" cmpd="sng" algn="ctr">
                      <a:solidFill>
                        <a:srgbClr val="FFFFFF"/>
                      </a:solidFill>
                      <a:prstDash val="solid"/>
                      <a:round/>
                      <a:headEnd type="none" w="med" len="med"/>
                      <a:tailEnd type="none" w="med" len="med"/>
                    </a:lnT>
                    <a:lnB>
                      <a:noFill/>
                    </a:lnB>
                    <a:noFill/>
                  </a:tcPr>
                </a:tc>
                <a:extLst>
                  <a:ext uri="{0D108BD9-81ED-4DB2-BD59-A6C34878D82A}">
                    <a16:rowId xmlns:a16="http://schemas.microsoft.com/office/drawing/2014/main" val="100081881"/>
                  </a:ext>
                </a:extLst>
              </a:tr>
              <a:tr h="406397">
                <a:tc gridSpan="2">
                  <a:txBody>
                    <a:bodyPr/>
                    <a:lstStyle/>
                    <a:p>
                      <a:pPr algn="ctr" fontAlgn="ctr">
                        <a:buNone/>
                      </a:pPr>
                      <a:r>
                        <a:rPr lang="en-US" sz="1100" b="1" i="0" u="none" strike="noStrike">
                          <a:solidFill>
                            <a:srgbClr val="000000"/>
                          </a:solidFill>
                          <a:effectLst/>
                          <a:latin typeface="+mn-lt"/>
                        </a:rPr>
                        <a:t>S&amp;P 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BAB"/>
                    </a:solidFill>
                  </a:tcPr>
                </a:tc>
                <a:tc hMerge="1">
                  <a:txBody>
                    <a:bodyPr/>
                    <a:lstStyle/>
                    <a:p>
                      <a:endParaRPr lang="en-US"/>
                    </a:p>
                  </a:txBody>
                  <a:tcPr/>
                </a:tc>
                <a:tc>
                  <a:txBody>
                    <a:bodyPr/>
                    <a:lstStyle/>
                    <a:p>
                      <a:pPr algn="ctr" fontAlgn="b">
                        <a:buNone/>
                      </a:pPr>
                      <a:r>
                        <a:rPr lang="en-US" sz="1100" b="0" i="0" u="none" strike="noStrike">
                          <a:solidFill>
                            <a:srgbClr val="000000"/>
                          </a:solidFill>
                          <a:effectLst/>
                          <a:latin typeface="+mn-lt"/>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noFill/>
                  </a:tcPr>
                </a:tc>
                <a:tc gridSpan="2">
                  <a:txBody>
                    <a:bodyPr/>
                    <a:lstStyle/>
                    <a:p>
                      <a:pPr algn="ctr" fontAlgn="ctr">
                        <a:buNone/>
                      </a:pPr>
                      <a:r>
                        <a:rPr lang="en-US" sz="1100" b="1" i="0" u="none" strike="noStrike">
                          <a:solidFill>
                            <a:srgbClr val="000000"/>
                          </a:solidFill>
                          <a:effectLst/>
                          <a:latin typeface="+mn-lt"/>
                        </a:rPr>
                        <a:t>Mid Cap Blend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CEBFF"/>
                    </a:solidFill>
                  </a:tcPr>
                </a:tc>
                <a:tc hMerge="1">
                  <a:txBody>
                    <a:bodyPr/>
                    <a:lstStyle/>
                    <a:p>
                      <a:endParaRPr lang="en-US"/>
                    </a:p>
                  </a:txBody>
                  <a:tcPr/>
                </a:tc>
                <a:tc>
                  <a:txBody>
                    <a:bodyPr/>
                    <a:lstStyle/>
                    <a:p>
                      <a:pPr algn="ctr" fontAlgn="b">
                        <a:buNone/>
                      </a:pPr>
                      <a:endParaRPr lang="en-US" sz="1100" b="0" i="0" u="none" strike="noStrike">
                        <a:solidFill>
                          <a:srgbClr val="000000"/>
                        </a:solidFill>
                        <a:effectLst/>
                        <a:latin typeface="+mn-lt"/>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gridSpan="2">
                  <a:txBody>
                    <a:bodyPr/>
                    <a:lstStyle/>
                    <a:p>
                      <a:pPr algn="ctr" fontAlgn="ctr">
                        <a:buNone/>
                      </a:pPr>
                      <a:r>
                        <a:rPr lang="en-US" sz="1100" b="1" i="0" u="none" strike="noStrike">
                          <a:solidFill>
                            <a:srgbClr val="FFFFFF"/>
                          </a:solidFill>
                          <a:effectLst/>
                          <a:latin typeface="+mn-lt"/>
                        </a:rPr>
                        <a:t>Foreign Stocks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297D"/>
                    </a:solidFill>
                  </a:tcPr>
                </a:tc>
                <a:tc hMerge="1">
                  <a:txBody>
                    <a:bodyPr/>
                    <a:lstStyle/>
                    <a:p>
                      <a:endParaRPr lang="en-US"/>
                    </a:p>
                  </a:txBody>
                  <a:tcPr/>
                </a:tc>
                <a:tc>
                  <a:txBody>
                    <a:bodyPr/>
                    <a:lstStyle/>
                    <a:p>
                      <a:pPr algn="l" fontAlgn="b">
                        <a:buNone/>
                      </a:pPr>
                      <a:r>
                        <a:rPr lang="en-US" sz="1100" b="0" i="0" u="none" strike="noStrike">
                          <a:solidFill>
                            <a:srgbClr val="000000"/>
                          </a:solidFill>
                          <a:effectLst/>
                          <a:latin typeface="+mn-lt"/>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noFill/>
                  </a:tcPr>
                </a:tc>
                <a:tc gridSpan="2">
                  <a:txBody>
                    <a:bodyPr/>
                    <a:lstStyle/>
                    <a:p>
                      <a:pPr algn="ctr" fontAlgn="ctr">
                        <a:buNone/>
                      </a:pPr>
                      <a:r>
                        <a:rPr lang="en-US" sz="1100" b="1" i="0" u="none" strike="noStrike">
                          <a:solidFill>
                            <a:srgbClr val="000000"/>
                          </a:solidFill>
                          <a:effectLst/>
                          <a:latin typeface="+mn-lt"/>
                        </a:rPr>
                        <a:t>Bonds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F0C2"/>
                    </a:solidFill>
                  </a:tcPr>
                </a:tc>
                <a:tc hMerge="1">
                  <a:txBody>
                    <a:bodyPr/>
                    <a:lstStyle/>
                    <a:p>
                      <a:endParaRPr lang="en-US"/>
                    </a:p>
                  </a:txBody>
                  <a:tcPr/>
                </a:tc>
                <a:tc>
                  <a:txBody>
                    <a:bodyPr/>
                    <a:lstStyle/>
                    <a:p>
                      <a:pPr algn="l" fontAlgn="ctr">
                        <a:buNone/>
                      </a:pPr>
                      <a:endParaRPr lang="en-US" sz="1100" b="1" i="0" u="none" strike="noStrike">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234767598"/>
                  </a:ext>
                </a:extLst>
              </a:tr>
              <a:tr h="406397">
                <a:tc gridSpan="2">
                  <a:txBody>
                    <a:bodyPr/>
                    <a:lstStyle/>
                    <a:p>
                      <a:pPr algn="ctr" fontAlgn="ctr">
                        <a:buNone/>
                      </a:pPr>
                      <a:r>
                        <a:rPr lang="en-US" sz="1100" b="1" i="0" u="none" strike="noStrike">
                          <a:solidFill>
                            <a:srgbClr val="000000"/>
                          </a:solidFill>
                          <a:effectLst/>
                          <a:latin typeface="+mn-lt"/>
                        </a:rPr>
                        <a:t>Large Cap Value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AC1"/>
                    </a:solidFill>
                  </a:tcPr>
                </a:tc>
                <a:tc hMerge="1">
                  <a:txBody>
                    <a:bodyPr/>
                    <a:lstStyle/>
                    <a:p>
                      <a:endParaRPr lang="en-US"/>
                    </a:p>
                  </a:txBody>
                  <a:tcPr/>
                </a:tc>
                <a:tc>
                  <a:txBody>
                    <a:bodyPr/>
                    <a:lstStyle/>
                    <a:p>
                      <a:pPr algn="ctr" fontAlgn="b">
                        <a:buNone/>
                      </a:pPr>
                      <a:endParaRPr lang="en-US" sz="1100" b="0" i="0" u="none" strike="noStrike">
                        <a:solidFill>
                          <a:srgbClr val="000000"/>
                        </a:solidFill>
                        <a:effectLst/>
                        <a:latin typeface="+mn-lt"/>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gridSpan="2">
                  <a:txBody>
                    <a:bodyPr/>
                    <a:lstStyle/>
                    <a:p>
                      <a:pPr algn="ctr" fontAlgn="ctr">
                        <a:buNone/>
                      </a:pPr>
                      <a:r>
                        <a:rPr lang="en-US" sz="1100" b="1" i="0" u="none" strike="noStrike">
                          <a:solidFill>
                            <a:srgbClr val="FFFFFF"/>
                          </a:solidFill>
                          <a:effectLst/>
                          <a:latin typeface="+mn-lt"/>
                        </a:rPr>
                        <a:t>Small Cap Blend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659E"/>
                    </a:solidFill>
                  </a:tcPr>
                </a:tc>
                <a:tc hMerge="1">
                  <a:txBody>
                    <a:bodyPr/>
                    <a:lstStyle/>
                    <a:p>
                      <a:endParaRPr lang="en-US"/>
                    </a:p>
                  </a:txBody>
                  <a:tcPr/>
                </a:tc>
                <a:tc>
                  <a:txBody>
                    <a:bodyPr/>
                    <a:lstStyle/>
                    <a:p>
                      <a:pPr algn="ctr" fontAlgn="b">
                        <a:buNone/>
                      </a:pPr>
                      <a:endParaRPr lang="en-US" sz="1100" b="0" i="0" u="none" strike="noStrike">
                        <a:solidFill>
                          <a:srgbClr val="000000"/>
                        </a:solidFill>
                        <a:effectLst/>
                        <a:latin typeface="+mn-lt"/>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gridSpan="2">
                  <a:txBody>
                    <a:bodyPr/>
                    <a:lstStyle/>
                    <a:p>
                      <a:pPr algn="ctr" fontAlgn="ctr">
                        <a:buNone/>
                      </a:pPr>
                      <a:r>
                        <a:rPr lang="en-US" sz="1100" b="1" i="0" u="none" strike="noStrike">
                          <a:solidFill>
                            <a:srgbClr val="000000"/>
                          </a:solidFill>
                          <a:effectLst/>
                          <a:latin typeface="+mn-lt"/>
                        </a:rPr>
                        <a:t>Emerging Markets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D7FF"/>
                    </a:solidFill>
                  </a:tcPr>
                </a:tc>
                <a:tc hMerge="1">
                  <a:txBody>
                    <a:bodyPr/>
                    <a:lstStyle/>
                    <a:p>
                      <a:endParaRPr lang="en-US"/>
                    </a:p>
                  </a:txBody>
                  <a:tcPr/>
                </a:tc>
                <a:tc>
                  <a:txBody>
                    <a:bodyPr/>
                    <a:lstStyle/>
                    <a:p>
                      <a:pPr algn="l" fontAlgn="b">
                        <a:buNone/>
                      </a:pPr>
                      <a:endParaRPr lang="en-US" sz="1100" b="0" i="0" u="none" strike="noStrike">
                        <a:solidFill>
                          <a:srgbClr val="000000"/>
                        </a:solidFill>
                        <a:effectLst/>
                        <a:latin typeface="+mn-lt"/>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gridSpan="3">
                  <a:txBody>
                    <a:bodyPr/>
                    <a:lstStyle/>
                    <a:p>
                      <a:pPr algn="ctr" fontAlgn="ctr">
                        <a:buNone/>
                      </a:pPr>
                      <a:endParaRPr lang="en-US" sz="1100" b="1" i="0" u="none" strike="noStrike">
                        <a:solidFill>
                          <a:srgbClr val="FFFFFF"/>
                        </a:solidFill>
                        <a:effectLst/>
                        <a:latin typeface="+mn-lt"/>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81755324"/>
                  </a:ext>
                </a:extLst>
              </a:tr>
              <a:tr h="406397">
                <a:tc gridSpan="2">
                  <a:txBody>
                    <a:bodyPr/>
                    <a:lstStyle/>
                    <a:p>
                      <a:pPr algn="ctr" fontAlgn="ctr">
                        <a:buNone/>
                      </a:pPr>
                      <a:r>
                        <a:rPr lang="en-US" sz="1100" b="1" i="0" u="none" strike="noStrike">
                          <a:solidFill>
                            <a:srgbClr val="FFFFFF"/>
                          </a:solidFill>
                          <a:effectLst/>
                          <a:latin typeface="+mn-lt"/>
                        </a:rPr>
                        <a:t>Large Cap Growth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69E8"/>
                    </a:solidFill>
                  </a:tcPr>
                </a:tc>
                <a:tc hMerge="1">
                  <a:txBody>
                    <a:bodyPr/>
                    <a:lstStyle/>
                    <a:p>
                      <a:endParaRPr lang="en-US"/>
                    </a:p>
                  </a:txBody>
                  <a:tcPr/>
                </a:tc>
                <a:tc>
                  <a:txBody>
                    <a:bodyPr/>
                    <a:lstStyle/>
                    <a:p>
                      <a:pPr algn="ctr" fontAlgn="b">
                        <a:buNone/>
                      </a:pPr>
                      <a:r>
                        <a:rPr lang="en-US" sz="1100" b="0" i="0" u="none" strike="noStrike">
                          <a:solidFill>
                            <a:srgbClr val="000000"/>
                          </a:solidFill>
                          <a:effectLst/>
                          <a:latin typeface="+mn-lt"/>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noFill/>
                  </a:tcPr>
                </a:tc>
                <a:tc gridSpan="2">
                  <a:txBody>
                    <a:bodyPr/>
                    <a:lstStyle/>
                    <a:p>
                      <a:pPr algn="ctr" fontAlgn="ctr">
                        <a:buNone/>
                      </a:pPr>
                      <a:r>
                        <a:rPr lang="en-US" sz="1100" b="1" i="0" u="none" strike="noStrike">
                          <a:solidFill>
                            <a:srgbClr val="000000"/>
                          </a:solidFill>
                          <a:effectLst/>
                          <a:latin typeface="+mn-lt"/>
                        </a:rPr>
                        <a:t>Foreign Bonds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D76"/>
                    </a:solidFill>
                  </a:tcPr>
                </a:tc>
                <a:tc hMerge="1">
                  <a:txBody>
                    <a:bodyPr/>
                    <a:lstStyle/>
                    <a:p>
                      <a:endParaRPr lang="en-US"/>
                    </a:p>
                  </a:txBody>
                  <a:tcPr/>
                </a:tc>
                <a:tc>
                  <a:txBody>
                    <a:bodyPr/>
                    <a:lstStyle/>
                    <a:p>
                      <a:pPr algn="ctr" fontAlgn="b">
                        <a:buNone/>
                      </a:pPr>
                      <a:endParaRPr lang="en-US" sz="1100" b="0" i="0" u="none" strike="noStrike">
                        <a:solidFill>
                          <a:srgbClr val="000000"/>
                        </a:solidFill>
                        <a:effectLst/>
                        <a:latin typeface="+mn-lt"/>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gridSpan="2">
                  <a:txBody>
                    <a:bodyPr/>
                    <a:lstStyle/>
                    <a:p>
                      <a:pPr algn="ctr" fontAlgn="ctr">
                        <a:buNone/>
                      </a:pPr>
                      <a:r>
                        <a:rPr lang="en-US" sz="1100" b="1" i="0" u="none" strike="noStrike">
                          <a:solidFill>
                            <a:srgbClr val="FFFFFF"/>
                          </a:solidFill>
                          <a:effectLst/>
                          <a:latin typeface="+mn-lt"/>
                        </a:rPr>
                        <a:t>High Yield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31017"/>
                    </a:solidFill>
                  </a:tcPr>
                </a:tc>
                <a:tc hMerge="1">
                  <a:txBody>
                    <a:bodyPr/>
                    <a:lstStyle/>
                    <a:p>
                      <a:endParaRPr lang="en-US"/>
                    </a:p>
                  </a:txBody>
                  <a:tcPr/>
                </a:tc>
                <a:tc>
                  <a:txBody>
                    <a:bodyPr/>
                    <a:lstStyle/>
                    <a:p>
                      <a:pPr algn="l" fontAlgn="b">
                        <a:buNone/>
                      </a:pPr>
                      <a:endParaRPr lang="en-US" sz="1100" b="0" i="0" u="none" strike="noStrike">
                        <a:solidFill>
                          <a:srgbClr val="000000"/>
                        </a:solidFill>
                        <a:effectLst/>
                        <a:latin typeface="+mn-lt"/>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n-US" sz="1100" b="0" i="0" u="none" strike="noStrike">
                        <a:solidFill>
                          <a:srgbClr val="000000"/>
                        </a:solidFill>
                        <a:effectLst/>
                        <a:latin typeface="+mn-lt"/>
                      </a:endParaRPr>
                    </a:p>
                  </a:txBody>
                  <a:tcPr marL="0" marR="0" marT="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mn-lt"/>
                      </a:endParaRPr>
                    </a:p>
                  </a:txBody>
                  <a:tcPr marL="0" marR="0" marT="0" marB="0" anchor="b">
                    <a:lnL>
                      <a:noFill/>
                    </a:lnL>
                    <a:lnR>
                      <a:noFill/>
                    </a:lnR>
                    <a:lnT>
                      <a:noFill/>
                    </a:lnT>
                    <a:lnB>
                      <a:noFill/>
                    </a:lnB>
                    <a:noFill/>
                  </a:tcPr>
                </a:tc>
                <a:tc>
                  <a:txBody>
                    <a:bodyPr/>
                    <a:lstStyle/>
                    <a:p>
                      <a:pPr algn="ctr" fontAlgn="b">
                        <a:buNone/>
                      </a:pPr>
                      <a:endParaRPr lang="en-US" sz="1100" b="0" i="0" u="none" strike="noStrike" dirty="0">
                        <a:solidFill>
                          <a:srgbClr val="000000"/>
                        </a:solidFill>
                        <a:effectLst/>
                        <a:latin typeface="+mn-lt"/>
                      </a:endParaRPr>
                    </a:p>
                  </a:txBody>
                  <a:tcPr marL="0" marR="0" marT="0" marB="0" anchor="b">
                    <a:lnL>
                      <a:noFill/>
                    </a:lnL>
                    <a:lnR>
                      <a:noFill/>
                    </a:lnR>
                    <a:lnT>
                      <a:noFill/>
                    </a:lnT>
                    <a:lnB>
                      <a:noFill/>
                    </a:lnB>
                    <a:noFill/>
                  </a:tcPr>
                </a:tc>
                <a:extLst>
                  <a:ext uri="{0D108BD9-81ED-4DB2-BD59-A6C34878D82A}">
                    <a16:rowId xmlns:a16="http://schemas.microsoft.com/office/drawing/2014/main" val="1515551072"/>
                  </a:ext>
                </a:extLst>
              </a:tr>
            </a:tbl>
          </a:graphicData>
        </a:graphic>
      </p:graphicFrame>
      <p:cxnSp>
        <p:nvCxnSpPr>
          <p:cNvPr id="8" name="Straight Arrow Connector 7">
            <a:extLst>
              <a:ext uri="{FF2B5EF4-FFF2-40B4-BE49-F238E27FC236}">
                <a16:creationId xmlns:a16="http://schemas.microsoft.com/office/drawing/2014/main" id="{00000000-0008-0000-0400-000002000000}"/>
              </a:ext>
            </a:extLst>
          </p:cNvPr>
          <p:cNvCxnSpPr>
            <a:cxnSpLocks/>
          </p:cNvCxnSpPr>
          <p:nvPr/>
        </p:nvCxnSpPr>
        <p:spPr>
          <a:xfrm>
            <a:off x="10803198" y="3114538"/>
            <a:ext cx="2406" cy="423665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2045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Equity returns across periods</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0F21F1-205D-A749-A8CF-AA0C73715D22}" type="slidenum">
              <a:rPr kumimoji="0" lang="en-US" sz="1000" b="1" i="0" u="none" strike="noStrike" kern="1200" cap="none" spc="0" normalizeH="0" baseline="0" noProof="0" smtClean="0">
                <a:ln>
                  <a:noFill/>
                </a:ln>
                <a:solidFill>
                  <a:srgbClr val="000000"/>
                </a:solidFill>
                <a:effectLst/>
                <a:uLnTx/>
                <a:uFillTx/>
                <a:latin typeface="IBM Plex Sans" panose="020B050305020300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000" b="1"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endParaRPr>
          </a:p>
        </p:txBody>
      </p:sp>
      <p:sp>
        <p:nvSpPr>
          <p:cNvPr id="5" name="Text Placeholder 4"/>
          <p:cNvSpPr>
            <a:spLocks noGrp="1"/>
          </p:cNvSpPr>
          <p:nvPr>
            <p:ph type="body" sz="quarter" idx="20"/>
          </p:nvPr>
        </p:nvSpPr>
        <p:spPr/>
        <p:txBody>
          <a:bodyPr/>
          <a:lstStyle/>
          <a:p>
            <a:r>
              <a:rPr lang="en-US" i="1" dirty="0"/>
              <a:t>Source: Morningstar. Returns in the style boxes are represented by the Russell indexes and the S&amp;P 500 for the Large Cap Core space. Returns in the international boxes are represented by the MSCI ACWI Ex USA indexes.  Boxes shown in red represent returns below 0%.  Purple boxes represent returns between 0% and 10%.  Returns above 10% are shown in violet. </a:t>
            </a:r>
          </a:p>
          <a:p>
            <a:r>
              <a:rPr lang="en-US" i="1" dirty="0"/>
              <a:t>Data shown as of Dec. 31, 2025.</a:t>
            </a:r>
          </a:p>
        </p:txBody>
      </p:sp>
      <p:graphicFrame>
        <p:nvGraphicFramePr>
          <p:cNvPr id="3" name="Table 2">
            <a:extLst>
              <a:ext uri="{FF2B5EF4-FFF2-40B4-BE49-F238E27FC236}">
                <a16:creationId xmlns:a16="http://schemas.microsoft.com/office/drawing/2014/main" id="{7A95F2AE-DCE2-807E-10C8-E7DAB5724097}"/>
              </a:ext>
            </a:extLst>
          </p:cNvPr>
          <p:cNvGraphicFramePr>
            <a:graphicFrameLocks noGrp="1"/>
          </p:cNvGraphicFramePr>
          <p:nvPr>
            <p:extLst>
              <p:ext uri="{D42A27DB-BD31-4B8C-83A1-F6EECF244321}">
                <p14:modId xmlns:p14="http://schemas.microsoft.com/office/powerpoint/2010/main" val="345174831"/>
              </p:ext>
            </p:extLst>
          </p:nvPr>
        </p:nvGraphicFramePr>
        <p:xfrm>
          <a:off x="365252" y="2118350"/>
          <a:ext cx="2159000" cy="3152775"/>
        </p:xfrm>
        <a:graphic>
          <a:graphicData uri="http://schemas.openxmlformats.org/drawingml/2006/table">
            <a:tbl>
              <a:tblPr/>
              <a:tblGrid>
                <a:gridCol w="218753">
                  <a:extLst>
                    <a:ext uri="{9D8B030D-6E8A-4147-A177-3AD203B41FA5}">
                      <a16:colId xmlns:a16="http://schemas.microsoft.com/office/drawing/2014/main" val="1827482550"/>
                    </a:ext>
                  </a:extLst>
                </a:gridCol>
                <a:gridCol w="646749">
                  <a:extLst>
                    <a:ext uri="{9D8B030D-6E8A-4147-A177-3AD203B41FA5}">
                      <a16:colId xmlns:a16="http://schemas.microsoft.com/office/drawing/2014/main" val="2371688693"/>
                    </a:ext>
                  </a:extLst>
                </a:gridCol>
                <a:gridCol w="646749">
                  <a:extLst>
                    <a:ext uri="{9D8B030D-6E8A-4147-A177-3AD203B41FA5}">
                      <a16:colId xmlns:a16="http://schemas.microsoft.com/office/drawing/2014/main" val="689131617"/>
                    </a:ext>
                  </a:extLst>
                </a:gridCol>
                <a:gridCol w="646749">
                  <a:extLst>
                    <a:ext uri="{9D8B030D-6E8A-4147-A177-3AD203B41FA5}">
                      <a16:colId xmlns:a16="http://schemas.microsoft.com/office/drawing/2014/main" val="1455061865"/>
                    </a:ext>
                  </a:extLst>
                </a:gridCol>
              </a:tblGrid>
              <a:tr h="323850">
                <a:tc>
                  <a:txBody>
                    <a:bodyPr/>
                    <a:lstStyle/>
                    <a:p>
                      <a:pPr algn="r" fontAlgn="b">
                        <a:buNone/>
                      </a:pPr>
                      <a:endParaRPr lang="en-US" sz="1800" b="1" i="0" u="none" strike="noStrike">
                        <a:solidFill>
                          <a:srgbClr val="B00027"/>
                        </a:solidFill>
                        <a:effectLst/>
                        <a:latin typeface="Roboto" panose="02000000000000000000" pitchFamily="2" charset="0"/>
                      </a:endParaRPr>
                    </a:p>
                  </a:txBody>
                  <a:tcPr marL="9525" marR="9525" marT="9525" marB="0" anchor="b">
                    <a:lnL>
                      <a:noFill/>
                    </a:lnL>
                    <a:lnR>
                      <a:noFill/>
                    </a:lnR>
                    <a:lnT>
                      <a:noFill/>
                    </a:lnT>
                    <a:lnB>
                      <a:noFill/>
                    </a:lnB>
                    <a:noFill/>
                  </a:tcPr>
                </a:tc>
                <a:tc gridSpan="3">
                  <a:txBody>
                    <a:bodyPr/>
                    <a:lstStyle/>
                    <a:p>
                      <a:pPr algn="ctr" fontAlgn="b">
                        <a:buNone/>
                      </a:pPr>
                      <a:r>
                        <a:rPr lang="en-US" sz="1600" b="1" i="0" u="none" strike="noStrike" dirty="0">
                          <a:solidFill>
                            <a:srgbClr val="000000"/>
                          </a:solidFill>
                          <a:effectLst/>
                          <a:latin typeface="Roboto" panose="02000000000000000000" pitchFamily="2" charset="0"/>
                        </a:rPr>
                        <a:t>1 Month</a:t>
                      </a:r>
                    </a:p>
                  </a:txBody>
                  <a:tcPr marL="9525" marR="9525" marT="9525" marB="0" anchor="b">
                    <a:lnL>
                      <a:noFill/>
                    </a:lnL>
                    <a:lnR>
                      <a:noFill/>
                    </a:lnR>
                    <a:lnT>
                      <a:noFill/>
                    </a:lnT>
                    <a:lnB>
                      <a:noFill/>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4412562"/>
                  </a:ext>
                </a:extLst>
              </a:tr>
              <a:tr h="323850">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41763988"/>
                  </a:ext>
                </a:extLst>
              </a:tr>
              <a:tr h="219075">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a:noFill/>
                    </a:lnL>
                    <a:lnR>
                      <a:noFill/>
                    </a:lnR>
                    <a:lnT>
                      <a:noFill/>
                    </a:lnT>
                    <a:lnB>
                      <a:noFill/>
                    </a:lnB>
                    <a:noFill/>
                  </a:tcPr>
                </a:tc>
                <a:tc>
                  <a:txBody>
                    <a:bodyPr/>
                    <a:lstStyle/>
                    <a:p>
                      <a:pPr algn="ctr" fontAlgn="b">
                        <a:buNone/>
                      </a:pPr>
                      <a:r>
                        <a:rPr lang="en-US" sz="1100" b="1" i="0" u="none" strike="noStrike">
                          <a:solidFill>
                            <a:srgbClr val="000000"/>
                          </a:solidFill>
                          <a:effectLst/>
                          <a:latin typeface="Roboto" panose="02000000000000000000" pitchFamily="2" charset="0"/>
                        </a:rPr>
                        <a:t>Value</a:t>
                      </a: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noFill/>
                  </a:tcPr>
                </a:tc>
                <a:tc>
                  <a:txBody>
                    <a:bodyPr/>
                    <a:lstStyle/>
                    <a:p>
                      <a:pPr algn="ctr" fontAlgn="b">
                        <a:buNone/>
                      </a:pPr>
                      <a:r>
                        <a:rPr lang="en-US" sz="1100" b="1" i="0" u="none" strike="noStrike">
                          <a:solidFill>
                            <a:srgbClr val="000000"/>
                          </a:solidFill>
                          <a:effectLst/>
                          <a:latin typeface="Roboto" panose="02000000000000000000" pitchFamily="2" charset="0"/>
                        </a:rPr>
                        <a:t>Core</a:t>
                      </a: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noFill/>
                  </a:tcPr>
                </a:tc>
                <a:tc>
                  <a:txBody>
                    <a:bodyPr/>
                    <a:lstStyle/>
                    <a:p>
                      <a:pPr algn="ctr" fontAlgn="b">
                        <a:buNone/>
                      </a:pPr>
                      <a:r>
                        <a:rPr lang="en-US" sz="1100" b="1" i="0" u="none" strike="noStrike">
                          <a:solidFill>
                            <a:srgbClr val="000000"/>
                          </a:solidFill>
                          <a:effectLst/>
                          <a:latin typeface="Roboto" panose="02000000000000000000" pitchFamily="2" charset="0"/>
                        </a:rPr>
                        <a:t>Growth</a:t>
                      </a: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599286382"/>
                  </a:ext>
                </a:extLst>
              </a:tr>
              <a:tr h="571500">
                <a:tc>
                  <a:txBody>
                    <a:bodyPr/>
                    <a:lstStyle/>
                    <a:p>
                      <a:pPr algn="r" fontAlgn="ctr">
                        <a:buNone/>
                      </a:pPr>
                      <a:r>
                        <a:rPr lang="en-US" sz="1100" b="1" i="0" u="none" strike="noStrike">
                          <a:solidFill>
                            <a:srgbClr val="000000"/>
                          </a:solidFill>
                          <a:effectLst/>
                          <a:latin typeface="Roboto" panose="02000000000000000000" pitchFamily="2" charset="0"/>
                        </a:rPr>
                        <a:t>Large</a:t>
                      </a:r>
                    </a:p>
                  </a:txBody>
                  <a:tcPr marL="9525" marR="9525" marT="9525" marB="0" vert="vert270" anchor="ctr">
                    <a:lnL>
                      <a:noFill/>
                    </a:lnL>
                    <a:lnR w="12700" cap="flat" cmpd="sng" algn="ctr">
                      <a:solidFill>
                        <a:srgbClr val="FFFFFF"/>
                      </a:solidFill>
                      <a:prstDash val="solid"/>
                      <a:round/>
                      <a:headEnd type="none" w="med" len="med"/>
                      <a:tailEnd type="none" w="med" len="med"/>
                    </a:lnR>
                    <a:lnT>
                      <a:noFill/>
                    </a:lnT>
                    <a:lnB>
                      <a:noFill/>
                    </a:lnB>
                    <a:noFill/>
                  </a:tcPr>
                </a:tc>
                <a:tc>
                  <a:txBody>
                    <a:bodyPr/>
                    <a:lstStyle/>
                    <a:p>
                      <a:pPr algn="ctr" fontAlgn="ctr">
                        <a:buNone/>
                      </a:pPr>
                      <a:r>
                        <a:rPr lang="en-US" sz="1100" b="1" i="0" u="none" strike="noStrike">
                          <a:solidFill>
                            <a:srgbClr val="FFFFFF"/>
                          </a:solidFill>
                          <a:effectLst/>
                          <a:latin typeface="Roboto" panose="02000000000000000000" pitchFamily="2" charset="0"/>
                        </a:rPr>
                        <a:t>0.7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A659E"/>
                    </a:solidFill>
                  </a:tcPr>
                </a:tc>
                <a:tc>
                  <a:txBody>
                    <a:bodyPr/>
                    <a:lstStyle/>
                    <a:p>
                      <a:pPr algn="ctr" fontAlgn="ctr">
                        <a:buNone/>
                      </a:pPr>
                      <a:r>
                        <a:rPr lang="en-US" sz="1100" b="1" i="0" u="none" strike="noStrike">
                          <a:solidFill>
                            <a:srgbClr val="FFFFFF"/>
                          </a:solidFill>
                          <a:effectLst/>
                          <a:latin typeface="Roboto" panose="02000000000000000000" pitchFamily="2" charset="0"/>
                        </a:rPr>
                        <a:t>0.1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A659E"/>
                    </a:solidFill>
                  </a:tcPr>
                </a:tc>
                <a:tc>
                  <a:txBody>
                    <a:bodyPr/>
                    <a:lstStyle/>
                    <a:p>
                      <a:pPr algn="ctr" fontAlgn="ctr">
                        <a:buNone/>
                      </a:pPr>
                      <a:r>
                        <a:rPr lang="en-US" sz="1100" b="1" i="0" u="none" strike="noStrike">
                          <a:solidFill>
                            <a:srgbClr val="FFFFFF"/>
                          </a:solidFill>
                          <a:effectLst/>
                          <a:latin typeface="Roboto" panose="02000000000000000000" pitchFamily="2" charset="0"/>
                        </a:rPr>
                        <a:t>-0.6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0027"/>
                    </a:solidFill>
                  </a:tcPr>
                </a:tc>
                <a:extLst>
                  <a:ext uri="{0D108BD9-81ED-4DB2-BD59-A6C34878D82A}">
                    <a16:rowId xmlns:a16="http://schemas.microsoft.com/office/drawing/2014/main" val="1184841137"/>
                  </a:ext>
                </a:extLst>
              </a:tr>
              <a:tr h="571500">
                <a:tc>
                  <a:txBody>
                    <a:bodyPr/>
                    <a:lstStyle/>
                    <a:p>
                      <a:pPr algn="r" fontAlgn="ctr">
                        <a:buNone/>
                      </a:pPr>
                      <a:r>
                        <a:rPr lang="en-US" sz="1100" b="1" i="0" u="none" strike="noStrike">
                          <a:solidFill>
                            <a:srgbClr val="000000"/>
                          </a:solidFill>
                          <a:effectLst/>
                          <a:latin typeface="Roboto" panose="02000000000000000000" pitchFamily="2" charset="0"/>
                        </a:rPr>
                        <a:t>Mid</a:t>
                      </a:r>
                    </a:p>
                  </a:txBody>
                  <a:tcPr marL="9525" marR="9525" marT="9525" marB="0" vert="vert270" anchor="ctr">
                    <a:lnL>
                      <a:noFill/>
                    </a:lnL>
                    <a:lnR w="12700" cap="flat" cmpd="sng" algn="ctr">
                      <a:solidFill>
                        <a:srgbClr val="FFFFFF"/>
                      </a:solidFill>
                      <a:prstDash val="solid"/>
                      <a:round/>
                      <a:headEnd type="none" w="med" len="med"/>
                      <a:tailEnd type="none" w="med" len="med"/>
                    </a:lnR>
                    <a:lnT>
                      <a:noFill/>
                    </a:lnT>
                    <a:lnB>
                      <a:noFill/>
                    </a:lnB>
                    <a:noFill/>
                  </a:tcPr>
                </a:tc>
                <a:tc>
                  <a:txBody>
                    <a:bodyPr/>
                    <a:lstStyle/>
                    <a:p>
                      <a:pPr algn="ctr" fontAlgn="ctr">
                        <a:buNone/>
                      </a:pPr>
                      <a:r>
                        <a:rPr lang="en-US" sz="1100" b="1" i="0" u="none" strike="noStrike">
                          <a:solidFill>
                            <a:srgbClr val="FFFFFF"/>
                          </a:solidFill>
                          <a:effectLst/>
                          <a:latin typeface="Roboto" panose="02000000000000000000" pitchFamily="2" charset="0"/>
                        </a:rPr>
                        <a:t>0.1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A659E"/>
                    </a:solidFill>
                  </a:tcPr>
                </a:tc>
                <a:tc>
                  <a:txBody>
                    <a:bodyPr/>
                    <a:lstStyle/>
                    <a:p>
                      <a:pPr algn="ctr" fontAlgn="ctr">
                        <a:buNone/>
                      </a:pPr>
                      <a:r>
                        <a:rPr lang="en-US" sz="1100" b="1" i="0" u="none" strike="noStrike">
                          <a:solidFill>
                            <a:srgbClr val="FFFFFF"/>
                          </a:solidFill>
                          <a:effectLst/>
                          <a:latin typeface="Roboto" panose="02000000000000000000" pitchFamily="2" charset="0"/>
                        </a:rPr>
                        <a:t>-0.3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0027"/>
                    </a:solidFill>
                  </a:tcPr>
                </a:tc>
                <a:tc>
                  <a:txBody>
                    <a:bodyPr/>
                    <a:lstStyle/>
                    <a:p>
                      <a:pPr algn="ctr" fontAlgn="ctr">
                        <a:buNone/>
                      </a:pPr>
                      <a:r>
                        <a:rPr lang="en-US" sz="1100" b="1" i="0" u="none" strike="noStrike">
                          <a:solidFill>
                            <a:srgbClr val="FFFFFF"/>
                          </a:solidFill>
                          <a:effectLst/>
                          <a:latin typeface="Roboto" panose="02000000000000000000" pitchFamily="2" charset="0"/>
                        </a:rPr>
                        <a:t>-1.3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0027"/>
                    </a:solidFill>
                  </a:tcPr>
                </a:tc>
                <a:extLst>
                  <a:ext uri="{0D108BD9-81ED-4DB2-BD59-A6C34878D82A}">
                    <a16:rowId xmlns:a16="http://schemas.microsoft.com/office/drawing/2014/main" val="3957606769"/>
                  </a:ext>
                </a:extLst>
              </a:tr>
              <a:tr h="571500">
                <a:tc>
                  <a:txBody>
                    <a:bodyPr/>
                    <a:lstStyle/>
                    <a:p>
                      <a:pPr algn="r" fontAlgn="ctr">
                        <a:buNone/>
                      </a:pPr>
                      <a:r>
                        <a:rPr lang="en-US" sz="1100" b="1" i="0" u="none" strike="noStrike">
                          <a:solidFill>
                            <a:srgbClr val="000000"/>
                          </a:solidFill>
                          <a:effectLst/>
                          <a:latin typeface="Roboto" panose="02000000000000000000" pitchFamily="2" charset="0"/>
                        </a:rPr>
                        <a:t>Small</a:t>
                      </a:r>
                    </a:p>
                  </a:txBody>
                  <a:tcPr marL="9525" marR="9525" marT="9525" marB="0" vert="vert270" anchor="ctr">
                    <a:lnL>
                      <a:noFill/>
                    </a:lnL>
                    <a:lnR w="12700" cap="flat" cmpd="sng" algn="ctr">
                      <a:solidFill>
                        <a:srgbClr val="FFFFFF"/>
                      </a:solidFill>
                      <a:prstDash val="solid"/>
                      <a:round/>
                      <a:headEnd type="none" w="med" len="med"/>
                      <a:tailEnd type="none" w="med" len="med"/>
                    </a:lnR>
                    <a:lnT>
                      <a:noFill/>
                    </a:lnT>
                    <a:lnB>
                      <a:noFill/>
                    </a:lnB>
                    <a:noFill/>
                  </a:tcPr>
                </a:tc>
                <a:tc>
                  <a:txBody>
                    <a:bodyPr/>
                    <a:lstStyle/>
                    <a:p>
                      <a:pPr algn="ctr" fontAlgn="ctr">
                        <a:buNone/>
                      </a:pPr>
                      <a:r>
                        <a:rPr lang="en-US" sz="1100" b="1" i="0" u="none" strike="noStrike">
                          <a:solidFill>
                            <a:srgbClr val="FFFFFF"/>
                          </a:solidFill>
                          <a:effectLst/>
                          <a:latin typeface="Roboto" panose="02000000000000000000" pitchFamily="2" charset="0"/>
                        </a:rPr>
                        <a:t>0.2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A659E"/>
                    </a:solidFill>
                  </a:tcPr>
                </a:tc>
                <a:tc>
                  <a:txBody>
                    <a:bodyPr/>
                    <a:lstStyle/>
                    <a:p>
                      <a:pPr algn="ctr" fontAlgn="ctr">
                        <a:buNone/>
                      </a:pPr>
                      <a:r>
                        <a:rPr lang="en-US" sz="1100" b="1" i="0" u="none" strike="noStrike">
                          <a:solidFill>
                            <a:srgbClr val="FFFFFF"/>
                          </a:solidFill>
                          <a:effectLst/>
                          <a:latin typeface="Roboto" panose="02000000000000000000" pitchFamily="2" charset="0"/>
                        </a:rPr>
                        <a:t>-0.6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0027"/>
                    </a:solidFill>
                  </a:tcPr>
                </a:tc>
                <a:tc>
                  <a:txBody>
                    <a:bodyPr/>
                    <a:lstStyle/>
                    <a:p>
                      <a:pPr algn="ctr" fontAlgn="ctr">
                        <a:buNone/>
                      </a:pPr>
                      <a:r>
                        <a:rPr lang="en-US" sz="1100" b="1" i="0" u="none" strike="noStrike">
                          <a:solidFill>
                            <a:srgbClr val="FFFFFF"/>
                          </a:solidFill>
                          <a:effectLst/>
                          <a:latin typeface="Roboto" panose="02000000000000000000" pitchFamily="2" charset="0"/>
                        </a:rPr>
                        <a:t>-1.3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00027"/>
                    </a:solidFill>
                  </a:tcPr>
                </a:tc>
                <a:extLst>
                  <a:ext uri="{0D108BD9-81ED-4DB2-BD59-A6C34878D82A}">
                    <a16:rowId xmlns:a16="http://schemas.microsoft.com/office/drawing/2014/main" val="1149387549"/>
                  </a:ext>
                </a:extLst>
              </a:tr>
              <a:tr h="571500">
                <a:tc>
                  <a:txBody>
                    <a:bodyPr/>
                    <a:lstStyle/>
                    <a:p>
                      <a:pPr algn="r" fontAlgn="ctr">
                        <a:buNone/>
                      </a:pPr>
                      <a:r>
                        <a:rPr lang="en-US" sz="1100" b="1" i="0" u="none" strike="noStrike">
                          <a:solidFill>
                            <a:srgbClr val="000000"/>
                          </a:solidFill>
                          <a:effectLst/>
                          <a:latin typeface="Roboto" panose="02000000000000000000" pitchFamily="2" charset="0"/>
                        </a:rPr>
                        <a:t>Int'l</a:t>
                      </a:r>
                    </a:p>
                  </a:txBody>
                  <a:tcPr marL="9525" marR="9525" marT="9525" marB="0" vert="vert270" anchor="ctr">
                    <a:lnL>
                      <a:noFill/>
                    </a:lnL>
                    <a:lnR w="12700" cap="flat" cmpd="sng" algn="ctr">
                      <a:solidFill>
                        <a:srgbClr val="FFFFFF"/>
                      </a:solidFill>
                      <a:prstDash val="solid"/>
                      <a:round/>
                      <a:headEnd type="none" w="med" len="med"/>
                      <a:tailEnd type="none" w="med" len="med"/>
                    </a:lnR>
                    <a:lnT>
                      <a:noFill/>
                    </a:lnT>
                    <a:lnB>
                      <a:noFill/>
                    </a:lnB>
                    <a:noFill/>
                  </a:tcPr>
                </a:tc>
                <a:tc>
                  <a:txBody>
                    <a:bodyPr/>
                    <a:lstStyle/>
                    <a:p>
                      <a:pPr algn="ctr" fontAlgn="ctr">
                        <a:buNone/>
                      </a:pPr>
                      <a:r>
                        <a:rPr lang="en-US" sz="1100" b="1" i="0" u="none" strike="noStrike">
                          <a:solidFill>
                            <a:srgbClr val="FFFFFF"/>
                          </a:solidFill>
                          <a:effectLst/>
                          <a:latin typeface="Roboto" panose="02000000000000000000" pitchFamily="2" charset="0"/>
                        </a:rPr>
                        <a:t>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A659E"/>
                    </a:solidFill>
                  </a:tcPr>
                </a:tc>
                <a:tc>
                  <a:txBody>
                    <a:bodyPr/>
                    <a:lstStyle/>
                    <a:p>
                      <a:pPr algn="ctr" fontAlgn="ctr">
                        <a:buNone/>
                      </a:pPr>
                      <a:r>
                        <a:rPr lang="en-US" sz="1100" b="1" i="0" u="none" strike="noStrike">
                          <a:solidFill>
                            <a:srgbClr val="FFFFFF"/>
                          </a:solidFill>
                          <a:effectLst/>
                          <a:latin typeface="Roboto" panose="02000000000000000000" pitchFamily="2" charset="0"/>
                        </a:rPr>
                        <a:t>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A659E"/>
                    </a:solidFill>
                  </a:tcPr>
                </a:tc>
                <a:tc>
                  <a:txBody>
                    <a:bodyPr/>
                    <a:lstStyle/>
                    <a:p>
                      <a:pPr algn="ctr" fontAlgn="ctr">
                        <a:buNone/>
                      </a:pPr>
                      <a:r>
                        <a:rPr lang="en-US" sz="1100" b="1" i="0" u="none" strike="noStrike" dirty="0">
                          <a:solidFill>
                            <a:srgbClr val="FFFFFF"/>
                          </a:solidFill>
                          <a:effectLst/>
                          <a:latin typeface="Roboto" panose="02000000000000000000" pitchFamily="2" charset="0"/>
                        </a:rPr>
                        <a:t>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A659E"/>
                    </a:solidFill>
                  </a:tcPr>
                </a:tc>
                <a:extLst>
                  <a:ext uri="{0D108BD9-81ED-4DB2-BD59-A6C34878D82A}">
                    <a16:rowId xmlns:a16="http://schemas.microsoft.com/office/drawing/2014/main" val="2643648010"/>
                  </a:ext>
                </a:extLst>
              </a:tr>
            </a:tbl>
          </a:graphicData>
        </a:graphic>
      </p:graphicFrame>
      <p:graphicFrame>
        <p:nvGraphicFramePr>
          <p:cNvPr id="6" name="Table 5">
            <a:extLst>
              <a:ext uri="{FF2B5EF4-FFF2-40B4-BE49-F238E27FC236}">
                <a16:creationId xmlns:a16="http://schemas.microsoft.com/office/drawing/2014/main" id="{286E7366-E1D5-301D-F0A7-AEF27D7458FE}"/>
              </a:ext>
            </a:extLst>
          </p:cNvPr>
          <p:cNvGraphicFramePr>
            <a:graphicFrameLocks noGrp="1"/>
          </p:cNvGraphicFramePr>
          <p:nvPr>
            <p:extLst>
              <p:ext uri="{D42A27DB-BD31-4B8C-83A1-F6EECF244321}">
                <p14:modId xmlns:p14="http://schemas.microsoft.com/office/powerpoint/2010/main" val="580264914"/>
              </p:ext>
            </p:extLst>
          </p:nvPr>
        </p:nvGraphicFramePr>
        <p:xfrm>
          <a:off x="2724098" y="2118350"/>
          <a:ext cx="6832598" cy="3152775"/>
        </p:xfrm>
        <a:graphic>
          <a:graphicData uri="http://schemas.openxmlformats.org/drawingml/2006/table">
            <a:tbl>
              <a:tblPr/>
              <a:tblGrid>
                <a:gridCol w="218669">
                  <a:extLst>
                    <a:ext uri="{9D8B030D-6E8A-4147-A177-3AD203B41FA5}">
                      <a16:colId xmlns:a16="http://schemas.microsoft.com/office/drawing/2014/main" val="1934988243"/>
                    </a:ext>
                  </a:extLst>
                </a:gridCol>
                <a:gridCol w="646498">
                  <a:extLst>
                    <a:ext uri="{9D8B030D-6E8A-4147-A177-3AD203B41FA5}">
                      <a16:colId xmlns:a16="http://schemas.microsoft.com/office/drawing/2014/main" val="3672057409"/>
                    </a:ext>
                  </a:extLst>
                </a:gridCol>
                <a:gridCol w="646498">
                  <a:extLst>
                    <a:ext uri="{9D8B030D-6E8A-4147-A177-3AD203B41FA5}">
                      <a16:colId xmlns:a16="http://schemas.microsoft.com/office/drawing/2014/main" val="538891290"/>
                    </a:ext>
                  </a:extLst>
                </a:gridCol>
                <a:gridCol w="646498">
                  <a:extLst>
                    <a:ext uri="{9D8B030D-6E8A-4147-A177-3AD203B41FA5}">
                      <a16:colId xmlns:a16="http://schemas.microsoft.com/office/drawing/2014/main" val="3228307807"/>
                    </a:ext>
                  </a:extLst>
                </a:gridCol>
                <a:gridCol w="177470">
                  <a:extLst>
                    <a:ext uri="{9D8B030D-6E8A-4147-A177-3AD203B41FA5}">
                      <a16:colId xmlns:a16="http://schemas.microsoft.com/office/drawing/2014/main" val="19627012"/>
                    </a:ext>
                  </a:extLst>
                </a:gridCol>
                <a:gridCol w="218669">
                  <a:extLst>
                    <a:ext uri="{9D8B030D-6E8A-4147-A177-3AD203B41FA5}">
                      <a16:colId xmlns:a16="http://schemas.microsoft.com/office/drawing/2014/main" val="2965148101"/>
                    </a:ext>
                  </a:extLst>
                </a:gridCol>
                <a:gridCol w="646498">
                  <a:extLst>
                    <a:ext uri="{9D8B030D-6E8A-4147-A177-3AD203B41FA5}">
                      <a16:colId xmlns:a16="http://schemas.microsoft.com/office/drawing/2014/main" val="1983410103"/>
                    </a:ext>
                  </a:extLst>
                </a:gridCol>
                <a:gridCol w="646498">
                  <a:extLst>
                    <a:ext uri="{9D8B030D-6E8A-4147-A177-3AD203B41FA5}">
                      <a16:colId xmlns:a16="http://schemas.microsoft.com/office/drawing/2014/main" val="3665814994"/>
                    </a:ext>
                  </a:extLst>
                </a:gridCol>
                <a:gridCol w="646498">
                  <a:extLst>
                    <a:ext uri="{9D8B030D-6E8A-4147-A177-3AD203B41FA5}">
                      <a16:colId xmlns:a16="http://schemas.microsoft.com/office/drawing/2014/main" val="700864226"/>
                    </a:ext>
                  </a:extLst>
                </a:gridCol>
                <a:gridCol w="180639">
                  <a:extLst>
                    <a:ext uri="{9D8B030D-6E8A-4147-A177-3AD203B41FA5}">
                      <a16:colId xmlns:a16="http://schemas.microsoft.com/office/drawing/2014/main" val="995384933"/>
                    </a:ext>
                  </a:extLst>
                </a:gridCol>
                <a:gridCol w="218669">
                  <a:extLst>
                    <a:ext uri="{9D8B030D-6E8A-4147-A177-3AD203B41FA5}">
                      <a16:colId xmlns:a16="http://schemas.microsoft.com/office/drawing/2014/main" val="2657928928"/>
                    </a:ext>
                  </a:extLst>
                </a:gridCol>
                <a:gridCol w="646498">
                  <a:extLst>
                    <a:ext uri="{9D8B030D-6E8A-4147-A177-3AD203B41FA5}">
                      <a16:colId xmlns:a16="http://schemas.microsoft.com/office/drawing/2014/main" val="3354987778"/>
                    </a:ext>
                  </a:extLst>
                </a:gridCol>
                <a:gridCol w="646498">
                  <a:extLst>
                    <a:ext uri="{9D8B030D-6E8A-4147-A177-3AD203B41FA5}">
                      <a16:colId xmlns:a16="http://schemas.microsoft.com/office/drawing/2014/main" val="1779014864"/>
                    </a:ext>
                  </a:extLst>
                </a:gridCol>
                <a:gridCol w="646498">
                  <a:extLst>
                    <a:ext uri="{9D8B030D-6E8A-4147-A177-3AD203B41FA5}">
                      <a16:colId xmlns:a16="http://schemas.microsoft.com/office/drawing/2014/main" val="1955806544"/>
                    </a:ext>
                  </a:extLst>
                </a:gridCol>
              </a:tblGrid>
              <a:tr h="323850">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a:noFill/>
                    </a:lnL>
                    <a:lnR>
                      <a:noFill/>
                    </a:lnR>
                    <a:lnT>
                      <a:noFill/>
                    </a:lnT>
                    <a:lnB>
                      <a:noFill/>
                    </a:lnB>
                    <a:noFill/>
                  </a:tcPr>
                </a:tc>
                <a:tc gridSpan="3">
                  <a:txBody>
                    <a:bodyPr/>
                    <a:lstStyle/>
                    <a:p>
                      <a:pPr algn="ctr" fontAlgn="b">
                        <a:buNone/>
                      </a:pPr>
                      <a:r>
                        <a:rPr lang="en-US" sz="1600" b="1" i="0" u="none" strike="noStrike">
                          <a:solidFill>
                            <a:srgbClr val="000000"/>
                          </a:solidFill>
                          <a:effectLst/>
                          <a:latin typeface="Roboto" panose="02000000000000000000" pitchFamily="2" charset="0"/>
                        </a:rPr>
                        <a:t>1 Year</a:t>
                      </a:r>
                    </a:p>
                  </a:txBody>
                  <a:tcPr marL="9525" marR="9525" marT="9525" marB="0" anchor="b">
                    <a:lnL>
                      <a:noFill/>
                    </a:lnL>
                    <a:lnR>
                      <a:noFill/>
                    </a:lnR>
                    <a:lnT>
                      <a:noFill/>
                    </a:lnT>
                    <a:lnB>
                      <a:noFill/>
                    </a:lnB>
                    <a:noFill/>
                  </a:tcPr>
                </a:tc>
                <a:tc hMerge="1">
                  <a:txBody>
                    <a:bodyPr/>
                    <a:lstStyle/>
                    <a:p>
                      <a:endParaRPr lang="en-US"/>
                    </a:p>
                  </a:txBody>
                  <a:tcPr/>
                </a:tc>
                <a:tc hMerge="1">
                  <a:txBody>
                    <a:bodyPr/>
                    <a:lstStyle/>
                    <a:p>
                      <a:endParaRPr lang="en-US"/>
                    </a:p>
                  </a:txBody>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a:noFill/>
                    </a:lnL>
                    <a:lnR>
                      <a:noFill/>
                    </a:lnR>
                    <a:lnT>
                      <a:noFill/>
                    </a:lnT>
                    <a:lnB>
                      <a:noFill/>
                    </a:lnB>
                    <a:noFill/>
                  </a:tcPr>
                </a:tc>
                <a:tc gridSpan="3">
                  <a:txBody>
                    <a:bodyPr/>
                    <a:lstStyle/>
                    <a:p>
                      <a:pPr algn="ctr" fontAlgn="b">
                        <a:buNone/>
                      </a:pPr>
                      <a:r>
                        <a:rPr lang="en-US" sz="1600" b="1" i="0" u="none" strike="noStrike">
                          <a:solidFill>
                            <a:srgbClr val="000000"/>
                          </a:solidFill>
                          <a:effectLst/>
                          <a:latin typeface="Roboto" panose="02000000000000000000" pitchFamily="2" charset="0"/>
                        </a:rPr>
                        <a:t>3 Year</a:t>
                      </a:r>
                    </a:p>
                  </a:txBody>
                  <a:tcPr marL="9525" marR="9525" marT="9525" marB="0" anchor="b">
                    <a:lnL>
                      <a:noFill/>
                    </a:lnL>
                    <a:lnR>
                      <a:noFill/>
                    </a:lnR>
                    <a:lnT>
                      <a:noFill/>
                    </a:lnT>
                    <a:lnB>
                      <a:noFill/>
                    </a:lnB>
                    <a:noFill/>
                  </a:tcPr>
                </a:tc>
                <a:tc hMerge="1">
                  <a:txBody>
                    <a:bodyPr/>
                    <a:lstStyle/>
                    <a:p>
                      <a:endParaRPr lang="en-US"/>
                    </a:p>
                  </a:txBody>
                  <a:tcPr/>
                </a:tc>
                <a:tc hMerge="1">
                  <a:txBody>
                    <a:bodyPr/>
                    <a:lstStyle/>
                    <a:p>
                      <a:endParaRPr lang="en-US"/>
                    </a:p>
                  </a:txBody>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a:noFill/>
                    </a:lnL>
                    <a:lnR>
                      <a:noFill/>
                    </a:lnR>
                    <a:lnT>
                      <a:noFill/>
                    </a:lnT>
                    <a:lnB>
                      <a:noFill/>
                    </a:lnB>
                    <a:noFill/>
                  </a:tcPr>
                </a:tc>
                <a:tc gridSpan="3">
                  <a:txBody>
                    <a:bodyPr/>
                    <a:lstStyle/>
                    <a:p>
                      <a:pPr algn="ctr" fontAlgn="b">
                        <a:buNone/>
                      </a:pPr>
                      <a:r>
                        <a:rPr lang="en-US" sz="1600" b="1" i="0" u="none" strike="noStrike">
                          <a:solidFill>
                            <a:srgbClr val="000000"/>
                          </a:solidFill>
                          <a:effectLst/>
                          <a:latin typeface="Roboto" panose="02000000000000000000" pitchFamily="2" charset="0"/>
                        </a:rPr>
                        <a:t>5 Year</a:t>
                      </a:r>
                    </a:p>
                  </a:txBody>
                  <a:tcPr marL="9525" marR="9525" marT="9525" marB="0" anchor="b">
                    <a:lnL>
                      <a:noFill/>
                    </a:lnL>
                    <a:lnR>
                      <a:noFill/>
                    </a:lnR>
                    <a:lnT>
                      <a:noFill/>
                    </a:lnT>
                    <a:lnB>
                      <a:noFill/>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9622617"/>
                  </a:ext>
                </a:extLst>
              </a:tr>
              <a:tr h="323850">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1322513644"/>
                  </a:ext>
                </a:extLst>
              </a:tr>
              <a:tr h="219075">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a:noFill/>
                    </a:lnL>
                    <a:lnR>
                      <a:noFill/>
                    </a:lnR>
                    <a:lnT>
                      <a:noFill/>
                    </a:lnT>
                    <a:lnB>
                      <a:noFill/>
                    </a:lnB>
                    <a:noFill/>
                  </a:tcPr>
                </a:tc>
                <a:tc>
                  <a:txBody>
                    <a:bodyPr/>
                    <a:lstStyle/>
                    <a:p>
                      <a:pPr algn="ctr" fontAlgn="b">
                        <a:buNone/>
                      </a:pPr>
                      <a:r>
                        <a:rPr lang="en-US" sz="1100" b="1" i="0" u="none" strike="noStrike">
                          <a:solidFill>
                            <a:srgbClr val="000000"/>
                          </a:solidFill>
                          <a:effectLst/>
                          <a:latin typeface="Roboto" panose="02000000000000000000" pitchFamily="2" charset="0"/>
                        </a:rPr>
                        <a:t>Value</a:t>
                      </a: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noFill/>
                  </a:tcPr>
                </a:tc>
                <a:tc>
                  <a:txBody>
                    <a:bodyPr/>
                    <a:lstStyle/>
                    <a:p>
                      <a:pPr algn="ctr" fontAlgn="b">
                        <a:buNone/>
                      </a:pPr>
                      <a:r>
                        <a:rPr lang="en-US" sz="1100" b="1" i="0" u="none" strike="noStrike">
                          <a:solidFill>
                            <a:srgbClr val="000000"/>
                          </a:solidFill>
                          <a:effectLst/>
                          <a:latin typeface="Roboto" panose="02000000000000000000" pitchFamily="2" charset="0"/>
                        </a:rPr>
                        <a:t>Core</a:t>
                      </a: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noFill/>
                  </a:tcPr>
                </a:tc>
                <a:tc>
                  <a:txBody>
                    <a:bodyPr/>
                    <a:lstStyle/>
                    <a:p>
                      <a:pPr algn="ctr" fontAlgn="b">
                        <a:buNone/>
                      </a:pPr>
                      <a:r>
                        <a:rPr lang="en-US" sz="1100" b="1" i="0" u="none" strike="noStrike">
                          <a:solidFill>
                            <a:srgbClr val="000000"/>
                          </a:solidFill>
                          <a:effectLst/>
                          <a:latin typeface="Roboto" panose="02000000000000000000" pitchFamily="2" charset="0"/>
                        </a:rPr>
                        <a:t>Growth</a:t>
                      </a: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noFill/>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a:noFill/>
                    </a:lnL>
                    <a:lnR>
                      <a:noFill/>
                    </a:lnR>
                    <a:lnT>
                      <a:noFill/>
                    </a:lnT>
                    <a:lnB>
                      <a:noFill/>
                    </a:lnB>
                    <a:noFill/>
                  </a:tcPr>
                </a:tc>
                <a:tc>
                  <a:txBody>
                    <a:bodyPr/>
                    <a:lstStyle/>
                    <a:p>
                      <a:pPr algn="ctr" fontAlgn="b">
                        <a:buNone/>
                      </a:pPr>
                      <a:r>
                        <a:rPr lang="en-US" sz="1100" b="1" i="0" u="none" strike="noStrike">
                          <a:solidFill>
                            <a:srgbClr val="000000"/>
                          </a:solidFill>
                          <a:effectLst/>
                          <a:latin typeface="Roboto" panose="02000000000000000000" pitchFamily="2" charset="0"/>
                        </a:rPr>
                        <a:t>Value</a:t>
                      </a: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noFill/>
                  </a:tcPr>
                </a:tc>
                <a:tc>
                  <a:txBody>
                    <a:bodyPr/>
                    <a:lstStyle/>
                    <a:p>
                      <a:pPr algn="ctr" fontAlgn="b">
                        <a:buNone/>
                      </a:pPr>
                      <a:r>
                        <a:rPr lang="en-US" sz="1100" b="1" i="0" u="none" strike="noStrike">
                          <a:solidFill>
                            <a:srgbClr val="000000"/>
                          </a:solidFill>
                          <a:effectLst/>
                          <a:latin typeface="Roboto" panose="02000000000000000000" pitchFamily="2" charset="0"/>
                        </a:rPr>
                        <a:t>Core</a:t>
                      </a: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noFill/>
                  </a:tcPr>
                </a:tc>
                <a:tc>
                  <a:txBody>
                    <a:bodyPr/>
                    <a:lstStyle/>
                    <a:p>
                      <a:pPr algn="ctr" fontAlgn="b">
                        <a:buNone/>
                      </a:pPr>
                      <a:r>
                        <a:rPr lang="en-US" sz="1100" b="1" i="0" u="none" strike="noStrike">
                          <a:solidFill>
                            <a:srgbClr val="000000"/>
                          </a:solidFill>
                          <a:effectLst/>
                          <a:latin typeface="Roboto" panose="02000000000000000000" pitchFamily="2" charset="0"/>
                        </a:rPr>
                        <a:t>Growth</a:t>
                      </a: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noFill/>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a:noFill/>
                    </a:lnL>
                    <a:lnR>
                      <a:noFill/>
                    </a:lnR>
                    <a:lnT>
                      <a:noFill/>
                    </a:lnT>
                    <a:lnB>
                      <a:noFill/>
                    </a:lnB>
                    <a:noFill/>
                  </a:tcPr>
                </a:tc>
                <a:tc>
                  <a:txBody>
                    <a:bodyPr/>
                    <a:lstStyle/>
                    <a:p>
                      <a:pPr algn="ctr" fontAlgn="b">
                        <a:buNone/>
                      </a:pPr>
                      <a:r>
                        <a:rPr lang="en-US" sz="1100" b="1" i="0" u="none" strike="noStrike">
                          <a:solidFill>
                            <a:srgbClr val="000000"/>
                          </a:solidFill>
                          <a:effectLst/>
                          <a:latin typeface="Roboto" panose="02000000000000000000" pitchFamily="2" charset="0"/>
                        </a:rPr>
                        <a:t>Value</a:t>
                      </a: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noFill/>
                  </a:tcPr>
                </a:tc>
                <a:tc>
                  <a:txBody>
                    <a:bodyPr/>
                    <a:lstStyle/>
                    <a:p>
                      <a:pPr algn="ctr" fontAlgn="b">
                        <a:buNone/>
                      </a:pPr>
                      <a:r>
                        <a:rPr lang="en-US" sz="1100" b="1" i="0" u="none" strike="noStrike">
                          <a:solidFill>
                            <a:srgbClr val="000000"/>
                          </a:solidFill>
                          <a:effectLst/>
                          <a:latin typeface="Roboto" panose="02000000000000000000" pitchFamily="2" charset="0"/>
                        </a:rPr>
                        <a:t>Core</a:t>
                      </a: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noFill/>
                  </a:tcPr>
                </a:tc>
                <a:tc>
                  <a:txBody>
                    <a:bodyPr/>
                    <a:lstStyle/>
                    <a:p>
                      <a:pPr algn="ctr" fontAlgn="b">
                        <a:buNone/>
                      </a:pPr>
                      <a:r>
                        <a:rPr lang="en-US" sz="1100" b="1" i="0" u="none" strike="noStrike">
                          <a:solidFill>
                            <a:srgbClr val="000000"/>
                          </a:solidFill>
                          <a:effectLst/>
                          <a:latin typeface="Roboto" panose="02000000000000000000" pitchFamily="2" charset="0"/>
                        </a:rPr>
                        <a:t>Growth</a:t>
                      </a: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834247951"/>
                  </a:ext>
                </a:extLst>
              </a:tr>
              <a:tr h="571500">
                <a:tc>
                  <a:txBody>
                    <a:bodyPr/>
                    <a:lstStyle/>
                    <a:p>
                      <a:pPr algn="r" fontAlgn="ctr">
                        <a:buNone/>
                      </a:pPr>
                      <a:r>
                        <a:rPr lang="en-US" sz="1100" b="1" i="0" u="none" strike="noStrike">
                          <a:solidFill>
                            <a:srgbClr val="000000"/>
                          </a:solidFill>
                          <a:effectLst/>
                          <a:latin typeface="Roboto" panose="02000000000000000000" pitchFamily="2" charset="0"/>
                        </a:rPr>
                        <a:t>Large</a:t>
                      </a:r>
                    </a:p>
                  </a:txBody>
                  <a:tcPr marL="9525" marR="9525" marT="9525" marB="0" vert="vert270" anchor="ctr">
                    <a:lnL>
                      <a:noFill/>
                    </a:lnL>
                    <a:lnR w="12700" cap="flat" cmpd="sng" algn="ctr">
                      <a:solidFill>
                        <a:srgbClr val="FFFFFF"/>
                      </a:solidFill>
                      <a:prstDash val="solid"/>
                      <a:round/>
                      <a:headEnd type="none" w="med" len="med"/>
                      <a:tailEnd type="none" w="med" len="med"/>
                    </a:lnR>
                    <a:lnT>
                      <a:noFill/>
                    </a:lnT>
                    <a:lnB>
                      <a:noFill/>
                    </a:lnB>
                    <a:noFill/>
                  </a:tcPr>
                </a:tc>
                <a:tc>
                  <a:txBody>
                    <a:bodyPr/>
                    <a:lstStyle/>
                    <a:p>
                      <a:pPr algn="ctr" fontAlgn="ctr">
                        <a:buNone/>
                      </a:pPr>
                      <a:r>
                        <a:rPr lang="en-US" sz="1100" b="1" i="0" u="none" strike="noStrike">
                          <a:solidFill>
                            <a:srgbClr val="FFFFFF"/>
                          </a:solidFill>
                          <a:effectLst/>
                          <a:latin typeface="Roboto" panose="02000000000000000000" pitchFamily="2" charset="0"/>
                        </a:rPr>
                        <a:t>15.9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293E"/>
                    </a:solidFill>
                  </a:tcPr>
                </a:tc>
                <a:tc>
                  <a:txBody>
                    <a:bodyPr/>
                    <a:lstStyle/>
                    <a:p>
                      <a:pPr algn="ctr" fontAlgn="ctr">
                        <a:buNone/>
                      </a:pPr>
                      <a:r>
                        <a:rPr lang="en-US" sz="1100" b="1" i="0" u="none" strike="noStrike">
                          <a:solidFill>
                            <a:srgbClr val="FFFFFF"/>
                          </a:solidFill>
                          <a:effectLst/>
                          <a:latin typeface="Roboto" panose="02000000000000000000" pitchFamily="2" charset="0"/>
                        </a:rPr>
                        <a:t>17.9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293E"/>
                    </a:solidFill>
                  </a:tcPr>
                </a:tc>
                <a:tc>
                  <a:txBody>
                    <a:bodyPr/>
                    <a:lstStyle/>
                    <a:p>
                      <a:pPr algn="ctr" fontAlgn="ctr">
                        <a:buNone/>
                      </a:pPr>
                      <a:r>
                        <a:rPr lang="en-US" sz="1100" b="1" i="0" u="none" strike="noStrike">
                          <a:solidFill>
                            <a:srgbClr val="FFFFFF"/>
                          </a:solidFill>
                          <a:effectLst/>
                          <a:latin typeface="Roboto" panose="02000000000000000000" pitchFamily="2" charset="0"/>
                        </a:rPr>
                        <a:t>18.6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293E"/>
                    </a:solidFill>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w="12700" cap="flat" cmpd="sng" algn="ctr">
                      <a:solidFill>
                        <a:srgbClr val="FFFFFF"/>
                      </a:solidFill>
                      <a:prstDash val="solid"/>
                      <a:round/>
                      <a:headEnd type="none" w="med" len="med"/>
                      <a:tailEnd type="none" w="med" len="med"/>
                    </a:lnL>
                    <a:lnR>
                      <a:noFill/>
                    </a:lnR>
                    <a:lnT>
                      <a:noFill/>
                    </a:lnT>
                    <a:lnB>
                      <a:noFill/>
                    </a:lnB>
                    <a:noFill/>
                  </a:tcPr>
                </a:tc>
                <a:tc>
                  <a:txBody>
                    <a:bodyPr/>
                    <a:lstStyle/>
                    <a:p>
                      <a:pPr algn="r" fontAlgn="ctr">
                        <a:buNone/>
                      </a:pPr>
                      <a:r>
                        <a:rPr lang="en-US" sz="1100" b="1" i="0" u="none" strike="noStrike">
                          <a:solidFill>
                            <a:srgbClr val="000000"/>
                          </a:solidFill>
                          <a:effectLst/>
                          <a:latin typeface="Roboto" panose="02000000000000000000" pitchFamily="2" charset="0"/>
                        </a:rPr>
                        <a:t>Large</a:t>
                      </a:r>
                    </a:p>
                  </a:txBody>
                  <a:tcPr marL="9525" marR="9525" marT="9525" marB="0" vert="vert270" anchor="ctr">
                    <a:lnL>
                      <a:noFill/>
                    </a:lnL>
                    <a:lnR w="12700" cap="flat" cmpd="sng" algn="ctr">
                      <a:solidFill>
                        <a:srgbClr val="FFFFFF"/>
                      </a:solidFill>
                      <a:prstDash val="solid"/>
                      <a:round/>
                      <a:headEnd type="none" w="med" len="med"/>
                      <a:tailEnd type="none" w="med" len="med"/>
                    </a:lnR>
                    <a:lnT>
                      <a:noFill/>
                    </a:lnT>
                    <a:lnB>
                      <a:noFill/>
                    </a:lnB>
                    <a:noFill/>
                  </a:tcPr>
                </a:tc>
                <a:tc>
                  <a:txBody>
                    <a:bodyPr/>
                    <a:lstStyle/>
                    <a:p>
                      <a:pPr algn="ctr" fontAlgn="ctr">
                        <a:buNone/>
                      </a:pPr>
                      <a:r>
                        <a:rPr lang="en-US" sz="1100" b="1" i="0" u="none" strike="noStrike">
                          <a:solidFill>
                            <a:srgbClr val="FFFFFF"/>
                          </a:solidFill>
                          <a:effectLst/>
                          <a:latin typeface="Roboto" panose="02000000000000000000" pitchFamily="2" charset="0"/>
                        </a:rPr>
                        <a:t>13.9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293E"/>
                    </a:solidFill>
                  </a:tcPr>
                </a:tc>
                <a:tc>
                  <a:txBody>
                    <a:bodyPr/>
                    <a:lstStyle/>
                    <a:p>
                      <a:pPr algn="ctr" fontAlgn="ctr">
                        <a:buNone/>
                      </a:pPr>
                      <a:r>
                        <a:rPr lang="en-US" sz="1100" b="1" i="0" u="none" strike="noStrike">
                          <a:solidFill>
                            <a:srgbClr val="FFFFFF"/>
                          </a:solidFill>
                          <a:effectLst/>
                          <a:latin typeface="Roboto" panose="02000000000000000000" pitchFamily="2" charset="0"/>
                        </a:rPr>
                        <a:t>23.0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293E"/>
                    </a:solidFill>
                  </a:tcPr>
                </a:tc>
                <a:tc>
                  <a:txBody>
                    <a:bodyPr/>
                    <a:lstStyle/>
                    <a:p>
                      <a:pPr algn="ctr" fontAlgn="ctr">
                        <a:buNone/>
                      </a:pPr>
                      <a:r>
                        <a:rPr lang="en-US" sz="1100" b="1" i="0" u="none" strike="noStrike">
                          <a:solidFill>
                            <a:srgbClr val="FFFFFF"/>
                          </a:solidFill>
                          <a:effectLst/>
                          <a:latin typeface="Roboto" panose="02000000000000000000" pitchFamily="2" charset="0"/>
                        </a:rPr>
                        <a:t>31.1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293E"/>
                    </a:solidFill>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w="12700" cap="flat" cmpd="sng" algn="ctr">
                      <a:solidFill>
                        <a:srgbClr val="FFFFFF"/>
                      </a:solidFill>
                      <a:prstDash val="solid"/>
                      <a:round/>
                      <a:headEnd type="none" w="med" len="med"/>
                      <a:tailEnd type="none" w="med" len="med"/>
                    </a:lnL>
                    <a:lnR>
                      <a:noFill/>
                    </a:lnR>
                    <a:lnT>
                      <a:noFill/>
                    </a:lnT>
                    <a:lnB>
                      <a:noFill/>
                    </a:lnB>
                    <a:noFill/>
                  </a:tcPr>
                </a:tc>
                <a:tc>
                  <a:txBody>
                    <a:bodyPr/>
                    <a:lstStyle/>
                    <a:p>
                      <a:pPr algn="r" fontAlgn="ctr">
                        <a:buNone/>
                      </a:pPr>
                      <a:r>
                        <a:rPr lang="en-US" sz="1100" b="1" i="0" u="none" strike="noStrike">
                          <a:solidFill>
                            <a:srgbClr val="000000"/>
                          </a:solidFill>
                          <a:effectLst/>
                          <a:latin typeface="Roboto" panose="02000000000000000000" pitchFamily="2" charset="0"/>
                        </a:rPr>
                        <a:t>Large</a:t>
                      </a:r>
                    </a:p>
                  </a:txBody>
                  <a:tcPr marL="9525" marR="9525" marT="9525" marB="0" vert="vert270" anchor="ctr">
                    <a:lnL>
                      <a:noFill/>
                    </a:lnL>
                    <a:lnR w="12700" cap="flat" cmpd="sng" algn="ctr">
                      <a:solidFill>
                        <a:srgbClr val="FFFFFF"/>
                      </a:solidFill>
                      <a:prstDash val="solid"/>
                      <a:round/>
                      <a:headEnd type="none" w="med" len="med"/>
                      <a:tailEnd type="none" w="med" len="med"/>
                    </a:lnR>
                    <a:lnT>
                      <a:noFill/>
                    </a:lnT>
                    <a:lnB>
                      <a:noFill/>
                    </a:lnB>
                    <a:noFill/>
                  </a:tcPr>
                </a:tc>
                <a:tc>
                  <a:txBody>
                    <a:bodyPr/>
                    <a:lstStyle/>
                    <a:p>
                      <a:pPr algn="ctr" fontAlgn="ctr">
                        <a:buNone/>
                      </a:pPr>
                      <a:r>
                        <a:rPr lang="en-US" sz="1100" b="1" i="0" u="none" strike="noStrike">
                          <a:solidFill>
                            <a:srgbClr val="FFFFFF"/>
                          </a:solidFill>
                          <a:effectLst/>
                          <a:latin typeface="Roboto" panose="02000000000000000000" pitchFamily="2" charset="0"/>
                        </a:rPr>
                        <a:t>11.3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293E"/>
                    </a:solidFill>
                  </a:tcPr>
                </a:tc>
                <a:tc>
                  <a:txBody>
                    <a:bodyPr/>
                    <a:lstStyle/>
                    <a:p>
                      <a:pPr algn="ctr" fontAlgn="ctr">
                        <a:buNone/>
                      </a:pPr>
                      <a:r>
                        <a:rPr lang="en-US" sz="1100" b="1" i="0" u="none" strike="noStrike">
                          <a:solidFill>
                            <a:srgbClr val="FFFFFF"/>
                          </a:solidFill>
                          <a:effectLst/>
                          <a:latin typeface="Roboto" panose="02000000000000000000" pitchFamily="2" charset="0"/>
                        </a:rPr>
                        <a:t>14.4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293E"/>
                    </a:solidFill>
                  </a:tcPr>
                </a:tc>
                <a:tc>
                  <a:txBody>
                    <a:bodyPr/>
                    <a:lstStyle/>
                    <a:p>
                      <a:pPr algn="ctr" fontAlgn="ctr">
                        <a:buNone/>
                      </a:pPr>
                      <a:r>
                        <a:rPr lang="en-US" sz="1100" b="1" i="0" u="none" strike="noStrike">
                          <a:solidFill>
                            <a:srgbClr val="FFFFFF"/>
                          </a:solidFill>
                          <a:effectLst/>
                          <a:latin typeface="Roboto" panose="02000000000000000000" pitchFamily="2" charset="0"/>
                        </a:rPr>
                        <a:t>15.3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293E"/>
                    </a:solidFill>
                  </a:tcPr>
                </a:tc>
                <a:extLst>
                  <a:ext uri="{0D108BD9-81ED-4DB2-BD59-A6C34878D82A}">
                    <a16:rowId xmlns:a16="http://schemas.microsoft.com/office/drawing/2014/main" val="833867686"/>
                  </a:ext>
                </a:extLst>
              </a:tr>
              <a:tr h="571500">
                <a:tc>
                  <a:txBody>
                    <a:bodyPr/>
                    <a:lstStyle/>
                    <a:p>
                      <a:pPr algn="r" fontAlgn="ctr">
                        <a:buNone/>
                      </a:pPr>
                      <a:r>
                        <a:rPr lang="en-US" sz="1100" b="1" i="0" u="none" strike="noStrike">
                          <a:solidFill>
                            <a:srgbClr val="000000"/>
                          </a:solidFill>
                          <a:effectLst/>
                          <a:latin typeface="Roboto" panose="02000000000000000000" pitchFamily="2" charset="0"/>
                        </a:rPr>
                        <a:t>Mid</a:t>
                      </a:r>
                    </a:p>
                  </a:txBody>
                  <a:tcPr marL="9525" marR="9525" marT="9525" marB="0" vert="vert270" anchor="ctr">
                    <a:lnL>
                      <a:noFill/>
                    </a:lnL>
                    <a:lnR w="12700" cap="flat" cmpd="sng" algn="ctr">
                      <a:solidFill>
                        <a:srgbClr val="FFFFFF"/>
                      </a:solidFill>
                      <a:prstDash val="solid"/>
                      <a:round/>
                      <a:headEnd type="none" w="med" len="med"/>
                      <a:tailEnd type="none" w="med" len="med"/>
                    </a:lnR>
                    <a:lnT>
                      <a:noFill/>
                    </a:lnT>
                    <a:lnB>
                      <a:noFill/>
                    </a:lnB>
                    <a:noFill/>
                  </a:tcPr>
                </a:tc>
                <a:tc>
                  <a:txBody>
                    <a:bodyPr/>
                    <a:lstStyle/>
                    <a:p>
                      <a:pPr algn="ctr" fontAlgn="ctr">
                        <a:buNone/>
                      </a:pPr>
                      <a:r>
                        <a:rPr lang="en-US" sz="1100" b="1" i="0" u="none" strike="noStrike">
                          <a:solidFill>
                            <a:srgbClr val="FFFFFF"/>
                          </a:solidFill>
                          <a:effectLst/>
                          <a:latin typeface="Roboto" panose="02000000000000000000" pitchFamily="2" charset="0"/>
                        </a:rPr>
                        <a:t>11.0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293E"/>
                    </a:solidFill>
                  </a:tcPr>
                </a:tc>
                <a:tc>
                  <a:txBody>
                    <a:bodyPr/>
                    <a:lstStyle/>
                    <a:p>
                      <a:pPr algn="ctr" fontAlgn="ctr">
                        <a:buNone/>
                      </a:pPr>
                      <a:r>
                        <a:rPr lang="en-US" sz="1100" b="1" i="0" u="none" strike="noStrike">
                          <a:solidFill>
                            <a:srgbClr val="FFFFFF"/>
                          </a:solidFill>
                          <a:effectLst/>
                          <a:latin typeface="Roboto" panose="02000000000000000000" pitchFamily="2" charset="0"/>
                        </a:rPr>
                        <a:t>10.6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293E"/>
                    </a:solidFill>
                  </a:tcPr>
                </a:tc>
                <a:tc>
                  <a:txBody>
                    <a:bodyPr/>
                    <a:lstStyle/>
                    <a:p>
                      <a:pPr algn="ctr" fontAlgn="ctr">
                        <a:buNone/>
                      </a:pPr>
                      <a:r>
                        <a:rPr lang="en-US" sz="1100" b="1" i="0" u="none" strike="noStrike">
                          <a:solidFill>
                            <a:srgbClr val="FFFFFF"/>
                          </a:solidFill>
                          <a:effectLst/>
                          <a:latin typeface="Roboto" panose="02000000000000000000" pitchFamily="2" charset="0"/>
                        </a:rPr>
                        <a:t>8.7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A659E"/>
                    </a:solidFill>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w="12700" cap="flat" cmpd="sng" algn="ctr">
                      <a:solidFill>
                        <a:srgbClr val="FFFFFF"/>
                      </a:solidFill>
                      <a:prstDash val="solid"/>
                      <a:round/>
                      <a:headEnd type="none" w="med" len="med"/>
                      <a:tailEnd type="none" w="med" len="med"/>
                    </a:lnL>
                    <a:lnR>
                      <a:noFill/>
                    </a:lnR>
                    <a:lnT>
                      <a:noFill/>
                    </a:lnT>
                    <a:lnB>
                      <a:noFill/>
                    </a:lnB>
                    <a:noFill/>
                  </a:tcPr>
                </a:tc>
                <a:tc>
                  <a:txBody>
                    <a:bodyPr/>
                    <a:lstStyle/>
                    <a:p>
                      <a:pPr algn="r" fontAlgn="ctr">
                        <a:buNone/>
                      </a:pPr>
                      <a:r>
                        <a:rPr lang="en-US" sz="1100" b="1" i="0" u="none" strike="noStrike">
                          <a:solidFill>
                            <a:srgbClr val="000000"/>
                          </a:solidFill>
                          <a:effectLst/>
                          <a:latin typeface="Roboto" panose="02000000000000000000" pitchFamily="2" charset="0"/>
                        </a:rPr>
                        <a:t>Mid</a:t>
                      </a:r>
                    </a:p>
                  </a:txBody>
                  <a:tcPr marL="9525" marR="9525" marT="9525" marB="0" vert="vert270" anchor="ctr">
                    <a:lnL>
                      <a:noFill/>
                    </a:lnL>
                    <a:lnR w="12700" cap="flat" cmpd="sng" algn="ctr">
                      <a:solidFill>
                        <a:srgbClr val="FFFFFF"/>
                      </a:solidFill>
                      <a:prstDash val="solid"/>
                      <a:round/>
                      <a:headEnd type="none" w="med" len="med"/>
                      <a:tailEnd type="none" w="med" len="med"/>
                    </a:lnR>
                    <a:lnT>
                      <a:noFill/>
                    </a:lnT>
                    <a:lnB>
                      <a:noFill/>
                    </a:lnB>
                    <a:noFill/>
                  </a:tcPr>
                </a:tc>
                <a:tc>
                  <a:txBody>
                    <a:bodyPr/>
                    <a:lstStyle/>
                    <a:p>
                      <a:pPr algn="ctr" fontAlgn="ctr">
                        <a:buNone/>
                      </a:pPr>
                      <a:r>
                        <a:rPr lang="en-US" sz="1100" b="1" i="0" u="none" strike="noStrike">
                          <a:solidFill>
                            <a:srgbClr val="FFFFFF"/>
                          </a:solidFill>
                          <a:effectLst/>
                          <a:latin typeface="Roboto" panose="02000000000000000000" pitchFamily="2" charset="0"/>
                        </a:rPr>
                        <a:t>12.3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293E"/>
                    </a:solidFill>
                  </a:tcPr>
                </a:tc>
                <a:tc>
                  <a:txBody>
                    <a:bodyPr/>
                    <a:lstStyle/>
                    <a:p>
                      <a:pPr algn="ctr" fontAlgn="ctr">
                        <a:buNone/>
                      </a:pPr>
                      <a:r>
                        <a:rPr lang="en-US" sz="1100" b="1" i="0" u="none" strike="noStrike">
                          <a:solidFill>
                            <a:srgbClr val="FFFFFF"/>
                          </a:solidFill>
                          <a:effectLst/>
                          <a:latin typeface="Roboto" panose="02000000000000000000" pitchFamily="2" charset="0"/>
                        </a:rPr>
                        <a:t>14.4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293E"/>
                    </a:solidFill>
                  </a:tcPr>
                </a:tc>
                <a:tc>
                  <a:txBody>
                    <a:bodyPr/>
                    <a:lstStyle/>
                    <a:p>
                      <a:pPr algn="ctr" fontAlgn="ctr">
                        <a:buNone/>
                      </a:pPr>
                      <a:r>
                        <a:rPr lang="en-US" sz="1100" b="1" i="0" u="none" strike="noStrike">
                          <a:solidFill>
                            <a:srgbClr val="FFFFFF"/>
                          </a:solidFill>
                          <a:effectLst/>
                          <a:latin typeface="Roboto" panose="02000000000000000000" pitchFamily="2" charset="0"/>
                        </a:rPr>
                        <a:t>18.6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293E"/>
                    </a:solidFill>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w="12700" cap="flat" cmpd="sng" algn="ctr">
                      <a:solidFill>
                        <a:srgbClr val="FFFFFF"/>
                      </a:solidFill>
                      <a:prstDash val="solid"/>
                      <a:round/>
                      <a:headEnd type="none" w="med" len="med"/>
                      <a:tailEnd type="none" w="med" len="med"/>
                    </a:lnL>
                    <a:lnR>
                      <a:noFill/>
                    </a:lnR>
                    <a:lnT>
                      <a:noFill/>
                    </a:lnT>
                    <a:lnB>
                      <a:noFill/>
                    </a:lnB>
                    <a:noFill/>
                  </a:tcPr>
                </a:tc>
                <a:tc>
                  <a:txBody>
                    <a:bodyPr/>
                    <a:lstStyle/>
                    <a:p>
                      <a:pPr algn="r" fontAlgn="ctr">
                        <a:buNone/>
                      </a:pPr>
                      <a:r>
                        <a:rPr lang="en-US" sz="1100" b="1" i="0" u="none" strike="noStrike">
                          <a:solidFill>
                            <a:srgbClr val="000000"/>
                          </a:solidFill>
                          <a:effectLst/>
                          <a:latin typeface="Roboto" panose="02000000000000000000" pitchFamily="2" charset="0"/>
                        </a:rPr>
                        <a:t>Mid</a:t>
                      </a:r>
                    </a:p>
                  </a:txBody>
                  <a:tcPr marL="9525" marR="9525" marT="9525" marB="0" vert="vert270" anchor="ctr">
                    <a:lnL>
                      <a:noFill/>
                    </a:lnL>
                    <a:lnR w="12700" cap="flat" cmpd="sng" algn="ctr">
                      <a:solidFill>
                        <a:srgbClr val="FFFFFF"/>
                      </a:solidFill>
                      <a:prstDash val="solid"/>
                      <a:round/>
                      <a:headEnd type="none" w="med" len="med"/>
                      <a:tailEnd type="none" w="med" len="med"/>
                    </a:lnR>
                    <a:lnT>
                      <a:noFill/>
                    </a:lnT>
                    <a:lnB>
                      <a:noFill/>
                    </a:lnB>
                    <a:noFill/>
                  </a:tcPr>
                </a:tc>
                <a:tc>
                  <a:txBody>
                    <a:bodyPr/>
                    <a:lstStyle/>
                    <a:p>
                      <a:pPr algn="ctr" fontAlgn="ctr">
                        <a:buNone/>
                      </a:pPr>
                      <a:r>
                        <a:rPr lang="en-US" sz="1100" b="1" i="0" u="none" strike="noStrike">
                          <a:solidFill>
                            <a:srgbClr val="FFFFFF"/>
                          </a:solidFill>
                          <a:effectLst/>
                          <a:latin typeface="Roboto" panose="02000000000000000000" pitchFamily="2" charset="0"/>
                        </a:rPr>
                        <a:t>9.8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A659E"/>
                    </a:solidFill>
                  </a:tcPr>
                </a:tc>
                <a:tc>
                  <a:txBody>
                    <a:bodyPr/>
                    <a:lstStyle/>
                    <a:p>
                      <a:pPr algn="ctr" fontAlgn="ctr">
                        <a:buNone/>
                      </a:pPr>
                      <a:r>
                        <a:rPr lang="en-US" sz="1100" b="1" i="0" u="none" strike="noStrike">
                          <a:solidFill>
                            <a:srgbClr val="FFFFFF"/>
                          </a:solidFill>
                          <a:effectLst/>
                          <a:latin typeface="Roboto" panose="02000000000000000000" pitchFamily="2" charset="0"/>
                        </a:rPr>
                        <a:t>8.7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A659E"/>
                    </a:solidFill>
                  </a:tcPr>
                </a:tc>
                <a:tc>
                  <a:txBody>
                    <a:bodyPr/>
                    <a:lstStyle/>
                    <a:p>
                      <a:pPr algn="ctr" fontAlgn="ctr">
                        <a:buNone/>
                      </a:pPr>
                      <a:r>
                        <a:rPr lang="en-US" sz="1100" b="1" i="0" u="none" strike="noStrike">
                          <a:solidFill>
                            <a:srgbClr val="FFFFFF"/>
                          </a:solidFill>
                          <a:effectLst/>
                          <a:latin typeface="Roboto" panose="02000000000000000000" pitchFamily="2" charset="0"/>
                        </a:rPr>
                        <a:t>6.6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A659E"/>
                    </a:solidFill>
                  </a:tcPr>
                </a:tc>
                <a:extLst>
                  <a:ext uri="{0D108BD9-81ED-4DB2-BD59-A6C34878D82A}">
                    <a16:rowId xmlns:a16="http://schemas.microsoft.com/office/drawing/2014/main" val="3783810400"/>
                  </a:ext>
                </a:extLst>
              </a:tr>
              <a:tr h="571500">
                <a:tc>
                  <a:txBody>
                    <a:bodyPr/>
                    <a:lstStyle/>
                    <a:p>
                      <a:pPr algn="r" fontAlgn="ctr">
                        <a:buNone/>
                      </a:pPr>
                      <a:r>
                        <a:rPr lang="en-US" sz="1100" b="1" i="0" u="none" strike="noStrike">
                          <a:solidFill>
                            <a:srgbClr val="000000"/>
                          </a:solidFill>
                          <a:effectLst/>
                          <a:latin typeface="Roboto" panose="02000000000000000000" pitchFamily="2" charset="0"/>
                        </a:rPr>
                        <a:t>Small</a:t>
                      </a:r>
                    </a:p>
                  </a:txBody>
                  <a:tcPr marL="9525" marR="9525" marT="9525" marB="0" vert="vert270" anchor="ctr">
                    <a:lnL>
                      <a:noFill/>
                    </a:lnL>
                    <a:lnR w="12700" cap="flat" cmpd="sng" algn="ctr">
                      <a:solidFill>
                        <a:srgbClr val="FFFFFF"/>
                      </a:solidFill>
                      <a:prstDash val="solid"/>
                      <a:round/>
                      <a:headEnd type="none" w="med" len="med"/>
                      <a:tailEnd type="none" w="med" len="med"/>
                    </a:lnR>
                    <a:lnT>
                      <a:noFill/>
                    </a:lnT>
                    <a:lnB>
                      <a:noFill/>
                    </a:lnB>
                    <a:noFill/>
                  </a:tcPr>
                </a:tc>
                <a:tc>
                  <a:txBody>
                    <a:bodyPr/>
                    <a:lstStyle/>
                    <a:p>
                      <a:pPr algn="ctr" fontAlgn="ctr">
                        <a:buNone/>
                      </a:pPr>
                      <a:r>
                        <a:rPr lang="en-US" sz="1100" b="1" i="0" u="none" strike="noStrike">
                          <a:solidFill>
                            <a:srgbClr val="FFFFFF"/>
                          </a:solidFill>
                          <a:effectLst/>
                          <a:latin typeface="Roboto" panose="02000000000000000000" pitchFamily="2" charset="0"/>
                        </a:rPr>
                        <a:t>12.6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293E"/>
                    </a:solidFill>
                  </a:tcPr>
                </a:tc>
                <a:tc>
                  <a:txBody>
                    <a:bodyPr/>
                    <a:lstStyle/>
                    <a:p>
                      <a:pPr algn="ctr" fontAlgn="ctr">
                        <a:buNone/>
                      </a:pPr>
                      <a:r>
                        <a:rPr lang="en-US" sz="1100" b="1" i="0" u="none" strike="noStrike">
                          <a:solidFill>
                            <a:srgbClr val="FFFFFF"/>
                          </a:solidFill>
                          <a:effectLst/>
                          <a:latin typeface="Roboto" panose="02000000000000000000" pitchFamily="2" charset="0"/>
                        </a:rPr>
                        <a:t>12.8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293E"/>
                    </a:solidFill>
                  </a:tcPr>
                </a:tc>
                <a:tc>
                  <a:txBody>
                    <a:bodyPr/>
                    <a:lstStyle/>
                    <a:p>
                      <a:pPr algn="ctr" fontAlgn="ctr">
                        <a:buNone/>
                      </a:pPr>
                      <a:r>
                        <a:rPr lang="en-US" sz="1100" b="1" i="0" u="none" strike="noStrike">
                          <a:solidFill>
                            <a:srgbClr val="FFFFFF"/>
                          </a:solidFill>
                          <a:effectLst/>
                          <a:latin typeface="Roboto" panose="02000000000000000000" pitchFamily="2" charset="0"/>
                        </a:rPr>
                        <a:t>13.0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293E"/>
                    </a:solidFill>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w="12700" cap="flat" cmpd="sng" algn="ctr">
                      <a:solidFill>
                        <a:srgbClr val="FFFFFF"/>
                      </a:solidFill>
                      <a:prstDash val="solid"/>
                      <a:round/>
                      <a:headEnd type="none" w="med" len="med"/>
                      <a:tailEnd type="none" w="med" len="med"/>
                    </a:lnL>
                    <a:lnR>
                      <a:noFill/>
                    </a:lnR>
                    <a:lnT>
                      <a:noFill/>
                    </a:lnT>
                    <a:lnB>
                      <a:noFill/>
                    </a:lnB>
                    <a:noFill/>
                  </a:tcPr>
                </a:tc>
                <a:tc>
                  <a:txBody>
                    <a:bodyPr/>
                    <a:lstStyle/>
                    <a:p>
                      <a:pPr algn="r" fontAlgn="ctr">
                        <a:buNone/>
                      </a:pPr>
                      <a:r>
                        <a:rPr lang="en-US" sz="1100" b="1" i="0" u="none" strike="noStrike">
                          <a:solidFill>
                            <a:srgbClr val="000000"/>
                          </a:solidFill>
                          <a:effectLst/>
                          <a:latin typeface="Roboto" panose="02000000000000000000" pitchFamily="2" charset="0"/>
                        </a:rPr>
                        <a:t>Small</a:t>
                      </a:r>
                    </a:p>
                  </a:txBody>
                  <a:tcPr marL="9525" marR="9525" marT="9525" marB="0" vert="vert270" anchor="ctr">
                    <a:lnL>
                      <a:noFill/>
                    </a:lnL>
                    <a:lnR w="12700" cap="flat" cmpd="sng" algn="ctr">
                      <a:solidFill>
                        <a:srgbClr val="FFFFFF"/>
                      </a:solidFill>
                      <a:prstDash val="solid"/>
                      <a:round/>
                      <a:headEnd type="none" w="med" len="med"/>
                      <a:tailEnd type="none" w="med" len="med"/>
                    </a:lnR>
                    <a:lnT>
                      <a:noFill/>
                    </a:lnT>
                    <a:lnB>
                      <a:noFill/>
                    </a:lnB>
                    <a:noFill/>
                  </a:tcPr>
                </a:tc>
                <a:tc>
                  <a:txBody>
                    <a:bodyPr/>
                    <a:lstStyle/>
                    <a:p>
                      <a:pPr algn="ctr" fontAlgn="ctr">
                        <a:buNone/>
                      </a:pPr>
                      <a:r>
                        <a:rPr lang="en-US" sz="1100" b="1" i="0" u="none" strike="noStrike">
                          <a:solidFill>
                            <a:srgbClr val="FFFFFF"/>
                          </a:solidFill>
                          <a:effectLst/>
                          <a:latin typeface="Roboto" panose="02000000000000000000" pitchFamily="2" charset="0"/>
                        </a:rPr>
                        <a:t>11.7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293E"/>
                    </a:solidFill>
                  </a:tcPr>
                </a:tc>
                <a:tc>
                  <a:txBody>
                    <a:bodyPr/>
                    <a:lstStyle/>
                    <a:p>
                      <a:pPr algn="ctr" fontAlgn="ctr">
                        <a:buNone/>
                      </a:pPr>
                      <a:r>
                        <a:rPr lang="en-US" sz="1100" b="1" i="0" u="none" strike="noStrike">
                          <a:solidFill>
                            <a:srgbClr val="FFFFFF"/>
                          </a:solidFill>
                          <a:effectLst/>
                          <a:latin typeface="Roboto" panose="02000000000000000000" pitchFamily="2" charset="0"/>
                        </a:rPr>
                        <a:t>13.7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293E"/>
                    </a:solidFill>
                  </a:tcPr>
                </a:tc>
                <a:tc>
                  <a:txBody>
                    <a:bodyPr/>
                    <a:lstStyle/>
                    <a:p>
                      <a:pPr algn="ctr" fontAlgn="ctr">
                        <a:buNone/>
                      </a:pPr>
                      <a:r>
                        <a:rPr lang="en-US" sz="1100" b="1" i="0" u="none" strike="noStrike">
                          <a:solidFill>
                            <a:srgbClr val="FFFFFF"/>
                          </a:solidFill>
                          <a:effectLst/>
                          <a:latin typeface="Roboto" panose="02000000000000000000" pitchFamily="2" charset="0"/>
                        </a:rPr>
                        <a:t>15.6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293E"/>
                    </a:solidFill>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w="12700" cap="flat" cmpd="sng" algn="ctr">
                      <a:solidFill>
                        <a:srgbClr val="FFFFFF"/>
                      </a:solidFill>
                      <a:prstDash val="solid"/>
                      <a:round/>
                      <a:headEnd type="none" w="med" len="med"/>
                      <a:tailEnd type="none" w="med" len="med"/>
                    </a:lnL>
                    <a:lnR>
                      <a:noFill/>
                    </a:lnR>
                    <a:lnT>
                      <a:noFill/>
                    </a:lnT>
                    <a:lnB>
                      <a:noFill/>
                    </a:lnB>
                    <a:noFill/>
                  </a:tcPr>
                </a:tc>
                <a:tc>
                  <a:txBody>
                    <a:bodyPr/>
                    <a:lstStyle/>
                    <a:p>
                      <a:pPr algn="r" fontAlgn="ctr">
                        <a:buNone/>
                      </a:pPr>
                      <a:r>
                        <a:rPr lang="en-US" sz="1100" b="1" i="0" u="none" strike="noStrike">
                          <a:solidFill>
                            <a:srgbClr val="000000"/>
                          </a:solidFill>
                          <a:effectLst/>
                          <a:latin typeface="Roboto" panose="02000000000000000000" pitchFamily="2" charset="0"/>
                        </a:rPr>
                        <a:t>Small</a:t>
                      </a:r>
                    </a:p>
                  </a:txBody>
                  <a:tcPr marL="9525" marR="9525" marT="9525" marB="0" vert="vert270" anchor="ctr">
                    <a:lnL>
                      <a:noFill/>
                    </a:lnL>
                    <a:lnR w="12700" cap="flat" cmpd="sng" algn="ctr">
                      <a:solidFill>
                        <a:srgbClr val="FFFFFF"/>
                      </a:solidFill>
                      <a:prstDash val="solid"/>
                      <a:round/>
                      <a:headEnd type="none" w="med" len="med"/>
                      <a:tailEnd type="none" w="med" len="med"/>
                    </a:lnR>
                    <a:lnT>
                      <a:noFill/>
                    </a:lnT>
                    <a:lnB>
                      <a:noFill/>
                    </a:lnB>
                    <a:noFill/>
                  </a:tcPr>
                </a:tc>
                <a:tc>
                  <a:txBody>
                    <a:bodyPr/>
                    <a:lstStyle/>
                    <a:p>
                      <a:pPr algn="ctr" fontAlgn="ctr">
                        <a:buNone/>
                      </a:pPr>
                      <a:r>
                        <a:rPr lang="en-US" sz="1100" b="1" i="0" u="none" strike="noStrike">
                          <a:solidFill>
                            <a:srgbClr val="FFFFFF"/>
                          </a:solidFill>
                          <a:effectLst/>
                          <a:latin typeface="Roboto" panose="02000000000000000000" pitchFamily="2" charset="0"/>
                        </a:rPr>
                        <a:t>8.9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A659E"/>
                    </a:solidFill>
                  </a:tcPr>
                </a:tc>
                <a:tc>
                  <a:txBody>
                    <a:bodyPr/>
                    <a:lstStyle/>
                    <a:p>
                      <a:pPr algn="ctr" fontAlgn="ctr">
                        <a:buNone/>
                      </a:pPr>
                      <a:r>
                        <a:rPr lang="en-US" sz="1100" b="1" i="0" u="none" strike="noStrike">
                          <a:solidFill>
                            <a:srgbClr val="FFFFFF"/>
                          </a:solidFill>
                          <a:effectLst/>
                          <a:latin typeface="Roboto" panose="02000000000000000000" pitchFamily="2" charset="0"/>
                        </a:rPr>
                        <a:t>6.1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A659E"/>
                    </a:solidFill>
                  </a:tcPr>
                </a:tc>
                <a:tc>
                  <a:txBody>
                    <a:bodyPr/>
                    <a:lstStyle/>
                    <a:p>
                      <a:pPr algn="ctr" fontAlgn="ctr">
                        <a:buNone/>
                      </a:pPr>
                      <a:r>
                        <a:rPr lang="en-US" sz="1100" b="1" i="0" u="none" strike="noStrike">
                          <a:solidFill>
                            <a:srgbClr val="FFFFFF"/>
                          </a:solidFill>
                          <a:effectLst/>
                          <a:latin typeface="Roboto" panose="02000000000000000000" pitchFamily="2" charset="0"/>
                        </a:rPr>
                        <a:t>3.2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A659E"/>
                    </a:solidFill>
                  </a:tcPr>
                </a:tc>
                <a:extLst>
                  <a:ext uri="{0D108BD9-81ED-4DB2-BD59-A6C34878D82A}">
                    <a16:rowId xmlns:a16="http://schemas.microsoft.com/office/drawing/2014/main" val="2310758387"/>
                  </a:ext>
                </a:extLst>
              </a:tr>
              <a:tr h="571500">
                <a:tc>
                  <a:txBody>
                    <a:bodyPr/>
                    <a:lstStyle/>
                    <a:p>
                      <a:pPr algn="r" fontAlgn="ctr">
                        <a:buNone/>
                      </a:pPr>
                      <a:r>
                        <a:rPr lang="en-US" sz="1100" b="1" i="0" u="none" strike="noStrike">
                          <a:solidFill>
                            <a:srgbClr val="000000"/>
                          </a:solidFill>
                          <a:effectLst/>
                          <a:latin typeface="Roboto" panose="02000000000000000000" pitchFamily="2" charset="0"/>
                        </a:rPr>
                        <a:t>Int'l</a:t>
                      </a:r>
                    </a:p>
                  </a:txBody>
                  <a:tcPr marL="9525" marR="9525" marT="9525" marB="0" vert="vert270" anchor="ctr">
                    <a:lnL>
                      <a:noFill/>
                    </a:lnL>
                    <a:lnR w="12700" cap="flat" cmpd="sng" algn="ctr">
                      <a:solidFill>
                        <a:srgbClr val="FFFFFF"/>
                      </a:solidFill>
                      <a:prstDash val="solid"/>
                      <a:round/>
                      <a:headEnd type="none" w="med" len="med"/>
                      <a:tailEnd type="none" w="med" len="med"/>
                    </a:lnR>
                    <a:lnT>
                      <a:noFill/>
                    </a:lnT>
                    <a:lnB>
                      <a:noFill/>
                    </a:lnB>
                    <a:noFill/>
                  </a:tcPr>
                </a:tc>
                <a:tc>
                  <a:txBody>
                    <a:bodyPr/>
                    <a:lstStyle/>
                    <a:p>
                      <a:pPr algn="ctr" fontAlgn="ctr">
                        <a:buNone/>
                      </a:pPr>
                      <a:r>
                        <a:rPr lang="en-US" sz="1100" b="1" i="0" u="none" strike="noStrike">
                          <a:solidFill>
                            <a:srgbClr val="FFFFFF"/>
                          </a:solidFill>
                          <a:effectLst/>
                          <a:latin typeface="Roboto" panose="02000000000000000000" pitchFamily="2" charset="0"/>
                        </a:rPr>
                        <a:t>39.5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293E"/>
                    </a:solidFill>
                  </a:tcPr>
                </a:tc>
                <a:tc>
                  <a:txBody>
                    <a:bodyPr/>
                    <a:lstStyle/>
                    <a:p>
                      <a:pPr algn="ctr" fontAlgn="ctr">
                        <a:buNone/>
                      </a:pPr>
                      <a:r>
                        <a:rPr lang="en-US" sz="1100" b="1" i="0" u="none" strike="noStrike">
                          <a:solidFill>
                            <a:srgbClr val="FFFFFF"/>
                          </a:solidFill>
                          <a:effectLst/>
                          <a:latin typeface="Roboto" panose="02000000000000000000" pitchFamily="2" charset="0"/>
                        </a:rPr>
                        <a:t>32.4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293E"/>
                    </a:solidFill>
                  </a:tcPr>
                </a:tc>
                <a:tc>
                  <a:txBody>
                    <a:bodyPr/>
                    <a:lstStyle/>
                    <a:p>
                      <a:pPr algn="ctr" fontAlgn="ctr">
                        <a:buNone/>
                      </a:pPr>
                      <a:r>
                        <a:rPr lang="en-US" sz="1100" b="1" i="0" u="none" strike="noStrike">
                          <a:solidFill>
                            <a:srgbClr val="FFFFFF"/>
                          </a:solidFill>
                          <a:effectLst/>
                          <a:latin typeface="Roboto" panose="02000000000000000000" pitchFamily="2" charset="0"/>
                        </a:rPr>
                        <a:t>25.7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293E"/>
                    </a:solidFill>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w="12700" cap="flat" cmpd="sng" algn="ctr">
                      <a:solidFill>
                        <a:srgbClr val="FFFFFF"/>
                      </a:solidFill>
                      <a:prstDash val="solid"/>
                      <a:round/>
                      <a:headEnd type="none" w="med" len="med"/>
                      <a:tailEnd type="none" w="med" len="med"/>
                    </a:lnL>
                    <a:lnR>
                      <a:noFill/>
                    </a:lnR>
                    <a:lnT>
                      <a:noFill/>
                    </a:lnT>
                    <a:lnB>
                      <a:noFill/>
                    </a:lnB>
                    <a:noFill/>
                  </a:tcPr>
                </a:tc>
                <a:tc>
                  <a:txBody>
                    <a:bodyPr/>
                    <a:lstStyle/>
                    <a:p>
                      <a:pPr algn="r" fontAlgn="ctr">
                        <a:buNone/>
                      </a:pPr>
                      <a:r>
                        <a:rPr lang="en-US" sz="1100" b="1" i="0" u="none" strike="noStrike">
                          <a:solidFill>
                            <a:srgbClr val="000000"/>
                          </a:solidFill>
                          <a:effectLst/>
                          <a:latin typeface="Roboto" panose="02000000000000000000" pitchFamily="2" charset="0"/>
                        </a:rPr>
                        <a:t>Int'l</a:t>
                      </a:r>
                    </a:p>
                  </a:txBody>
                  <a:tcPr marL="9525" marR="9525" marT="9525" marB="0" vert="vert270" anchor="ctr">
                    <a:lnL>
                      <a:noFill/>
                    </a:lnL>
                    <a:lnR w="12700" cap="flat" cmpd="sng" algn="ctr">
                      <a:solidFill>
                        <a:srgbClr val="FFFFFF"/>
                      </a:solidFill>
                      <a:prstDash val="solid"/>
                      <a:round/>
                      <a:headEnd type="none" w="med" len="med"/>
                      <a:tailEnd type="none" w="med" len="med"/>
                    </a:lnR>
                    <a:lnT>
                      <a:noFill/>
                    </a:lnT>
                    <a:lnB>
                      <a:noFill/>
                    </a:lnB>
                    <a:noFill/>
                  </a:tcPr>
                </a:tc>
                <a:tc>
                  <a:txBody>
                    <a:bodyPr/>
                    <a:lstStyle/>
                    <a:p>
                      <a:pPr algn="ctr" fontAlgn="ctr">
                        <a:buNone/>
                      </a:pPr>
                      <a:r>
                        <a:rPr lang="en-US" sz="1100" b="1" i="0" u="none" strike="noStrike">
                          <a:solidFill>
                            <a:srgbClr val="FFFFFF"/>
                          </a:solidFill>
                          <a:effectLst/>
                          <a:latin typeface="Roboto" panose="02000000000000000000" pitchFamily="2" charset="0"/>
                        </a:rPr>
                        <a:t>20.2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293E"/>
                    </a:solidFill>
                  </a:tcPr>
                </a:tc>
                <a:tc>
                  <a:txBody>
                    <a:bodyPr/>
                    <a:lstStyle/>
                    <a:p>
                      <a:pPr algn="ctr" fontAlgn="ctr">
                        <a:buNone/>
                      </a:pPr>
                      <a:r>
                        <a:rPr lang="en-US" sz="1100" b="1" i="0" u="none" strike="noStrike">
                          <a:solidFill>
                            <a:srgbClr val="FFFFFF"/>
                          </a:solidFill>
                          <a:effectLst/>
                          <a:latin typeface="Roboto" panose="02000000000000000000" pitchFamily="2" charset="0"/>
                        </a:rPr>
                        <a:t>17.3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293E"/>
                    </a:solidFill>
                  </a:tcPr>
                </a:tc>
                <a:tc>
                  <a:txBody>
                    <a:bodyPr/>
                    <a:lstStyle/>
                    <a:p>
                      <a:pPr algn="ctr" fontAlgn="ctr">
                        <a:buNone/>
                      </a:pPr>
                      <a:r>
                        <a:rPr lang="en-US" sz="1100" b="1" i="0" u="none" strike="noStrike">
                          <a:solidFill>
                            <a:srgbClr val="FFFFFF"/>
                          </a:solidFill>
                          <a:effectLst/>
                          <a:latin typeface="Roboto" panose="02000000000000000000" pitchFamily="2" charset="0"/>
                        </a:rPr>
                        <a:t>14.6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293E"/>
                    </a:solidFill>
                  </a:tcPr>
                </a:tc>
                <a:tc>
                  <a:txBody>
                    <a:bodyPr/>
                    <a:lstStyle/>
                    <a:p>
                      <a:pPr algn="l" fontAlgn="b">
                        <a:buNone/>
                      </a:pPr>
                      <a:endParaRPr lang="en-US" sz="1100" b="0" i="0" u="none" strike="noStrike">
                        <a:solidFill>
                          <a:srgbClr val="000000"/>
                        </a:solidFill>
                        <a:effectLst/>
                        <a:latin typeface="Roboto" panose="02000000000000000000" pitchFamily="2" charset="0"/>
                      </a:endParaRPr>
                    </a:p>
                  </a:txBody>
                  <a:tcPr marL="9525" marR="9525" marT="9525" marB="0" anchor="b">
                    <a:lnL w="12700" cap="flat" cmpd="sng" algn="ctr">
                      <a:solidFill>
                        <a:srgbClr val="FFFFFF"/>
                      </a:solidFill>
                      <a:prstDash val="solid"/>
                      <a:round/>
                      <a:headEnd type="none" w="med" len="med"/>
                      <a:tailEnd type="none" w="med" len="med"/>
                    </a:lnL>
                    <a:lnR>
                      <a:noFill/>
                    </a:lnR>
                    <a:lnT>
                      <a:noFill/>
                    </a:lnT>
                    <a:lnB>
                      <a:noFill/>
                    </a:lnB>
                    <a:noFill/>
                  </a:tcPr>
                </a:tc>
                <a:tc>
                  <a:txBody>
                    <a:bodyPr/>
                    <a:lstStyle/>
                    <a:p>
                      <a:pPr algn="r" fontAlgn="ctr">
                        <a:buNone/>
                      </a:pPr>
                      <a:r>
                        <a:rPr lang="en-US" sz="1100" b="1" i="0" u="none" strike="noStrike">
                          <a:solidFill>
                            <a:srgbClr val="000000"/>
                          </a:solidFill>
                          <a:effectLst/>
                          <a:latin typeface="Roboto" panose="02000000000000000000" pitchFamily="2" charset="0"/>
                        </a:rPr>
                        <a:t>Int'l</a:t>
                      </a:r>
                    </a:p>
                  </a:txBody>
                  <a:tcPr marL="9525" marR="9525" marT="9525" marB="0" vert="vert270" anchor="ctr">
                    <a:lnL>
                      <a:noFill/>
                    </a:lnL>
                    <a:lnR w="12700" cap="flat" cmpd="sng" algn="ctr">
                      <a:solidFill>
                        <a:srgbClr val="FFFFFF"/>
                      </a:solidFill>
                      <a:prstDash val="solid"/>
                      <a:round/>
                      <a:headEnd type="none" w="med" len="med"/>
                      <a:tailEnd type="none" w="med" len="med"/>
                    </a:lnR>
                    <a:lnT>
                      <a:noFill/>
                    </a:lnT>
                    <a:lnB>
                      <a:noFill/>
                    </a:lnB>
                    <a:noFill/>
                  </a:tcPr>
                </a:tc>
                <a:tc>
                  <a:txBody>
                    <a:bodyPr/>
                    <a:lstStyle/>
                    <a:p>
                      <a:pPr algn="ctr" fontAlgn="ctr">
                        <a:buNone/>
                      </a:pPr>
                      <a:r>
                        <a:rPr lang="en-US" sz="1100" b="1" i="0" u="none" strike="noStrike">
                          <a:solidFill>
                            <a:srgbClr val="FFFFFF"/>
                          </a:solidFill>
                          <a:effectLst/>
                          <a:latin typeface="Roboto" panose="02000000000000000000" pitchFamily="2" charset="0"/>
                        </a:rPr>
                        <a:t>11.9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293E"/>
                    </a:solidFill>
                  </a:tcPr>
                </a:tc>
                <a:tc>
                  <a:txBody>
                    <a:bodyPr/>
                    <a:lstStyle/>
                    <a:p>
                      <a:pPr algn="ctr" fontAlgn="ctr">
                        <a:buNone/>
                      </a:pPr>
                      <a:r>
                        <a:rPr lang="en-US" sz="1100" b="1" i="0" u="none" strike="noStrike">
                          <a:solidFill>
                            <a:srgbClr val="FFFFFF"/>
                          </a:solidFill>
                          <a:effectLst/>
                          <a:latin typeface="Roboto" panose="02000000000000000000" pitchFamily="2" charset="0"/>
                        </a:rPr>
                        <a:t>7.9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A659E"/>
                    </a:solidFill>
                  </a:tcPr>
                </a:tc>
                <a:tc>
                  <a:txBody>
                    <a:bodyPr/>
                    <a:lstStyle/>
                    <a:p>
                      <a:pPr algn="ctr" fontAlgn="ctr">
                        <a:buNone/>
                      </a:pPr>
                      <a:r>
                        <a:rPr lang="en-US" sz="1100" b="1" i="0" u="none" strike="noStrike" dirty="0">
                          <a:solidFill>
                            <a:srgbClr val="FFFFFF"/>
                          </a:solidFill>
                          <a:effectLst/>
                          <a:latin typeface="Roboto" panose="02000000000000000000" pitchFamily="2" charset="0"/>
                        </a:rPr>
                        <a:t>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A659E"/>
                    </a:solidFill>
                  </a:tcPr>
                </a:tc>
                <a:extLst>
                  <a:ext uri="{0D108BD9-81ED-4DB2-BD59-A6C34878D82A}">
                    <a16:rowId xmlns:a16="http://schemas.microsoft.com/office/drawing/2014/main" val="432475852"/>
                  </a:ext>
                </a:extLst>
              </a:tr>
            </a:tbl>
          </a:graphicData>
        </a:graphic>
      </p:graphicFrame>
    </p:spTree>
    <p:extLst>
      <p:ext uri="{BB962C8B-B14F-4D97-AF65-F5344CB8AC3E}">
        <p14:creationId xmlns:p14="http://schemas.microsoft.com/office/powerpoint/2010/main" val="21941297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summary</a:t>
            </a:r>
          </a:p>
        </p:txBody>
      </p:sp>
      <p:sp>
        <p:nvSpPr>
          <p:cNvPr id="4" name="Slide Number Placeholder 3"/>
          <p:cNvSpPr>
            <a:spLocks noGrp="1"/>
          </p:cNvSpPr>
          <p:nvPr>
            <p:ph type="sldNum" sz="quarter" idx="4"/>
          </p:nvPr>
        </p:nvSpPr>
        <p:spPr/>
        <p:txBody>
          <a:bodyPr/>
          <a:lstStyle/>
          <a:p>
            <a:fld id="{DE0F21F1-205D-A749-A8CF-AA0C73715D22}" type="slidenum">
              <a:rPr lang="en-US" smtClean="0"/>
              <a:pPr/>
              <a:t>45</a:t>
            </a:fld>
            <a:endParaRPr lang="en-US" dirty="0"/>
          </a:p>
        </p:txBody>
      </p:sp>
      <p:sp>
        <p:nvSpPr>
          <p:cNvPr id="5" name="Text Placeholder 4"/>
          <p:cNvSpPr>
            <a:spLocks noGrp="1"/>
          </p:cNvSpPr>
          <p:nvPr>
            <p:ph type="body" sz="quarter" idx="20"/>
          </p:nvPr>
        </p:nvSpPr>
        <p:spPr/>
        <p:txBody>
          <a:bodyPr/>
          <a:lstStyle/>
          <a:p>
            <a:r>
              <a:rPr lang="en-US" i="1" dirty="0"/>
              <a:t>Source: Morningstar. Data shown as of Dec. 31, 2025.</a:t>
            </a:r>
          </a:p>
        </p:txBody>
      </p:sp>
      <p:graphicFrame>
        <p:nvGraphicFramePr>
          <p:cNvPr id="6" name="Chart 5">
            <a:extLst>
              <a:ext uri="{FF2B5EF4-FFF2-40B4-BE49-F238E27FC236}">
                <a16:creationId xmlns:a16="http://schemas.microsoft.com/office/drawing/2014/main" id="{00000000-0008-0000-0200-000002000000}"/>
              </a:ext>
            </a:extLst>
          </p:cNvPr>
          <p:cNvGraphicFramePr>
            <a:graphicFrameLocks noGrp="1"/>
          </p:cNvGraphicFramePr>
          <p:nvPr>
            <p:extLst>
              <p:ext uri="{D42A27DB-BD31-4B8C-83A1-F6EECF244321}">
                <p14:modId xmlns:p14="http://schemas.microsoft.com/office/powerpoint/2010/main" val="3532649401"/>
              </p:ext>
            </p:extLst>
          </p:nvPr>
        </p:nvGraphicFramePr>
        <p:xfrm>
          <a:off x="482744" y="1475232"/>
          <a:ext cx="9137332" cy="57902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0094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sz="quarter" idx="23"/>
          </p:nvPr>
        </p:nvSpPr>
        <p:spPr>
          <a:prstGeom prst="rect">
            <a:avLst/>
          </a:prstGeom>
        </p:spPr>
        <p:txBody>
          <a:bodyPr/>
          <a:lstStyle/>
          <a:p>
            <a:pPr algn="just">
              <a:lnSpc>
                <a:spcPct val="100000"/>
              </a:lnSpc>
              <a:spcAft>
                <a:spcPts val="0"/>
              </a:spcAft>
            </a:pPr>
            <a:r>
              <a:rPr lang="en-US" sz="700" dirty="0"/>
              <a:t>The information provided herein was prepared by the Investment Management team of BOKF, NA. BOKF, NA is the bank subsidiary of BOK Financial Corporation (BOKF), a financial services holding company (NASDAQ:BOKF). BOKF offers trust and wealth management services through its subsidiaries including BOKF, NA (and its banking divisions Bank of Oklahoma, Bank of Texas, Bank of Albuquerque, and BOK Financial) and investment advisory services through its non-bank subsidiaries, </a:t>
            </a:r>
            <a:r>
              <a:rPr lang="en-US" sz="700" dirty="0" err="1"/>
              <a:t>Cavanal</a:t>
            </a:r>
            <a:r>
              <a:rPr lang="en-US" sz="700" dirty="0"/>
              <a:t> Hill Investment Management, Inc. and BOK Financial Private Wealth, Inc., each an SEC registered investment adviser, and BOK Financial Securities, Inc., also an SEC registered investment adviser and registered broker/dealer, member FINRA/SIPC (each an “Investment Affiliate”) (collectively, “BOKF”). Distribution of this document is intended for informational purposes. Information contained herein has been obtained from sources believed to be reliable, but not guaranteed. The opinions expressed herein reflect the judgment of the author(s) as of the date prepared and are subject to change without notice and are not a complete analysis of any sector, industry, or security regardless of the date on which the reader may receive or access the information. The information provided is intended to be educational in nature and not advice relative to any investment or portfolio offered through an Investment Affiliate, and does not constitute any form of regulated financial, legal, or tax advice, or other regulated financial service. The content provided herein is not a solicitation for the investment management services of any Investment Affiliate, nor is it intended to constitute a recommendation for, or advice to, any specific person on behalf of any Investment Affiliate, as it does not take into account the financial objectives, situation, or needs of any specific person. This information is provided on the understanding that the recipient has sufficient knowledge and experience to be able to understand and make their own evaluation of said content, any risks associated therewith, and any related legal, tax, accounting, or other material considerations. Recipients should not solely rely on this material in making any future investment decision. To the extent that the recipient has any questions regarding the applicability of any specific issue discussed above to their specific portfolio or situation, they are encouraged to consult with a qualified lawyer, accountant, or financial professional.</a:t>
            </a:r>
          </a:p>
          <a:p>
            <a:pPr algn="just">
              <a:lnSpc>
                <a:spcPct val="100000"/>
              </a:lnSpc>
              <a:spcAft>
                <a:spcPts val="0"/>
              </a:spcAft>
            </a:pPr>
            <a:endParaRPr lang="en-US" sz="700" dirty="0"/>
          </a:p>
          <a:p>
            <a:pPr algn="just">
              <a:lnSpc>
                <a:spcPct val="100000"/>
              </a:lnSpc>
              <a:spcAft>
                <a:spcPts val="0"/>
              </a:spcAft>
            </a:pPr>
            <a:r>
              <a:rPr lang="en-US" sz="700" dirty="0"/>
              <a:t>This document may contain forward‐looking statements that are based on management's beliefs, assumptions, current expectations, estimates, and projections, the securities and credit markets and the economy in general. Words such as "anticipates," "believes," "estimates," "expects," "forecasts," "plans," "projects," variations of such words and similar expressions are intended to identify such forward‐looking statements. Management judgments relating to and discussion of the value and potential future value or performance of any security, group of securities, type of security or market segment involve judgments as to expected events and are inherently forward‐looking statements. These statements are not guarantees of future performance. Likewise, past performance is not a guarantee of future results. This content is prepared for the use of the Investment Affiliates and their clients and prospective clients, and may not be reproduced, redistributed, retransmitted or disclosed, or referred to in any publication, in whole or in part, or in any form or manner, without the express written consent of BOKF or BOKF, NA. Any unauthorized use or disclosure is prohibited. Receipt and review of this document constitutes your agreement not to redistribute, retransmit, or disclose to others the contents, opinions, conclusion, or information contained herein. This report should not be distributed without the attached disclosures, and is considered incomplete if the disclosures are not attached.</a:t>
            </a:r>
          </a:p>
          <a:p>
            <a:pPr lvl="0" algn="just" eaLnBrk="0" fontAlgn="base" hangingPunct="0">
              <a:lnSpc>
                <a:spcPct val="100000"/>
              </a:lnSpc>
              <a:spcAft>
                <a:spcPts val="0"/>
              </a:spcAft>
            </a:pPr>
            <a:endParaRPr lang="en-US" altLang="en-US" sz="700" dirty="0">
              <a:solidFill>
                <a:srgbClr val="808080"/>
              </a:solidFill>
              <a:latin typeface="Arial" panose="020B0604020202020204" pitchFamily="34" charset="0"/>
              <a:ea typeface="Times New Roman" panose="02020603050405020304" pitchFamily="18" charset="0"/>
              <a:cs typeface="Arial" panose="020B0604020202020204" pitchFamily="34" charset="0"/>
            </a:endParaRPr>
          </a:p>
          <a:p>
            <a:pPr lvl="0" algn="just" eaLnBrk="0" fontAlgn="base" hangingPunct="0">
              <a:lnSpc>
                <a:spcPct val="100000"/>
              </a:lnSpc>
              <a:spcAft>
                <a:spcPts val="0"/>
              </a:spcAft>
            </a:pPr>
            <a:r>
              <a:rPr lang="en-US" altLang="en-US" sz="700" dirty="0">
                <a:solidFill>
                  <a:schemeClr val="tx1"/>
                </a:solidFill>
                <a:latin typeface="Arial" panose="020B0604020202020204" pitchFamily="34" charset="0"/>
                <a:ea typeface="Times New Roman" panose="02020603050405020304" pitchFamily="18" charset="0"/>
                <a:cs typeface="Arial" panose="020B0604020202020204" pitchFamily="34" charset="0"/>
              </a:rPr>
              <a:t>Charts are for illustrative purposes only and not indicative of any actual investment.</a:t>
            </a:r>
            <a:endParaRPr lang="en-US" altLang="en-US" sz="500" dirty="0">
              <a:solidFill>
                <a:schemeClr val="tx1"/>
              </a:solidFill>
            </a:endParaRPr>
          </a:p>
          <a:p>
            <a:pPr lvl="0" algn="just" eaLnBrk="0" fontAlgn="base" hangingPunct="0">
              <a:lnSpc>
                <a:spcPct val="100000"/>
              </a:lnSpc>
              <a:spcAft>
                <a:spcPts val="0"/>
              </a:spcAft>
            </a:pPr>
            <a:endParaRPr lang="en-US" altLang="en-US" sz="7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lvl="0" algn="just" eaLnBrk="0" fontAlgn="base" hangingPunct="0">
              <a:lnSpc>
                <a:spcPct val="100000"/>
              </a:lnSpc>
              <a:spcAft>
                <a:spcPts val="0"/>
              </a:spcAft>
            </a:pPr>
            <a:r>
              <a:rPr lang="en-US" altLang="en-US" sz="700" dirty="0">
                <a:solidFill>
                  <a:schemeClr val="tx1"/>
                </a:solidFill>
                <a:latin typeface="Arial" panose="020B0604020202020204" pitchFamily="34" charset="0"/>
                <a:ea typeface="Times New Roman" panose="02020603050405020304" pitchFamily="18" charset="0"/>
                <a:cs typeface="Arial" panose="020B0604020202020204" pitchFamily="34" charset="0"/>
              </a:rPr>
              <a:t>Asset allocation, diversification, and rebalancing do not ensure a profit or protect against loss in declining markets. Investing involves risks, including possible loss of principal, and there is no guarantee that investment objectives will be achieved. </a:t>
            </a:r>
            <a:endParaRPr lang="en-US" altLang="en-US" sz="500" dirty="0">
              <a:solidFill>
                <a:schemeClr val="tx1"/>
              </a:solidFill>
            </a:endParaRPr>
          </a:p>
          <a:p>
            <a:pPr algn="just">
              <a:lnSpc>
                <a:spcPct val="100000"/>
              </a:lnSpc>
              <a:spcAft>
                <a:spcPts val="0"/>
              </a:spcAft>
            </a:pPr>
            <a:endParaRPr lang="en-US" altLang="en-US" sz="7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spcAft>
                <a:spcPts val="0"/>
              </a:spcAft>
            </a:pPr>
            <a:r>
              <a:rPr lang="en-US" altLang="en-US" sz="700" dirty="0">
                <a:solidFill>
                  <a:schemeClr val="tx1"/>
                </a:solidFill>
                <a:latin typeface="Arial" panose="020B0604020202020204" pitchFamily="34" charset="0"/>
                <a:ea typeface="Times New Roman" panose="02020603050405020304" pitchFamily="18" charset="0"/>
                <a:cs typeface="Arial" panose="020B0604020202020204" pitchFamily="34" charset="0"/>
              </a:rPr>
              <a:t>BOK Financial® is a trademark of BOKF, NA. Member FDIC. Equal Housing Lender       .  ©2026 BOKF, NA.</a:t>
            </a:r>
            <a:endParaRPr lang="en-US" altLang="en-US" sz="500" dirty="0">
              <a:solidFill>
                <a:schemeClr val="tx1"/>
              </a:solidFill>
            </a:endParaRPr>
          </a:p>
          <a:p>
            <a:pPr lvl="0" algn="just" eaLnBrk="0" fontAlgn="base" hangingPunct="0">
              <a:lnSpc>
                <a:spcPct val="100000"/>
              </a:lnSpc>
              <a:spcAft>
                <a:spcPts val="0"/>
              </a:spcAft>
            </a:pPr>
            <a:endParaRPr lang="en-US" altLang="en-US" sz="700" b="1"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lvl="0" algn="just" eaLnBrk="0" fontAlgn="base" hangingPunct="0">
              <a:lnSpc>
                <a:spcPct val="100000"/>
              </a:lnSpc>
              <a:spcAft>
                <a:spcPts val="0"/>
              </a:spcAft>
            </a:pPr>
            <a:r>
              <a:rPr lang="en-US" altLang="en-US" sz="700" b="1" dirty="0">
                <a:solidFill>
                  <a:schemeClr val="tx1"/>
                </a:solidFill>
                <a:latin typeface="Arial" panose="020B0604020202020204" pitchFamily="34" charset="0"/>
                <a:ea typeface="Times New Roman" panose="02020603050405020304" pitchFamily="18" charset="0"/>
                <a:cs typeface="Arial" panose="020B0604020202020204" pitchFamily="34" charset="0"/>
              </a:rPr>
              <a:t>INVESTMENT AND INSURANCE PRODUCTS ARE: NOT FDIC INSURED | NOT GUARANTEED BY THE BANK OR ITS AFFILIATES | NOT DEPOSITS | NOT INSURED BY ANY FEDERAL GOVERNMENT AGENCY | MAY LOSE VALUE</a:t>
            </a:r>
            <a:endParaRPr lang="en-US" altLang="en-US" dirty="0">
              <a:solidFill>
                <a:schemeClr val="tx1"/>
              </a:solidFill>
              <a:latin typeface="Arial" panose="020B0604020202020204" pitchFamily="34" charset="0"/>
            </a:endParaRPr>
          </a:p>
          <a:p>
            <a:pPr>
              <a:lnSpc>
                <a:spcPct val="100000"/>
              </a:lnSpc>
              <a:spcAft>
                <a:spcPts val="0"/>
              </a:spcAft>
            </a:pPr>
            <a:endParaRPr lang="en-US" sz="700" dirty="0"/>
          </a:p>
          <a:p>
            <a:pPr>
              <a:lnSpc>
                <a:spcPct val="100000"/>
              </a:lnSpc>
              <a:spcAft>
                <a:spcPts val="0"/>
              </a:spcAft>
            </a:pPr>
            <a:endParaRPr lang="en-US" sz="700" dirty="0"/>
          </a:p>
          <a:p>
            <a:pPr>
              <a:lnSpc>
                <a:spcPct val="100000"/>
              </a:lnSpc>
              <a:spcAft>
                <a:spcPts val="0"/>
              </a:spcAft>
            </a:pPr>
            <a:endParaRPr lang="en-US" sz="700" dirty="0"/>
          </a:p>
        </p:txBody>
      </p:sp>
      <p:sp>
        <p:nvSpPr>
          <p:cNvPr id="7" name="Title 6"/>
          <p:cNvSpPr>
            <a:spLocks noGrp="1"/>
          </p:cNvSpPr>
          <p:nvPr>
            <p:ph type="title"/>
          </p:nvPr>
        </p:nvSpPr>
        <p:spPr/>
        <p:txBody>
          <a:bodyPr/>
          <a:lstStyle/>
          <a:p>
            <a:r>
              <a:rPr lang="en-US" dirty="0"/>
              <a:t>Disclosures</a:t>
            </a:r>
          </a:p>
        </p:txBody>
      </p:sp>
      <p:sp>
        <p:nvSpPr>
          <p:cNvPr id="4" name="Slide Number Placeholder 3"/>
          <p:cNvSpPr>
            <a:spLocks noGrp="1"/>
          </p:cNvSpPr>
          <p:nvPr>
            <p:ph type="sldNum" sz="quarter" idx="4"/>
          </p:nvPr>
        </p:nvSpPr>
        <p:spPr/>
        <p:txBody>
          <a:bodyPr/>
          <a:lstStyle/>
          <a:p>
            <a:fld id="{DE0F21F1-205D-A749-A8CF-AA0C73715D22}" type="slidenum">
              <a:rPr lang="en-US" smtClean="0"/>
              <a:pPr/>
              <a:t>46</a:t>
            </a:fld>
            <a:endParaRPr lang="en-US" dirty="0"/>
          </a:p>
        </p:txBody>
      </p:sp>
      <p:sp>
        <p:nvSpPr>
          <p:cNvPr id="8" name="Text Placeholder 3">
            <a:extLst>
              <a:ext uri="{FF2B5EF4-FFF2-40B4-BE49-F238E27FC236}">
                <a16:creationId xmlns:a16="http://schemas.microsoft.com/office/drawing/2014/main" id="{212B99A9-1F40-DD4C-811B-5522B0A707E0}"/>
              </a:ext>
            </a:extLst>
          </p:cNvPr>
          <p:cNvSpPr>
            <a:spLocks noGrp="1"/>
          </p:cNvSpPr>
          <p:nvPr>
            <p:ph type="body" sz="quarter" idx="4294967295"/>
          </p:nvPr>
        </p:nvSpPr>
        <p:spPr>
          <a:xfrm>
            <a:off x="482600" y="7094538"/>
            <a:ext cx="8075613" cy="492125"/>
          </a:xfrm>
        </p:spPr>
        <p:txBody>
          <a:bodyPr>
            <a:noAutofit/>
          </a:bodyPr>
          <a:lstStyle/>
          <a:p>
            <a:r>
              <a:rPr lang="en-US" sz="700" dirty="0"/>
              <a:t>BOK Financial® is a trademark of BOKF, NA. Member FDIC. Equal Housing Lender.</a:t>
            </a:r>
          </a:p>
        </p:txBody>
      </p:sp>
      <p:pic>
        <p:nvPicPr>
          <p:cNvPr id="9" name="Picture 8"/>
          <p:cNvPicPr/>
          <p:nvPr/>
        </p:nvPicPr>
        <p:blipFill>
          <a:blip r:embed="rId2"/>
          <a:stretch>
            <a:fillRect/>
          </a:stretch>
        </p:blipFill>
        <p:spPr>
          <a:xfrm>
            <a:off x="3814445" y="5097780"/>
            <a:ext cx="124460" cy="99060"/>
          </a:xfrm>
          <a:prstGeom prst="rect">
            <a:avLst/>
          </a:prstGeom>
        </p:spPr>
      </p:pic>
    </p:spTree>
    <p:extLst>
      <p:ext uri="{BB962C8B-B14F-4D97-AF65-F5344CB8AC3E}">
        <p14:creationId xmlns:p14="http://schemas.microsoft.com/office/powerpoint/2010/main" val="2503423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t>Key points </a:t>
            </a:r>
            <a:endParaRPr lang="en-US" sz="1300" dirty="0">
              <a:solidFill>
                <a:srgbClr val="FF0000"/>
              </a:solidFill>
            </a:endParaRPr>
          </a:p>
        </p:txBody>
      </p:sp>
      <p:graphicFrame>
        <p:nvGraphicFramePr>
          <p:cNvPr id="21" name="Table 20">
            <a:extLst>
              <a:ext uri="{FF2B5EF4-FFF2-40B4-BE49-F238E27FC236}">
                <a16:creationId xmlns:a16="http://schemas.microsoft.com/office/drawing/2014/main" id="{FC1CDFE0-8DEF-7241-A121-1BC071010021}"/>
              </a:ext>
            </a:extLst>
          </p:cNvPr>
          <p:cNvGraphicFramePr>
            <a:graphicFrameLocks noGrp="1"/>
          </p:cNvGraphicFramePr>
          <p:nvPr>
            <p:extLst>
              <p:ext uri="{D42A27DB-BD31-4B8C-83A1-F6EECF244321}">
                <p14:modId xmlns:p14="http://schemas.microsoft.com/office/powerpoint/2010/main" val="3766347457"/>
              </p:ext>
            </p:extLst>
          </p:nvPr>
        </p:nvGraphicFramePr>
        <p:xfrm>
          <a:off x="384010" y="1532749"/>
          <a:ext cx="9277350" cy="914400"/>
        </p:xfrm>
        <a:graphic>
          <a:graphicData uri="http://schemas.openxmlformats.org/drawingml/2006/table">
            <a:tbl>
              <a:tblPr firstRow="1" bandRow="1">
                <a:tableStyleId>{5C22544A-7EE6-4342-B048-85BDC9FD1C3A}</a:tableStyleId>
              </a:tblPr>
              <a:tblGrid>
                <a:gridCol w="986175">
                  <a:extLst>
                    <a:ext uri="{9D8B030D-6E8A-4147-A177-3AD203B41FA5}">
                      <a16:colId xmlns:a16="http://schemas.microsoft.com/office/drawing/2014/main" val="3035348726"/>
                    </a:ext>
                  </a:extLst>
                </a:gridCol>
                <a:gridCol w="8291175">
                  <a:extLst>
                    <a:ext uri="{9D8B030D-6E8A-4147-A177-3AD203B41FA5}">
                      <a16:colId xmlns:a16="http://schemas.microsoft.com/office/drawing/2014/main" val="858233833"/>
                    </a:ext>
                  </a:extLst>
                </a:gridCol>
              </a:tblGrid>
              <a:tr h="914400">
                <a:tc>
                  <a:txBody>
                    <a:bodyPr/>
                    <a:lstStyle/>
                    <a:p>
                      <a:pPr algn="ctr"/>
                      <a:r>
                        <a:rPr lang="en-US" sz="4200" b="0" dirty="0">
                          <a:solidFill>
                            <a:schemeClr val="accent1"/>
                          </a:solidFill>
                          <a:latin typeface="IBM Plex Sans Light" panose="020B0403050203000203" pitchFamily="34" charset="0"/>
                        </a:rPr>
                        <a:t>1</a:t>
                      </a:r>
                    </a:p>
                  </a:txBody>
                  <a:tcPr marT="137160" marB="137160">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600" b="0" baseline="0" dirty="0">
                          <a:solidFill>
                            <a:schemeClr val="tx1"/>
                          </a:solidFill>
                          <a:latin typeface="+mn-lt"/>
                          <a:cs typeface="Arial" panose="020B0604020202020204" pitchFamily="34" charset="0"/>
                          <a:sym typeface="Helvetica Light"/>
                        </a:rPr>
                        <a:t>The labor market remains supportive of the U.S. consumer, but risks are rising as hiring slows, lengthening unemployment time frames. </a:t>
                      </a:r>
                      <a:endParaRPr lang="en-US" sz="1400" b="0" dirty="0">
                        <a:solidFill>
                          <a:schemeClr val="tx1"/>
                        </a:solidFill>
                      </a:endParaRPr>
                    </a:p>
                  </a:txBody>
                  <a:tcPr marL="182880" marR="182880" marT="91440" marB="9144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graphicFrame>
        <p:nvGraphicFramePr>
          <p:cNvPr id="22" name="Table 21">
            <a:extLst>
              <a:ext uri="{FF2B5EF4-FFF2-40B4-BE49-F238E27FC236}">
                <a16:creationId xmlns:a16="http://schemas.microsoft.com/office/drawing/2014/main" id="{1FAB37F8-E29B-2042-8DDB-C74B8918B059}"/>
              </a:ext>
            </a:extLst>
          </p:cNvPr>
          <p:cNvGraphicFramePr>
            <a:graphicFrameLocks noGrp="1"/>
          </p:cNvGraphicFramePr>
          <p:nvPr>
            <p:extLst>
              <p:ext uri="{D42A27DB-BD31-4B8C-83A1-F6EECF244321}">
                <p14:modId xmlns:p14="http://schemas.microsoft.com/office/powerpoint/2010/main" val="2951426869"/>
              </p:ext>
            </p:extLst>
          </p:nvPr>
        </p:nvGraphicFramePr>
        <p:xfrm>
          <a:off x="384010" y="2644215"/>
          <a:ext cx="9277350" cy="914400"/>
        </p:xfrm>
        <a:graphic>
          <a:graphicData uri="http://schemas.openxmlformats.org/drawingml/2006/table">
            <a:tbl>
              <a:tblPr firstRow="1" bandRow="1">
                <a:tableStyleId>{5C22544A-7EE6-4342-B048-85BDC9FD1C3A}</a:tableStyleId>
              </a:tblPr>
              <a:tblGrid>
                <a:gridCol w="986175">
                  <a:extLst>
                    <a:ext uri="{9D8B030D-6E8A-4147-A177-3AD203B41FA5}">
                      <a16:colId xmlns:a16="http://schemas.microsoft.com/office/drawing/2014/main" val="3035348726"/>
                    </a:ext>
                  </a:extLst>
                </a:gridCol>
                <a:gridCol w="8291175">
                  <a:extLst>
                    <a:ext uri="{9D8B030D-6E8A-4147-A177-3AD203B41FA5}">
                      <a16:colId xmlns:a16="http://schemas.microsoft.com/office/drawing/2014/main" val="858233833"/>
                    </a:ext>
                  </a:extLst>
                </a:gridCol>
              </a:tblGrid>
              <a:tr h="914400">
                <a:tc>
                  <a:txBody>
                    <a:bodyPr/>
                    <a:lstStyle/>
                    <a:p>
                      <a:pPr algn="ctr"/>
                      <a:r>
                        <a:rPr lang="en-US" sz="4200" b="0" dirty="0">
                          <a:solidFill>
                            <a:schemeClr val="accent1"/>
                          </a:solidFill>
                          <a:latin typeface="IBM Plex Sans Light" panose="020B0403050203000203" pitchFamily="34" charset="0"/>
                        </a:rPr>
                        <a:t>2</a:t>
                      </a:r>
                    </a:p>
                  </a:txBody>
                  <a:tcPr marT="137160" marB="137160">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600" b="0" baseline="0" dirty="0">
                          <a:solidFill>
                            <a:schemeClr val="tx1"/>
                          </a:solidFill>
                        </a:rPr>
                        <a:t>Short-term tariff effects risk pressuring an otherwise declining interest rate. Core services and rents, the bigger parts of the inflation picture, are moving in the right direction.</a:t>
                      </a:r>
                      <a:endParaRPr lang="en-US" sz="1600" b="0" dirty="0">
                        <a:solidFill>
                          <a:schemeClr val="tx1"/>
                        </a:solidFill>
                      </a:endParaRPr>
                    </a:p>
                  </a:txBody>
                  <a:tcPr marL="182880" marR="182880" marT="91440" marB="9144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graphicFrame>
        <p:nvGraphicFramePr>
          <p:cNvPr id="23" name="Table 22">
            <a:extLst>
              <a:ext uri="{FF2B5EF4-FFF2-40B4-BE49-F238E27FC236}">
                <a16:creationId xmlns:a16="http://schemas.microsoft.com/office/drawing/2014/main" id="{B9CB8CFD-DF74-444D-9DC4-AEB4DE46D9FB}"/>
              </a:ext>
            </a:extLst>
          </p:cNvPr>
          <p:cNvGraphicFramePr>
            <a:graphicFrameLocks noGrp="1"/>
          </p:cNvGraphicFramePr>
          <p:nvPr>
            <p:extLst>
              <p:ext uri="{D42A27DB-BD31-4B8C-83A1-F6EECF244321}">
                <p14:modId xmlns:p14="http://schemas.microsoft.com/office/powerpoint/2010/main" val="4065954588"/>
              </p:ext>
            </p:extLst>
          </p:nvPr>
        </p:nvGraphicFramePr>
        <p:xfrm>
          <a:off x="384010" y="3763465"/>
          <a:ext cx="9277350" cy="914400"/>
        </p:xfrm>
        <a:graphic>
          <a:graphicData uri="http://schemas.openxmlformats.org/drawingml/2006/table">
            <a:tbl>
              <a:tblPr firstRow="1" bandRow="1">
                <a:tableStyleId>{5C22544A-7EE6-4342-B048-85BDC9FD1C3A}</a:tableStyleId>
              </a:tblPr>
              <a:tblGrid>
                <a:gridCol w="987590">
                  <a:extLst>
                    <a:ext uri="{9D8B030D-6E8A-4147-A177-3AD203B41FA5}">
                      <a16:colId xmlns:a16="http://schemas.microsoft.com/office/drawing/2014/main" val="3035348726"/>
                    </a:ext>
                  </a:extLst>
                </a:gridCol>
                <a:gridCol w="8289760">
                  <a:extLst>
                    <a:ext uri="{9D8B030D-6E8A-4147-A177-3AD203B41FA5}">
                      <a16:colId xmlns:a16="http://schemas.microsoft.com/office/drawing/2014/main" val="858233833"/>
                    </a:ext>
                  </a:extLst>
                </a:gridCol>
              </a:tblGrid>
              <a:tr h="914400">
                <a:tc>
                  <a:txBody>
                    <a:bodyPr/>
                    <a:lstStyle/>
                    <a:p>
                      <a:pPr algn="ctr"/>
                      <a:r>
                        <a:rPr lang="en-US" sz="4200" b="0" dirty="0">
                          <a:solidFill>
                            <a:schemeClr val="accent1"/>
                          </a:solidFill>
                          <a:latin typeface="IBM Plex Sans Light" panose="020B0403050203000203" pitchFamily="34" charset="0"/>
                        </a:rPr>
                        <a:t>3</a:t>
                      </a:r>
                    </a:p>
                  </a:txBody>
                  <a:tcPr marT="137160" marB="137160">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600" b="0" baseline="0" dirty="0">
                          <a:solidFill>
                            <a:schemeClr val="tx1"/>
                          </a:solidFill>
                          <a:latin typeface="+mn-lt"/>
                          <a:cs typeface="Arial" panose="020B0604020202020204" pitchFamily="34" charset="0"/>
                          <a:sym typeface="Helvetica Light"/>
                        </a:rPr>
                        <a:t>The Federal Reserve has been lowering rates as the downside risks to the labor market outweigh the potential price-level increases from tariffs, but we do not see aggressive rate cuts in 2026.</a:t>
                      </a:r>
                      <a:endParaRPr lang="en-US" sz="1400" b="0" dirty="0">
                        <a:solidFill>
                          <a:schemeClr val="tx1"/>
                        </a:solidFill>
                      </a:endParaRPr>
                    </a:p>
                  </a:txBody>
                  <a:tcPr marL="182880" marR="182880" marT="91440" marB="9144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graphicFrame>
        <p:nvGraphicFramePr>
          <p:cNvPr id="7" name="Table 6">
            <a:extLst>
              <a:ext uri="{FF2B5EF4-FFF2-40B4-BE49-F238E27FC236}">
                <a16:creationId xmlns:a16="http://schemas.microsoft.com/office/drawing/2014/main" id="{B9CB8CFD-DF74-444D-9DC4-AEB4DE46D9FB}"/>
              </a:ext>
            </a:extLst>
          </p:cNvPr>
          <p:cNvGraphicFramePr>
            <a:graphicFrameLocks noGrp="1"/>
          </p:cNvGraphicFramePr>
          <p:nvPr>
            <p:extLst>
              <p:ext uri="{D42A27DB-BD31-4B8C-83A1-F6EECF244321}">
                <p14:modId xmlns:p14="http://schemas.microsoft.com/office/powerpoint/2010/main" val="528596212"/>
              </p:ext>
            </p:extLst>
          </p:nvPr>
        </p:nvGraphicFramePr>
        <p:xfrm>
          <a:off x="374485" y="4874895"/>
          <a:ext cx="9382159" cy="914400"/>
        </p:xfrm>
        <a:graphic>
          <a:graphicData uri="http://schemas.openxmlformats.org/drawingml/2006/table">
            <a:tbl>
              <a:tblPr firstRow="1" bandRow="1">
                <a:tableStyleId>{5C22544A-7EE6-4342-B048-85BDC9FD1C3A}</a:tableStyleId>
              </a:tblPr>
              <a:tblGrid>
                <a:gridCol w="1006843">
                  <a:extLst>
                    <a:ext uri="{9D8B030D-6E8A-4147-A177-3AD203B41FA5}">
                      <a16:colId xmlns:a16="http://schemas.microsoft.com/office/drawing/2014/main" val="3035348726"/>
                    </a:ext>
                  </a:extLst>
                </a:gridCol>
                <a:gridCol w="8375316">
                  <a:extLst>
                    <a:ext uri="{9D8B030D-6E8A-4147-A177-3AD203B41FA5}">
                      <a16:colId xmlns:a16="http://schemas.microsoft.com/office/drawing/2014/main" val="858233833"/>
                    </a:ext>
                  </a:extLst>
                </a:gridCol>
              </a:tblGrid>
              <a:tr h="914400">
                <a:tc>
                  <a:txBody>
                    <a:bodyPr/>
                    <a:lstStyle/>
                    <a:p>
                      <a:pPr algn="ctr"/>
                      <a:r>
                        <a:rPr lang="en-US" sz="4200" b="0" dirty="0">
                          <a:solidFill>
                            <a:schemeClr val="accent1"/>
                          </a:solidFill>
                          <a:latin typeface="IBM Plex Sans Light" panose="020B0403050203000203" pitchFamily="34" charset="0"/>
                        </a:rPr>
                        <a:t>4</a:t>
                      </a:r>
                    </a:p>
                  </a:txBody>
                  <a:tcPr marT="137160" marB="137160">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600" b="0" dirty="0">
                          <a:solidFill>
                            <a:schemeClr val="tx1"/>
                          </a:solidFill>
                          <a:latin typeface="+mn-lt"/>
                          <a:ea typeface=""/>
                          <a:cs typeface="Arial" panose="020B0604020202020204" pitchFamily="34" charset="0"/>
                          <a:sym typeface="Helvetica Light"/>
                        </a:rPr>
                        <a:t>Short-term Treasury yields are responding to the reduced Fed Funds target, but the yield curve has steepened as longer-term rates still reflect concern about lingering inflation. Home mortgage rates have fallen by less than the Fed has reduced rates. </a:t>
                      </a:r>
                      <a:endParaRPr lang="en-US" sz="1400" b="0" dirty="0">
                        <a:solidFill>
                          <a:schemeClr val="tx1"/>
                        </a:solidFill>
                      </a:endParaRPr>
                    </a:p>
                  </a:txBody>
                  <a:tcPr marL="182880" marR="182880" marT="91440" marB="9144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graphicFrame>
        <p:nvGraphicFramePr>
          <p:cNvPr id="8" name="Table 7">
            <a:extLst>
              <a:ext uri="{FF2B5EF4-FFF2-40B4-BE49-F238E27FC236}">
                <a16:creationId xmlns:a16="http://schemas.microsoft.com/office/drawing/2014/main" id="{B9CB8CFD-DF74-444D-9DC4-AEB4DE46D9FB}"/>
              </a:ext>
            </a:extLst>
          </p:cNvPr>
          <p:cNvGraphicFramePr>
            <a:graphicFrameLocks noGrp="1"/>
          </p:cNvGraphicFramePr>
          <p:nvPr>
            <p:extLst>
              <p:ext uri="{D42A27DB-BD31-4B8C-83A1-F6EECF244321}">
                <p14:modId xmlns:p14="http://schemas.microsoft.com/office/powerpoint/2010/main" val="3048588355"/>
              </p:ext>
            </p:extLst>
          </p:nvPr>
        </p:nvGraphicFramePr>
        <p:xfrm>
          <a:off x="384010" y="6208448"/>
          <a:ext cx="9277350" cy="914400"/>
        </p:xfrm>
        <a:graphic>
          <a:graphicData uri="http://schemas.openxmlformats.org/drawingml/2006/table">
            <a:tbl>
              <a:tblPr firstRow="1" bandRow="1">
                <a:tableStyleId>{5C22544A-7EE6-4342-B048-85BDC9FD1C3A}</a:tableStyleId>
              </a:tblPr>
              <a:tblGrid>
                <a:gridCol w="986175">
                  <a:extLst>
                    <a:ext uri="{9D8B030D-6E8A-4147-A177-3AD203B41FA5}">
                      <a16:colId xmlns:a16="http://schemas.microsoft.com/office/drawing/2014/main" val="3035348726"/>
                    </a:ext>
                  </a:extLst>
                </a:gridCol>
                <a:gridCol w="8291175">
                  <a:extLst>
                    <a:ext uri="{9D8B030D-6E8A-4147-A177-3AD203B41FA5}">
                      <a16:colId xmlns:a16="http://schemas.microsoft.com/office/drawing/2014/main" val="858233833"/>
                    </a:ext>
                  </a:extLst>
                </a:gridCol>
              </a:tblGrid>
              <a:tr h="914400">
                <a:tc>
                  <a:txBody>
                    <a:bodyPr/>
                    <a:lstStyle/>
                    <a:p>
                      <a:pPr algn="ctr"/>
                      <a:r>
                        <a:rPr lang="en-US" sz="4200" b="0" dirty="0">
                          <a:solidFill>
                            <a:schemeClr val="accent1"/>
                          </a:solidFill>
                          <a:latin typeface="IBM Plex Sans Light" panose="020B0403050203000203" pitchFamily="34" charset="0"/>
                        </a:rPr>
                        <a:t>5</a:t>
                      </a:r>
                    </a:p>
                  </a:txBody>
                  <a:tcPr marT="137160" marB="137160">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dirty="0">
                          <a:ln>
                            <a:noFill/>
                          </a:ln>
                          <a:solidFill>
                            <a:srgbClr val="000000"/>
                          </a:solidFill>
                          <a:effectLst/>
                          <a:uLnTx/>
                          <a:uFillTx/>
                          <a:latin typeface="+mn-lt"/>
                          <a:cs typeface="Arial" panose="020B0604020202020204" pitchFamily="34" charset="0"/>
                          <a:sym typeface="Helvetica Light"/>
                        </a:rPr>
                        <a:t>Earnings expectations for public companies are rising for 2026. Equity market returns could broaden as more sectors of the economy participate in economic growth. </a:t>
                      </a:r>
                      <a:endParaRPr lang="en-US" sz="1400" b="0" dirty="0">
                        <a:solidFill>
                          <a:schemeClr val="tx1"/>
                        </a:solidFill>
                      </a:endParaRPr>
                    </a:p>
                  </a:txBody>
                  <a:tcPr marL="182880" marR="182880" marT="91440" marB="9144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sp>
        <p:nvSpPr>
          <p:cNvPr id="2" name="Slide Number Placeholder 1"/>
          <p:cNvSpPr>
            <a:spLocks noGrp="1"/>
          </p:cNvSpPr>
          <p:nvPr>
            <p:ph type="sldNum" sz="quarter" idx="4"/>
          </p:nvPr>
        </p:nvSpPr>
        <p:spPr/>
        <p:txBody>
          <a:bodyPr/>
          <a:lstStyle/>
          <a:p>
            <a:fld id="{DE0F21F1-205D-A749-A8CF-AA0C73715D22}" type="slidenum">
              <a:rPr lang="en-US" smtClean="0"/>
              <a:pPr/>
              <a:t>5</a:t>
            </a:fld>
            <a:endParaRPr lang="en-US" dirty="0"/>
          </a:p>
        </p:txBody>
      </p:sp>
    </p:spTree>
    <p:extLst>
      <p:ext uri="{BB962C8B-B14F-4D97-AF65-F5344CB8AC3E}">
        <p14:creationId xmlns:p14="http://schemas.microsoft.com/office/powerpoint/2010/main" val="2637597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Base case outlook</a:t>
            </a:r>
            <a:endParaRPr lang="en-US" sz="1300" dirty="0">
              <a:solidFill>
                <a:srgbClr val="FF0000"/>
              </a:solidFill>
            </a:endParaRPr>
          </a:p>
        </p:txBody>
      </p:sp>
      <p:sp>
        <p:nvSpPr>
          <p:cNvPr id="5" name="Slide Number Placeholder 4"/>
          <p:cNvSpPr>
            <a:spLocks noGrp="1"/>
          </p:cNvSpPr>
          <p:nvPr>
            <p:ph type="sldNum" sz="quarter" idx="4"/>
          </p:nvPr>
        </p:nvSpPr>
        <p:spPr/>
        <p:txBody>
          <a:bodyPr/>
          <a:lstStyle/>
          <a:p>
            <a:fld id="{DE0F21F1-205D-A749-A8CF-AA0C73715D22}" type="slidenum">
              <a:rPr lang="en-US" smtClean="0"/>
              <a:pPr/>
              <a:t>6</a:t>
            </a:fld>
            <a:endParaRPr lang="en-US" dirty="0"/>
          </a:p>
        </p:txBody>
      </p:sp>
      <p:sp>
        <p:nvSpPr>
          <p:cNvPr id="7" name="Rectangle 6"/>
          <p:cNvSpPr/>
          <p:nvPr/>
        </p:nvSpPr>
        <p:spPr bwMode="auto">
          <a:xfrm>
            <a:off x="1612647" y="3075197"/>
            <a:ext cx="1857553" cy="2282862"/>
          </a:xfrm>
          <a:prstGeom prst="rect">
            <a:avLst/>
          </a:prstGeom>
          <a:solidFill>
            <a:srgbClr val="E9DCD3"/>
          </a:solidFill>
          <a:ln>
            <a:noFill/>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ndParaRPr>
          </a:p>
        </p:txBody>
      </p:sp>
      <p:sp>
        <p:nvSpPr>
          <p:cNvPr id="8" name="Rectangle 7"/>
          <p:cNvSpPr/>
          <p:nvPr/>
        </p:nvSpPr>
        <p:spPr bwMode="auto">
          <a:xfrm>
            <a:off x="4111432" y="3076634"/>
            <a:ext cx="1857555" cy="2282862"/>
          </a:xfrm>
          <a:prstGeom prst="rect">
            <a:avLst/>
          </a:prstGeom>
          <a:solidFill>
            <a:srgbClr val="E9DCD3"/>
          </a:solidFill>
          <a:ln>
            <a:noFill/>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ndParaRPr>
          </a:p>
        </p:txBody>
      </p:sp>
      <p:sp>
        <p:nvSpPr>
          <p:cNvPr id="9" name="Rectangle 8"/>
          <p:cNvSpPr/>
          <p:nvPr/>
        </p:nvSpPr>
        <p:spPr bwMode="auto">
          <a:xfrm>
            <a:off x="6610217" y="3075197"/>
            <a:ext cx="1857555" cy="2282862"/>
          </a:xfrm>
          <a:prstGeom prst="rect">
            <a:avLst/>
          </a:prstGeom>
          <a:solidFill>
            <a:srgbClr val="E9DCD3"/>
          </a:solidFill>
          <a:ln>
            <a:noFill/>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ndParaRPr>
          </a:p>
        </p:txBody>
      </p:sp>
      <p:sp>
        <p:nvSpPr>
          <p:cNvPr id="11" name="TextBox 10"/>
          <p:cNvSpPr txBox="1"/>
          <p:nvPr/>
        </p:nvSpPr>
        <p:spPr>
          <a:xfrm>
            <a:off x="4110845" y="3952218"/>
            <a:ext cx="1858142" cy="1383136"/>
          </a:xfrm>
          <a:prstGeom prst="rect">
            <a:avLst/>
          </a:prstGeom>
          <a:noFill/>
        </p:spPr>
        <p:txBody>
          <a:bodyPr wrap="square" rtlCol="0">
            <a:spAutoFit/>
          </a:bodyPr>
          <a:lstStyle/>
          <a:p>
            <a:pPr algn="ctr" defTabSz="825500"/>
            <a:r>
              <a:rPr lang="en-US" sz="1200" dirty="0">
                <a:ea typeface="Calibri" panose="020F0502020204030204" pitchFamily="34" charset="0"/>
              </a:rPr>
              <a:t>Interest rates are now at levels that reflect economic growth and inflation risks. </a:t>
            </a:r>
            <a:r>
              <a:rPr lang="en-US" sz="1200" dirty="0">
                <a:effectLst/>
                <a:ea typeface="Calibri" panose="020F0502020204030204" pitchFamily="34" charset="0"/>
              </a:rPr>
              <a:t>Fiscal outlays </a:t>
            </a:r>
            <a:r>
              <a:rPr lang="en-US" sz="1200" dirty="0">
                <a:ea typeface="Calibri" panose="020F0502020204030204" pitchFamily="34" charset="0"/>
              </a:rPr>
              <a:t>are supportive to growth in 2026.</a:t>
            </a:r>
            <a:endParaRPr kumimoji="1" lang="en-US" sz="1200" dirty="0">
              <a:cs typeface="Arial" panose="020B0604020202020204" pitchFamily="34" charset="0"/>
              <a:sym typeface="Helvetica Light"/>
            </a:endParaRPr>
          </a:p>
          <a:p>
            <a:pPr defTabSz="642938">
              <a:lnSpc>
                <a:spcPct val="99000"/>
              </a:lnSpc>
              <a:spcAft>
                <a:spcPts val="250"/>
              </a:spcAft>
              <a:buFont typeface="Wingdings" pitchFamily="2" charset="2"/>
              <a:buNone/>
            </a:pPr>
            <a:endParaRPr lang="en-US" sz="1200" b="1" dirty="0">
              <a:latin typeface="Arial" panose="020B0604020202020204" pitchFamily="34" charset="0"/>
              <a:cs typeface="Arial" panose="020B0604020202020204" pitchFamily="34" charset="0"/>
            </a:endParaRPr>
          </a:p>
        </p:txBody>
      </p:sp>
      <p:sp>
        <p:nvSpPr>
          <p:cNvPr id="13" name="TextBox 12"/>
          <p:cNvSpPr txBox="1"/>
          <p:nvPr/>
        </p:nvSpPr>
        <p:spPr>
          <a:xfrm>
            <a:off x="4129271" y="3486114"/>
            <a:ext cx="1839716" cy="646331"/>
          </a:xfrm>
          <a:prstGeom prst="rect">
            <a:avLst/>
          </a:prstGeom>
          <a:noFill/>
        </p:spPr>
        <p:txBody>
          <a:bodyPr wrap="square" rtlCol="0">
            <a:spAutoFit/>
          </a:bodyPr>
          <a:lstStyle/>
          <a:p>
            <a:pPr algn="ctr"/>
            <a:r>
              <a:rPr lang="en-US" b="1" dirty="0">
                <a:solidFill>
                  <a:srgbClr val="B00027"/>
                </a:solidFill>
                <a:cs typeface="Arial" panose="020B0604020202020204" pitchFamily="34" charset="0"/>
              </a:rPr>
              <a:t>Policy</a:t>
            </a:r>
          </a:p>
          <a:p>
            <a:endParaRPr lang="en-US" dirty="0">
              <a:solidFill>
                <a:srgbClr val="000000"/>
              </a:solidFill>
              <a:latin typeface="Arial" panose="020B0604020202020204"/>
            </a:endParaRPr>
          </a:p>
        </p:txBody>
      </p:sp>
      <p:sp>
        <p:nvSpPr>
          <p:cNvPr id="14" name="TextBox 13"/>
          <p:cNvSpPr txBox="1"/>
          <p:nvPr/>
        </p:nvSpPr>
        <p:spPr>
          <a:xfrm>
            <a:off x="1629899" y="3486113"/>
            <a:ext cx="1839716" cy="646331"/>
          </a:xfrm>
          <a:prstGeom prst="rect">
            <a:avLst/>
          </a:prstGeom>
          <a:noFill/>
        </p:spPr>
        <p:txBody>
          <a:bodyPr wrap="square" rtlCol="0">
            <a:spAutoFit/>
          </a:bodyPr>
          <a:lstStyle/>
          <a:p>
            <a:pPr algn="ctr"/>
            <a:r>
              <a:rPr lang="en-US" b="1" dirty="0">
                <a:solidFill>
                  <a:srgbClr val="B00027"/>
                </a:solidFill>
                <a:cs typeface="Arial" panose="020B0604020202020204" pitchFamily="34" charset="0"/>
              </a:rPr>
              <a:t>Economy</a:t>
            </a:r>
          </a:p>
          <a:p>
            <a:endParaRPr lang="en-US" dirty="0">
              <a:solidFill>
                <a:srgbClr val="000000"/>
              </a:solidFill>
              <a:latin typeface="Arial" panose="020B0604020202020204"/>
            </a:endParaRPr>
          </a:p>
        </p:txBody>
      </p:sp>
      <p:sp>
        <p:nvSpPr>
          <p:cNvPr id="15" name="TextBox 14"/>
          <p:cNvSpPr txBox="1"/>
          <p:nvPr/>
        </p:nvSpPr>
        <p:spPr>
          <a:xfrm>
            <a:off x="6619136" y="3486113"/>
            <a:ext cx="1839716" cy="646331"/>
          </a:xfrm>
          <a:prstGeom prst="rect">
            <a:avLst/>
          </a:prstGeom>
          <a:noFill/>
        </p:spPr>
        <p:txBody>
          <a:bodyPr wrap="square" rtlCol="0">
            <a:spAutoFit/>
          </a:bodyPr>
          <a:lstStyle/>
          <a:p>
            <a:pPr algn="ctr"/>
            <a:r>
              <a:rPr lang="en-US" b="1" dirty="0">
                <a:solidFill>
                  <a:srgbClr val="B00027"/>
                </a:solidFill>
                <a:cs typeface="Arial" panose="020B0604020202020204" pitchFamily="34" charset="0"/>
              </a:rPr>
              <a:t>Markets</a:t>
            </a:r>
          </a:p>
          <a:p>
            <a:endParaRPr lang="en-US" dirty="0">
              <a:solidFill>
                <a:srgbClr val="000000"/>
              </a:solidFill>
              <a:latin typeface="Arial" panose="020B0604020202020204"/>
            </a:endParaRPr>
          </a:p>
        </p:txBody>
      </p:sp>
      <p:sp>
        <p:nvSpPr>
          <p:cNvPr id="16" name="TextBox 15"/>
          <p:cNvSpPr txBox="1"/>
          <p:nvPr/>
        </p:nvSpPr>
        <p:spPr>
          <a:xfrm>
            <a:off x="1620979" y="3851738"/>
            <a:ext cx="1835493" cy="1189172"/>
          </a:xfrm>
          <a:prstGeom prst="rect">
            <a:avLst/>
          </a:prstGeom>
          <a:noFill/>
        </p:spPr>
        <p:txBody>
          <a:bodyPr wrap="square" rtlCol="0">
            <a:spAutoFit/>
          </a:bodyPr>
          <a:lstStyle/>
          <a:p>
            <a:pPr algn="ctr" defTabSz="642938">
              <a:lnSpc>
                <a:spcPct val="99000"/>
              </a:lnSpc>
              <a:spcAft>
                <a:spcPts val="250"/>
              </a:spcAft>
              <a:buFont typeface="Wingdings" pitchFamily="2" charset="2"/>
              <a:buNone/>
            </a:pPr>
            <a:r>
              <a:rPr kumimoji="1" lang="en-US" sz="1200" dirty="0">
                <a:cs typeface="Arial" panose="020B0604020202020204" pitchFamily="34" charset="0"/>
                <a:sym typeface="Helvetica Light"/>
              </a:rPr>
              <a:t>Economic growth slowed in the fourth quarter, but we look for acceleration in 2026. Recession odds are receding.</a:t>
            </a:r>
          </a:p>
        </p:txBody>
      </p:sp>
      <p:sp>
        <p:nvSpPr>
          <p:cNvPr id="17" name="TextBox 16"/>
          <p:cNvSpPr txBox="1"/>
          <p:nvPr/>
        </p:nvSpPr>
        <p:spPr>
          <a:xfrm>
            <a:off x="6633599" y="3856020"/>
            <a:ext cx="1843092" cy="1554785"/>
          </a:xfrm>
          <a:prstGeom prst="rect">
            <a:avLst/>
          </a:prstGeom>
          <a:noFill/>
        </p:spPr>
        <p:txBody>
          <a:bodyPr wrap="square" rtlCol="0">
            <a:spAutoFit/>
          </a:bodyPr>
          <a:lstStyle/>
          <a:p>
            <a:pPr algn="ctr" defTabSz="642938">
              <a:lnSpc>
                <a:spcPct val="99000"/>
              </a:lnSpc>
              <a:spcAft>
                <a:spcPts val="250"/>
              </a:spcAft>
            </a:pPr>
            <a:r>
              <a:rPr kumimoji="1" lang="en-US" sz="1200" dirty="0">
                <a:cs typeface="Arial" panose="020B0604020202020204" pitchFamily="34" charset="0"/>
                <a:sym typeface="Helvetica Light"/>
              </a:rPr>
              <a:t>Credit spreads are not forecasting a recession, and the yield curve has steepened. Earnings estimates are increasing, but domestic equity valuations remain high.</a:t>
            </a:r>
          </a:p>
        </p:txBody>
      </p:sp>
      <p:sp>
        <p:nvSpPr>
          <p:cNvPr id="20" name="Rectangle 19"/>
          <p:cNvSpPr/>
          <p:nvPr/>
        </p:nvSpPr>
        <p:spPr bwMode="auto">
          <a:xfrm>
            <a:off x="1612647" y="5668299"/>
            <a:ext cx="1856968" cy="850310"/>
          </a:xfrm>
          <a:prstGeom prst="rect">
            <a:avLst/>
          </a:prstGeom>
          <a:solidFill>
            <a:srgbClr val="FFFFFF">
              <a:lumMod val="85000"/>
            </a:srgbClr>
          </a:solidFill>
          <a:ln>
            <a:noFill/>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ndParaRPr>
          </a:p>
        </p:txBody>
      </p:sp>
      <p:sp>
        <p:nvSpPr>
          <p:cNvPr id="21" name="TextBox 20"/>
          <p:cNvSpPr txBox="1"/>
          <p:nvPr/>
        </p:nvSpPr>
        <p:spPr>
          <a:xfrm>
            <a:off x="1580651" y="5675528"/>
            <a:ext cx="1909997" cy="850310"/>
          </a:xfrm>
          <a:prstGeom prst="rect">
            <a:avLst/>
          </a:prstGeom>
          <a:solidFill>
            <a:srgbClr val="E9DCD3"/>
          </a:solidFill>
        </p:spPr>
        <p:txBody>
          <a:bodyPr wrap="square" rtlCol="0">
            <a:spAutoFit/>
          </a:bodyPr>
          <a:lstStyle/>
          <a:p>
            <a:pPr algn="ctr"/>
            <a:r>
              <a:rPr kumimoji="1" lang="en-US" sz="1200" dirty="0">
                <a:solidFill>
                  <a:srgbClr val="AF0227"/>
                </a:solidFill>
                <a:cs typeface="Arial" panose="020B0604020202020204" pitchFamily="34" charset="0"/>
                <a:sym typeface="Helvetica Light"/>
              </a:rPr>
              <a:t>Risks:</a:t>
            </a:r>
            <a:r>
              <a:rPr kumimoji="1" lang="en-US" sz="1200" dirty="0">
                <a:solidFill>
                  <a:srgbClr val="404140"/>
                </a:solidFill>
                <a:cs typeface="Arial" panose="020B0604020202020204" pitchFamily="34" charset="0"/>
                <a:sym typeface="Helvetica Light"/>
              </a:rPr>
              <a:t> H</a:t>
            </a:r>
            <a:r>
              <a:rPr kumimoji="1" lang="en-US" sz="1200" dirty="0">
                <a:cs typeface="Arial" panose="020B0604020202020204" pitchFamily="34" charset="0"/>
                <a:sym typeface="Helvetica Light"/>
              </a:rPr>
              <a:t>igher unemployment, potential geopolitical events and persistent, higher tariffs.</a:t>
            </a:r>
          </a:p>
        </p:txBody>
      </p:sp>
      <p:sp>
        <p:nvSpPr>
          <p:cNvPr id="22" name="Rectangle 21"/>
          <p:cNvSpPr/>
          <p:nvPr/>
        </p:nvSpPr>
        <p:spPr bwMode="auto">
          <a:xfrm>
            <a:off x="4127068" y="5668942"/>
            <a:ext cx="1856968" cy="850310"/>
          </a:xfrm>
          <a:prstGeom prst="rect">
            <a:avLst/>
          </a:prstGeom>
          <a:solidFill>
            <a:srgbClr val="E9DCD3"/>
          </a:solidFill>
          <a:ln>
            <a:noFill/>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Arial" panose="020B0604020202020204"/>
            </a:endParaRPr>
          </a:p>
        </p:txBody>
      </p:sp>
      <p:sp>
        <p:nvSpPr>
          <p:cNvPr id="23" name="Rectangle 22"/>
          <p:cNvSpPr/>
          <p:nvPr/>
        </p:nvSpPr>
        <p:spPr bwMode="auto">
          <a:xfrm>
            <a:off x="6620456" y="5668299"/>
            <a:ext cx="1856968" cy="850310"/>
          </a:xfrm>
          <a:prstGeom prst="rect">
            <a:avLst/>
          </a:prstGeom>
          <a:solidFill>
            <a:srgbClr val="E9DCD3"/>
          </a:solidFill>
          <a:ln>
            <a:noFill/>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ndParaRPr>
          </a:p>
        </p:txBody>
      </p:sp>
      <p:sp>
        <p:nvSpPr>
          <p:cNvPr id="24" name="TextBox 23"/>
          <p:cNvSpPr txBox="1"/>
          <p:nvPr/>
        </p:nvSpPr>
        <p:spPr>
          <a:xfrm>
            <a:off x="4130526" y="5682380"/>
            <a:ext cx="1843826" cy="830997"/>
          </a:xfrm>
          <a:prstGeom prst="rect">
            <a:avLst/>
          </a:prstGeom>
          <a:solidFill>
            <a:srgbClr val="E9DCD3"/>
          </a:solidFill>
        </p:spPr>
        <p:txBody>
          <a:bodyPr wrap="square" rtlCol="0">
            <a:spAutoFit/>
          </a:bodyPr>
          <a:lstStyle/>
          <a:p>
            <a:pPr algn="ctr"/>
            <a:r>
              <a:rPr kumimoji="1" lang="en-US" sz="1200" dirty="0">
                <a:solidFill>
                  <a:srgbClr val="AF0227"/>
                </a:solidFill>
                <a:cs typeface="Arial" panose="020B0604020202020204" pitchFamily="34" charset="0"/>
                <a:sym typeface="Helvetica Light"/>
              </a:rPr>
              <a:t>Risk:</a:t>
            </a:r>
            <a:r>
              <a:rPr kumimoji="1" lang="en-US" sz="1200" dirty="0">
                <a:solidFill>
                  <a:srgbClr val="404140"/>
                </a:solidFill>
                <a:cs typeface="Arial" panose="020B0604020202020204" pitchFamily="34" charset="0"/>
                <a:sym typeface="Helvetica Light"/>
              </a:rPr>
              <a:t> U</a:t>
            </a:r>
            <a:r>
              <a:rPr kumimoji="1" lang="en-US" sz="1200" dirty="0">
                <a:cs typeface="Arial" panose="020B0604020202020204" pitchFamily="34" charset="0"/>
                <a:sym typeface="Helvetica Light"/>
              </a:rPr>
              <a:t>nexpected difficulty financing the debt and inflation rising in the long run.</a:t>
            </a:r>
          </a:p>
        </p:txBody>
      </p:sp>
      <p:sp>
        <p:nvSpPr>
          <p:cNvPr id="25" name="TextBox 24"/>
          <p:cNvSpPr txBox="1"/>
          <p:nvPr/>
        </p:nvSpPr>
        <p:spPr>
          <a:xfrm>
            <a:off x="6633598" y="5682380"/>
            <a:ext cx="1843826" cy="830997"/>
          </a:xfrm>
          <a:prstGeom prst="rect">
            <a:avLst/>
          </a:prstGeom>
          <a:solidFill>
            <a:srgbClr val="E9DCD3"/>
          </a:solidFill>
        </p:spPr>
        <p:txBody>
          <a:bodyPr wrap="square" rtlCol="0">
            <a:spAutoFit/>
          </a:bodyPr>
          <a:lstStyle/>
          <a:p>
            <a:pPr algn="ctr"/>
            <a:r>
              <a:rPr kumimoji="1" lang="en-US" sz="1200" dirty="0">
                <a:solidFill>
                  <a:srgbClr val="AF0227"/>
                </a:solidFill>
                <a:cs typeface="Arial" panose="020B0604020202020204" pitchFamily="34" charset="0"/>
                <a:sym typeface="Helvetica Light"/>
              </a:rPr>
              <a:t>Risk:</a:t>
            </a:r>
            <a:r>
              <a:rPr kumimoji="1" lang="en-US" sz="1200" dirty="0">
                <a:solidFill>
                  <a:srgbClr val="404140"/>
                </a:solidFill>
                <a:cs typeface="Arial" panose="020B0604020202020204" pitchFamily="34" charset="0"/>
                <a:sym typeface="Helvetica Light"/>
              </a:rPr>
              <a:t> </a:t>
            </a:r>
            <a:r>
              <a:rPr kumimoji="1" lang="en-US" sz="1200" dirty="0">
                <a:cs typeface="Arial" panose="020B0604020202020204" pitchFamily="34" charset="0"/>
                <a:sym typeface="Helvetica Light"/>
              </a:rPr>
              <a:t>Recession </a:t>
            </a:r>
            <a:r>
              <a:rPr lang="en-US" sz="1200" dirty="0">
                <a:sym typeface="Helvetica Light"/>
              </a:rPr>
              <a:t>leads to material earnings decline and widening credit spreads.</a:t>
            </a:r>
            <a:endParaRPr kumimoji="1" lang="en-US" sz="1200" dirty="0">
              <a:cs typeface="Arial" panose="020B0604020202020204" pitchFamily="34" charset="0"/>
              <a:sym typeface="Helvetica Ligh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116" y="1679530"/>
            <a:ext cx="2096890" cy="209689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0683" y="1631328"/>
            <a:ext cx="2140603" cy="214060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3562" y="1719891"/>
            <a:ext cx="2034035" cy="2034035"/>
          </a:xfrm>
          <a:prstGeom prst="rect">
            <a:avLst/>
          </a:prstGeom>
        </p:spPr>
      </p:pic>
    </p:spTree>
    <p:extLst>
      <p:ext uri="{BB962C8B-B14F-4D97-AF65-F5344CB8AC3E}">
        <p14:creationId xmlns:p14="http://schemas.microsoft.com/office/powerpoint/2010/main" val="3533147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E0F21F1-205D-A749-A8CF-AA0C73715D22}" type="slidenum">
              <a:rPr lang="en-US" smtClean="0"/>
              <a:pPr/>
              <a:t>7</a:t>
            </a:fld>
            <a:endParaRPr lang="en-US" dirty="0"/>
          </a:p>
        </p:txBody>
      </p:sp>
      <p:sp>
        <p:nvSpPr>
          <p:cNvPr id="3" name="Title 2"/>
          <p:cNvSpPr>
            <a:spLocks noGrp="1"/>
          </p:cNvSpPr>
          <p:nvPr>
            <p:ph type="title"/>
          </p:nvPr>
        </p:nvSpPr>
        <p:spPr/>
        <p:txBody>
          <a:bodyPr/>
          <a:lstStyle/>
          <a:p>
            <a:r>
              <a:rPr lang="en-US" dirty="0"/>
              <a:t>The domestic economy</a:t>
            </a:r>
          </a:p>
        </p:txBody>
      </p:sp>
      <p:pic>
        <p:nvPicPr>
          <p:cNvPr id="11" name="Picture Placeholder 10"/>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l="27225" r="27225"/>
          <a:stretch>
            <a:fillRect/>
          </a:stretch>
        </p:blipFill>
        <p:spPr/>
      </p:pic>
      <p:graphicFrame>
        <p:nvGraphicFramePr>
          <p:cNvPr id="12" name="Table 11">
            <a:extLst>
              <a:ext uri="{FF2B5EF4-FFF2-40B4-BE49-F238E27FC236}">
                <a16:creationId xmlns:a16="http://schemas.microsoft.com/office/drawing/2014/main" id="{FC1CDFE0-8DEF-7241-A121-1BC071010021}"/>
              </a:ext>
            </a:extLst>
          </p:cNvPr>
          <p:cNvGraphicFramePr>
            <a:graphicFrameLocks noGrp="1"/>
          </p:cNvGraphicFramePr>
          <p:nvPr/>
        </p:nvGraphicFramePr>
        <p:xfrm>
          <a:off x="4100989" y="2519708"/>
          <a:ext cx="9004486" cy="891092"/>
        </p:xfrm>
        <a:graphic>
          <a:graphicData uri="http://schemas.openxmlformats.org/drawingml/2006/table">
            <a:tbl>
              <a:tblPr firstRow="1" bandRow="1">
                <a:tableStyleId>{5C22544A-7EE6-4342-B048-85BDC9FD1C3A}</a:tableStyleId>
              </a:tblPr>
              <a:tblGrid>
                <a:gridCol w="957169">
                  <a:extLst>
                    <a:ext uri="{9D8B030D-6E8A-4147-A177-3AD203B41FA5}">
                      <a16:colId xmlns:a16="http://schemas.microsoft.com/office/drawing/2014/main" val="3035348726"/>
                    </a:ext>
                  </a:extLst>
                </a:gridCol>
                <a:gridCol w="8047317">
                  <a:extLst>
                    <a:ext uri="{9D8B030D-6E8A-4147-A177-3AD203B41FA5}">
                      <a16:colId xmlns:a16="http://schemas.microsoft.com/office/drawing/2014/main" val="858233833"/>
                    </a:ext>
                  </a:extLst>
                </a:gridCol>
              </a:tblGrid>
              <a:tr h="887506">
                <a:tc>
                  <a:txBody>
                    <a:bodyPr/>
                    <a:lstStyle/>
                    <a:p>
                      <a:pPr algn="ctr"/>
                      <a:r>
                        <a:rPr lang="en-US" sz="4100" b="0" dirty="0">
                          <a:solidFill>
                            <a:schemeClr val="accent1"/>
                          </a:solidFill>
                          <a:latin typeface="IBM Plex Sans Light" panose="020B0403050203000203" pitchFamily="34" charset="0"/>
                        </a:rPr>
                        <a:t>1</a:t>
                      </a:r>
                    </a:p>
                  </a:txBody>
                  <a:tcPr marL="88750" marR="88750" marT="133126" marB="133126">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200000"/>
                        </a:lnSpc>
                        <a:spcBef>
                          <a:spcPts val="0"/>
                        </a:spcBef>
                        <a:spcAft>
                          <a:spcPts val="0"/>
                        </a:spcAft>
                        <a:buClrTx/>
                        <a:buSzTx/>
                        <a:buFontTx/>
                        <a:buNone/>
                        <a:tabLst/>
                        <a:defRPr/>
                      </a:pPr>
                      <a:r>
                        <a:rPr kumimoji="1" lang="en-US" sz="1800" b="0" baseline="0" dirty="0">
                          <a:solidFill>
                            <a:schemeClr val="tx1"/>
                          </a:solidFill>
                          <a:latin typeface="+mn-lt"/>
                          <a:ea typeface=""/>
                          <a:cs typeface="Arial" panose="020B0604020202020204" pitchFamily="34" charset="0"/>
                          <a:sym typeface="Helvetica Light"/>
                        </a:rPr>
                        <a:t>Consumers are holding firm.</a:t>
                      </a:r>
                      <a:endParaRPr lang="en-US" sz="1300" b="0" dirty="0">
                        <a:solidFill>
                          <a:schemeClr val="tx1"/>
                        </a:solidFill>
                      </a:endParaRPr>
                    </a:p>
                  </a:txBody>
                  <a:tcPr marL="177502" marR="177502" marT="88750" marB="8875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graphicFrame>
        <p:nvGraphicFramePr>
          <p:cNvPr id="13" name="Table 12">
            <a:extLst>
              <a:ext uri="{FF2B5EF4-FFF2-40B4-BE49-F238E27FC236}">
                <a16:creationId xmlns:a16="http://schemas.microsoft.com/office/drawing/2014/main" id="{1FAB37F8-E29B-2042-8DDB-C74B8918B059}"/>
              </a:ext>
            </a:extLst>
          </p:cNvPr>
          <p:cNvGraphicFramePr>
            <a:graphicFrameLocks noGrp="1"/>
          </p:cNvGraphicFramePr>
          <p:nvPr>
            <p:extLst>
              <p:ext uri="{D42A27DB-BD31-4B8C-83A1-F6EECF244321}">
                <p14:modId xmlns:p14="http://schemas.microsoft.com/office/powerpoint/2010/main" val="869953694"/>
              </p:ext>
            </p:extLst>
          </p:nvPr>
        </p:nvGraphicFramePr>
        <p:xfrm>
          <a:off x="4100989" y="3612863"/>
          <a:ext cx="9004486" cy="891092"/>
        </p:xfrm>
        <a:graphic>
          <a:graphicData uri="http://schemas.openxmlformats.org/drawingml/2006/table">
            <a:tbl>
              <a:tblPr firstRow="1" bandRow="1">
                <a:tableStyleId>{5C22544A-7EE6-4342-B048-85BDC9FD1C3A}</a:tableStyleId>
              </a:tblPr>
              <a:tblGrid>
                <a:gridCol w="957169">
                  <a:extLst>
                    <a:ext uri="{9D8B030D-6E8A-4147-A177-3AD203B41FA5}">
                      <a16:colId xmlns:a16="http://schemas.microsoft.com/office/drawing/2014/main" val="3035348726"/>
                    </a:ext>
                  </a:extLst>
                </a:gridCol>
                <a:gridCol w="8047317">
                  <a:extLst>
                    <a:ext uri="{9D8B030D-6E8A-4147-A177-3AD203B41FA5}">
                      <a16:colId xmlns:a16="http://schemas.microsoft.com/office/drawing/2014/main" val="858233833"/>
                    </a:ext>
                  </a:extLst>
                </a:gridCol>
              </a:tblGrid>
              <a:tr h="798061">
                <a:tc>
                  <a:txBody>
                    <a:bodyPr/>
                    <a:lstStyle/>
                    <a:p>
                      <a:pPr algn="ctr"/>
                      <a:r>
                        <a:rPr lang="en-US" sz="4100" b="0" dirty="0">
                          <a:solidFill>
                            <a:schemeClr val="accent1"/>
                          </a:solidFill>
                          <a:latin typeface="IBM Plex Sans Light" panose="020B0403050203000203" pitchFamily="34" charset="0"/>
                        </a:rPr>
                        <a:t>2</a:t>
                      </a:r>
                    </a:p>
                  </a:txBody>
                  <a:tcPr marL="88750" marR="88750" marT="133126" marB="133126">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200000"/>
                        </a:lnSpc>
                        <a:spcBef>
                          <a:spcPts val="0"/>
                        </a:spcBef>
                        <a:spcAft>
                          <a:spcPts val="0"/>
                        </a:spcAft>
                        <a:buClrTx/>
                        <a:buSzTx/>
                        <a:buFontTx/>
                        <a:buNone/>
                        <a:tabLst/>
                        <a:defRPr/>
                      </a:pPr>
                      <a:r>
                        <a:rPr kumimoji="1" lang="en-US" sz="1800" b="0" dirty="0">
                          <a:solidFill>
                            <a:schemeClr val="tx1"/>
                          </a:solidFill>
                          <a:latin typeface="+mn-lt"/>
                          <a:ea typeface=""/>
                          <a:cs typeface="Arial" panose="020B0604020202020204" pitchFamily="34" charset="0"/>
                          <a:sym typeface="Helvetica Light"/>
                        </a:rPr>
                        <a:t>Business showing cautious confidence. </a:t>
                      </a:r>
                      <a:endParaRPr lang="en-US" sz="1300" b="0" dirty="0">
                        <a:solidFill>
                          <a:schemeClr val="tx1"/>
                        </a:solidFill>
                      </a:endParaRPr>
                    </a:p>
                  </a:txBody>
                  <a:tcPr marL="177502" marR="177502" marT="88750" marB="8875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graphicFrame>
        <p:nvGraphicFramePr>
          <p:cNvPr id="14" name="Table 13">
            <a:extLst>
              <a:ext uri="{FF2B5EF4-FFF2-40B4-BE49-F238E27FC236}">
                <a16:creationId xmlns:a16="http://schemas.microsoft.com/office/drawing/2014/main" id="{B9CB8CFD-DF74-444D-9DC4-AEB4DE46D9FB}"/>
              </a:ext>
            </a:extLst>
          </p:cNvPr>
          <p:cNvGraphicFramePr>
            <a:graphicFrameLocks noGrp="1"/>
          </p:cNvGraphicFramePr>
          <p:nvPr>
            <p:extLst>
              <p:ext uri="{D42A27DB-BD31-4B8C-83A1-F6EECF244321}">
                <p14:modId xmlns:p14="http://schemas.microsoft.com/office/powerpoint/2010/main" val="2246546698"/>
              </p:ext>
            </p:extLst>
          </p:nvPr>
        </p:nvGraphicFramePr>
        <p:xfrm>
          <a:off x="4100989" y="4715542"/>
          <a:ext cx="9004486" cy="891092"/>
        </p:xfrm>
        <a:graphic>
          <a:graphicData uri="http://schemas.openxmlformats.org/drawingml/2006/table">
            <a:tbl>
              <a:tblPr firstRow="1" bandRow="1">
                <a:tableStyleId>{5C22544A-7EE6-4342-B048-85BDC9FD1C3A}</a:tableStyleId>
              </a:tblPr>
              <a:tblGrid>
                <a:gridCol w="957169">
                  <a:extLst>
                    <a:ext uri="{9D8B030D-6E8A-4147-A177-3AD203B41FA5}">
                      <a16:colId xmlns:a16="http://schemas.microsoft.com/office/drawing/2014/main" val="3035348726"/>
                    </a:ext>
                  </a:extLst>
                </a:gridCol>
                <a:gridCol w="8047317">
                  <a:extLst>
                    <a:ext uri="{9D8B030D-6E8A-4147-A177-3AD203B41FA5}">
                      <a16:colId xmlns:a16="http://schemas.microsoft.com/office/drawing/2014/main" val="858233833"/>
                    </a:ext>
                  </a:extLst>
                </a:gridCol>
              </a:tblGrid>
              <a:tr h="878347">
                <a:tc>
                  <a:txBody>
                    <a:bodyPr/>
                    <a:lstStyle/>
                    <a:p>
                      <a:pPr algn="ctr"/>
                      <a:r>
                        <a:rPr lang="en-US" sz="4100" b="0" dirty="0">
                          <a:solidFill>
                            <a:schemeClr val="accent1"/>
                          </a:solidFill>
                          <a:latin typeface="IBM Plex Sans Light" panose="020B0403050203000203" pitchFamily="34" charset="0"/>
                        </a:rPr>
                        <a:t>3</a:t>
                      </a:r>
                    </a:p>
                  </a:txBody>
                  <a:tcPr marL="88750" marR="88750" marT="133126" marB="133126">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200000"/>
                        </a:lnSpc>
                        <a:spcBef>
                          <a:spcPts val="0"/>
                        </a:spcBef>
                        <a:spcAft>
                          <a:spcPts val="0"/>
                        </a:spcAft>
                        <a:buClrTx/>
                        <a:buSzTx/>
                        <a:buFontTx/>
                        <a:buNone/>
                        <a:tabLst/>
                        <a:defRPr/>
                      </a:pPr>
                      <a:r>
                        <a:rPr kumimoji="1" lang="en-US" sz="1800" b="0" dirty="0">
                          <a:solidFill>
                            <a:schemeClr val="tx1"/>
                          </a:solidFill>
                          <a:latin typeface="+mn-lt"/>
                          <a:ea typeface=""/>
                          <a:cs typeface="Arial" panose="020B0604020202020204" pitchFamily="34" charset="0"/>
                          <a:sym typeface="Helvetica Light"/>
                        </a:rPr>
                        <a:t>Government spending supporting growth.</a:t>
                      </a:r>
                    </a:p>
                  </a:txBody>
                  <a:tcPr marL="177502" marR="177502" marT="88750" marB="88750">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3457746"/>
                  </a:ext>
                </a:extLst>
              </a:tr>
            </a:tbl>
          </a:graphicData>
        </a:graphic>
      </p:graphicFrame>
    </p:spTree>
    <p:extLst>
      <p:ext uri="{BB962C8B-B14F-4D97-AF65-F5344CB8AC3E}">
        <p14:creationId xmlns:p14="http://schemas.microsoft.com/office/powerpoint/2010/main" val="3124416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GDP – The U.S. consumer dominates</a:t>
            </a:r>
          </a:p>
        </p:txBody>
      </p:sp>
      <p:sp>
        <p:nvSpPr>
          <p:cNvPr id="4" name="Slide Number Placeholder 3"/>
          <p:cNvSpPr>
            <a:spLocks noGrp="1"/>
          </p:cNvSpPr>
          <p:nvPr>
            <p:ph type="sldNum" sz="quarter" idx="4"/>
          </p:nvPr>
        </p:nvSpPr>
        <p:spPr/>
        <p:txBody>
          <a:bodyPr/>
          <a:lstStyle/>
          <a:p>
            <a:fld id="{DE0F21F1-205D-A749-A8CF-AA0C73715D22}" type="slidenum">
              <a:rPr lang="en-US" smtClean="0"/>
              <a:pPr/>
              <a:t>8</a:t>
            </a:fld>
            <a:endParaRPr lang="en-US" dirty="0"/>
          </a:p>
        </p:txBody>
      </p:sp>
      <p:sp>
        <p:nvSpPr>
          <p:cNvPr id="5" name="Content Placeholder 4"/>
          <p:cNvSpPr>
            <a:spLocks noGrp="1"/>
          </p:cNvSpPr>
          <p:nvPr>
            <p:ph idx="1"/>
          </p:nvPr>
        </p:nvSpPr>
        <p:spPr>
          <a:xfrm>
            <a:off x="475361" y="2061805"/>
            <a:ext cx="3429890" cy="4958120"/>
          </a:xfrm>
        </p:spPr>
        <p:txBody>
          <a:bodyPr>
            <a:normAutofit/>
          </a:bodyPr>
          <a:lstStyle/>
          <a:p>
            <a:pPr marL="285750" indent="-285750">
              <a:buFont typeface="Arial" panose="020B0604020202020204" pitchFamily="34" charset="0"/>
              <a:buChar char="•"/>
            </a:pPr>
            <a:r>
              <a:rPr lang="en-US" dirty="0"/>
              <a:t>Economic growth has been resilient.</a:t>
            </a:r>
          </a:p>
          <a:p>
            <a:endParaRPr lang="en-US" dirty="0"/>
          </a:p>
          <a:p>
            <a:pPr marL="285750" indent="-285750">
              <a:buFont typeface="Arial" panose="020B0604020202020204" pitchFamily="34" charset="0"/>
              <a:buChar char="•"/>
            </a:pPr>
            <a:r>
              <a:rPr lang="en-US" dirty="0"/>
              <a:t>A supportive job market, wage gains and fiscal spending are underpinning growth.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Upper-income consumers still look healthy, while lower-income consumers show modest signs of distress.</a:t>
            </a:r>
          </a:p>
          <a:p>
            <a:endParaRPr lang="en-US" dirty="0"/>
          </a:p>
        </p:txBody>
      </p:sp>
      <p:sp>
        <p:nvSpPr>
          <p:cNvPr id="6" name="Text Placeholder 5"/>
          <p:cNvSpPr>
            <a:spLocks noGrp="1"/>
          </p:cNvSpPr>
          <p:nvPr>
            <p:ph type="body" sz="quarter" idx="20"/>
          </p:nvPr>
        </p:nvSpPr>
        <p:spPr/>
        <p:txBody>
          <a:bodyPr/>
          <a:lstStyle/>
          <a:p>
            <a:r>
              <a:rPr lang="en-US" i="1" dirty="0"/>
              <a:t>Source: </a:t>
            </a:r>
            <a:r>
              <a:rPr lang="en-US" dirty="0"/>
              <a:t>U.S. Bureau of Economic Analysis via FRED®. Data as of Dec. 23, 2025.</a:t>
            </a:r>
            <a:endParaRPr lang="en-US" i="1" dirty="0"/>
          </a:p>
        </p:txBody>
      </p:sp>
      <p:graphicFrame>
        <p:nvGraphicFramePr>
          <p:cNvPr id="7" name="Chart 6">
            <a:extLst>
              <a:ext uri="{FF2B5EF4-FFF2-40B4-BE49-F238E27FC236}">
                <a16:creationId xmlns:a16="http://schemas.microsoft.com/office/drawing/2014/main" id="{84492EC9-6F9F-0542-557E-E623A9C7286E}"/>
              </a:ext>
            </a:extLst>
          </p:cNvPr>
          <p:cNvGraphicFramePr>
            <a:graphicFrameLocks noGrp="1"/>
          </p:cNvGraphicFramePr>
          <p:nvPr>
            <p:extLst>
              <p:ext uri="{D42A27DB-BD31-4B8C-83A1-F6EECF244321}">
                <p14:modId xmlns:p14="http://schemas.microsoft.com/office/powerpoint/2010/main" val="2119306892"/>
              </p:ext>
            </p:extLst>
          </p:nvPr>
        </p:nvGraphicFramePr>
        <p:xfrm>
          <a:off x="3133325" y="1718083"/>
          <a:ext cx="7607827" cy="53018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9516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FD4FE-BCB8-0DDD-5795-E2DB26308C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9821C2-AA68-C1D1-4D88-3B45CBD382F5}"/>
              </a:ext>
            </a:extLst>
          </p:cNvPr>
          <p:cNvSpPr>
            <a:spLocks noGrp="1"/>
          </p:cNvSpPr>
          <p:nvPr>
            <p:ph type="title"/>
          </p:nvPr>
        </p:nvSpPr>
        <p:spPr/>
        <p:txBody>
          <a:bodyPr>
            <a:normAutofit/>
          </a:bodyPr>
          <a:lstStyle/>
          <a:p>
            <a:r>
              <a:rPr lang="en-US" dirty="0"/>
              <a:t>GDP- Trade led to negative growth</a:t>
            </a:r>
          </a:p>
        </p:txBody>
      </p:sp>
      <p:sp>
        <p:nvSpPr>
          <p:cNvPr id="3" name="Content Placeholder 2">
            <a:extLst>
              <a:ext uri="{FF2B5EF4-FFF2-40B4-BE49-F238E27FC236}">
                <a16:creationId xmlns:a16="http://schemas.microsoft.com/office/drawing/2014/main" id="{A802C768-0BDA-D6BB-24A6-74AE43CE2A02}"/>
              </a:ext>
            </a:extLst>
          </p:cNvPr>
          <p:cNvSpPr>
            <a:spLocks noGrp="1"/>
          </p:cNvSpPr>
          <p:nvPr>
            <p:ph idx="1"/>
          </p:nvPr>
        </p:nvSpPr>
        <p:spPr>
          <a:xfrm>
            <a:off x="457200" y="2068266"/>
            <a:ext cx="3339548" cy="4622800"/>
          </a:xfrm>
        </p:spPr>
        <p:txBody>
          <a:bodyPr>
            <a:normAutofit/>
          </a:bodyPr>
          <a:lstStyle/>
          <a:p>
            <a:r>
              <a:rPr lang="en-US" dirty="0"/>
              <a:t>Second quarter 2025 GDP showed a strong rebound as trade went from a negative influence to a positive influence.</a:t>
            </a:r>
          </a:p>
          <a:p>
            <a:endParaRPr lang="en-US" dirty="0"/>
          </a:p>
          <a:p>
            <a:r>
              <a:rPr lang="en-US" dirty="0"/>
              <a:t>Third and fourth quarter GDP is tracking at positive levels.</a:t>
            </a:r>
          </a:p>
          <a:p>
            <a:endParaRPr lang="en-US" dirty="0"/>
          </a:p>
          <a:p>
            <a:r>
              <a:rPr lang="en-US" dirty="0"/>
              <a:t>Personal consumption has been positive but has slowed from the levels of last year.</a:t>
            </a:r>
          </a:p>
          <a:p>
            <a:endParaRPr lang="en-US" dirty="0"/>
          </a:p>
          <a:p>
            <a:endParaRPr lang="en-US" dirty="0"/>
          </a:p>
          <a:p>
            <a:endParaRPr lang="en-US" dirty="0">
              <a:solidFill>
                <a:srgbClr val="C00000"/>
              </a:solidFill>
            </a:endParaRPr>
          </a:p>
        </p:txBody>
      </p:sp>
      <p:sp>
        <p:nvSpPr>
          <p:cNvPr id="5" name="Slide Number Placeholder 4">
            <a:extLst>
              <a:ext uri="{FF2B5EF4-FFF2-40B4-BE49-F238E27FC236}">
                <a16:creationId xmlns:a16="http://schemas.microsoft.com/office/drawing/2014/main" id="{837B408D-CBE6-2FCA-2DC3-4BFD038CCA44}"/>
              </a:ext>
            </a:extLst>
          </p:cNvPr>
          <p:cNvSpPr>
            <a:spLocks noGrp="1"/>
          </p:cNvSpPr>
          <p:nvPr>
            <p:ph type="sldNum" sz="quarter" idx="4"/>
          </p:nvPr>
        </p:nvSpPr>
        <p:spPr/>
        <p:txBody>
          <a:bodyPr/>
          <a:lstStyle/>
          <a:p>
            <a:fld id="{DE0F21F1-205D-A749-A8CF-AA0C73715D22}" type="slidenum">
              <a:rPr lang="en-US" smtClean="0"/>
              <a:pPr/>
              <a:t>9</a:t>
            </a:fld>
            <a:endParaRPr lang="en-US" dirty="0"/>
          </a:p>
        </p:txBody>
      </p:sp>
      <p:sp>
        <p:nvSpPr>
          <p:cNvPr id="6" name="Text Placeholder 5">
            <a:extLst>
              <a:ext uri="{FF2B5EF4-FFF2-40B4-BE49-F238E27FC236}">
                <a16:creationId xmlns:a16="http://schemas.microsoft.com/office/drawing/2014/main" id="{BA53D37B-6E2B-9A86-8FB2-D0AF2E3EF53F}"/>
              </a:ext>
            </a:extLst>
          </p:cNvPr>
          <p:cNvSpPr>
            <a:spLocks noGrp="1"/>
          </p:cNvSpPr>
          <p:nvPr>
            <p:ph type="body" sz="quarter" idx="20"/>
          </p:nvPr>
        </p:nvSpPr>
        <p:spPr/>
        <p:txBody>
          <a:bodyPr/>
          <a:lstStyle/>
          <a:p>
            <a:r>
              <a:rPr lang="en-US" i="1" dirty="0"/>
              <a:t>Source: Bureau of Economic Analysis. Data as of Dec. 23, 2025.</a:t>
            </a:r>
          </a:p>
        </p:txBody>
      </p:sp>
      <p:graphicFrame>
        <p:nvGraphicFramePr>
          <p:cNvPr id="4" name="Chart 3">
            <a:extLst>
              <a:ext uri="{FF2B5EF4-FFF2-40B4-BE49-F238E27FC236}">
                <a16:creationId xmlns:a16="http://schemas.microsoft.com/office/drawing/2014/main" id="{B6D117FF-E65A-F2CA-B237-A29C15C3BA24}"/>
              </a:ext>
            </a:extLst>
          </p:cNvPr>
          <p:cNvGraphicFramePr>
            <a:graphicFrameLocks noGrp="1"/>
          </p:cNvGraphicFramePr>
          <p:nvPr>
            <p:extLst>
              <p:ext uri="{D42A27DB-BD31-4B8C-83A1-F6EECF244321}">
                <p14:modId xmlns:p14="http://schemas.microsoft.com/office/powerpoint/2010/main" val="1650451750"/>
              </p:ext>
            </p:extLst>
          </p:nvPr>
        </p:nvGraphicFramePr>
        <p:xfrm>
          <a:off x="4078668" y="1945043"/>
          <a:ext cx="5687124" cy="4992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1509381"/>
      </p:ext>
    </p:extLst>
  </p:cSld>
  <p:clrMapOvr>
    <a:masterClrMapping/>
  </p:clrMapOvr>
</p:sld>
</file>

<file path=ppt/theme/theme1.xml><?xml version="1.0" encoding="utf-8"?>
<a:theme xmlns:a="http://schemas.openxmlformats.org/drawingml/2006/main" name="Office Theme">
  <a:themeElements>
    <a:clrScheme name="BOK Financial">
      <a:dk1>
        <a:srgbClr val="000000"/>
      </a:dk1>
      <a:lt1>
        <a:srgbClr val="FFFFFF"/>
      </a:lt1>
      <a:dk2>
        <a:srgbClr val="C8102E"/>
      </a:dk2>
      <a:lt2>
        <a:srgbClr val="E9DCD3"/>
      </a:lt2>
      <a:accent1>
        <a:srgbClr val="B00027"/>
      </a:accent1>
      <a:accent2>
        <a:srgbClr val="FF7F41"/>
      </a:accent2>
      <a:accent3>
        <a:srgbClr val="8A659E"/>
      </a:accent3>
      <a:accent4>
        <a:srgbClr val="61283E"/>
      </a:accent4>
      <a:accent5>
        <a:srgbClr val="009BAB"/>
      </a:accent5>
      <a:accent6>
        <a:srgbClr val="249E6B"/>
      </a:accent6>
      <a:hlink>
        <a:srgbClr val="8A659E"/>
      </a:hlink>
      <a:folHlink>
        <a:srgbClr val="342B2B"/>
      </a:folHlink>
    </a:clrScheme>
    <a:fontScheme name="BOKF PPT theme fonts">
      <a:majorFont>
        <a:latin typeface="IBM Plex Sans"/>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KF_PPT_11x8.5_7-8-22" id="{39B20CD0-6D8C-4F0F-9CBA-C6E5A1AFC689}" vid="{AEAEA506-7573-4569-9002-50AC0611D4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097CD87B0B34D4BB3663C6E734E3F37" ma:contentTypeVersion="0" ma:contentTypeDescription="Create a new document." ma:contentTypeScope="" ma:versionID="21c38b5ea322304b886b21fa70bc2caf">
  <xsd:schema xmlns:xsd="http://www.w3.org/2001/XMLSchema" xmlns:xs="http://www.w3.org/2001/XMLSchema" xmlns:p="http://schemas.microsoft.com/office/2006/metadata/properties" targetNamespace="http://schemas.microsoft.com/office/2006/metadata/properties" ma:root="true" ma:fieldsID="31d5eec3c12ee2e8127422d567928f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9B49FD-8666-4A78-BC5B-82C645169398}">
  <ds:schemaRefs>
    <ds:schemaRef ds:uri="http://schemas.microsoft.com/sharepoint/v3/contenttype/forms"/>
  </ds:schemaRefs>
</ds:datastoreItem>
</file>

<file path=customXml/itemProps2.xml><?xml version="1.0" encoding="utf-8"?>
<ds:datastoreItem xmlns:ds="http://schemas.openxmlformats.org/officeDocument/2006/customXml" ds:itemID="{A8A69EDC-8256-46AD-A1A7-290E218BA4F6}">
  <ds:schemaRefs>
    <ds:schemaRef ds:uri="http://purl.org/dc/elements/1.1/"/>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0FC6D8B2-C1F6-42A2-A967-95FFF7AAE7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BOKF_PPT_11x8.5_7-8-22</Template>
  <TotalTime>7345</TotalTime>
  <Words>5708</Words>
  <Application>Microsoft Office PowerPoint</Application>
  <PresentationFormat>Custom</PresentationFormat>
  <Paragraphs>1004</Paragraphs>
  <Slides>46</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46</vt:i4>
      </vt:variant>
    </vt:vector>
  </HeadingPairs>
  <TitlesOfParts>
    <vt:vector size="59" baseType="lpstr">
      <vt:lpstr>Roboto Light</vt:lpstr>
      <vt:lpstr>Calibri</vt:lpstr>
      <vt:lpstr>Aptos</vt:lpstr>
      <vt:lpstr>Times New Roman</vt:lpstr>
      <vt:lpstr>Symbol</vt:lpstr>
      <vt:lpstr>Corbel</vt:lpstr>
      <vt:lpstr>Roboto</vt:lpstr>
      <vt:lpstr>Arial</vt:lpstr>
      <vt:lpstr>IBM Plex Sans</vt:lpstr>
      <vt:lpstr>Helvetica Light</vt:lpstr>
      <vt:lpstr>IBM Plex Sans Light</vt:lpstr>
      <vt:lpstr>Wingdings</vt:lpstr>
      <vt:lpstr>Office Theme</vt:lpstr>
      <vt:lpstr>Market insights</vt:lpstr>
      <vt:lpstr>BOK Financial Wealth Management</vt:lpstr>
      <vt:lpstr>BOK Financial Wealth Management</vt:lpstr>
      <vt:lpstr>BOK Financial Investment Management</vt:lpstr>
      <vt:lpstr>Key points </vt:lpstr>
      <vt:lpstr>Base case outlook</vt:lpstr>
      <vt:lpstr>The domestic economy</vt:lpstr>
      <vt:lpstr>GDP – The U.S. consumer dominates</vt:lpstr>
      <vt:lpstr>GDP- Trade led to negative growth</vt:lpstr>
      <vt:lpstr>Consumer – Demand for labor slowing</vt:lpstr>
      <vt:lpstr>Consumer – TCJA extension added some consumer benefits </vt:lpstr>
      <vt:lpstr>Consumer – “K” shaped recovery </vt:lpstr>
      <vt:lpstr>Consumer – Housing affordability</vt:lpstr>
      <vt:lpstr>Business – An AI led investment boom </vt:lpstr>
      <vt:lpstr>Business – Funding AI expansion</vt:lpstr>
      <vt:lpstr>Business – College grad unemployment</vt:lpstr>
      <vt:lpstr>Business – Domestic demographics require sound immigration policies </vt:lpstr>
      <vt:lpstr>Business - Data centers may disrupt electricity demand</vt:lpstr>
      <vt:lpstr>Business – Natural gas is a key resource</vt:lpstr>
      <vt:lpstr>Government – Recent policy changes have led to a lower dollar</vt:lpstr>
      <vt:lpstr>Government – Tariffs as a source of revenue </vt:lpstr>
      <vt:lpstr>Government – Aggregate federal spending is higher</vt:lpstr>
      <vt:lpstr>Immigration – We are an aging demographic</vt:lpstr>
      <vt:lpstr>Government – Social security changes are needed</vt:lpstr>
      <vt:lpstr>Government - Extending the TCJA 10-year forecast</vt:lpstr>
      <vt:lpstr>Policy response</vt:lpstr>
      <vt:lpstr>Inflation - Moving in the right direction…but</vt:lpstr>
      <vt:lpstr>PCE- Progress towards the Fed’s 2% target has slowed</vt:lpstr>
      <vt:lpstr>Dot Plot- Interest rate outlooks from FOMC members</vt:lpstr>
      <vt:lpstr>Government - Spending and revenue as a percent of GDP</vt:lpstr>
      <vt:lpstr>Baseline deficit forecast</vt:lpstr>
      <vt:lpstr>Economic growth - The best path forward</vt:lpstr>
      <vt:lpstr>Market pulse</vt:lpstr>
      <vt:lpstr>Yield curve- Un-inverting as short rates fall</vt:lpstr>
      <vt:lpstr>Credit spreads – Not indicating recession, yet</vt:lpstr>
      <vt:lpstr>International stocks outperforming YTD</vt:lpstr>
      <vt:lpstr>Earnings- Positive and Broadening</vt:lpstr>
      <vt:lpstr>Earnings help drive returns</vt:lpstr>
      <vt:lpstr>U.S. equity market outlook</vt:lpstr>
      <vt:lpstr>U.S. fixed income outlook</vt:lpstr>
      <vt:lpstr>Alternatives: Our 2026 outlook</vt:lpstr>
      <vt:lpstr>Broad market overview</vt:lpstr>
      <vt:lpstr>Asset class quilt</vt:lpstr>
      <vt:lpstr>Equity returns across periods</vt:lpstr>
      <vt:lpstr>Market summary</vt:lpstr>
      <vt:lpstr>Disclosures</vt:lpstr>
    </vt:vector>
  </TitlesOfParts>
  <Company>BOK Financial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insights</dc:title>
  <dc:creator>Wagnon, Brittany</dc:creator>
  <cp:lastModifiedBy>Jamie Jenkins</cp:lastModifiedBy>
  <cp:revision>49</cp:revision>
  <cp:lastPrinted>2025-12-23T16:28:11Z</cp:lastPrinted>
  <dcterms:created xsi:type="dcterms:W3CDTF">2025-11-13T19:17:03Z</dcterms:created>
  <dcterms:modified xsi:type="dcterms:W3CDTF">2026-01-07T16:50:06Z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711b8ab-08de-4db1-8576-32dcb18ccac0_Enabled">
    <vt:lpwstr>true</vt:lpwstr>
  </property>
  <property fmtid="{D5CDD505-2E9C-101B-9397-08002B2CF9AE}" pid="3" name="MSIP_Label_2711b8ab-08de-4db1-8576-32dcb18ccac0_SetDate">
    <vt:lpwstr>2022-07-08T00:39:57Z</vt:lpwstr>
  </property>
  <property fmtid="{D5CDD505-2E9C-101B-9397-08002B2CF9AE}" pid="4" name="MSIP_Label_2711b8ab-08de-4db1-8576-32dcb18ccac0_Method">
    <vt:lpwstr>Standard</vt:lpwstr>
  </property>
  <property fmtid="{D5CDD505-2E9C-101B-9397-08002B2CF9AE}" pid="5" name="MSIP_Label_2711b8ab-08de-4db1-8576-32dcb18ccac0_Name">
    <vt:lpwstr>Confidential</vt:lpwstr>
  </property>
  <property fmtid="{D5CDD505-2E9C-101B-9397-08002B2CF9AE}" pid="6" name="MSIP_Label_2711b8ab-08de-4db1-8576-32dcb18ccac0_SiteId">
    <vt:lpwstr>e7066c90-b459-44c5-91f1-3581f3d1f082</vt:lpwstr>
  </property>
  <property fmtid="{D5CDD505-2E9C-101B-9397-08002B2CF9AE}" pid="7" name="MSIP_Label_2711b8ab-08de-4db1-8576-32dcb18ccac0_ActionId">
    <vt:lpwstr>ea7228e7-6671-427f-bf69-f47342445db9</vt:lpwstr>
  </property>
  <property fmtid="{D5CDD505-2E9C-101B-9397-08002B2CF9AE}" pid="8" name="MSIP_Label_2711b8ab-08de-4db1-8576-32dcb18ccac0_ContentBits">
    <vt:lpwstr>0</vt:lpwstr>
  </property>
  <property fmtid="{D5CDD505-2E9C-101B-9397-08002B2CF9AE}" pid="9" name="ContentTypeId">
    <vt:lpwstr>0x010100A097CD87B0B34D4BB3663C6E734E3F37</vt:lpwstr>
  </property>
</Properties>
</file>