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63"/>
  </p:notesMasterIdLst>
  <p:handoutMasterIdLst>
    <p:handoutMasterId r:id="rId64"/>
  </p:handoutMasterIdLst>
  <p:sldIdLst>
    <p:sldId id="256" r:id="rId2"/>
    <p:sldId id="400" r:id="rId3"/>
    <p:sldId id="455" r:id="rId4"/>
    <p:sldId id="456" r:id="rId5"/>
    <p:sldId id="457" r:id="rId6"/>
    <p:sldId id="399" r:id="rId7"/>
    <p:sldId id="403" r:id="rId8"/>
    <p:sldId id="409" r:id="rId9"/>
    <p:sldId id="410" r:id="rId10"/>
    <p:sldId id="411" r:id="rId11"/>
    <p:sldId id="413" r:id="rId12"/>
    <p:sldId id="414" r:id="rId13"/>
    <p:sldId id="417" r:id="rId14"/>
    <p:sldId id="418" r:id="rId15"/>
    <p:sldId id="419" r:id="rId16"/>
    <p:sldId id="420" r:id="rId17"/>
    <p:sldId id="421" r:id="rId18"/>
    <p:sldId id="423" r:id="rId19"/>
    <p:sldId id="430" r:id="rId20"/>
    <p:sldId id="443" r:id="rId21"/>
    <p:sldId id="444" r:id="rId22"/>
    <p:sldId id="447" r:id="rId23"/>
    <p:sldId id="363" r:id="rId24"/>
    <p:sldId id="374" r:id="rId25"/>
    <p:sldId id="365" r:id="rId26"/>
    <p:sldId id="366" r:id="rId27"/>
    <p:sldId id="375" r:id="rId28"/>
    <p:sldId id="458" r:id="rId29"/>
    <p:sldId id="348" r:id="rId30"/>
    <p:sldId id="349" r:id="rId31"/>
    <p:sldId id="393" r:id="rId32"/>
    <p:sldId id="372" r:id="rId33"/>
    <p:sldId id="397" r:id="rId34"/>
    <p:sldId id="351" r:id="rId35"/>
    <p:sldId id="352" r:id="rId36"/>
    <p:sldId id="356" r:id="rId37"/>
    <p:sldId id="448" r:id="rId38"/>
    <p:sldId id="357" r:id="rId39"/>
    <p:sldId id="358" r:id="rId40"/>
    <p:sldId id="360" r:id="rId41"/>
    <p:sldId id="449" r:id="rId42"/>
    <p:sldId id="450" r:id="rId43"/>
    <p:sldId id="451" r:id="rId44"/>
    <p:sldId id="361" r:id="rId45"/>
    <p:sldId id="453" r:id="rId46"/>
    <p:sldId id="424" r:id="rId47"/>
    <p:sldId id="445" r:id="rId48"/>
    <p:sldId id="425" r:id="rId49"/>
    <p:sldId id="427" r:id="rId50"/>
    <p:sldId id="429" r:id="rId51"/>
    <p:sldId id="295" r:id="rId52"/>
    <p:sldId id="454" r:id="rId53"/>
    <p:sldId id="297" r:id="rId54"/>
    <p:sldId id="299" r:id="rId55"/>
    <p:sldId id="394" r:id="rId56"/>
    <p:sldId id="395" r:id="rId57"/>
    <p:sldId id="300" r:id="rId58"/>
    <p:sldId id="396" r:id="rId59"/>
    <p:sldId id="301" r:id="rId60"/>
    <p:sldId id="398" r:id="rId61"/>
    <p:sldId id="369" r:id="rId62"/>
  </p:sldIdLst>
  <p:sldSz cx="9144000" cy="6858000" type="screen4x3"/>
  <p:notesSz cx="7315200" cy="9601200"/>
  <p:defaultTextStyle>
    <a:defPPr>
      <a:defRPr lang="en-US"/>
    </a:defPPr>
    <a:lvl1pPr algn="l" rtl="0" eaLnBrk="0" fontAlgn="base" hangingPunct="0">
      <a:spcBef>
        <a:spcPct val="0"/>
      </a:spcBef>
      <a:spcAft>
        <a:spcPct val="0"/>
      </a:spcAft>
      <a:defRPr sz="2800"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sz="28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8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8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800" kern="1200">
        <a:solidFill>
          <a:schemeClr val="tx1"/>
        </a:solidFill>
        <a:latin typeface="Arial" charset="0"/>
        <a:ea typeface="ＭＳ Ｐゴシック" pitchFamily="34" charset="-128"/>
        <a:cs typeface="+mn-cs"/>
      </a:defRPr>
    </a:lvl5pPr>
    <a:lvl6pPr marL="2286000" algn="l" defTabSz="914400" rtl="0" eaLnBrk="1" latinLnBrk="0" hangingPunct="1">
      <a:defRPr sz="2800" kern="1200">
        <a:solidFill>
          <a:schemeClr val="tx1"/>
        </a:solidFill>
        <a:latin typeface="Arial" charset="0"/>
        <a:ea typeface="ＭＳ Ｐゴシック" pitchFamily="34" charset="-128"/>
        <a:cs typeface="+mn-cs"/>
      </a:defRPr>
    </a:lvl6pPr>
    <a:lvl7pPr marL="2743200" algn="l" defTabSz="914400" rtl="0" eaLnBrk="1" latinLnBrk="0" hangingPunct="1">
      <a:defRPr sz="2800" kern="1200">
        <a:solidFill>
          <a:schemeClr val="tx1"/>
        </a:solidFill>
        <a:latin typeface="Arial" charset="0"/>
        <a:ea typeface="ＭＳ Ｐゴシック" pitchFamily="34" charset="-128"/>
        <a:cs typeface="+mn-cs"/>
      </a:defRPr>
    </a:lvl7pPr>
    <a:lvl8pPr marL="3200400" algn="l" defTabSz="914400" rtl="0" eaLnBrk="1" latinLnBrk="0" hangingPunct="1">
      <a:defRPr sz="2800" kern="1200">
        <a:solidFill>
          <a:schemeClr val="tx1"/>
        </a:solidFill>
        <a:latin typeface="Arial" charset="0"/>
        <a:ea typeface="ＭＳ Ｐゴシック" pitchFamily="34" charset="-128"/>
        <a:cs typeface="+mn-cs"/>
      </a:defRPr>
    </a:lvl8pPr>
    <a:lvl9pPr marL="3657600" algn="l" defTabSz="914400" rtl="0" eaLnBrk="1" latinLnBrk="0" hangingPunct="1">
      <a:defRPr sz="2800"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00"/>
    <a:srgbClr val="0000FF"/>
    <a:srgbClr val="003366"/>
    <a:srgbClr val="336699"/>
    <a:srgbClr val="800000"/>
    <a:srgbClr val="4D4D4D"/>
    <a:srgbClr val="CC0000"/>
    <a:srgbClr val="85B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94" autoAdjust="0"/>
    <p:restoredTop sz="66841" autoAdjust="0"/>
  </p:normalViewPr>
  <p:slideViewPr>
    <p:cSldViewPr snapToGrid="0">
      <p:cViewPr varScale="1">
        <p:scale>
          <a:sx n="110" d="100"/>
          <a:sy n="110" d="100"/>
        </p:scale>
        <p:origin x="-942" y="-96"/>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9660"/>
    </p:cViewPr>
  </p:sorterViewPr>
  <p:notesViewPr>
    <p:cSldViewPr snapToGrid="0">
      <p:cViewPr>
        <p:scale>
          <a:sx n="150" d="100"/>
          <a:sy n="150" d="100"/>
        </p:scale>
        <p:origin x="-1626" y="266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5586" name="Rectangle 2"/>
          <p:cNvSpPr>
            <a:spLocks noGrp="1" noChangeArrowheads="1"/>
          </p:cNvSpPr>
          <p:nvPr>
            <p:ph type="hdr" sz="quarter"/>
          </p:nvPr>
        </p:nvSpPr>
        <p:spPr bwMode="auto">
          <a:xfrm>
            <a:off x="0" y="1"/>
            <a:ext cx="3169920" cy="480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008" tIns="47505" rIns="95008" bIns="47505" numCol="1" anchor="t" anchorCtr="0" compatLnSpc="1">
            <a:prstTxWarp prst="textNoShape">
              <a:avLst/>
            </a:prstTxWarp>
          </a:bodyPr>
          <a:lstStyle>
            <a:lvl1pPr eaLnBrk="1" hangingPunct="1">
              <a:defRPr sz="1100">
                <a:ea typeface="ＭＳ Ｐゴシック" pitchFamily="48" charset="-128"/>
              </a:defRPr>
            </a:lvl1pPr>
          </a:lstStyle>
          <a:p>
            <a:pPr>
              <a:defRPr/>
            </a:pPr>
            <a:endParaRPr lang="en-US"/>
          </a:p>
        </p:txBody>
      </p:sp>
      <p:sp>
        <p:nvSpPr>
          <p:cNvPr id="195587" name="Rectangle 3"/>
          <p:cNvSpPr>
            <a:spLocks noGrp="1" noChangeArrowheads="1"/>
          </p:cNvSpPr>
          <p:nvPr>
            <p:ph type="dt" sz="quarter" idx="1"/>
          </p:nvPr>
        </p:nvSpPr>
        <p:spPr bwMode="auto">
          <a:xfrm>
            <a:off x="4143588" y="1"/>
            <a:ext cx="3169920" cy="480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008" tIns="47505" rIns="95008" bIns="47505" numCol="1" anchor="t" anchorCtr="0" compatLnSpc="1">
            <a:prstTxWarp prst="textNoShape">
              <a:avLst/>
            </a:prstTxWarp>
          </a:bodyPr>
          <a:lstStyle>
            <a:lvl1pPr algn="r" eaLnBrk="1" hangingPunct="1">
              <a:defRPr sz="1100">
                <a:ea typeface="ＭＳ Ｐゴシック" pitchFamily="48" charset="-128"/>
              </a:defRPr>
            </a:lvl1pPr>
          </a:lstStyle>
          <a:p>
            <a:pPr>
              <a:defRPr/>
            </a:pPr>
            <a:endParaRPr lang="en-US"/>
          </a:p>
        </p:txBody>
      </p:sp>
      <p:sp>
        <p:nvSpPr>
          <p:cNvPr id="195588" name="Rectangle 4"/>
          <p:cNvSpPr>
            <a:spLocks noGrp="1" noChangeArrowheads="1"/>
          </p:cNvSpPr>
          <p:nvPr>
            <p:ph type="ftr" sz="quarter" idx="2"/>
          </p:nvPr>
        </p:nvSpPr>
        <p:spPr bwMode="auto">
          <a:xfrm>
            <a:off x="0" y="9119173"/>
            <a:ext cx="3169920" cy="480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008" tIns="47505" rIns="95008" bIns="47505" numCol="1" anchor="b" anchorCtr="0" compatLnSpc="1">
            <a:prstTxWarp prst="textNoShape">
              <a:avLst/>
            </a:prstTxWarp>
          </a:bodyPr>
          <a:lstStyle>
            <a:lvl1pPr eaLnBrk="1" hangingPunct="1">
              <a:defRPr sz="1100">
                <a:ea typeface="ＭＳ Ｐゴシック" pitchFamily="48" charset="-128"/>
              </a:defRPr>
            </a:lvl1pPr>
          </a:lstStyle>
          <a:p>
            <a:pPr>
              <a:defRPr/>
            </a:pPr>
            <a:endParaRPr lang="en-US"/>
          </a:p>
        </p:txBody>
      </p:sp>
      <p:sp>
        <p:nvSpPr>
          <p:cNvPr id="195589" name="Rectangle 5"/>
          <p:cNvSpPr>
            <a:spLocks noGrp="1" noChangeArrowheads="1"/>
          </p:cNvSpPr>
          <p:nvPr>
            <p:ph type="sldNum" sz="quarter" idx="3"/>
          </p:nvPr>
        </p:nvSpPr>
        <p:spPr bwMode="auto">
          <a:xfrm>
            <a:off x="4143588" y="9119173"/>
            <a:ext cx="3169920" cy="480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008" tIns="47505" rIns="95008" bIns="47505" numCol="1" anchor="b" anchorCtr="0" compatLnSpc="1">
            <a:prstTxWarp prst="textNoShape">
              <a:avLst/>
            </a:prstTxWarp>
          </a:bodyPr>
          <a:lstStyle>
            <a:lvl1pPr algn="r" eaLnBrk="1" hangingPunct="1">
              <a:defRPr sz="1100">
                <a:ea typeface="ＭＳ Ｐゴシック" pitchFamily="48" charset="-128"/>
              </a:defRPr>
            </a:lvl1pPr>
          </a:lstStyle>
          <a:p>
            <a:pPr>
              <a:defRPr/>
            </a:pPr>
            <a:fld id="{7B85370F-F9A4-4D80-994E-061862A075E9}" type="slidenum">
              <a:rPr lang="en-US"/>
              <a:pPr>
                <a:defRPr/>
              </a:pPr>
              <a:t>‹#›</a:t>
            </a:fld>
            <a:endParaRPr lang="en-US"/>
          </a:p>
        </p:txBody>
      </p:sp>
    </p:spTree>
    <p:extLst>
      <p:ext uri="{BB962C8B-B14F-4D97-AF65-F5344CB8AC3E}">
        <p14:creationId xmlns:p14="http://schemas.microsoft.com/office/powerpoint/2010/main" val="33635594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1"/>
            <a:ext cx="3169920" cy="480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008" tIns="47505" rIns="95008" bIns="47505" numCol="1" anchor="t" anchorCtr="0" compatLnSpc="1">
            <a:prstTxWarp prst="textNoShape">
              <a:avLst/>
            </a:prstTxWarp>
          </a:bodyPr>
          <a:lstStyle>
            <a:lvl1pPr eaLnBrk="1" hangingPunct="1">
              <a:defRPr sz="1100">
                <a:ea typeface="ＭＳ Ｐゴシック" pitchFamily="48" charset="-128"/>
              </a:defRPr>
            </a:lvl1pPr>
          </a:lstStyle>
          <a:p>
            <a:pPr>
              <a:defRPr/>
            </a:pPr>
            <a:endParaRPr lang="en-US"/>
          </a:p>
        </p:txBody>
      </p:sp>
      <p:sp>
        <p:nvSpPr>
          <p:cNvPr id="12291" name="Rectangle 3"/>
          <p:cNvSpPr>
            <a:spLocks noGrp="1" noChangeArrowheads="1"/>
          </p:cNvSpPr>
          <p:nvPr>
            <p:ph type="dt" idx="1"/>
          </p:nvPr>
        </p:nvSpPr>
        <p:spPr bwMode="auto">
          <a:xfrm>
            <a:off x="4143588" y="1"/>
            <a:ext cx="3169920" cy="480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008" tIns="47505" rIns="95008" bIns="47505" numCol="1" anchor="t" anchorCtr="0" compatLnSpc="1">
            <a:prstTxWarp prst="textNoShape">
              <a:avLst/>
            </a:prstTxWarp>
          </a:bodyPr>
          <a:lstStyle>
            <a:lvl1pPr algn="r" eaLnBrk="1" hangingPunct="1">
              <a:defRPr sz="1100">
                <a:ea typeface="ＭＳ Ｐゴシック" pitchFamily="48" charset="-128"/>
              </a:defRPr>
            </a:lvl1pPr>
          </a:lstStyle>
          <a:p>
            <a:pPr>
              <a:defRPr/>
            </a:pPr>
            <a:endParaRPr lang="en-US"/>
          </a:p>
        </p:txBody>
      </p:sp>
      <p:sp>
        <p:nvSpPr>
          <p:cNvPr id="49156"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293" name="Rectangle 5"/>
          <p:cNvSpPr>
            <a:spLocks noGrp="1" noChangeArrowheads="1"/>
          </p:cNvSpPr>
          <p:nvPr>
            <p:ph type="body" sz="quarter" idx="3"/>
          </p:nvPr>
        </p:nvSpPr>
        <p:spPr bwMode="auto">
          <a:xfrm>
            <a:off x="731521" y="4561228"/>
            <a:ext cx="5852160" cy="432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008" tIns="47505" rIns="95008" bIns="4750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294" name="Rectangle 6"/>
          <p:cNvSpPr>
            <a:spLocks noGrp="1" noChangeArrowheads="1"/>
          </p:cNvSpPr>
          <p:nvPr>
            <p:ph type="ftr" sz="quarter" idx="4"/>
          </p:nvPr>
        </p:nvSpPr>
        <p:spPr bwMode="auto">
          <a:xfrm>
            <a:off x="0" y="9119173"/>
            <a:ext cx="3169920" cy="480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008" tIns="47505" rIns="95008" bIns="47505" numCol="1" anchor="b" anchorCtr="0" compatLnSpc="1">
            <a:prstTxWarp prst="textNoShape">
              <a:avLst/>
            </a:prstTxWarp>
          </a:bodyPr>
          <a:lstStyle>
            <a:lvl1pPr eaLnBrk="1" hangingPunct="1">
              <a:defRPr sz="1100">
                <a:ea typeface="ＭＳ Ｐゴシック" pitchFamily="48" charset="-128"/>
              </a:defRPr>
            </a:lvl1pPr>
          </a:lstStyle>
          <a:p>
            <a:pPr>
              <a:defRPr/>
            </a:pPr>
            <a:endParaRPr lang="en-US"/>
          </a:p>
        </p:txBody>
      </p:sp>
      <p:sp>
        <p:nvSpPr>
          <p:cNvPr id="12295" name="Rectangle 7"/>
          <p:cNvSpPr>
            <a:spLocks noGrp="1" noChangeArrowheads="1"/>
          </p:cNvSpPr>
          <p:nvPr>
            <p:ph type="sldNum" sz="quarter" idx="5"/>
          </p:nvPr>
        </p:nvSpPr>
        <p:spPr bwMode="auto">
          <a:xfrm>
            <a:off x="4143588" y="9119173"/>
            <a:ext cx="3169920" cy="480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008" tIns="47505" rIns="95008" bIns="47505" numCol="1" anchor="b" anchorCtr="0" compatLnSpc="1">
            <a:prstTxWarp prst="textNoShape">
              <a:avLst/>
            </a:prstTxWarp>
          </a:bodyPr>
          <a:lstStyle>
            <a:lvl1pPr algn="r" eaLnBrk="1" hangingPunct="1">
              <a:defRPr sz="1100">
                <a:ea typeface="ＭＳ Ｐゴシック" pitchFamily="48" charset="-128"/>
              </a:defRPr>
            </a:lvl1pPr>
          </a:lstStyle>
          <a:p>
            <a:pPr>
              <a:defRPr/>
            </a:pPr>
            <a:fld id="{D96598D3-F4A3-4D15-90D0-FFCE1D8C92A8}" type="slidenum">
              <a:rPr lang="en-US"/>
              <a:pPr>
                <a:defRPr/>
              </a:pPr>
              <a:t>‹#›</a:t>
            </a:fld>
            <a:endParaRPr lang="en-US"/>
          </a:p>
        </p:txBody>
      </p:sp>
    </p:spTree>
    <p:extLst>
      <p:ext uri="{BB962C8B-B14F-4D97-AF65-F5344CB8AC3E}">
        <p14:creationId xmlns:p14="http://schemas.microsoft.com/office/powerpoint/2010/main" val="504446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a:defRPr sz="2900">
                <a:solidFill>
                  <a:schemeClr val="tx1"/>
                </a:solidFill>
                <a:latin typeface="Arial" charset="0"/>
                <a:ea typeface="ＭＳ Ｐゴシック" pitchFamily="34" charset="-128"/>
              </a:defRPr>
            </a:lvl1pPr>
            <a:lvl2pPr marL="776419" indent="-298623">
              <a:defRPr sz="2900">
                <a:solidFill>
                  <a:schemeClr val="tx1"/>
                </a:solidFill>
                <a:latin typeface="Arial" charset="0"/>
                <a:ea typeface="ＭＳ Ｐゴシック" pitchFamily="34" charset="-128"/>
              </a:defRPr>
            </a:lvl2pPr>
            <a:lvl3pPr marL="1194491" indent="-238898">
              <a:defRPr sz="2900">
                <a:solidFill>
                  <a:schemeClr val="tx1"/>
                </a:solidFill>
                <a:latin typeface="Arial" charset="0"/>
                <a:ea typeface="ＭＳ Ｐゴシック" pitchFamily="34" charset="-128"/>
              </a:defRPr>
            </a:lvl3pPr>
            <a:lvl4pPr marL="1672289" indent="-238898">
              <a:defRPr sz="2900">
                <a:solidFill>
                  <a:schemeClr val="tx1"/>
                </a:solidFill>
                <a:latin typeface="Arial" charset="0"/>
                <a:ea typeface="ＭＳ Ｐゴシック" pitchFamily="34" charset="-128"/>
              </a:defRPr>
            </a:lvl4pPr>
            <a:lvl5pPr marL="2150085" indent="-238898">
              <a:defRPr sz="2900">
                <a:solidFill>
                  <a:schemeClr val="tx1"/>
                </a:solidFill>
                <a:latin typeface="Arial" charset="0"/>
                <a:ea typeface="ＭＳ Ｐゴシック" pitchFamily="34" charset="-128"/>
              </a:defRPr>
            </a:lvl5pPr>
            <a:lvl6pPr marL="2627881" indent="-238898" eaLnBrk="0" fontAlgn="base" hangingPunct="0">
              <a:spcBef>
                <a:spcPct val="0"/>
              </a:spcBef>
              <a:spcAft>
                <a:spcPct val="0"/>
              </a:spcAft>
              <a:defRPr sz="2900">
                <a:solidFill>
                  <a:schemeClr val="tx1"/>
                </a:solidFill>
                <a:latin typeface="Arial" charset="0"/>
                <a:ea typeface="ＭＳ Ｐゴシック" pitchFamily="34" charset="-128"/>
              </a:defRPr>
            </a:lvl6pPr>
            <a:lvl7pPr marL="3105678" indent="-238898" eaLnBrk="0" fontAlgn="base" hangingPunct="0">
              <a:spcBef>
                <a:spcPct val="0"/>
              </a:spcBef>
              <a:spcAft>
                <a:spcPct val="0"/>
              </a:spcAft>
              <a:defRPr sz="2900">
                <a:solidFill>
                  <a:schemeClr val="tx1"/>
                </a:solidFill>
                <a:latin typeface="Arial" charset="0"/>
                <a:ea typeface="ＭＳ Ｐゴシック" pitchFamily="34" charset="-128"/>
              </a:defRPr>
            </a:lvl7pPr>
            <a:lvl8pPr marL="3583474" indent="-238898" eaLnBrk="0" fontAlgn="base" hangingPunct="0">
              <a:spcBef>
                <a:spcPct val="0"/>
              </a:spcBef>
              <a:spcAft>
                <a:spcPct val="0"/>
              </a:spcAft>
              <a:defRPr sz="2900">
                <a:solidFill>
                  <a:schemeClr val="tx1"/>
                </a:solidFill>
                <a:latin typeface="Arial" charset="0"/>
                <a:ea typeface="ＭＳ Ｐゴシック" pitchFamily="34" charset="-128"/>
              </a:defRPr>
            </a:lvl8pPr>
            <a:lvl9pPr marL="4061272" indent="-238898" eaLnBrk="0" fontAlgn="base" hangingPunct="0">
              <a:spcBef>
                <a:spcPct val="0"/>
              </a:spcBef>
              <a:spcAft>
                <a:spcPct val="0"/>
              </a:spcAft>
              <a:defRPr sz="2900">
                <a:solidFill>
                  <a:schemeClr val="tx1"/>
                </a:solidFill>
                <a:latin typeface="Arial" charset="0"/>
                <a:ea typeface="ＭＳ Ｐゴシック" pitchFamily="34" charset="-128"/>
              </a:defRPr>
            </a:lvl9pPr>
          </a:lstStyle>
          <a:p>
            <a:fld id="{419E900D-832E-494F-B3D5-18C1DA6CF94E}" type="slidenum">
              <a:rPr lang="en-US" altLang="en-US" sz="1100"/>
              <a:pPr/>
              <a:t>1</a:t>
            </a:fld>
            <a:endParaRPr lang="en-US" altLang="en-US" sz="110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p:txBody>
          <a:bodyPr/>
          <a:lstStyle>
            <a:lvl1pPr defTabSz="972183">
              <a:defRPr kumimoji="1" sz="1300">
                <a:solidFill>
                  <a:schemeClr val="tx1"/>
                </a:solidFill>
                <a:latin typeface="Times New Roman" pitchFamily="18" charset="0"/>
              </a:defRPr>
            </a:lvl1pPr>
            <a:lvl2pPr marL="776419" indent="-298623" defTabSz="972183">
              <a:defRPr kumimoji="1" sz="1300">
                <a:solidFill>
                  <a:schemeClr val="tx1"/>
                </a:solidFill>
                <a:latin typeface="Times New Roman" pitchFamily="18" charset="0"/>
              </a:defRPr>
            </a:lvl2pPr>
            <a:lvl3pPr marL="1194491" indent="-238898" defTabSz="972183">
              <a:defRPr kumimoji="1" sz="1300">
                <a:solidFill>
                  <a:schemeClr val="tx1"/>
                </a:solidFill>
                <a:latin typeface="Times New Roman" pitchFamily="18" charset="0"/>
              </a:defRPr>
            </a:lvl3pPr>
            <a:lvl4pPr marL="1672289" indent="-238898" defTabSz="972183">
              <a:defRPr kumimoji="1" sz="1300">
                <a:solidFill>
                  <a:schemeClr val="tx1"/>
                </a:solidFill>
                <a:latin typeface="Times New Roman" pitchFamily="18" charset="0"/>
              </a:defRPr>
            </a:lvl4pPr>
            <a:lvl5pPr marL="2150085" indent="-238898" defTabSz="972183">
              <a:defRPr kumimoji="1" sz="1300">
                <a:solidFill>
                  <a:schemeClr val="tx1"/>
                </a:solidFill>
                <a:latin typeface="Times New Roman" pitchFamily="18" charset="0"/>
              </a:defRPr>
            </a:lvl5pPr>
            <a:lvl6pPr marL="2627881" indent="-238898" defTabSz="972183" eaLnBrk="0" fontAlgn="base" hangingPunct="0">
              <a:spcBef>
                <a:spcPct val="30000"/>
              </a:spcBef>
              <a:spcAft>
                <a:spcPct val="0"/>
              </a:spcAft>
              <a:defRPr kumimoji="1" sz="1300">
                <a:solidFill>
                  <a:schemeClr val="tx1"/>
                </a:solidFill>
                <a:latin typeface="Times New Roman" pitchFamily="18" charset="0"/>
              </a:defRPr>
            </a:lvl6pPr>
            <a:lvl7pPr marL="3105678" indent="-238898" defTabSz="972183" eaLnBrk="0" fontAlgn="base" hangingPunct="0">
              <a:spcBef>
                <a:spcPct val="30000"/>
              </a:spcBef>
              <a:spcAft>
                <a:spcPct val="0"/>
              </a:spcAft>
              <a:defRPr kumimoji="1" sz="1300">
                <a:solidFill>
                  <a:schemeClr val="tx1"/>
                </a:solidFill>
                <a:latin typeface="Times New Roman" pitchFamily="18" charset="0"/>
              </a:defRPr>
            </a:lvl7pPr>
            <a:lvl8pPr marL="3583474" indent="-238898" defTabSz="972183" eaLnBrk="0" fontAlgn="base" hangingPunct="0">
              <a:spcBef>
                <a:spcPct val="30000"/>
              </a:spcBef>
              <a:spcAft>
                <a:spcPct val="0"/>
              </a:spcAft>
              <a:defRPr kumimoji="1" sz="1300">
                <a:solidFill>
                  <a:schemeClr val="tx1"/>
                </a:solidFill>
                <a:latin typeface="Times New Roman" pitchFamily="18" charset="0"/>
              </a:defRPr>
            </a:lvl8pPr>
            <a:lvl9pPr marL="4061272" indent="-238898" defTabSz="972183" eaLnBrk="0" fontAlgn="base" hangingPunct="0">
              <a:spcBef>
                <a:spcPct val="30000"/>
              </a:spcBef>
              <a:spcAft>
                <a:spcPct val="0"/>
              </a:spcAft>
              <a:defRPr kumimoji="1" sz="1300">
                <a:solidFill>
                  <a:schemeClr val="tx1"/>
                </a:solidFill>
                <a:latin typeface="Times New Roman" pitchFamily="18" charset="0"/>
              </a:defRPr>
            </a:lvl9pPr>
          </a:lstStyle>
          <a:p>
            <a:pPr>
              <a:defRPr/>
            </a:pPr>
            <a:fld id="{472727ED-2595-4FF2-B54B-1251B6E2CECB}" type="slidenum">
              <a:rPr kumimoji="0" lang="en-US" altLang="en-US" smtClean="0"/>
              <a:pPr>
                <a:defRPr/>
              </a:pPr>
              <a:t>10</a:t>
            </a:fld>
            <a:endParaRPr kumimoji="0" lang="en-US" alt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p:txBody>
          <a:bodyPr/>
          <a:lstStyle>
            <a:lvl1pPr defTabSz="972183">
              <a:defRPr kumimoji="1" sz="1300">
                <a:solidFill>
                  <a:schemeClr val="tx1"/>
                </a:solidFill>
                <a:latin typeface="Times New Roman" pitchFamily="18" charset="0"/>
              </a:defRPr>
            </a:lvl1pPr>
            <a:lvl2pPr marL="776419" indent="-298623" defTabSz="972183">
              <a:defRPr kumimoji="1" sz="1300">
                <a:solidFill>
                  <a:schemeClr val="tx1"/>
                </a:solidFill>
                <a:latin typeface="Times New Roman" pitchFamily="18" charset="0"/>
              </a:defRPr>
            </a:lvl2pPr>
            <a:lvl3pPr marL="1194491" indent="-238898" defTabSz="972183">
              <a:defRPr kumimoji="1" sz="1300">
                <a:solidFill>
                  <a:schemeClr val="tx1"/>
                </a:solidFill>
                <a:latin typeface="Times New Roman" pitchFamily="18" charset="0"/>
              </a:defRPr>
            </a:lvl3pPr>
            <a:lvl4pPr marL="1672289" indent="-238898" defTabSz="972183">
              <a:defRPr kumimoji="1" sz="1300">
                <a:solidFill>
                  <a:schemeClr val="tx1"/>
                </a:solidFill>
                <a:latin typeface="Times New Roman" pitchFamily="18" charset="0"/>
              </a:defRPr>
            </a:lvl4pPr>
            <a:lvl5pPr marL="2150085" indent="-238898" defTabSz="972183">
              <a:defRPr kumimoji="1" sz="1300">
                <a:solidFill>
                  <a:schemeClr val="tx1"/>
                </a:solidFill>
                <a:latin typeface="Times New Roman" pitchFamily="18" charset="0"/>
              </a:defRPr>
            </a:lvl5pPr>
            <a:lvl6pPr marL="2627881" indent="-238898" defTabSz="972183" eaLnBrk="0" fontAlgn="base" hangingPunct="0">
              <a:spcBef>
                <a:spcPct val="30000"/>
              </a:spcBef>
              <a:spcAft>
                <a:spcPct val="0"/>
              </a:spcAft>
              <a:defRPr kumimoji="1" sz="1300">
                <a:solidFill>
                  <a:schemeClr val="tx1"/>
                </a:solidFill>
                <a:latin typeface="Times New Roman" pitchFamily="18" charset="0"/>
              </a:defRPr>
            </a:lvl6pPr>
            <a:lvl7pPr marL="3105678" indent="-238898" defTabSz="972183" eaLnBrk="0" fontAlgn="base" hangingPunct="0">
              <a:spcBef>
                <a:spcPct val="30000"/>
              </a:spcBef>
              <a:spcAft>
                <a:spcPct val="0"/>
              </a:spcAft>
              <a:defRPr kumimoji="1" sz="1300">
                <a:solidFill>
                  <a:schemeClr val="tx1"/>
                </a:solidFill>
                <a:latin typeface="Times New Roman" pitchFamily="18" charset="0"/>
              </a:defRPr>
            </a:lvl7pPr>
            <a:lvl8pPr marL="3583474" indent="-238898" defTabSz="972183" eaLnBrk="0" fontAlgn="base" hangingPunct="0">
              <a:spcBef>
                <a:spcPct val="30000"/>
              </a:spcBef>
              <a:spcAft>
                <a:spcPct val="0"/>
              </a:spcAft>
              <a:defRPr kumimoji="1" sz="1300">
                <a:solidFill>
                  <a:schemeClr val="tx1"/>
                </a:solidFill>
                <a:latin typeface="Times New Roman" pitchFamily="18" charset="0"/>
              </a:defRPr>
            </a:lvl8pPr>
            <a:lvl9pPr marL="4061272" indent="-238898" defTabSz="972183" eaLnBrk="0" fontAlgn="base" hangingPunct="0">
              <a:spcBef>
                <a:spcPct val="30000"/>
              </a:spcBef>
              <a:spcAft>
                <a:spcPct val="0"/>
              </a:spcAft>
              <a:defRPr kumimoji="1" sz="1300">
                <a:solidFill>
                  <a:schemeClr val="tx1"/>
                </a:solidFill>
                <a:latin typeface="Times New Roman" pitchFamily="18" charset="0"/>
              </a:defRPr>
            </a:lvl9pPr>
          </a:lstStyle>
          <a:p>
            <a:pPr>
              <a:defRPr/>
            </a:pPr>
            <a:fld id="{F0736758-ADAB-46F9-A5EC-78F644DE4CEE}" type="slidenum">
              <a:rPr kumimoji="0" lang="en-US" altLang="en-US" smtClean="0"/>
              <a:pPr>
                <a:defRPr/>
              </a:pPr>
              <a:t>11</a:t>
            </a:fld>
            <a:endParaRPr kumimoji="0" lang="en-US" altLang="en-US" smtClean="0"/>
          </a:p>
        </p:txBody>
      </p:sp>
      <p:sp>
        <p:nvSpPr>
          <p:cNvPr id="69635" name="Slide Image Placeholder 1"/>
          <p:cNvSpPr>
            <a:spLocks noGrp="1" noRot="1" noChangeAspect="1" noTextEdit="1"/>
          </p:cNvSpPr>
          <p:nvPr>
            <p:ph type="sldImg"/>
          </p:nvPr>
        </p:nvSpPr>
        <p:spPr>
          <a:xfrm>
            <a:off x="1257300" y="719138"/>
            <a:ext cx="4800600" cy="3600450"/>
          </a:xfrm>
          <a:ln/>
        </p:spPr>
      </p:sp>
      <p:sp>
        <p:nvSpPr>
          <p:cNvPr id="69636" name="Notes Placeholder 2"/>
          <p:cNvSpPr>
            <a:spLocks noGrp="1"/>
          </p:cNvSpPr>
          <p:nvPr>
            <p:ph type="body" idx="1"/>
          </p:nvPr>
        </p:nvSpPr>
        <p:spPr>
          <a:xfrm>
            <a:off x="731521" y="4561228"/>
            <a:ext cx="5852160" cy="4320213"/>
          </a:xfrm>
          <a:noFill/>
        </p:spPr>
        <p:txBody>
          <a:bodyPr lIns="95560" tIns="47780" rIns="95560" bIns="47780"/>
          <a:lstStyle/>
          <a:p>
            <a:pPr marL="179173" indent="-179173" defTabSz="477797">
              <a:spcBef>
                <a:spcPct val="0"/>
              </a:spcBef>
              <a:buFontTx/>
              <a:buChar char="•"/>
            </a:pPr>
            <a:r>
              <a:rPr lang="en-US" altLang="en-US" dirty="0" smtClean="0">
                <a:ea typeface="ＭＳ Ｐゴシック" pitchFamily="34" charset="-128"/>
              </a:rPr>
              <a:t>This is what we know is on the table for discussion for tax reform for the new Congress.  Now we just have to wait and see what they do…stay tuned</a:t>
            </a:r>
          </a:p>
          <a:p>
            <a:pPr marL="179173" indent="-179173" defTabSz="477797">
              <a:spcBef>
                <a:spcPct val="0"/>
              </a:spcBef>
              <a:buFontTx/>
              <a:buChar char="•"/>
            </a:pPr>
            <a:endParaRPr lang="en-US" altLang="en-US" dirty="0" smtClean="0">
              <a:ea typeface="ＭＳ Ｐゴシック" pitchFamily="34" charset="-128"/>
            </a:endParaRPr>
          </a:p>
          <a:p>
            <a:pPr marL="179173" indent="-179173" defTabSz="477797">
              <a:spcBef>
                <a:spcPct val="0"/>
              </a:spcBef>
              <a:buFontTx/>
              <a:buChar char="•"/>
            </a:pPr>
            <a:r>
              <a:rPr lang="en-US" altLang="en-US" dirty="0" smtClean="0">
                <a:ea typeface="ＭＳ Ｐゴシック" pitchFamily="34" charset="-128"/>
              </a:rPr>
              <a:t>The Internal Revenue Code provides that all income from whatever source derived, is subject to federal income tax. The Code then carves out numerous exceptions of items of income not subject to tax and deductions that can be claimed against the taxable amounts.  The Congressional Budget Office and the Treasury Department often look at all of these exceptions and exemptions as “Tax Expenditures” – items that could be a source of federal tax revenues. </a:t>
            </a:r>
          </a:p>
        </p:txBody>
      </p:sp>
      <p:sp>
        <p:nvSpPr>
          <p:cNvPr id="69637" name="Slide Number Placeholder 3"/>
          <p:cNvSpPr txBox="1">
            <a:spLocks noGrp="1"/>
          </p:cNvSpPr>
          <p:nvPr/>
        </p:nvSpPr>
        <p:spPr bwMode="auto">
          <a:xfrm>
            <a:off x="4143588" y="9119173"/>
            <a:ext cx="3169920" cy="480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60" tIns="47780" rIns="95560" bIns="47780" anchor="b"/>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eaLnBrk="1" hangingPunct="1"/>
            <a:fld id="{EFE79C25-BF72-486F-911A-FC8C29ABBE97}" type="slidenum">
              <a:rPr lang="en-US" altLang="en-US" sz="1300"/>
              <a:pPr algn="r" eaLnBrk="1" hangingPunct="1"/>
              <a:t>11</a:t>
            </a:fld>
            <a:endParaRPr lang="en-US" altLang="en-US" sz="13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p:txBody>
          <a:bodyPr/>
          <a:lstStyle>
            <a:lvl1pPr defTabSz="972183">
              <a:defRPr kumimoji="1" sz="1300">
                <a:solidFill>
                  <a:schemeClr val="tx1"/>
                </a:solidFill>
                <a:latin typeface="Times New Roman" pitchFamily="18" charset="0"/>
              </a:defRPr>
            </a:lvl1pPr>
            <a:lvl2pPr marL="776419" indent="-298623" defTabSz="972183">
              <a:defRPr kumimoji="1" sz="1300">
                <a:solidFill>
                  <a:schemeClr val="tx1"/>
                </a:solidFill>
                <a:latin typeface="Times New Roman" pitchFamily="18" charset="0"/>
              </a:defRPr>
            </a:lvl2pPr>
            <a:lvl3pPr marL="1194491" indent="-238898" defTabSz="972183">
              <a:defRPr kumimoji="1" sz="1300">
                <a:solidFill>
                  <a:schemeClr val="tx1"/>
                </a:solidFill>
                <a:latin typeface="Times New Roman" pitchFamily="18" charset="0"/>
              </a:defRPr>
            </a:lvl3pPr>
            <a:lvl4pPr marL="1672289" indent="-238898" defTabSz="972183">
              <a:defRPr kumimoji="1" sz="1300">
                <a:solidFill>
                  <a:schemeClr val="tx1"/>
                </a:solidFill>
                <a:latin typeface="Times New Roman" pitchFamily="18" charset="0"/>
              </a:defRPr>
            </a:lvl4pPr>
            <a:lvl5pPr marL="2150085" indent="-238898" defTabSz="972183">
              <a:defRPr kumimoji="1" sz="1300">
                <a:solidFill>
                  <a:schemeClr val="tx1"/>
                </a:solidFill>
                <a:latin typeface="Times New Roman" pitchFamily="18" charset="0"/>
              </a:defRPr>
            </a:lvl5pPr>
            <a:lvl6pPr marL="2627881" indent="-238898" defTabSz="972183" eaLnBrk="0" fontAlgn="base" hangingPunct="0">
              <a:spcBef>
                <a:spcPct val="30000"/>
              </a:spcBef>
              <a:spcAft>
                <a:spcPct val="0"/>
              </a:spcAft>
              <a:defRPr kumimoji="1" sz="1300">
                <a:solidFill>
                  <a:schemeClr val="tx1"/>
                </a:solidFill>
                <a:latin typeface="Times New Roman" pitchFamily="18" charset="0"/>
              </a:defRPr>
            </a:lvl6pPr>
            <a:lvl7pPr marL="3105678" indent="-238898" defTabSz="972183" eaLnBrk="0" fontAlgn="base" hangingPunct="0">
              <a:spcBef>
                <a:spcPct val="30000"/>
              </a:spcBef>
              <a:spcAft>
                <a:spcPct val="0"/>
              </a:spcAft>
              <a:defRPr kumimoji="1" sz="1300">
                <a:solidFill>
                  <a:schemeClr val="tx1"/>
                </a:solidFill>
                <a:latin typeface="Times New Roman" pitchFamily="18" charset="0"/>
              </a:defRPr>
            </a:lvl7pPr>
            <a:lvl8pPr marL="3583474" indent="-238898" defTabSz="972183" eaLnBrk="0" fontAlgn="base" hangingPunct="0">
              <a:spcBef>
                <a:spcPct val="30000"/>
              </a:spcBef>
              <a:spcAft>
                <a:spcPct val="0"/>
              </a:spcAft>
              <a:defRPr kumimoji="1" sz="1300">
                <a:solidFill>
                  <a:schemeClr val="tx1"/>
                </a:solidFill>
                <a:latin typeface="Times New Roman" pitchFamily="18" charset="0"/>
              </a:defRPr>
            </a:lvl8pPr>
            <a:lvl9pPr marL="4061272" indent="-238898" defTabSz="972183" eaLnBrk="0" fontAlgn="base" hangingPunct="0">
              <a:spcBef>
                <a:spcPct val="30000"/>
              </a:spcBef>
              <a:spcAft>
                <a:spcPct val="0"/>
              </a:spcAft>
              <a:defRPr kumimoji="1" sz="1300">
                <a:solidFill>
                  <a:schemeClr val="tx1"/>
                </a:solidFill>
                <a:latin typeface="Times New Roman" pitchFamily="18" charset="0"/>
              </a:defRPr>
            </a:lvl9pPr>
          </a:lstStyle>
          <a:p>
            <a:pPr>
              <a:defRPr/>
            </a:pPr>
            <a:fld id="{D9FF4374-8DB7-4603-ABF8-1DBEA76F2BCE}" type="slidenum">
              <a:rPr kumimoji="0" lang="en-US" altLang="en-US" smtClean="0"/>
              <a:pPr>
                <a:defRPr/>
              </a:pPr>
              <a:t>12</a:t>
            </a:fld>
            <a:endParaRPr kumimoji="0" lang="en-US" alt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r>
              <a:rPr lang="en-US" altLang="en-US" sz="1100" dirty="0"/>
              <a:t>Read slide: above lists the tax cost of a selection of exemptions and deductions. These are potential taxes not collected – stated as “expenditures”</a:t>
            </a:r>
          </a:p>
          <a:p>
            <a:pPr defTabSz="477797">
              <a:spcBef>
                <a:spcPct val="0"/>
              </a:spcBef>
            </a:pPr>
            <a:r>
              <a:rPr lang="en-US" altLang="en-US" sz="400" dirty="0">
                <a:ea typeface="ＭＳ Ｐゴシック" pitchFamily="34" charset="-128"/>
              </a:rPr>
              <a:t> </a:t>
            </a:r>
          </a:p>
          <a:p>
            <a:pPr defTabSz="477797">
              <a:spcBef>
                <a:spcPct val="0"/>
              </a:spcBef>
            </a:pPr>
            <a:r>
              <a:rPr lang="en-US" altLang="en-US" sz="1100" dirty="0">
                <a:ea typeface="ＭＳ Ｐゴシック" pitchFamily="34" charset="-128"/>
              </a:rPr>
              <a:t>The 2014 the CBO has indicated in it’s 2014 report “The Budget and Economic Outlook: 2014 to 2024”*, indicates:</a:t>
            </a:r>
          </a:p>
          <a:p>
            <a:pPr defTabSz="477797">
              <a:spcBef>
                <a:spcPct val="0"/>
              </a:spcBef>
            </a:pPr>
            <a:endParaRPr lang="en-US" altLang="en-US" sz="1100" dirty="0">
              <a:ea typeface="ＭＳ Ｐゴシック" pitchFamily="34" charset="-128"/>
            </a:endParaRPr>
          </a:p>
          <a:p>
            <a:pPr marL="171441" indent="-171441" defTabSz="477797">
              <a:spcBef>
                <a:spcPct val="0"/>
              </a:spcBef>
              <a:buFont typeface="Arial" panose="020B0604020202020204" pitchFamily="34" charset="0"/>
              <a:buChar char="•"/>
            </a:pPr>
            <a:r>
              <a:rPr lang="en-US" altLang="en-US" sz="1100" dirty="0">
                <a:ea typeface="ＭＳ Ｐゴシック" pitchFamily="34" charset="-128"/>
              </a:rPr>
              <a:t>2013 actual Estate and Gift Tax revenues equaled $18.9 billion </a:t>
            </a:r>
            <a:r>
              <a:rPr lang="en-US" altLang="en-US" sz="1100" i="1" dirty="0">
                <a:ea typeface="ＭＳ Ｐゴシック" pitchFamily="34" charset="-128"/>
              </a:rPr>
              <a:t>(tab 6)</a:t>
            </a:r>
          </a:p>
          <a:p>
            <a:pPr defTabSz="477797">
              <a:spcBef>
                <a:spcPct val="0"/>
              </a:spcBef>
            </a:pPr>
            <a:r>
              <a:rPr lang="en-US" altLang="en-US" sz="1100" dirty="0">
                <a:ea typeface="ＭＳ Ｐゴシック" pitchFamily="34" charset="-128"/>
              </a:rPr>
              <a:t>Total receipts from all sources shown for 2013 equal $2,878 billion </a:t>
            </a:r>
            <a:r>
              <a:rPr lang="en-US" altLang="en-US" sz="1100" i="1" dirty="0">
                <a:ea typeface="ＭＳ Ｐゴシック" pitchFamily="34" charset="-128"/>
              </a:rPr>
              <a:t>(from all pages)</a:t>
            </a:r>
          </a:p>
          <a:p>
            <a:pPr defTabSz="477797">
              <a:spcBef>
                <a:spcPct val="0"/>
              </a:spcBef>
            </a:pPr>
            <a:r>
              <a:rPr lang="en-US" altLang="en-US" sz="1000" b="1" dirty="0">
                <a:solidFill>
                  <a:srgbClr val="336600"/>
                </a:solidFill>
                <a:ea typeface="ＭＳ Ｐゴシック" pitchFamily="34" charset="-128"/>
              </a:rPr>
              <a:t>Percentage of estate tax receipts to total receipts equals .657% </a:t>
            </a:r>
            <a:r>
              <a:rPr lang="en-US" altLang="en-US" sz="1000" dirty="0">
                <a:solidFill>
                  <a:srgbClr val="336600"/>
                </a:solidFill>
                <a:ea typeface="ＭＳ Ｐゴシック" pitchFamily="34" charset="-128"/>
              </a:rPr>
              <a:t>($18.9b / $2,878b)</a:t>
            </a:r>
            <a:endParaRPr lang="en-US" altLang="en-US" sz="1100" dirty="0">
              <a:solidFill>
                <a:srgbClr val="336600"/>
              </a:solidFill>
              <a:ea typeface="ＭＳ Ｐゴシック" pitchFamily="34" charset="-128"/>
            </a:endParaRPr>
          </a:p>
          <a:p>
            <a:pPr defTabSz="477797">
              <a:spcBef>
                <a:spcPct val="0"/>
              </a:spcBef>
            </a:pPr>
            <a:endParaRPr lang="en-US" altLang="en-US" sz="1100" dirty="0">
              <a:ea typeface="ＭＳ Ｐゴシック" pitchFamily="34" charset="-128"/>
            </a:endParaRPr>
          </a:p>
          <a:p>
            <a:pPr marL="171441" indent="-171441" defTabSz="477797">
              <a:spcBef>
                <a:spcPct val="0"/>
              </a:spcBef>
              <a:buFont typeface="Arial" charset="0"/>
              <a:buChar char="•"/>
            </a:pPr>
            <a:r>
              <a:rPr lang="en-US" altLang="en-US" sz="1100" dirty="0">
                <a:ea typeface="ＭＳ Ｐゴシック" pitchFamily="34" charset="-128"/>
              </a:rPr>
              <a:t>This can be found at www.cbo.gov/publication/45010 (select “Tax Receipts” link on right side of page) </a:t>
            </a:r>
            <a:r>
              <a:rPr lang="en-US" altLang="en-US" sz="1100" b="1" i="1" dirty="0">
                <a:ea typeface="ＭＳ Ｐゴシック" pitchFamily="34" charset="-128"/>
              </a:rPr>
              <a:t>(in Billions)</a:t>
            </a:r>
          </a:p>
          <a:p>
            <a:pPr marL="457178" lvl="1" defTabSz="477797">
              <a:spcBef>
                <a:spcPct val="0"/>
              </a:spcBef>
            </a:pPr>
            <a:r>
              <a:rPr lang="en-US" altLang="en-US" sz="1100" dirty="0">
                <a:ea typeface="ＭＳ Ｐゴシック" pitchFamily="34" charset="-128"/>
              </a:rPr>
              <a:t>Individual income Tax Receipts: </a:t>
            </a:r>
            <a:r>
              <a:rPr lang="en-US" altLang="en-US" sz="1100" b="1" dirty="0">
                <a:ea typeface="ＭＳ Ｐゴシック" pitchFamily="34" charset="-128"/>
              </a:rPr>
              <a:t>$1,316.405</a:t>
            </a:r>
          </a:p>
          <a:p>
            <a:pPr marL="457178" lvl="1" defTabSz="477797">
              <a:spcBef>
                <a:spcPct val="0"/>
              </a:spcBef>
            </a:pPr>
            <a:r>
              <a:rPr lang="en-US" altLang="en-US" sz="1100" dirty="0">
                <a:ea typeface="ＭＳ Ｐゴシック" pitchFamily="34" charset="-128"/>
              </a:rPr>
              <a:t>Social Insurance Tax Receipts: </a:t>
            </a:r>
            <a:r>
              <a:rPr lang="en-US" altLang="en-US" sz="1100" b="1" dirty="0">
                <a:ea typeface="ＭＳ Ｐゴシック" pitchFamily="34" charset="-128"/>
              </a:rPr>
              <a:t>$947.819</a:t>
            </a:r>
          </a:p>
          <a:p>
            <a:pPr marL="457178" lvl="1" defTabSz="477797">
              <a:spcBef>
                <a:spcPct val="0"/>
              </a:spcBef>
            </a:pPr>
            <a:r>
              <a:rPr lang="en-US" altLang="en-US" sz="1100" i="1" dirty="0">
                <a:ea typeface="ＭＳ Ｐゴシック" pitchFamily="34" charset="-128"/>
              </a:rPr>
              <a:t>Social Insurance Tax Revenues Sources (stated in actual dollars)</a:t>
            </a:r>
          </a:p>
          <a:p>
            <a:pPr marL="914356" lvl="2" defTabSz="477797">
              <a:spcBef>
                <a:spcPct val="0"/>
              </a:spcBef>
            </a:pPr>
            <a:r>
              <a:rPr lang="en-US" sz="1100" i="1" dirty="0">
                <a:solidFill>
                  <a:schemeClr val="bg1">
                    <a:lumMod val="50000"/>
                  </a:schemeClr>
                </a:solidFill>
              </a:rPr>
              <a:t>: Social Security $673.274</a:t>
            </a:r>
          </a:p>
          <a:p>
            <a:pPr marL="914356" lvl="2" defTabSz="477797">
              <a:spcBef>
                <a:spcPct val="0"/>
              </a:spcBef>
            </a:pPr>
            <a:r>
              <a:rPr lang="en-US" sz="1100" i="1" dirty="0">
                <a:solidFill>
                  <a:schemeClr val="bg1">
                    <a:lumMod val="50000"/>
                  </a:schemeClr>
                </a:solidFill>
              </a:rPr>
              <a:t>: Medicare $209.271</a:t>
            </a:r>
          </a:p>
          <a:p>
            <a:pPr marL="914356" lvl="2" defTabSz="477797">
              <a:spcBef>
                <a:spcPct val="0"/>
              </a:spcBef>
            </a:pPr>
            <a:r>
              <a:rPr lang="en-US" sz="1100" i="1" dirty="0">
                <a:solidFill>
                  <a:schemeClr val="bg1">
                    <a:lumMod val="50000"/>
                  </a:schemeClr>
                </a:solidFill>
              </a:rPr>
              <a:t>: Unemployment Insurance $56.810</a:t>
            </a:r>
          </a:p>
          <a:p>
            <a:pPr marL="914356" lvl="2" defTabSz="477797">
              <a:spcBef>
                <a:spcPct val="0"/>
              </a:spcBef>
            </a:pPr>
            <a:r>
              <a:rPr lang="en-US" sz="1100" i="1" dirty="0">
                <a:solidFill>
                  <a:schemeClr val="bg1">
                    <a:lumMod val="50000"/>
                  </a:schemeClr>
                </a:solidFill>
              </a:rPr>
              <a:t>: Railroad Retirement: $4.900</a:t>
            </a:r>
          </a:p>
          <a:p>
            <a:pPr marL="914356" lvl="2" defTabSz="477797">
              <a:spcBef>
                <a:spcPct val="0"/>
              </a:spcBef>
            </a:pPr>
            <a:r>
              <a:rPr lang="en-US" sz="1100" i="1" dirty="0">
                <a:solidFill>
                  <a:schemeClr val="bg1">
                    <a:lumMod val="50000"/>
                  </a:schemeClr>
                </a:solidFill>
              </a:rPr>
              <a:t>: Other Retirement: $3.564</a:t>
            </a:r>
            <a:endParaRPr lang="en-US" altLang="en-US" sz="1100" i="1" dirty="0">
              <a:solidFill>
                <a:schemeClr val="bg1">
                  <a:lumMod val="50000"/>
                </a:schemeClr>
              </a:solidFill>
              <a:ea typeface="ＭＳ Ｐゴシック" pitchFamily="34" charset="-128"/>
            </a:endParaRPr>
          </a:p>
          <a:p>
            <a:pPr marL="457178" lvl="1" defTabSz="477797">
              <a:spcBef>
                <a:spcPct val="0"/>
              </a:spcBef>
            </a:pPr>
            <a:r>
              <a:rPr lang="en-US" sz="1100" dirty="0"/>
              <a:t>Receipts from Corporate Income Taxes: </a:t>
            </a:r>
            <a:r>
              <a:rPr lang="en-US" sz="1100" b="1" dirty="0"/>
              <a:t>$273.506</a:t>
            </a:r>
            <a:endParaRPr lang="en-US" altLang="en-US" sz="1100" b="1" dirty="0">
              <a:ea typeface="ＭＳ Ｐゴシック" pitchFamily="34" charset="-128"/>
            </a:endParaRPr>
          </a:p>
          <a:p>
            <a:pPr marL="457178" lvl="1" defTabSz="477797">
              <a:spcBef>
                <a:spcPct val="0"/>
              </a:spcBef>
            </a:pPr>
            <a:r>
              <a:rPr lang="en-US" altLang="en-US" sz="1100" dirty="0">
                <a:ea typeface="ＭＳ Ｐゴシック" pitchFamily="34" charset="-128"/>
              </a:rPr>
              <a:t>Other Sources of Revenues: </a:t>
            </a:r>
            <a:r>
              <a:rPr lang="en-US" altLang="en-US" sz="1100" b="1" dirty="0">
                <a:ea typeface="ＭＳ Ｐゴシック" pitchFamily="34" charset="-128"/>
              </a:rPr>
              <a:t>$236.281</a:t>
            </a:r>
          </a:p>
          <a:p>
            <a:pPr marL="569886" lvl="2" defTabSz="477797">
              <a:spcBef>
                <a:spcPct val="0"/>
              </a:spcBef>
            </a:pPr>
            <a:r>
              <a:rPr lang="en-US" altLang="en-US" sz="1100" i="1" dirty="0">
                <a:solidFill>
                  <a:srgbClr val="FF0000"/>
                </a:solidFill>
                <a:ea typeface="ＭＳ Ｐゴシック" pitchFamily="34" charset="-128"/>
              </a:rPr>
              <a:t>Note: Estate taxes is a line item in this section, shown at $18.912 billion</a:t>
            </a:r>
          </a:p>
          <a:p>
            <a:pPr marL="457178" lvl="1" defTabSz="477797">
              <a:spcBef>
                <a:spcPct val="0"/>
              </a:spcBef>
            </a:pPr>
            <a:r>
              <a:rPr lang="en-US" altLang="en-US" sz="1100" dirty="0">
                <a:ea typeface="ＭＳ Ｐゴシック" pitchFamily="34" charset="-128"/>
              </a:rPr>
              <a:t>Capital Gains Realizations and Tax Receipts: </a:t>
            </a:r>
            <a:r>
              <a:rPr lang="en-US" altLang="en-US" sz="1100" b="1" dirty="0">
                <a:ea typeface="ＭＳ Ｐゴシック" pitchFamily="34" charset="-128"/>
              </a:rPr>
              <a:t>$104.219</a:t>
            </a:r>
            <a:endParaRPr lang="en-US" altLang="en-US" sz="1100" dirty="0">
              <a:ea typeface="ＭＳ Ｐゴシック" pitchFamily="34" charset="-128"/>
            </a:endParaRPr>
          </a:p>
          <a:p>
            <a:pPr marL="117469" defTabSz="477797">
              <a:spcBef>
                <a:spcPct val="0"/>
              </a:spcBef>
            </a:pPr>
            <a:r>
              <a:rPr lang="en-US" altLang="en-US" sz="1100" b="1" dirty="0">
                <a:solidFill>
                  <a:srgbClr val="FF0000"/>
                </a:solidFill>
                <a:ea typeface="ＭＳ Ｐゴシック" pitchFamily="34" charset="-128"/>
              </a:rPr>
              <a:t>Total Receipts: $2,878.230 Billion</a:t>
            </a:r>
          </a:p>
          <a:p>
            <a:pPr marL="457178" lvl="1" defTabSz="477797">
              <a:spcBef>
                <a:spcPct val="0"/>
              </a:spcBef>
            </a:pPr>
            <a:endParaRPr lang="en-US" altLang="en-US" sz="1100" b="1" dirty="0">
              <a:ea typeface="ＭＳ Ｐゴシック" pitchFamily="34" charset="-128"/>
            </a:endParaRPr>
          </a:p>
          <a:p>
            <a:pPr marL="171441" indent="-171441" defTabSz="477797">
              <a:spcBef>
                <a:spcPct val="0"/>
              </a:spcBef>
              <a:buFont typeface="Arial" charset="0"/>
              <a:buChar char="•"/>
            </a:pPr>
            <a:endParaRPr lang="en-US" altLang="en-US" sz="1100" dirty="0">
              <a:ea typeface="ＭＳ Ｐゴシック" pitchFamily="34" charset="-128"/>
            </a:endParaRPr>
          </a:p>
          <a:p>
            <a:endParaRPr lang="en-US" altLang="en-US" sz="11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p:txBody>
          <a:bodyPr/>
          <a:lstStyle>
            <a:lvl1pPr defTabSz="972183">
              <a:defRPr kumimoji="1" sz="1300">
                <a:solidFill>
                  <a:schemeClr val="tx1"/>
                </a:solidFill>
                <a:latin typeface="Times New Roman" pitchFamily="18" charset="0"/>
              </a:defRPr>
            </a:lvl1pPr>
            <a:lvl2pPr marL="776419" indent="-298623" defTabSz="972183">
              <a:defRPr kumimoji="1" sz="1300">
                <a:solidFill>
                  <a:schemeClr val="tx1"/>
                </a:solidFill>
                <a:latin typeface="Times New Roman" pitchFamily="18" charset="0"/>
              </a:defRPr>
            </a:lvl2pPr>
            <a:lvl3pPr marL="1194491" indent="-238898" defTabSz="972183">
              <a:defRPr kumimoji="1" sz="1300">
                <a:solidFill>
                  <a:schemeClr val="tx1"/>
                </a:solidFill>
                <a:latin typeface="Times New Roman" pitchFamily="18" charset="0"/>
              </a:defRPr>
            </a:lvl3pPr>
            <a:lvl4pPr marL="1672289" indent="-238898" defTabSz="972183">
              <a:defRPr kumimoji="1" sz="1300">
                <a:solidFill>
                  <a:schemeClr val="tx1"/>
                </a:solidFill>
                <a:latin typeface="Times New Roman" pitchFamily="18" charset="0"/>
              </a:defRPr>
            </a:lvl4pPr>
            <a:lvl5pPr marL="2150085" indent="-238898" defTabSz="972183">
              <a:defRPr kumimoji="1" sz="1300">
                <a:solidFill>
                  <a:schemeClr val="tx1"/>
                </a:solidFill>
                <a:latin typeface="Times New Roman" pitchFamily="18" charset="0"/>
              </a:defRPr>
            </a:lvl5pPr>
            <a:lvl6pPr marL="2627881" indent="-238898" defTabSz="972183" eaLnBrk="0" fontAlgn="base" hangingPunct="0">
              <a:spcBef>
                <a:spcPct val="30000"/>
              </a:spcBef>
              <a:spcAft>
                <a:spcPct val="0"/>
              </a:spcAft>
              <a:defRPr kumimoji="1" sz="1300">
                <a:solidFill>
                  <a:schemeClr val="tx1"/>
                </a:solidFill>
                <a:latin typeface="Times New Roman" pitchFamily="18" charset="0"/>
              </a:defRPr>
            </a:lvl6pPr>
            <a:lvl7pPr marL="3105678" indent="-238898" defTabSz="972183" eaLnBrk="0" fontAlgn="base" hangingPunct="0">
              <a:spcBef>
                <a:spcPct val="30000"/>
              </a:spcBef>
              <a:spcAft>
                <a:spcPct val="0"/>
              </a:spcAft>
              <a:defRPr kumimoji="1" sz="1300">
                <a:solidFill>
                  <a:schemeClr val="tx1"/>
                </a:solidFill>
                <a:latin typeface="Times New Roman" pitchFamily="18" charset="0"/>
              </a:defRPr>
            </a:lvl7pPr>
            <a:lvl8pPr marL="3583474" indent="-238898" defTabSz="972183" eaLnBrk="0" fontAlgn="base" hangingPunct="0">
              <a:spcBef>
                <a:spcPct val="30000"/>
              </a:spcBef>
              <a:spcAft>
                <a:spcPct val="0"/>
              </a:spcAft>
              <a:defRPr kumimoji="1" sz="1300">
                <a:solidFill>
                  <a:schemeClr val="tx1"/>
                </a:solidFill>
                <a:latin typeface="Times New Roman" pitchFamily="18" charset="0"/>
              </a:defRPr>
            </a:lvl8pPr>
            <a:lvl9pPr marL="4061272" indent="-238898" defTabSz="972183" eaLnBrk="0" fontAlgn="base" hangingPunct="0">
              <a:spcBef>
                <a:spcPct val="30000"/>
              </a:spcBef>
              <a:spcAft>
                <a:spcPct val="0"/>
              </a:spcAft>
              <a:defRPr kumimoji="1" sz="1300">
                <a:solidFill>
                  <a:schemeClr val="tx1"/>
                </a:solidFill>
                <a:latin typeface="Times New Roman" pitchFamily="18" charset="0"/>
              </a:defRPr>
            </a:lvl9pPr>
          </a:lstStyle>
          <a:p>
            <a:pPr>
              <a:defRPr/>
            </a:pPr>
            <a:fld id="{52AE5FF1-FCBF-49D1-8EFC-0ABC7B8B7C24}" type="slidenum">
              <a:rPr kumimoji="0" lang="en-US" altLang="en-US" smtClean="0">
                <a:solidFill>
                  <a:srgbClr val="000000"/>
                </a:solidFill>
              </a:rPr>
              <a:pPr>
                <a:defRPr/>
              </a:pPr>
              <a:t>13</a:t>
            </a:fld>
            <a:endParaRPr kumimoji="0" lang="en-US" altLang="en-US" smtClean="0">
              <a:solidFill>
                <a:srgbClr val="000000"/>
              </a:solidFill>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r>
              <a:rPr lang="en-US" altLang="en-US" sz="1700" dirty="0"/>
              <a:t>We can expect a continued search for revenues to help manage the increasing interest expense associated with our federal debt as interest rates rise.</a:t>
            </a:r>
          </a:p>
          <a:p>
            <a:endParaRPr lang="en-US" altLang="en-US" sz="1700" dirty="0"/>
          </a:p>
          <a:p>
            <a:r>
              <a:rPr lang="en-US" altLang="en-US" sz="1700" dirty="0"/>
              <a:t>Here are some likely targets that have been discussed by Congress and the administration.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p:txBody>
          <a:bodyPr/>
          <a:lstStyle>
            <a:lvl1pPr defTabSz="972183">
              <a:defRPr kumimoji="1" sz="1300">
                <a:solidFill>
                  <a:schemeClr val="tx1"/>
                </a:solidFill>
                <a:latin typeface="Times New Roman" pitchFamily="18" charset="0"/>
              </a:defRPr>
            </a:lvl1pPr>
            <a:lvl2pPr marL="776419" indent="-298623" defTabSz="972183">
              <a:defRPr kumimoji="1" sz="1300">
                <a:solidFill>
                  <a:schemeClr val="tx1"/>
                </a:solidFill>
                <a:latin typeface="Times New Roman" pitchFamily="18" charset="0"/>
              </a:defRPr>
            </a:lvl2pPr>
            <a:lvl3pPr marL="1194491" indent="-238898" defTabSz="972183">
              <a:defRPr kumimoji="1" sz="1300">
                <a:solidFill>
                  <a:schemeClr val="tx1"/>
                </a:solidFill>
                <a:latin typeface="Times New Roman" pitchFamily="18" charset="0"/>
              </a:defRPr>
            </a:lvl3pPr>
            <a:lvl4pPr marL="1672289" indent="-238898" defTabSz="972183">
              <a:defRPr kumimoji="1" sz="1300">
                <a:solidFill>
                  <a:schemeClr val="tx1"/>
                </a:solidFill>
                <a:latin typeface="Times New Roman" pitchFamily="18" charset="0"/>
              </a:defRPr>
            </a:lvl4pPr>
            <a:lvl5pPr marL="2150085" indent="-238898" defTabSz="972183">
              <a:defRPr kumimoji="1" sz="1300">
                <a:solidFill>
                  <a:schemeClr val="tx1"/>
                </a:solidFill>
                <a:latin typeface="Times New Roman" pitchFamily="18" charset="0"/>
              </a:defRPr>
            </a:lvl5pPr>
            <a:lvl6pPr marL="2627881" indent="-238898" defTabSz="972183" eaLnBrk="0" fontAlgn="base" hangingPunct="0">
              <a:spcBef>
                <a:spcPct val="30000"/>
              </a:spcBef>
              <a:spcAft>
                <a:spcPct val="0"/>
              </a:spcAft>
              <a:defRPr kumimoji="1" sz="1300">
                <a:solidFill>
                  <a:schemeClr val="tx1"/>
                </a:solidFill>
                <a:latin typeface="Times New Roman" pitchFamily="18" charset="0"/>
              </a:defRPr>
            </a:lvl6pPr>
            <a:lvl7pPr marL="3105678" indent="-238898" defTabSz="972183" eaLnBrk="0" fontAlgn="base" hangingPunct="0">
              <a:spcBef>
                <a:spcPct val="30000"/>
              </a:spcBef>
              <a:spcAft>
                <a:spcPct val="0"/>
              </a:spcAft>
              <a:defRPr kumimoji="1" sz="1300">
                <a:solidFill>
                  <a:schemeClr val="tx1"/>
                </a:solidFill>
                <a:latin typeface="Times New Roman" pitchFamily="18" charset="0"/>
              </a:defRPr>
            </a:lvl7pPr>
            <a:lvl8pPr marL="3583474" indent="-238898" defTabSz="972183" eaLnBrk="0" fontAlgn="base" hangingPunct="0">
              <a:spcBef>
                <a:spcPct val="30000"/>
              </a:spcBef>
              <a:spcAft>
                <a:spcPct val="0"/>
              </a:spcAft>
              <a:defRPr kumimoji="1" sz="1300">
                <a:solidFill>
                  <a:schemeClr val="tx1"/>
                </a:solidFill>
                <a:latin typeface="Times New Roman" pitchFamily="18" charset="0"/>
              </a:defRPr>
            </a:lvl8pPr>
            <a:lvl9pPr marL="4061272" indent="-238898" defTabSz="972183" eaLnBrk="0" fontAlgn="base" hangingPunct="0">
              <a:spcBef>
                <a:spcPct val="30000"/>
              </a:spcBef>
              <a:spcAft>
                <a:spcPct val="0"/>
              </a:spcAft>
              <a:defRPr kumimoji="1" sz="1300">
                <a:solidFill>
                  <a:schemeClr val="tx1"/>
                </a:solidFill>
                <a:latin typeface="Times New Roman" pitchFamily="18" charset="0"/>
              </a:defRPr>
            </a:lvl9pPr>
          </a:lstStyle>
          <a:p>
            <a:pPr>
              <a:defRPr/>
            </a:pPr>
            <a:fld id="{D7CB55FA-8C28-41AC-B8E3-9BC844F269EE}" type="slidenum">
              <a:rPr kumimoji="0" lang="en-US" altLang="en-US" smtClean="0"/>
              <a:pPr>
                <a:defRPr/>
              </a:pPr>
              <a:t>14</a:t>
            </a:fld>
            <a:endParaRPr kumimoji="0" lang="en-US" alt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r>
              <a:rPr lang="en-US" altLang="en-US" dirty="0" smtClean="0"/>
              <a:t>As far as income tax planning, know the tax brackets.  Know at what income level people will be subject to surtaxes and deduction phase outs, help people try to stay below those levels.  Look at deferred compensation planning as a way to stay below the limits.</a:t>
            </a:r>
          </a:p>
          <a:p>
            <a:endParaRPr lang="en-US" altLang="en-US" dirty="0" smtClean="0"/>
          </a:p>
          <a:p>
            <a:r>
              <a:rPr lang="en-US" altLang="en-US" dirty="0" smtClean="0"/>
              <a:t>Clients should review current investment in light of the 3.8% surtax.  </a:t>
            </a:r>
          </a:p>
          <a:p>
            <a:endParaRPr lang="en-US" altLang="en-US" dirty="0" smtClean="0"/>
          </a:p>
          <a:p>
            <a:r>
              <a:rPr lang="en-US" altLang="en-US" dirty="0" smtClean="0"/>
              <a:t>For business owners, look at what type of entity and how the taxes are filed.  This may be a good time to convert from a flow thru entity such as an S corp to a C corporation.  Watch for follow through or not on the President’s campaign pledge to lower corporate taxes.  Potential lowering of corporate taxes and manufacturing, could make this an advantageous time to consider conversion.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p:spPr>
        <p:txBody>
          <a:bodyPr/>
          <a:lstStyle/>
          <a:p>
            <a:r>
              <a:rPr lang="en-US" altLang="en-US" dirty="0" smtClean="0"/>
              <a:t>Let’s address the Medicare surtax that has been mentioned in prior slides as an issue.  This surtax affects higher income individuals for purposes of tax on investment income of the types shown in the first bullet point (read bullet).</a:t>
            </a:r>
          </a:p>
          <a:p>
            <a:endParaRPr lang="en-US" altLang="en-US" dirty="0" smtClean="0"/>
          </a:p>
          <a:p>
            <a:r>
              <a:rPr lang="en-US" altLang="en-US" dirty="0" smtClean="0"/>
              <a:t>This doesn’t apply to distributions from qualified plans, but these distributions will affect MAGI and potentially the tax bracket of the individual.  </a:t>
            </a:r>
          </a:p>
          <a:p>
            <a:endParaRPr lang="en-US" altLang="en-US" dirty="0" smtClean="0"/>
          </a:p>
          <a:p>
            <a:r>
              <a:rPr lang="en-US" altLang="en-US" dirty="0" smtClean="0"/>
              <a:t>What does this mean for planning this year?  Let’s look at some early planning strategies.</a:t>
            </a:r>
          </a:p>
          <a:p>
            <a:r>
              <a:rPr lang="en-US" altLang="en-US" dirty="0" smtClean="0"/>
              <a:t>(read slide from “early planning considerations” down)</a:t>
            </a:r>
          </a:p>
          <a:p>
            <a:endParaRPr lang="en-US" altLang="en-US" dirty="0" smtClean="0"/>
          </a:p>
        </p:txBody>
      </p:sp>
      <p:sp>
        <p:nvSpPr>
          <p:cNvPr id="75780" name="Slide Number Placeholder 3"/>
          <p:cNvSpPr>
            <a:spLocks noGrp="1"/>
          </p:cNvSpPr>
          <p:nvPr>
            <p:ph type="sldNum" sz="quarter" idx="5"/>
          </p:nvPr>
        </p:nvSpPr>
        <p:spPr/>
        <p:txBody>
          <a:bodyPr/>
          <a:lstStyle>
            <a:lvl1pPr defTabSz="972183">
              <a:defRPr kumimoji="1" sz="1300">
                <a:solidFill>
                  <a:schemeClr val="tx1"/>
                </a:solidFill>
                <a:latin typeface="Times New Roman" pitchFamily="18" charset="0"/>
              </a:defRPr>
            </a:lvl1pPr>
            <a:lvl2pPr marL="776419" indent="-298623" defTabSz="972183">
              <a:defRPr kumimoji="1" sz="1300">
                <a:solidFill>
                  <a:schemeClr val="tx1"/>
                </a:solidFill>
                <a:latin typeface="Times New Roman" pitchFamily="18" charset="0"/>
              </a:defRPr>
            </a:lvl2pPr>
            <a:lvl3pPr marL="1194491" indent="-238898" defTabSz="972183">
              <a:defRPr kumimoji="1" sz="1300">
                <a:solidFill>
                  <a:schemeClr val="tx1"/>
                </a:solidFill>
                <a:latin typeface="Times New Roman" pitchFamily="18" charset="0"/>
              </a:defRPr>
            </a:lvl3pPr>
            <a:lvl4pPr marL="1672289" indent="-238898" defTabSz="972183">
              <a:defRPr kumimoji="1" sz="1300">
                <a:solidFill>
                  <a:schemeClr val="tx1"/>
                </a:solidFill>
                <a:latin typeface="Times New Roman" pitchFamily="18" charset="0"/>
              </a:defRPr>
            </a:lvl4pPr>
            <a:lvl5pPr marL="2150085" indent="-238898" defTabSz="972183">
              <a:defRPr kumimoji="1" sz="1300">
                <a:solidFill>
                  <a:schemeClr val="tx1"/>
                </a:solidFill>
                <a:latin typeface="Times New Roman" pitchFamily="18" charset="0"/>
              </a:defRPr>
            </a:lvl5pPr>
            <a:lvl6pPr marL="2627881" indent="-238898" defTabSz="972183" eaLnBrk="0" fontAlgn="base" hangingPunct="0">
              <a:spcBef>
                <a:spcPct val="30000"/>
              </a:spcBef>
              <a:spcAft>
                <a:spcPct val="0"/>
              </a:spcAft>
              <a:defRPr kumimoji="1" sz="1300">
                <a:solidFill>
                  <a:schemeClr val="tx1"/>
                </a:solidFill>
                <a:latin typeface="Times New Roman" pitchFamily="18" charset="0"/>
              </a:defRPr>
            </a:lvl6pPr>
            <a:lvl7pPr marL="3105678" indent="-238898" defTabSz="972183" eaLnBrk="0" fontAlgn="base" hangingPunct="0">
              <a:spcBef>
                <a:spcPct val="30000"/>
              </a:spcBef>
              <a:spcAft>
                <a:spcPct val="0"/>
              </a:spcAft>
              <a:defRPr kumimoji="1" sz="1300">
                <a:solidFill>
                  <a:schemeClr val="tx1"/>
                </a:solidFill>
                <a:latin typeface="Times New Roman" pitchFamily="18" charset="0"/>
              </a:defRPr>
            </a:lvl7pPr>
            <a:lvl8pPr marL="3583474" indent="-238898" defTabSz="972183" eaLnBrk="0" fontAlgn="base" hangingPunct="0">
              <a:spcBef>
                <a:spcPct val="30000"/>
              </a:spcBef>
              <a:spcAft>
                <a:spcPct val="0"/>
              </a:spcAft>
              <a:defRPr kumimoji="1" sz="1300">
                <a:solidFill>
                  <a:schemeClr val="tx1"/>
                </a:solidFill>
                <a:latin typeface="Times New Roman" pitchFamily="18" charset="0"/>
              </a:defRPr>
            </a:lvl8pPr>
            <a:lvl9pPr marL="4061272" indent="-238898" defTabSz="972183" eaLnBrk="0" fontAlgn="base" hangingPunct="0">
              <a:spcBef>
                <a:spcPct val="30000"/>
              </a:spcBef>
              <a:spcAft>
                <a:spcPct val="0"/>
              </a:spcAft>
              <a:defRPr kumimoji="1" sz="1300">
                <a:solidFill>
                  <a:schemeClr val="tx1"/>
                </a:solidFill>
                <a:latin typeface="Times New Roman" pitchFamily="18" charset="0"/>
              </a:defRPr>
            </a:lvl9pPr>
          </a:lstStyle>
          <a:p>
            <a:pPr>
              <a:defRPr/>
            </a:pPr>
            <a:fld id="{00759B0B-DE14-4E83-8473-A55322DC9C43}" type="slidenum">
              <a:rPr kumimoji="0" lang="en-US" altLang="en-US" smtClean="0"/>
              <a:pPr>
                <a:defRPr/>
              </a:pPr>
              <a:t>15</a:t>
            </a:fld>
            <a:endParaRPr kumimoji="0"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p:txBody>
          <a:bodyPr/>
          <a:lstStyle>
            <a:lvl1pPr defTabSz="972183">
              <a:defRPr kumimoji="1" sz="1300">
                <a:solidFill>
                  <a:schemeClr val="tx1"/>
                </a:solidFill>
                <a:latin typeface="Times New Roman" pitchFamily="18" charset="0"/>
              </a:defRPr>
            </a:lvl1pPr>
            <a:lvl2pPr marL="776419" indent="-298623" defTabSz="972183">
              <a:defRPr kumimoji="1" sz="1300">
                <a:solidFill>
                  <a:schemeClr val="tx1"/>
                </a:solidFill>
                <a:latin typeface="Times New Roman" pitchFamily="18" charset="0"/>
              </a:defRPr>
            </a:lvl2pPr>
            <a:lvl3pPr marL="1194491" indent="-238898" defTabSz="972183">
              <a:defRPr kumimoji="1" sz="1300">
                <a:solidFill>
                  <a:schemeClr val="tx1"/>
                </a:solidFill>
                <a:latin typeface="Times New Roman" pitchFamily="18" charset="0"/>
              </a:defRPr>
            </a:lvl3pPr>
            <a:lvl4pPr marL="1672289" indent="-238898" defTabSz="972183">
              <a:defRPr kumimoji="1" sz="1300">
                <a:solidFill>
                  <a:schemeClr val="tx1"/>
                </a:solidFill>
                <a:latin typeface="Times New Roman" pitchFamily="18" charset="0"/>
              </a:defRPr>
            </a:lvl4pPr>
            <a:lvl5pPr marL="2150085" indent="-238898" defTabSz="972183">
              <a:defRPr kumimoji="1" sz="1300">
                <a:solidFill>
                  <a:schemeClr val="tx1"/>
                </a:solidFill>
                <a:latin typeface="Times New Roman" pitchFamily="18" charset="0"/>
              </a:defRPr>
            </a:lvl5pPr>
            <a:lvl6pPr marL="2627881" indent="-238898" defTabSz="972183" eaLnBrk="0" fontAlgn="base" hangingPunct="0">
              <a:spcBef>
                <a:spcPct val="30000"/>
              </a:spcBef>
              <a:spcAft>
                <a:spcPct val="0"/>
              </a:spcAft>
              <a:defRPr kumimoji="1" sz="1300">
                <a:solidFill>
                  <a:schemeClr val="tx1"/>
                </a:solidFill>
                <a:latin typeface="Times New Roman" pitchFamily="18" charset="0"/>
              </a:defRPr>
            </a:lvl6pPr>
            <a:lvl7pPr marL="3105678" indent="-238898" defTabSz="972183" eaLnBrk="0" fontAlgn="base" hangingPunct="0">
              <a:spcBef>
                <a:spcPct val="30000"/>
              </a:spcBef>
              <a:spcAft>
                <a:spcPct val="0"/>
              </a:spcAft>
              <a:defRPr kumimoji="1" sz="1300">
                <a:solidFill>
                  <a:schemeClr val="tx1"/>
                </a:solidFill>
                <a:latin typeface="Times New Roman" pitchFamily="18" charset="0"/>
              </a:defRPr>
            </a:lvl7pPr>
            <a:lvl8pPr marL="3583474" indent="-238898" defTabSz="972183" eaLnBrk="0" fontAlgn="base" hangingPunct="0">
              <a:spcBef>
                <a:spcPct val="30000"/>
              </a:spcBef>
              <a:spcAft>
                <a:spcPct val="0"/>
              </a:spcAft>
              <a:defRPr kumimoji="1" sz="1300">
                <a:solidFill>
                  <a:schemeClr val="tx1"/>
                </a:solidFill>
                <a:latin typeface="Times New Roman" pitchFamily="18" charset="0"/>
              </a:defRPr>
            </a:lvl8pPr>
            <a:lvl9pPr marL="4061272" indent="-238898" defTabSz="972183" eaLnBrk="0" fontAlgn="base" hangingPunct="0">
              <a:spcBef>
                <a:spcPct val="30000"/>
              </a:spcBef>
              <a:spcAft>
                <a:spcPct val="0"/>
              </a:spcAft>
              <a:defRPr kumimoji="1" sz="1300">
                <a:solidFill>
                  <a:schemeClr val="tx1"/>
                </a:solidFill>
                <a:latin typeface="Times New Roman" pitchFamily="18" charset="0"/>
              </a:defRPr>
            </a:lvl9pPr>
          </a:lstStyle>
          <a:p>
            <a:pPr>
              <a:defRPr/>
            </a:pPr>
            <a:fld id="{867251B6-3CAC-4C9B-87F8-5CA8CC6A36DA}" type="slidenum">
              <a:rPr kumimoji="0" lang="en-US" altLang="en-US" smtClean="0">
                <a:solidFill>
                  <a:srgbClr val="000000"/>
                </a:solidFill>
              </a:rPr>
              <a:pPr>
                <a:defRPr/>
              </a:pPr>
              <a:t>16</a:t>
            </a:fld>
            <a:endParaRPr kumimoji="0" lang="en-US" altLang="en-US" smtClean="0">
              <a:solidFill>
                <a:srgbClr val="000000"/>
              </a:solidFill>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pPr>
              <a:lnSpc>
                <a:spcPct val="90000"/>
              </a:lnSpc>
            </a:pPr>
            <a:r>
              <a:rPr lang="en-US" altLang="en-US" sz="1400"/>
              <a:t>Certain issues have been settled by this new law and this slide discusses 2 of them.</a:t>
            </a:r>
          </a:p>
          <a:p>
            <a:pPr>
              <a:lnSpc>
                <a:spcPct val="90000"/>
              </a:lnSpc>
            </a:pPr>
            <a:r>
              <a:rPr lang="en-US" altLang="en-US" sz="1400"/>
              <a:t>Lets start with the clawback issue. At death, all gifts in excess of annual exclusions are added back to decedent’s taxable estate.  This was potentially an issue if gifts made were over the estate tax exemption amount in the year of death of the individual.  If gifts were made in 2011 and 2012 that totaled 5 million plus the inflation amount, the old worry was that with a lower estate tax exemption in 2013, the gifts would be added back via the clawback provision and would add to the taxable estate.  Now, with the higher estate tax exemption amount, this will not be an issue even if the full 5 million was gifted since the exemption amount is over that.</a:t>
            </a:r>
          </a:p>
          <a:p>
            <a:pPr>
              <a:lnSpc>
                <a:spcPct val="90000"/>
              </a:lnSpc>
            </a:pPr>
            <a:endParaRPr lang="en-US" altLang="en-US" sz="1400"/>
          </a:p>
          <a:p>
            <a:pPr>
              <a:lnSpc>
                <a:spcPct val="90000"/>
              </a:lnSpc>
            </a:pPr>
            <a:r>
              <a:rPr lang="en-US" altLang="en-US" sz="1400"/>
              <a:t>We were also waiting to see whether portability would be extended.  Portability is the ability to utilize your spouse’s unused exemption at your death.  So, for example, I am married and my spouse dies first having only a 2.75 million dollar estate.  They would, in 2013 numbers, have 2.5 million of unused exemption.  With filing correctly at their death, that 2.5 million gets added to my exemption amount when I die and I can shelter more dollars from estate taxation.  This is a useful provision to have been extended, but the question is what this does to credit shelter trust planning.  Well, it reduces the need for it.  Let’s look at the considerations listed (read slide) </a:t>
            </a:r>
          </a:p>
          <a:p>
            <a:pPr>
              <a:lnSpc>
                <a:spcPct val="90000"/>
              </a:lnSpc>
            </a:pPr>
            <a:r>
              <a:rPr lang="en-US" altLang="en-US" sz="1400"/>
              <a:t> </a:t>
            </a:r>
          </a:p>
          <a:p>
            <a:pPr>
              <a:lnSpc>
                <a:spcPct val="90000"/>
              </a:lnSpc>
            </a:pPr>
            <a:endParaRPr lang="en-US" altLang="en-US" sz="14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p:txBody>
          <a:bodyPr/>
          <a:lstStyle>
            <a:lvl1pPr defTabSz="972183">
              <a:defRPr kumimoji="1" sz="1300">
                <a:solidFill>
                  <a:schemeClr val="tx1"/>
                </a:solidFill>
                <a:latin typeface="Times New Roman" pitchFamily="18" charset="0"/>
              </a:defRPr>
            </a:lvl1pPr>
            <a:lvl2pPr marL="776419" indent="-298623" defTabSz="972183">
              <a:defRPr kumimoji="1" sz="1300">
                <a:solidFill>
                  <a:schemeClr val="tx1"/>
                </a:solidFill>
                <a:latin typeface="Times New Roman" pitchFamily="18" charset="0"/>
              </a:defRPr>
            </a:lvl2pPr>
            <a:lvl3pPr marL="1194491" indent="-238898" defTabSz="972183">
              <a:defRPr kumimoji="1" sz="1300">
                <a:solidFill>
                  <a:schemeClr val="tx1"/>
                </a:solidFill>
                <a:latin typeface="Times New Roman" pitchFamily="18" charset="0"/>
              </a:defRPr>
            </a:lvl3pPr>
            <a:lvl4pPr marL="1672289" indent="-238898" defTabSz="972183">
              <a:defRPr kumimoji="1" sz="1300">
                <a:solidFill>
                  <a:schemeClr val="tx1"/>
                </a:solidFill>
                <a:latin typeface="Times New Roman" pitchFamily="18" charset="0"/>
              </a:defRPr>
            </a:lvl4pPr>
            <a:lvl5pPr marL="2150085" indent="-238898" defTabSz="972183">
              <a:defRPr kumimoji="1" sz="1300">
                <a:solidFill>
                  <a:schemeClr val="tx1"/>
                </a:solidFill>
                <a:latin typeface="Times New Roman" pitchFamily="18" charset="0"/>
              </a:defRPr>
            </a:lvl5pPr>
            <a:lvl6pPr marL="2627881" indent="-238898" defTabSz="972183" eaLnBrk="0" fontAlgn="base" hangingPunct="0">
              <a:spcBef>
                <a:spcPct val="30000"/>
              </a:spcBef>
              <a:spcAft>
                <a:spcPct val="0"/>
              </a:spcAft>
              <a:defRPr kumimoji="1" sz="1300">
                <a:solidFill>
                  <a:schemeClr val="tx1"/>
                </a:solidFill>
                <a:latin typeface="Times New Roman" pitchFamily="18" charset="0"/>
              </a:defRPr>
            </a:lvl6pPr>
            <a:lvl7pPr marL="3105678" indent="-238898" defTabSz="972183" eaLnBrk="0" fontAlgn="base" hangingPunct="0">
              <a:spcBef>
                <a:spcPct val="30000"/>
              </a:spcBef>
              <a:spcAft>
                <a:spcPct val="0"/>
              </a:spcAft>
              <a:defRPr kumimoji="1" sz="1300">
                <a:solidFill>
                  <a:schemeClr val="tx1"/>
                </a:solidFill>
                <a:latin typeface="Times New Roman" pitchFamily="18" charset="0"/>
              </a:defRPr>
            </a:lvl7pPr>
            <a:lvl8pPr marL="3583474" indent="-238898" defTabSz="972183" eaLnBrk="0" fontAlgn="base" hangingPunct="0">
              <a:spcBef>
                <a:spcPct val="30000"/>
              </a:spcBef>
              <a:spcAft>
                <a:spcPct val="0"/>
              </a:spcAft>
              <a:defRPr kumimoji="1" sz="1300">
                <a:solidFill>
                  <a:schemeClr val="tx1"/>
                </a:solidFill>
                <a:latin typeface="Times New Roman" pitchFamily="18" charset="0"/>
              </a:defRPr>
            </a:lvl8pPr>
            <a:lvl9pPr marL="4061272" indent="-238898" defTabSz="972183" eaLnBrk="0" fontAlgn="base" hangingPunct="0">
              <a:spcBef>
                <a:spcPct val="30000"/>
              </a:spcBef>
              <a:spcAft>
                <a:spcPct val="0"/>
              </a:spcAft>
              <a:defRPr kumimoji="1" sz="1300">
                <a:solidFill>
                  <a:schemeClr val="tx1"/>
                </a:solidFill>
                <a:latin typeface="Times New Roman" pitchFamily="18" charset="0"/>
              </a:defRPr>
            </a:lvl9pPr>
          </a:lstStyle>
          <a:p>
            <a:pPr>
              <a:defRPr/>
            </a:pPr>
            <a:fld id="{0366C544-97B1-433B-9DDB-93211A7547B8}" type="slidenum">
              <a:rPr kumimoji="0" lang="en-US" altLang="en-US" smtClean="0"/>
              <a:pPr>
                <a:defRPr/>
              </a:pPr>
              <a:t>17</a:t>
            </a:fld>
            <a:endParaRPr kumimoji="0" lang="en-US" alt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r>
              <a:rPr lang="en-US" altLang="en-US" dirty="0" smtClean="0"/>
              <a:t>For estate planning, there are still many good ideas to bring to clients this year.  Gifting and dynasty trust planning is still viable, even advisable for the very wealthy.  </a:t>
            </a:r>
          </a:p>
          <a:p>
            <a:r>
              <a:rPr lang="en-US" altLang="en-US" dirty="0" smtClean="0"/>
              <a:t>The tax law passed did not limit discounting with gifts, so discuss taking advantage of being able to gift assets that can be discounted in order to leverage a gift further, such as shares of a family limited partnership or LLC.  </a:t>
            </a:r>
          </a:p>
          <a:p>
            <a:endParaRPr lang="en-US" altLang="en-US" dirty="0" smtClean="0"/>
          </a:p>
          <a:p>
            <a:r>
              <a:rPr lang="en-US" altLang="en-US" dirty="0" smtClean="0"/>
              <a:t>This may also be a good time to take advantage of types of gifting strategies that can be leveraged with the low interest rates such as Grantor Retained Annuity Trusts (GRATs).  </a:t>
            </a:r>
          </a:p>
          <a:p>
            <a:endParaRPr lang="en-US" altLang="en-US" dirty="0" smtClean="0"/>
          </a:p>
          <a:p>
            <a:r>
              <a:rPr lang="en-US" altLang="en-US" dirty="0" smtClean="0"/>
              <a:t>Important to note for estate planning purposes, not all states have an estate tax exemption amount that mirrors the federal estate tax exemption rate.  Look at the rules in your state to determine whether you need to plan for a lower state estate tax exemption amount than federal amount.  Remember when planning as well that portability that we discussed in a prior slide is not available for state estate tax purposes.</a:t>
            </a:r>
          </a:p>
          <a:p>
            <a:endParaRPr lang="en-US" altLang="en-US" dirty="0" smtClean="0"/>
          </a:p>
          <a:p>
            <a:r>
              <a:rPr lang="en-US" altLang="en-US" dirty="0" smtClean="0"/>
              <a:t>There are some opportunities with life insurance for 2014</a:t>
            </a:r>
            <a:r>
              <a:rPr lang="en-US" altLang="en-US" baseline="0" dirty="0" smtClean="0"/>
              <a:t> </a:t>
            </a:r>
            <a:r>
              <a:rPr lang="en-US" altLang="en-US" dirty="0" smtClean="0"/>
              <a:t>as well.  For example, with the higher exemption amounts, more people will be able to own their own life insurance than put it in a trust.  Also, putting life insurance in a qualified plan may be more attractive as again, the higher exemption amounts will allow for more to be kept in the estate of the individual.  Also, premiums can be paid with pre-tax dollars providing for more potential tax efficiency.  While the premiums can be paid on a pre-tax basis, the participant is taxed each year on the term insurance value of the death benefit protection.  </a:t>
            </a:r>
          </a:p>
          <a:p>
            <a:endParaRPr lang="en-US" altLang="en-US" dirty="0" smtClean="0"/>
          </a:p>
          <a:p>
            <a:r>
              <a:rPr lang="en-US" altLang="en-US" dirty="0" smtClean="0"/>
              <a:t>Due to the complexity involved in this process, producers need to be conversant with the appropriate tax regulations that apply to these transactions and participants should consult with their tax adviser about the tax consequences associated with the purchase of life insurance in a qualified plan and to determine the proper methodology to use in executing such a plan.</a:t>
            </a:r>
          </a:p>
          <a:p>
            <a:endParaRPr lang="en-US" altLang="en-US" dirty="0" smtClean="0"/>
          </a:p>
          <a:p>
            <a:r>
              <a:rPr lang="en-US" altLang="en-US" dirty="0" smtClean="0"/>
              <a:t>If the premium is over the amount of the annual exclusion, one may want to consider making a gift up to the amount of the annual exclusion amount and setting up a loan for the rest.  This is advantageous now due to the low interest rate environment that we are in.  </a:t>
            </a:r>
          </a:p>
          <a:p>
            <a:endParaRPr lang="en-US" alt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p:txBody>
          <a:bodyPr/>
          <a:lstStyle>
            <a:lvl1pPr defTabSz="972183">
              <a:defRPr kumimoji="1" sz="1300">
                <a:solidFill>
                  <a:schemeClr val="tx1"/>
                </a:solidFill>
                <a:latin typeface="Times New Roman" pitchFamily="18" charset="0"/>
              </a:defRPr>
            </a:lvl1pPr>
            <a:lvl2pPr marL="776419" indent="-298623" defTabSz="972183">
              <a:defRPr kumimoji="1" sz="1300">
                <a:solidFill>
                  <a:schemeClr val="tx1"/>
                </a:solidFill>
                <a:latin typeface="Times New Roman" pitchFamily="18" charset="0"/>
              </a:defRPr>
            </a:lvl2pPr>
            <a:lvl3pPr marL="1194491" indent="-238898" defTabSz="972183">
              <a:defRPr kumimoji="1" sz="1300">
                <a:solidFill>
                  <a:schemeClr val="tx1"/>
                </a:solidFill>
                <a:latin typeface="Times New Roman" pitchFamily="18" charset="0"/>
              </a:defRPr>
            </a:lvl3pPr>
            <a:lvl4pPr marL="1672289" indent="-238898" defTabSz="972183">
              <a:defRPr kumimoji="1" sz="1300">
                <a:solidFill>
                  <a:schemeClr val="tx1"/>
                </a:solidFill>
                <a:latin typeface="Times New Roman" pitchFamily="18" charset="0"/>
              </a:defRPr>
            </a:lvl4pPr>
            <a:lvl5pPr marL="2150085" indent="-238898" defTabSz="972183">
              <a:defRPr kumimoji="1" sz="1300">
                <a:solidFill>
                  <a:schemeClr val="tx1"/>
                </a:solidFill>
                <a:latin typeface="Times New Roman" pitchFamily="18" charset="0"/>
              </a:defRPr>
            </a:lvl5pPr>
            <a:lvl6pPr marL="2627881" indent="-238898" defTabSz="972183" eaLnBrk="0" fontAlgn="base" hangingPunct="0">
              <a:spcBef>
                <a:spcPct val="30000"/>
              </a:spcBef>
              <a:spcAft>
                <a:spcPct val="0"/>
              </a:spcAft>
              <a:defRPr kumimoji="1" sz="1300">
                <a:solidFill>
                  <a:schemeClr val="tx1"/>
                </a:solidFill>
                <a:latin typeface="Times New Roman" pitchFamily="18" charset="0"/>
              </a:defRPr>
            </a:lvl6pPr>
            <a:lvl7pPr marL="3105678" indent="-238898" defTabSz="972183" eaLnBrk="0" fontAlgn="base" hangingPunct="0">
              <a:spcBef>
                <a:spcPct val="30000"/>
              </a:spcBef>
              <a:spcAft>
                <a:spcPct val="0"/>
              </a:spcAft>
              <a:defRPr kumimoji="1" sz="1300">
                <a:solidFill>
                  <a:schemeClr val="tx1"/>
                </a:solidFill>
                <a:latin typeface="Times New Roman" pitchFamily="18" charset="0"/>
              </a:defRPr>
            </a:lvl7pPr>
            <a:lvl8pPr marL="3583474" indent="-238898" defTabSz="972183" eaLnBrk="0" fontAlgn="base" hangingPunct="0">
              <a:spcBef>
                <a:spcPct val="30000"/>
              </a:spcBef>
              <a:spcAft>
                <a:spcPct val="0"/>
              </a:spcAft>
              <a:defRPr kumimoji="1" sz="1300">
                <a:solidFill>
                  <a:schemeClr val="tx1"/>
                </a:solidFill>
                <a:latin typeface="Times New Roman" pitchFamily="18" charset="0"/>
              </a:defRPr>
            </a:lvl8pPr>
            <a:lvl9pPr marL="4061272" indent="-238898" defTabSz="972183" eaLnBrk="0" fontAlgn="base" hangingPunct="0">
              <a:spcBef>
                <a:spcPct val="30000"/>
              </a:spcBef>
              <a:spcAft>
                <a:spcPct val="0"/>
              </a:spcAft>
              <a:defRPr kumimoji="1" sz="1300">
                <a:solidFill>
                  <a:schemeClr val="tx1"/>
                </a:solidFill>
                <a:latin typeface="Times New Roman" pitchFamily="18" charset="0"/>
              </a:defRPr>
            </a:lvl9pPr>
          </a:lstStyle>
          <a:p>
            <a:pPr>
              <a:defRPr/>
            </a:pPr>
            <a:fld id="{714AD363-E082-46AC-8A9E-EFFCABF405D8}" type="slidenum">
              <a:rPr kumimoji="0" lang="en-US" altLang="en-US" smtClean="0"/>
              <a:pPr>
                <a:defRPr/>
              </a:pPr>
              <a:t>18</a:t>
            </a:fld>
            <a:endParaRPr kumimoji="0" lang="en-US" altLang="en-US" smtClean="0"/>
          </a:p>
        </p:txBody>
      </p:sp>
      <p:sp>
        <p:nvSpPr>
          <p:cNvPr id="78851" name="Rectangle 2"/>
          <p:cNvSpPr>
            <a:spLocks noGrp="1" noRot="1" noChangeAspect="1" noChangeArrowheads="1" noTextEdit="1"/>
          </p:cNvSpPr>
          <p:nvPr>
            <p:ph type="sldImg"/>
          </p:nvPr>
        </p:nvSpPr>
        <p:spPr>
          <a:xfrm>
            <a:off x="1257300" y="719138"/>
            <a:ext cx="4800600" cy="3600450"/>
          </a:xfrm>
          <a:ln/>
        </p:spPr>
      </p:sp>
      <p:sp>
        <p:nvSpPr>
          <p:cNvPr id="78852" name="Rectangle 3"/>
          <p:cNvSpPr>
            <a:spLocks noGrp="1" noChangeArrowheads="1"/>
          </p:cNvSpPr>
          <p:nvPr>
            <p:ph type="body" idx="1"/>
          </p:nvPr>
        </p:nvSpPr>
        <p:spPr>
          <a:xfrm>
            <a:off x="731521" y="4561228"/>
            <a:ext cx="5852160" cy="4320213"/>
          </a:xfrm>
          <a:noFill/>
        </p:spPr>
        <p:txBody>
          <a:bodyPr/>
          <a:lstStyle/>
          <a:p>
            <a:r>
              <a:rPr lang="en-US" altLang="en-US" smtClean="0"/>
              <a:t>Review slide.  The point of this slide is that loan interest rates can vary significantly over short periods of time, and we are in a period of incredibly low interest rates. </a:t>
            </a:r>
          </a:p>
          <a:p>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p:txBody>
          <a:bodyPr/>
          <a:lstStyle>
            <a:lvl1pPr defTabSz="972183">
              <a:defRPr kumimoji="1" sz="1300">
                <a:solidFill>
                  <a:schemeClr val="tx1"/>
                </a:solidFill>
                <a:latin typeface="Times New Roman" pitchFamily="18" charset="0"/>
              </a:defRPr>
            </a:lvl1pPr>
            <a:lvl2pPr marL="776419" indent="-298623" defTabSz="972183">
              <a:defRPr kumimoji="1" sz="1300">
                <a:solidFill>
                  <a:schemeClr val="tx1"/>
                </a:solidFill>
                <a:latin typeface="Times New Roman" pitchFamily="18" charset="0"/>
              </a:defRPr>
            </a:lvl2pPr>
            <a:lvl3pPr marL="1194491" indent="-238898" defTabSz="972183">
              <a:defRPr kumimoji="1" sz="1300">
                <a:solidFill>
                  <a:schemeClr val="tx1"/>
                </a:solidFill>
                <a:latin typeface="Times New Roman" pitchFamily="18" charset="0"/>
              </a:defRPr>
            </a:lvl3pPr>
            <a:lvl4pPr marL="1672289" indent="-238898" defTabSz="972183">
              <a:defRPr kumimoji="1" sz="1300">
                <a:solidFill>
                  <a:schemeClr val="tx1"/>
                </a:solidFill>
                <a:latin typeface="Times New Roman" pitchFamily="18" charset="0"/>
              </a:defRPr>
            </a:lvl4pPr>
            <a:lvl5pPr marL="2150085" indent="-238898" defTabSz="972183">
              <a:defRPr kumimoji="1" sz="1300">
                <a:solidFill>
                  <a:schemeClr val="tx1"/>
                </a:solidFill>
                <a:latin typeface="Times New Roman" pitchFamily="18" charset="0"/>
              </a:defRPr>
            </a:lvl5pPr>
            <a:lvl6pPr marL="2627881" indent="-238898" defTabSz="972183" eaLnBrk="0" fontAlgn="base" hangingPunct="0">
              <a:spcBef>
                <a:spcPct val="30000"/>
              </a:spcBef>
              <a:spcAft>
                <a:spcPct val="0"/>
              </a:spcAft>
              <a:defRPr kumimoji="1" sz="1300">
                <a:solidFill>
                  <a:schemeClr val="tx1"/>
                </a:solidFill>
                <a:latin typeface="Times New Roman" pitchFamily="18" charset="0"/>
              </a:defRPr>
            </a:lvl6pPr>
            <a:lvl7pPr marL="3105678" indent="-238898" defTabSz="972183" eaLnBrk="0" fontAlgn="base" hangingPunct="0">
              <a:spcBef>
                <a:spcPct val="30000"/>
              </a:spcBef>
              <a:spcAft>
                <a:spcPct val="0"/>
              </a:spcAft>
              <a:defRPr kumimoji="1" sz="1300">
                <a:solidFill>
                  <a:schemeClr val="tx1"/>
                </a:solidFill>
                <a:latin typeface="Times New Roman" pitchFamily="18" charset="0"/>
              </a:defRPr>
            </a:lvl7pPr>
            <a:lvl8pPr marL="3583474" indent="-238898" defTabSz="972183" eaLnBrk="0" fontAlgn="base" hangingPunct="0">
              <a:spcBef>
                <a:spcPct val="30000"/>
              </a:spcBef>
              <a:spcAft>
                <a:spcPct val="0"/>
              </a:spcAft>
              <a:defRPr kumimoji="1" sz="1300">
                <a:solidFill>
                  <a:schemeClr val="tx1"/>
                </a:solidFill>
                <a:latin typeface="Times New Roman" pitchFamily="18" charset="0"/>
              </a:defRPr>
            </a:lvl8pPr>
            <a:lvl9pPr marL="4061272" indent="-238898" defTabSz="972183" eaLnBrk="0" fontAlgn="base" hangingPunct="0">
              <a:spcBef>
                <a:spcPct val="30000"/>
              </a:spcBef>
              <a:spcAft>
                <a:spcPct val="0"/>
              </a:spcAft>
              <a:defRPr kumimoji="1" sz="1300">
                <a:solidFill>
                  <a:schemeClr val="tx1"/>
                </a:solidFill>
                <a:latin typeface="Times New Roman" pitchFamily="18" charset="0"/>
              </a:defRPr>
            </a:lvl9pPr>
          </a:lstStyle>
          <a:p>
            <a:pPr>
              <a:defRPr/>
            </a:pPr>
            <a:fld id="{BCCB9826-BEB4-424C-A878-03B51B64ED6F}" type="slidenum">
              <a:rPr kumimoji="0" lang="en-US" altLang="en-US" smtClean="0"/>
              <a:pPr>
                <a:defRPr/>
              </a:pPr>
              <a:t>19</a:t>
            </a:fld>
            <a:endParaRPr kumimoji="0" lang="en-US" alt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endParaRPr lang="en-US" altLang="en-US" sz="14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p:txBody>
          <a:bodyPr/>
          <a:lstStyle>
            <a:lvl1pPr defTabSz="972183">
              <a:defRPr kumimoji="1" sz="1300">
                <a:solidFill>
                  <a:schemeClr val="tx1"/>
                </a:solidFill>
                <a:latin typeface="Times New Roman" pitchFamily="18" charset="0"/>
              </a:defRPr>
            </a:lvl1pPr>
            <a:lvl2pPr marL="776419" indent="-298623" defTabSz="972183">
              <a:defRPr kumimoji="1" sz="1300">
                <a:solidFill>
                  <a:schemeClr val="tx1"/>
                </a:solidFill>
                <a:latin typeface="Times New Roman" pitchFamily="18" charset="0"/>
              </a:defRPr>
            </a:lvl2pPr>
            <a:lvl3pPr marL="1194491" indent="-238898" defTabSz="972183">
              <a:defRPr kumimoji="1" sz="1300">
                <a:solidFill>
                  <a:schemeClr val="tx1"/>
                </a:solidFill>
                <a:latin typeface="Times New Roman" pitchFamily="18" charset="0"/>
              </a:defRPr>
            </a:lvl3pPr>
            <a:lvl4pPr marL="1672289" indent="-238898" defTabSz="972183">
              <a:defRPr kumimoji="1" sz="1300">
                <a:solidFill>
                  <a:schemeClr val="tx1"/>
                </a:solidFill>
                <a:latin typeface="Times New Roman" pitchFamily="18" charset="0"/>
              </a:defRPr>
            </a:lvl4pPr>
            <a:lvl5pPr marL="2150085" indent="-238898" defTabSz="972183">
              <a:defRPr kumimoji="1" sz="1300">
                <a:solidFill>
                  <a:schemeClr val="tx1"/>
                </a:solidFill>
                <a:latin typeface="Times New Roman" pitchFamily="18" charset="0"/>
              </a:defRPr>
            </a:lvl5pPr>
            <a:lvl6pPr marL="2627881" indent="-238898" defTabSz="972183" eaLnBrk="0" fontAlgn="base" hangingPunct="0">
              <a:spcBef>
                <a:spcPct val="30000"/>
              </a:spcBef>
              <a:spcAft>
                <a:spcPct val="0"/>
              </a:spcAft>
              <a:defRPr kumimoji="1" sz="1300">
                <a:solidFill>
                  <a:schemeClr val="tx1"/>
                </a:solidFill>
                <a:latin typeface="Times New Roman" pitchFamily="18" charset="0"/>
              </a:defRPr>
            </a:lvl6pPr>
            <a:lvl7pPr marL="3105678" indent="-238898" defTabSz="972183" eaLnBrk="0" fontAlgn="base" hangingPunct="0">
              <a:spcBef>
                <a:spcPct val="30000"/>
              </a:spcBef>
              <a:spcAft>
                <a:spcPct val="0"/>
              </a:spcAft>
              <a:defRPr kumimoji="1" sz="1300">
                <a:solidFill>
                  <a:schemeClr val="tx1"/>
                </a:solidFill>
                <a:latin typeface="Times New Roman" pitchFamily="18" charset="0"/>
              </a:defRPr>
            </a:lvl7pPr>
            <a:lvl8pPr marL="3583474" indent="-238898" defTabSz="972183" eaLnBrk="0" fontAlgn="base" hangingPunct="0">
              <a:spcBef>
                <a:spcPct val="30000"/>
              </a:spcBef>
              <a:spcAft>
                <a:spcPct val="0"/>
              </a:spcAft>
              <a:defRPr kumimoji="1" sz="1300">
                <a:solidFill>
                  <a:schemeClr val="tx1"/>
                </a:solidFill>
                <a:latin typeface="Times New Roman" pitchFamily="18" charset="0"/>
              </a:defRPr>
            </a:lvl8pPr>
            <a:lvl9pPr marL="4061272" indent="-238898" defTabSz="972183" eaLnBrk="0" fontAlgn="base" hangingPunct="0">
              <a:spcBef>
                <a:spcPct val="30000"/>
              </a:spcBef>
              <a:spcAft>
                <a:spcPct val="0"/>
              </a:spcAft>
              <a:defRPr kumimoji="1" sz="1300">
                <a:solidFill>
                  <a:schemeClr val="tx1"/>
                </a:solidFill>
                <a:latin typeface="Times New Roman" pitchFamily="18" charset="0"/>
              </a:defRPr>
            </a:lvl9pPr>
          </a:lstStyle>
          <a:p>
            <a:pPr>
              <a:defRPr/>
            </a:pPr>
            <a:fld id="{8B74C494-5E0E-4547-A9DE-D9D9DC16D585}" type="slidenum">
              <a:rPr kumimoji="0" lang="en-US" altLang="en-US" smtClean="0"/>
              <a:pPr>
                <a:defRPr/>
              </a:pPr>
              <a:t>2</a:t>
            </a:fld>
            <a:endParaRPr kumimoji="0" lang="en-US" alt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r>
              <a:rPr lang="en-US" altLang="en-US" smtClean="0"/>
              <a:t>Read disclaimer.</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p:txBody>
          <a:bodyPr/>
          <a:lstStyle>
            <a:lvl1pPr defTabSz="972183">
              <a:defRPr kumimoji="1" sz="1300">
                <a:solidFill>
                  <a:schemeClr val="tx1"/>
                </a:solidFill>
                <a:latin typeface="Times New Roman" pitchFamily="18" charset="0"/>
              </a:defRPr>
            </a:lvl1pPr>
            <a:lvl2pPr marL="776419" indent="-298623" defTabSz="972183">
              <a:defRPr kumimoji="1" sz="1300">
                <a:solidFill>
                  <a:schemeClr val="tx1"/>
                </a:solidFill>
                <a:latin typeface="Times New Roman" pitchFamily="18" charset="0"/>
              </a:defRPr>
            </a:lvl2pPr>
            <a:lvl3pPr marL="1194491" indent="-238898" defTabSz="972183">
              <a:defRPr kumimoji="1" sz="1300">
                <a:solidFill>
                  <a:schemeClr val="tx1"/>
                </a:solidFill>
                <a:latin typeface="Times New Roman" pitchFamily="18" charset="0"/>
              </a:defRPr>
            </a:lvl3pPr>
            <a:lvl4pPr marL="1672289" indent="-238898" defTabSz="972183">
              <a:defRPr kumimoji="1" sz="1300">
                <a:solidFill>
                  <a:schemeClr val="tx1"/>
                </a:solidFill>
                <a:latin typeface="Times New Roman" pitchFamily="18" charset="0"/>
              </a:defRPr>
            </a:lvl4pPr>
            <a:lvl5pPr marL="2150085" indent="-238898" defTabSz="972183">
              <a:defRPr kumimoji="1" sz="1300">
                <a:solidFill>
                  <a:schemeClr val="tx1"/>
                </a:solidFill>
                <a:latin typeface="Times New Roman" pitchFamily="18" charset="0"/>
              </a:defRPr>
            </a:lvl5pPr>
            <a:lvl6pPr marL="2627881" indent="-238898" defTabSz="972183" eaLnBrk="0" fontAlgn="base" hangingPunct="0">
              <a:spcBef>
                <a:spcPct val="30000"/>
              </a:spcBef>
              <a:spcAft>
                <a:spcPct val="0"/>
              </a:spcAft>
              <a:defRPr kumimoji="1" sz="1300">
                <a:solidFill>
                  <a:schemeClr val="tx1"/>
                </a:solidFill>
                <a:latin typeface="Times New Roman" pitchFamily="18" charset="0"/>
              </a:defRPr>
            </a:lvl6pPr>
            <a:lvl7pPr marL="3105678" indent="-238898" defTabSz="972183" eaLnBrk="0" fontAlgn="base" hangingPunct="0">
              <a:spcBef>
                <a:spcPct val="30000"/>
              </a:spcBef>
              <a:spcAft>
                <a:spcPct val="0"/>
              </a:spcAft>
              <a:defRPr kumimoji="1" sz="1300">
                <a:solidFill>
                  <a:schemeClr val="tx1"/>
                </a:solidFill>
                <a:latin typeface="Times New Roman" pitchFamily="18" charset="0"/>
              </a:defRPr>
            </a:lvl7pPr>
            <a:lvl8pPr marL="3583474" indent="-238898" defTabSz="972183" eaLnBrk="0" fontAlgn="base" hangingPunct="0">
              <a:spcBef>
                <a:spcPct val="30000"/>
              </a:spcBef>
              <a:spcAft>
                <a:spcPct val="0"/>
              </a:spcAft>
              <a:defRPr kumimoji="1" sz="1300">
                <a:solidFill>
                  <a:schemeClr val="tx1"/>
                </a:solidFill>
                <a:latin typeface="Times New Roman" pitchFamily="18" charset="0"/>
              </a:defRPr>
            </a:lvl8pPr>
            <a:lvl9pPr marL="4061272" indent="-238898" defTabSz="972183" eaLnBrk="0" fontAlgn="base" hangingPunct="0">
              <a:spcBef>
                <a:spcPct val="30000"/>
              </a:spcBef>
              <a:spcAft>
                <a:spcPct val="0"/>
              </a:spcAft>
              <a:defRPr kumimoji="1" sz="1300">
                <a:solidFill>
                  <a:schemeClr val="tx1"/>
                </a:solidFill>
                <a:latin typeface="Times New Roman" pitchFamily="18" charset="0"/>
              </a:defRPr>
            </a:lvl9pPr>
          </a:lstStyle>
          <a:p>
            <a:pPr>
              <a:defRPr/>
            </a:pPr>
            <a:fld id="{B4DCEBAE-C5DF-4785-8F51-88E021160BD9}" type="slidenum">
              <a:rPr kumimoji="0" lang="en-US" altLang="en-US" smtClean="0"/>
              <a:pPr>
                <a:defRPr/>
              </a:pPr>
              <a:t>20</a:t>
            </a:fld>
            <a:endParaRPr kumimoji="0" lang="en-US" altLang="en-US" smtClean="0"/>
          </a:p>
        </p:txBody>
      </p:sp>
      <p:sp>
        <p:nvSpPr>
          <p:cNvPr id="99331"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p:txBody>
          <a:bodyPr/>
          <a:lstStyle/>
          <a:p>
            <a:pPr>
              <a:defRPr/>
            </a:pPr>
            <a:r>
              <a:rPr lang="en-US" dirty="0" smtClean="0"/>
              <a:t>Eighteen States: Alaska, Arizona, Delaware, Florida, Illinois, Indiana, Kentucky, Michigan, Missouri, Nevada, New Hampshire, New York, North Carolina, Ohio, Rhode Island, South Dakota, Tennessee, Virginia – Colorado has legislation being considered.</a:t>
            </a:r>
          </a:p>
          <a:p>
            <a:pPr>
              <a:defRPr/>
            </a:pPr>
            <a:endParaRPr lang="en-US" dirty="0" smtClean="0"/>
          </a:p>
          <a:p>
            <a:pPr>
              <a:defRPr/>
            </a:pPr>
            <a:r>
              <a:rPr lang="en-US" dirty="0" smtClean="0"/>
              <a:t>REV RUL 2011-101  </a:t>
            </a:r>
          </a:p>
          <a:p>
            <a:pPr>
              <a:defRPr/>
            </a:pPr>
            <a:endParaRPr lang="en-US" dirty="0" smtClean="0"/>
          </a:p>
          <a:p>
            <a:pPr>
              <a:defRPr/>
            </a:pPr>
            <a:r>
              <a:rPr lang="en-US" dirty="0" smtClean="0"/>
              <a:t>Decanting is a term used to describe the distribution of trust property to another trust allowed by the trustee's discretionary authority to make distributions to, or for the benefit of, one or more beneficiaries.  Trustees may decant to try to get a variety of favorable results including but not limited to addressing changes in state law or in other circumstances affecting management or administration of the trust after it has become irrevocable.</a:t>
            </a:r>
          </a:p>
          <a:p>
            <a:pPr>
              <a:defRPr/>
            </a:pPr>
            <a:r>
              <a:rPr lang="en-US" dirty="0" smtClean="0"/>
              <a:t> </a:t>
            </a:r>
          </a:p>
          <a:p>
            <a:pPr>
              <a:defRPr/>
            </a:pPr>
            <a:r>
              <a:rPr lang="en-US" dirty="0" smtClean="0"/>
              <a:t>Income Tax Issues</a:t>
            </a:r>
          </a:p>
          <a:p>
            <a:pPr>
              <a:defRPr/>
            </a:pPr>
            <a:r>
              <a:rPr lang="en-US" dirty="0" smtClean="0"/>
              <a:t>1. Does decanting power make trust grantor trust under Section 671?</a:t>
            </a:r>
          </a:p>
          <a:p>
            <a:pPr>
              <a:defRPr/>
            </a:pPr>
            <a:r>
              <a:rPr lang="en-US" dirty="0" smtClean="0"/>
              <a:t>2. Are they distributions (DNI) from Trust A to Trust B?</a:t>
            </a:r>
          </a:p>
          <a:p>
            <a:pPr>
              <a:defRPr/>
            </a:pPr>
            <a:r>
              <a:rPr lang="en-US" dirty="0" smtClean="0"/>
              <a:t>3. Gain under Section 1001?</a:t>
            </a:r>
          </a:p>
          <a:p>
            <a:pPr>
              <a:defRPr/>
            </a:pPr>
            <a:r>
              <a:rPr lang="en-US" dirty="0" smtClean="0"/>
              <a:t>4. Carryover of tax attributes from Trust A to Trust B?</a:t>
            </a:r>
          </a:p>
          <a:p>
            <a:pPr>
              <a:defRPr/>
            </a:pPr>
            <a:endParaRPr lang="en-US" dirty="0" smtClean="0"/>
          </a:p>
          <a:p>
            <a:pPr>
              <a:defRPr/>
            </a:pPr>
            <a:r>
              <a:rPr lang="en-US" dirty="0" smtClean="0"/>
              <a:t>Estate  and Gift Tax</a:t>
            </a:r>
          </a:p>
          <a:p>
            <a:pPr marL="238898" indent="-238898">
              <a:buFontTx/>
              <a:buAutoNum type="arabicPeriod"/>
              <a:defRPr/>
            </a:pPr>
            <a:r>
              <a:rPr lang="en-US" dirty="0" smtClean="0"/>
              <a:t>Has a beneficiary who gave up rights to beneficial disposition made a gift to other beneficiaries?</a:t>
            </a:r>
          </a:p>
          <a:p>
            <a:pPr marL="238898" indent="-238898">
              <a:buFontTx/>
              <a:buAutoNum type="arabicPeriod"/>
              <a:defRPr/>
            </a:pPr>
            <a:r>
              <a:rPr lang="en-US" dirty="0" smtClean="0"/>
              <a:t>Has a beneficiary who gave up rights to beneficial disposition made a transfer to other beneficiaries under IRC Section 2036 and 2038?</a:t>
            </a:r>
          </a:p>
          <a:p>
            <a:pPr marL="238898" indent="-238898">
              <a:buFontTx/>
              <a:buAutoNum type="arabicPeriod"/>
              <a:defRPr/>
            </a:pPr>
            <a:r>
              <a:rPr lang="en-US" dirty="0" smtClean="0"/>
              <a:t>Does a trust with a decanting provision work with the unlimited marital deduction under 2056(b)(7)?</a:t>
            </a:r>
          </a:p>
          <a:p>
            <a:pPr marL="238898" indent="-238898">
              <a:buFontTx/>
              <a:buAutoNum type="arabicPeriod"/>
              <a:defRPr/>
            </a:pPr>
            <a:r>
              <a:rPr lang="en-US" dirty="0" smtClean="0"/>
              <a:t>Whether a beneficiary who consents (voluntarily or involuntarily) has made a gift?</a:t>
            </a:r>
          </a:p>
          <a:p>
            <a:pPr>
              <a:defRPr/>
            </a:pPr>
            <a:endParaRPr lang="en-US" dirty="0" smtClean="0"/>
          </a:p>
          <a:p>
            <a:pPr>
              <a:defRPr/>
            </a:pPr>
            <a:r>
              <a:rPr lang="en-US" dirty="0" smtClean="0"/>
              <a:t>Generation Skipping Transfers</a:t>
            </a:r>
          </a:p>
          <a:p>
            <a:pPr marL="238898" indent="-238898">
              <a:buFontTx/>
              <a:buAutoNum type="arabicPeriod"/>
              <a:defRPr/>
            </a:pPr>
            <a:r>
              <a:rPr lang="en-US" dirty="0" smtClean="0"/>
              <a:t>Grandfathered from previous trust?</a:t>
            </a:r>
          </a:p>
          <a:p>
            <a:pPr marL="238898" indent="-238898">
              <a:buFontTx/>
              <a:buAutoNum type="arabicPeriod"/>
              <a:defRPr/>
            </a:pPr>
            <a:r>
              <a:rPr lang="en-US" dirty="0" smtClean="0"/>
              <a:t>Inclusion ratio carried forward?</a:t>
            </a:r>
          </a:p>
          <a:p>
            <a:pPr marL="238898" indent="-238898">
              <a:buFontTx/>
              <a:buAutoNum type="arabicPeriod"/>
              <a:defRPr/>
            </a:pPr>
            <a:r>
              <a:rPr lang="en-US" dirty="0" smtClean="0"/>
              <a:t>Whether a trust that is  non exempt GST trust can be decanted so as to permit effective allocation to only a portion of the trust?</a:t>
            </a:r>
          </a:p>
          <a:p>
            <a:pPr marL="238898" indent="-238898">
              <a:buFontTx/>
              <a:buAutoNum type="arabicPeriod"/>
              <a:defRPr/>
            </a:pPr>
            <a:endParaRPr lang="en-US" dirty="0" smtClean="0"/>
          </a:p>
          <a:p>
            <a:pPr marL="238898" indent="-238898">
              <a:buFontTx/>
              <a:buAutoNum type="arabicPeriod"/>
              <a:defRPr/>
            </a:pPr>
            <a:endParaRPr lang="en-US" dirty="0" smtClean="0"/>
          </a:p>
          <a:p>
            <a:pPr>
              <a:defRPr/>
            </a:pPr>
            <a:r>
              <a:rPr lang="en-US" dirty="0" smtClean="0"/>
              <a:t>New TINs required?</a:t>
            </a:r>
          </a:p>
          <a:p>
            <a:pPr>
              <a:defRPr/>
            </a:pPr>
            <a:endParaRPr lang="en-US" dirty="0" smtClean="0"/>
          </a:p>
          <a:p>
            <a:pPr>
              <a:defRPr/>
            </a:pPr>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p:spPr>
        <p:txBody>
          <a:bodyPr/>
          <a:lstStyle/>
          <a:p>
            <a:r>
              <a:rPr lang="en-US" altLang="en-US" smtClean="0"/>
              <a:t>States with Decanting Statutes</a:t>
            </a:r>
          </a:p>
        </p:txBody>
      </p:sp>
      <p:sp>
        <p:nvSpPr>
          <p:cNvPr id="100356" name="Slide Number Placeholder 3"/>
          <p:cNvSpPr>
            <a:spLocks noGrp="1"/>
          </p:cNvSpPr>
          <p:nvPr>
            <p:ph type="sldNum" sz="quarter" idx="5"/>
          </p:nvPr>
        </p:nvSpPr>
        <p:spPr/>
        <p:txBody>
          <a:bodyPr/>
          <a:lstStyle>
            <a:lvl1pPr defTabSz="972183">
              <a:defRPr kumimoji="1" sz="1300">
                <a:solidFill>
                  <a:schemeClr val="tx1"/>
                </a:solidFill>
                <a:latin typeface="Times New Roman" pitchFamily="18" charset="0"/>
              </a:defRPr>
            </a:lvl1pPr>
            <a:lvl2pPr marL="776419" indent="-298623" defTabSz="972183">
              <a:defRPr kumimoji="1" sz="1300">
                <a:solidFill>
                  <a:schemeClr val="tx1"/>
                </a:solidFill>
                <a:latin typeface="Times New Roman" pitchFamily="18" charset="0"/>
              </a:defRPr>
            </a:lvl2pPr>
            <a:lvl3pPr marL="1194491" indent="-238898" defTabSz="972183">
              <a:defRPr kumimoji="1" sz="1300">
                <a:solidFill>
                  <a:schemeClr val="tx1"/>
                </a:solidFill>
                <a:latin typeface="Times New Roman" pitchFamily="18" charset="0"/>
              </a:defRPr>
            </a:lvl3pPr>
            <a:lvl4pPr marL="1672289" indent="-238898" defTabSz="972183">
              <a:defRPr kumimoji="1" sz="1300">
                <a:solidFill>
                  <a:schemeClr val="tx1"/>
                </a:solidFill>
                <a:latin typeface="Times New Roman" pitchFamily="18" charset="0"/>
              </a:defRPr>
            </a:lvl4pPr>
            <a:lvl5pPr marL="2150085" indent="-238898" defTabSz="972183">
              <a:defRPr kumimoji="1" sz="1300">
                <a:solidFill>
                  <a:schemeClr val="tx1"/>
                </a:solidFill>
                <a:latin typeface="Times New Roman" pitchFamily="18" charset="0"/>
              </a:defRPr>
            </a:lvl5pPr>
            <a:lvl6pPr marL="2627881" indent="-238898" defTabSz="972183" eaLnBrk="0" fontAlgn="base" hangingPunct="0">
              <a:spcBef>
                <a:spcPct val="30000"/>
              </a:spcBef>
              <a:spcAft>
                <a:spcPct val="0"/>
              </a:spcAft>
              <a:defRPr kumimoji="1" sz="1300">
                <a:solidFill>
                  <a:schemeClr val="tx1"/>
                </a:solidFill>
                <a:latin typeface="Times New Roman" pitchFamily="18" charset="0"/>
              </a:defRPr>
            </a:lvl6pPr>
            <a:lvl7pPr marL="3105678" indent="-238898" defTabSz="972183" eaLnBrk="0" fontAlgn="base" hangingPunct="0">
              <a:spcBef>
                <a:spcPct val="30000"/>
              </a:spcBef>
              <a:spcAft>
                <a:spcPct val="0"/>
              </a:spcAft>
              <a:defRPr kumimoji="1" sz="1300">
                <a:solidFill>
                  <a:schemeClr val="tx1"/>
                </a:solidFill>
                <a:latin typeface="Times New Roman" pitchFamily="18" charset="0"/>
              </a:defRPr>
            </a:lvl7pPr>
            <a:lvl8pPr marL="3583474" indent="-238898" defTabSz="972183" eaLnBrk="0" fontAlgn="base" hangingPunct="0">
              <a:spcBef>
                <a:spcPct val="30000"/>
              </a:spcBef>
              <a:spcAft>
                <a:spcPct val="0"/>
              </a:spcAft>
              <a:defRPr kumimoji="1" sz="1300">
                <a:solidFill>
                  <a:schemeClr val="tx1"/>
                </a:solidFill>
                <a:latin typeface="Times New Roman" pitchFamily="18" charset="0"/>
              </a:defRPr>
            </a:lvl8pPr>
            <a:lvl9pPr marL="4061272" indent="-238898" defTabSz="972183" eaLnBrk="0" fontAlgn="base" hangingPunct="0">
              <a:spcBef>
                <a:spcPct val="30000"/>
              </a:spcBef>
              <a:spcAft>
                <a:spcPct val="0"/>
              </a:spcAft>
              <a:defRPr kumimoji="1" sz="1300">
                <a:solidFill>
                  <a:schemeClr val="tx1"/>
                </a:solidFill>
                <a:latin typeface="Times New Roman" pitchFamily="18" charset="0"/>
              </a:defRPr>
            </a:lvl9pPr>
          </a:lstStyle>
          <a:p>
            <a:pPr>
              <a:defRPr/>
            </a:pPr>
            <a:fld id="{2E965C20-19DB-4ACE-9FFF-CC1950A26F83}" type="slidenum">
              <a:rPr kumimoji="0" lang="en-US" altLang="en-US" smtClean="0"/>
              <a:pPr>
                <a:defRPr/>
              </a:pPr>
              <a:t>21</a:t>
            </a:fld>
            <a:endParaRPr kumimoji="0"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p:txBody>
          <a:bodyPr/>
          <a:lstStyle>
            <a:lvl1pPr defTabSz="972183">
              <a:defRPr kumimoji="1" sz="1300">
                <a:solidFill>
                  <a:schemeClr val="tx1"/>
                </a:solidFill>
                <a:latin typeface="Times New Roman" pitchFamily="18" charset="0"/>
              </a:defRPr>
            </a:lvl1pPr>
            <a:lvl2pPr marL="776419" indent="-298623" defTabSz="972183">
              <a:defRPr kumimoji="1" sz="1300">
                <a:solidFill>
                  <a:schemeClr val="tx1"/>
                </a:solidFill>
                <a:latin typeface="Times New Roman" pitchFamily="18" charset="0"/>
              </a:defRPr>
            </a:lvl2pPr>
            <a:lvl3pPr marL="1194491" indent="-238898" defTabSz="972183">
              <a:defRPr kumimoji="1" sz="1300">
                <a:solidFill>
                  <a:schemeClr val="tx1"/>
                </a:solidFill>
                <a:latin typeface="Times New Roman" pitchFamily="18" charset="0"/>
              </a:defRPr>
            </a:lvl3pPr>
            <a:lvl4pPr marL="1672289" indent="-238898" defTabSz="972183">
              <a:defRPr kumimoji="1" sz="1300">
                <a:solidFill>
                  <a:schemeClr val="tx1"/>
                </a:solidFill>
                <a:latin typeface="Times New Roman" pitchFamily="18" charset="0"/>
              </a:defRPr>
            </a:lvl4pPr>
            <a:lvl5pPr marL="2150085" indent="-238898" defTabSz="972183">
              <a:defRPr kumimoji="1" sz="1300">
                <a:solidFill>
                  <a:schemeClr val="tx1"/>
                </a:solidFill>
                <a:latin typeface="Times New Roman" pitchFamily="18" charset="0"/>
              </a:defRPr>
            </a:lvl5pPr>
            <a:lvl6pPr marL="2627881" indent="-238898" defTabSz="972183" eaLnBrk="0" fontAlgn="base" hangingPunct="0">
              <a:spcBef>
                <a:spcPct val="30000"/>
              </a:spcBef>
              <a:spcAft>
                <a:spcPct val="0"/>
              </a:spcAft>
              <a:defRPr kumimoji="1" sz="1300">
                <a:solidFill>
                  <a:schemeClr val="tx1"/>
                </a:solidFill>
                <a:latin typeface="Times New Roman" pitchFamily="18" charset="0"/>
              </a:defRPr>
            </a:lvl6pPr>
            <a:lvl7pPr marL="3105678" indent="-238898" defTabSz="972183" eaLnBrk="0" fontAlgn="base" hangingPunct="0">
              <a:spcBef>
                <a:spcPct val="30000"/>
              </a:spcBef>
              <a:spcAft>
                <a:spcPct val="0"/>
              </a:spcAft>
              <a:defRPr kumimoji="1" sz="1300">
                <a:solidFill>
                  <a:schemeClr val="tx1"/>
                </a:solidFill>
                <a:latin typeface="Times New Roman" pitchFamily="18" charset="0"/>
              </a:defRPr>
            </a:lvl7pPr>
            <a:lvl8pPr marL="3583474" indent="-238898" defTabSz="972183" eaLnBrk="0" fontAlgn="base" hangingPunct="0">
              <a:spcBef>
                <a:spcPct val="30000"/>
              </a:spcBef>
              <a:spcAft>
                <a:spcPct val="0"/>
              </a:spcAft>
              <a:defRPr kumimoji="1" sz="1300">
                <a:solidFill>
                  <a:schemeClr val="tx1"/>
                </a:solidFill>
                <a:latin typeface="Times New Roman" pitchFamily="18" charset="0"/>
              </a:defRPr>
            </a:lvl8pPr>
            <a:lvl9pPr marL="4061272" indent="-238898" defTabSz="972183" eaLnBrk="0" fontAlgn="base" hangingPunct="0">
              <a:spcBef>
                <a:spcPct val="30000"/>
              </a:spcBef>
              <a:spcAft>
                <a:spcPct val="0"/>
              </a:spcAft>
              <a:defRPr kumimoji="1" sz="1300">
                <a:solidFill>
                  <a:schemeClr val="tx1"/>
                </a:solidFill>
                <a:latin typeface="Times New Roman" pitchFamily="18" charset="0"/>
              </a:defRPr>
            </a:lvl9pPr>
          </a:lstStyle>
          <a:p>
            <a:pPr>
              <a:defRPr/>
            </a:pPr>
            <a:fld id="{BCCB9826-BEB4-424C-A878-03B51B64ED6F}" type="slidenum">
              <a:rPr kumimoji="0" lang="en-US" altLang="en-US" smtClean="0"/>
              <a:pPr>
                <a:defRPr/>
              </a:pPr>
              <a:t>22</a:t>
            </a:fld>
            <a:endParaRPr kumimoji="0" lang="en-US" alt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endParaRPr lang="en-US" altLang="en-US" sz="14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p:spPr>
        <p:txBody>
          <a:bodyPr/>
          <a:lstStyle/>
          <a:p>
            <a:pPr eaLnBrk="1" hangingPunct="1"/>
            <a:r>
              <a:rPr lang="en-US" altLang="en-US" dirty="0" smtClean="0"/>
              <a:t>If is often difficult to understand what is an appropriate product for an irrevocable life insurance trust.</a:t>
            </a:r>
          </a:p>
          <a:p>
            <a:pPr eaLnBrk="1" hangingPunct="1"/>
            <a:endParaRPr lang="en-US" altLang="en-US" dirty="0"/>
          </a:p>
          <a:p>
            <a:pPr eaLnBrk="1" hangingPunct="1"/>
            <a:r>
              <a:rPr lang="en-US" altLang="en-US" dirty="0" smtClean="0"/>
              <a:t>We will look at the characteristics of a whole life policy.</a:t>
            </a:r>
          </a:p>
        </p:txBody>
      </p:sp>
      <p:sp>
        <p:nvSpPr>
          <p:cNvPr id="60420" name="Slide Number Placeholder 3"/>
          <p:cNvSpPr>
            <a:spLocks noGrp="1"/>
          </p:cNvSpPr>
          <p:nvPr>
            <p:ph type="sldNum" sz="quarter" idx="5"/>
          </p:nvPr>
        </p:nvSpPr>
        <p:spPr>
          <a:noFill/>
        </p:spPr>
        <p:txBody>
          <a:bodyPr/>
          <a:lstStyle>
            <a:lvl1pPr>
              <a:defRPr sz="2900">
                <a:solidFill>
                  <a:schemeClr val="tx1"/>
                </a:solidFill>
                <a:latin typeface="Arial" charset="0"/>
                <a:ea typeface="ＭＳ Ｐゴシック" pitchFamily="34" charset="-128"/>
              </a:defRPr>
            </a:lvl1pPr>
            <a:lvl2pPr marL="776419" indent="-298623">
              <a:defRPr sz="2900">
                <a:solidFill>
                  <a:schemeClr val="tx1"/>
                </a:solidFill>
                <a:latin typeface="Arial" charset="0"/>
                <a:ea typeface="ＭＳ Ｐゴシック" pitchFamily="34" charset="-128"/>
              </a:defRPr>
            </a:lvl2pPr>
            <a:lvl3pPr marL="1194491" indent="-238898">
              <a:defRPr sz="2900">
                <a:solidFill>
                  <a:schemeClr val="tx1"/>
                </a:solidFill>
                <a:latin typeface="Arial" charset="0"/>
                <a:ea typeface="ＭＳ Ｐゴシック" pitchFamily="34" charset="-128"/>
              </a:defRPr>
            </a:lvl3pPr>
            <a:lvl4pPr marL="1672289" indent="-238898">
              <a:defRPr sz="2900">
                <a:solidFill>
                  <a:schemeClr val="tx1"/>
                </a:solidFill>
                <a:latin typeface="Arial" charset="0"/>
                <a:ea typeface="ＭＳ Ｐゴシック" pitchFamily="34" charset="-128"/>
              </a:defRPr>
            </a:lvl4pPr>
            <a:lvl5pPr marL="2150085" indent="-238898">
              <a:defRPr sz="2900">
                <a:solidFill>
                  <a:schemeClr val="tx1"/>
                </a:solidFill>
                <a:latin typeface="Arial" charset="0"/>
                <a:ea typeface="ＭＳ Ｐゴシック" pitchFamily="34" charset="-128"/>
              </a:defRPr>
            </a:lvl5pPr>
            <a:lvl6pPr marL="2627881" indent="-238898" eaLnBrk="0" fontAlgn="base" hangingPunct="0">
              <a:spcBef>
                <a:spcPct val="0"/>
              </a:spcBef>
              <a:spcAft>
                <a:spcPct val="0"/>
              </a:spcAft>
              <a:defRPr sz="2900">
                <a:solidFill>
                  <a:schemeClr val="tx1"/>
                </a:solidFill>
                <a:latin typeface="Arial" charset="0"/>
                <a:ea typeface="ＭＳ Ｐゴシック" pitchFamily="34" charset="-128"/>
              </a:defRPr>
            </a:lvl6pPr>
            <a:lvl7pPr marL="3105678" indent="-238898" eaLnBrk="0" fontAlgn="base" hangingPunct="0">
              <a:spcBef>
                <a:spcPct val="0"/>
              </a:spcBef>
              <a:spcAft>
                <a:spcPct val="0"/>
              </a:spcAft>
              <a:defRPr sz="2900">
                <a:solidFill>
                  <a:schemeClr val="tx1"/>
                </a:solidFill>
                <a:latin typeface="Arial" charset="0"/>
                <a:ea typeface="ＭＳ Ｐゴシック" pitchFamily="34" charset="-128"/>
              </a:defRPr>
            </a:lvl7pPr>
            <a:lvl8pPr marL="3583474" indent="-238898" eaLnBrk="0" fontAlgn="base" hangingPunct="0">
              <a:spcBef>
                <a:spcPct val="0"/>
              </a:spcBef>
              <a:spcAft>
                <a:spcPct val="0"/>
              </a:spcAft>
              <a:defRPr sz="2900">
                <a:solidFill>
                  <a:schemeClr val="tx1"/>
                </a:solidFill>
                <a:latin typeface="Arial" charset="0"/>
                <a:ea typeface="ＭＳ Ｐゴシック" pitchFamily="34" charset="-128"/>
              </a:defRPr>
            </a:lvl8pPr>
            <a:lvl9pPr marL="4061272" indent="-238898" eaLnBrk="0" fontAlgn="base" hangingPunct="0">
              <a:spcBef>
                <a:spcPct val="0"/>
              </a:spcBef>
              <a:spcAft>
                <a:spcPct val="0"/>
              </a:spcAft>
              <a:defRPr sz="2900">
                <a:solidFill>
                  <a:schemeClr val="tx1"/>
                </a:solidFill>
                <a:latin typeface="Arial" charset="0"/>
                <a:ea typeface="ＭＳ Ｐゴシック" pitchFamily="34" charset="-128"/>
              </a:defRPr>
            </a:lvl9pPr>
          </a:lstStyle>
          <a:p>
            <a:fld id="{F3183154-FFBE-400A-A704-9FE6C08D5964}" type="slidenum">
              <a:rPr lang="en-US" altLang="en-US" sz="1100"/>
              <a:pPr/>
              <a:t>23</a:t>
            </a:fld>
            <a:endParaRPr lang="en-US" altLang="en-US" sz="11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p:spPr>
        <p:txBody>
          <a:bodyPr/>
          <a:lstStyle/>
          <a:p>
            <a:r>
              <a:rPr lang="en-US" altLang="en-US" dirty="0" smtClean="0"/>
              <a:t>In each case, a premium of $10,000 is being used to purchase the initial death benefit that is shown above.  Non-guaranteed dividends purchase paid-up additions.  Also in each case, a Male age 50, Select Preferred Non-Tobacco is being illustrated.</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a:defRPr sz="2900">
                <a:solidFill>
                  <a:schemeClr val="tx1"/>
                </a:solidFill>
                <a:latin typeface="Arial" charset="0"/>
                <a:ea typeface="ＭＳ Ｐゴシック" pitchFamily="34" charset="-128"/>
              </a:defRPr>
            </a:lvl1pPr>
            <a:lvl2pPr marL="776419" indent="-298623">
              <a:defRPr sz="2900">
                <a:solidFill>
                  <a:schemeClr val="tx1"/>
                </a:solidFill>
                <a:latin typeface="Arial" charset="0"/>
                <a:ea typeface="ＭＳ Ｐゴシック" pitchFamily="34" charset="-128"/>
              </a:defRPr>
            </a:lvl2pPr>
            <a:lvl3pPr marL="1194491" indent="-238898">
              <a:defRPr sz="2900">
                <a:solidFill>
                  <a:schemeClr val="tx1"/>
                </a:solidFill>
                <a:latin typeface="Arial" charset="0"/>
                <a:ea typeface="ＭＳ Ｐゴシック" pitchFamily="34" charset="-128"/>
              </a:defRPr>
            </a:lvl3pPr>
            <a:lvl4pPr marL="1672289" indent="-238898">
              <a:defRPr sz="2900">
                <a:solidFill>
                  <a:schemeClr val="tx1"/>
                </a:solidFill>
                <a:latin typeface="Arial" charset="0"/>
                <a:ea typeface="ＭＳ Ｐゴシック" pitchFamily="34" charset="-128"/>
              </a:defRPr>
            </a:lvl4pPr>
            <a:lvl5pPr marL="2150085" indent="-238898">
              <a:defRPr sz="2900">
                <a:solidFill>
                  <a:schemeClr val="tx1"/>
                </a:solidFill>
                <a:latin typeface="Arial" charset="0"/>
                <a:ea typeface="ＭＳ Ｐゴシック" pitchFamily="34" charset="-128"/>
              </a:defRPr>
            </a:lvl5pPr>
            <a:lvl6pPr marL="2627881" indent="-238898" eaLnBrk="0" fontAlgn="base" hangingPunct="0">
              <a:spcBef>
                <a:spcPct val="0"/>
              </a:spcBef>
              <a:spcAft>
                <a:spcPct val="0"/>
              </a:spcAft>
              <a:defRPr sz="2900">
                <a:solidFill>
                  <a:schemeClr val="tx1"/>
                </a:solidFill>
                <a:latin typeface="Arial" charset="0"/>
                <a:ea typeface="ＭＳ Ｐゴシック" pitchFamily="34" charset="-128"/>
              </a:defRPr>
            </a:lvl6pPr>
            <a:lvl7pPr marL="3105678" indent="-238898" eaLnBrk="0" fontAlgn="base" hangingPunct="0">
              <a:spcBef>
                <a:spcPct val="0"/>
              </a:spcBef>
              <a:spcAft>
                <a:spcPct val="0"/>
              </a:spcAft>
              <a:defRPr sz="2900">
                <a:solidFill>
                  <a:schemeClr val="tx1"/>
                </a:solidFill>
                <a:latin typeface="Arial" charset="0"/>
                <a:ea typeface="ＭＳ Ｐゴシック" pitchFamily="34" charset="-128"/>
              </a:defRPr>
            </a:lvl7pPr>
            <a:lvl8pPr marL="3583474" indent="-238898" eaLnBrk="0" fontAlgn="base" hangingPunct="0">
              <a:spcBef>
                <a:spcPct val="0"/>
              </a:spcBef>
              <a:spcAft>
                <a:spcPct val="0"/>
              </a:spcAft>
              <a:defRPr sz="2900">
                <a:solidFill>
                  <a:schemeClr val="tx1"/>
                </a:solidFill>
                <a:latin typeface="Arial" charset="0"/>
                <a:ea typeface="ＭＳ Ｐゴシック" pitchFamily="34" charset="-128"/>
              </a:defRPr>
            </a:lvl8pPr>
            <a:lvl9pPr marL="4061272" indent="-238898" eaLnBrk="0" fontAlgn="base" hangingPunct="0">
              <a:spcBef>
                <a:spcPct val="0"/>
              </a:spcBef>
              <a:spcAft>
                <a:spcPct val="0"/>
              </a:spcAft>
              <a:defRPr sz="2900">
                <a:solidFill>
                  <a:schemeClr val="tx1"/>
                </a:solidFill>
                <a:latin typeface="Arial" charset="0"/>
                <a:ea typeface="ＭＳ Ｐゴシック" pitchFamily="34" charset="-128"/>
              </a:defRPr>
            </a:lvl9pPr>
          </a:lstStyle>
          <a:p>
            <a:fld id="{D8767C91-9552-4998-A2AC-66B731BE0BFB}" type="slidenum">
              <a:rPr lang="en-US" altLang="en-US" sz="1100"/>
              <a:pPr/>
              <a:t>25</a:t>
            </a:fld>
            <a:endParaRPr lang="en-US" altLang="en-US" sz="1100"/>
          </a:p>
        </p:txBody>
      </p:sp>
      <p:sp>
        <p:nvSpPr>
          <p:cNvPr id="62467" name="Rectangle 2"/>
          <p:cNvSpPr>
            <a:spLocks noGrp="1" noRot="1" noChangeAspect="1" noChangeArrowheads="1" noTextEdit="1"/>
          </p:cNvSpPr>
          <p:nvPr>
            <p:ph type="sldImg"/>
          </p:nvPr>
        </p:nvSpPr>
        <p:spPr>
          <a:xfrm>
            <a:off x="1257300" y="719138"/>
            <a:ext cx="4797425" cy="3598862"/>
          </a:xfrm>
          <a:ln/>
        </p:spPr>
      </p:sp>
      <p:sp>
        <p:nvSpPr>
          <p:cNvPr id="62468" name="Rectangle 3"/>
          <p:cNvSpPr>
            <a:spLocks noGrp="1" noChangeArrowheads="1"/>
          </p:cNvSpPr>
          <p:nvPr>
            <p:ph type="body" idx="1"/>
          </p:nvPr>
        </p:nvSpPr>
        <p:spPr>
          <a:xfrm>
            <a:off x="977054" y="4559589"/>
            <a:ext cx="5359400" cy="4318572"/>
          </a:xfrm>
          <a:noFill/>
        </p:spPr>
        <p:txBody>
          <a:bodyPr/>
          <a:lstStyle/>
          <a:p>
            <a:pPr eaLnBrk="1" hangingPunct="1"/>
            <a:r>
              <a:rPr lang="en-US" altLang="en-US" dirty="0" smtClean="0"/>
              <a:t>The products shown are a 10 Pay Whole Life policy, a 20 Pay Whole Life policy, and a Whole Life paid up at age 65 policy. Premiums in these three products are fixed in amount as well as payment duration as described earlier in the presentation.  Premiums for Whole Life 100 are payable to age 100.</a:t>
            </a:r>
          </a:p>
          <a:p>
            <a:pPr eaLnBrk="1" hangingPunct="1"/>
            <a:endParaRPr lang="en-US" altLang="en-US" dirty="0" smtClean="0"/>
          </a:p>
          <a:p>
            <a:pPr eaLnBrk="1" hangingPunct="1"/>
            <a:r>
              <a:rPr lang="en-US" altLang="en-US" dirty="0" smtClean="0"/>
              <a:t>When is flexibility most needed? Today or 20 years into the future when many of the  variables will likely be different?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a:defRPr sz="2900">
                <a:solidFill>
                  <a:schemeClr val="tx1"/>
                </a:solidFill>
                <a:latin typeface="Arial" charset="0"/>
                <a:ea typeface="ＭＳ Ｐゴシック" pitchFamily="34" charset="-128"/>
              </a:defRPr>
            </a:lvl1pPr>
            <a:lvl2pPr marL="776419" indent="-298623">
              <a:defRPr sz="2900">
                <a:solidFill>
                  <a:schemeClr val="tx1"/>
                </a:solidFill>
                <a:latin typeface="Arial" charset="0"/>
                <a:ea typeface="ＭＳ Ｐゴシック" pitchFamily="34" charset="-128"/>
              </a:defRPr>
            </a:lvl2pPr>
            <a:lvl3pPr marL="1194491" indent="-238898">
              <a:defRPr sz="2900">
                <a:solidFill>
                  <a:schemeClr val="tx1"/>
                </a:solidFill>
                <a:latin typeface="Arial" charset="0"/>
                <a:ea typeface="ＭＳ Ｐゴシック" pitchFamily="34" charset="-128"/>
              </a:defRPr>
            </a:lvl3pPr>
            <a:lvl4pPr marL="1672289" indent="-238898">
              <a:defRPr sz="2900">
                <a:solidFill>
                  <a:schemeClr val="tx1"/>
                </a:solidFill>
                <a:latin typeface="Arial" charset="0"/>
                <a:ea typeface="ＭＳ Ｐゴシック" pitchFamily="34" charset="-128"/>
              </a:defRPr>
            </a:lvl4pPr>
            <a:lvl5pPr marL="2150085" indent="-238898">
              <a:defRPr sz="2900">
                <a:solidFill>
                  <a:schemeClr val="tx1"/>
                </a:solidFill>
                <a:latin typeface="Arial" charset="0"/>
                <a:ea typeface="ＭＳ Ｐゴシック" pitchFamily="34" charset="-128"/>
              </a:defRPr>
            </a:lvl5pPr>
            <a:lvl6pPr marL="2627881" indent="-238898" eaLnBrk="0" fontAlgn="base" hangingPunct="0">
              <a:spcBef>
                <a:spcPct val="0"/>
              </a:spcBef>
              <a:spcAft>
                <a:spcPct val="0"/>
              </a:spcAft>
              <a:defRPr sz="2900">
                <a:solidFill>
                  <a:schemeClr val="tx1"/>
                </a:solidFill>
                <a:latin typeface="Arial" charset="0"/>
                <a:ea typeface="ＭＳ Ｐゴシック" pitchFamily="34" charset="-128"/>
              </a:defRPr>
            </a:lvl6pPr>
            <a:lvl7pPr marL="3105678" indent="-238898" eaLnBrk="0" fontAlgn="base" hangingPunct="0">
              <a:spcBef>
                <a:spcPct val="0"/>
              </a:spcBef>
              <a:spcAft>
                <a:spcPct val="0"/>
              </a:spcAft>
              <a:defRPr sz="2900">
                <a:solidFill>
                  <a:schemeClr val="tx1"/>
                </a:solidFill>
                <a:latin typeface="Arial" charset="0"/>
                <a:ea typeface="ＭＳ Ｐゴシック" pitchFamily="34" charset="-128"/>
              </a:defRPr>
            </a:lvl7pPr>
            <a:lvl8pPr marL="3583474" indent="-238898" eaLnBrk="0" fontAlgn="base" hangingPunct="0">
              <a:spcBef>
                <a:spcPct val="0"/>
              </a:spcBef>
              <a:spcAft>
                <a:spcPct val="0"/>
              </a:spcAft>
              <a:defRPr sz="2900">
                <a:solidFill>
                  <a:schemeClr val="tx1"/>
                </a:solidFill>
                <a:latin typeface="Arial" charset="0"/>
                <a:ea typeface="ＭＳ Ｐゴシック" pitchFamily="34" charset="-128"/>
              </a:defRPr>
            </a:lvl8pPr>
            <a:lvl9pPr marL="4061272" indent="-238898" eaLnBrk="0" fontAlgn="base" hangingPunct="0">
              <a:spcBef>
                <a:spcPct val="0"/>
              </a:spcBef>
              <a:spcAft>
                <a:spcPct val="0"/>
              </a:spcAft>
              <a:defRPr sz="2900">
                <a:solidFill>
                  <a:schemeClr val="tx1"/>
                </a:solidFill>
                <a:latin typeface="Arial" charset="0"/>
                <a:ea typeface="ＭＳ Ｐゴシック" pitchFamily="34" charset="-128"/>
              </a:defRPr>
            </a:lvl9pPr>
          </a:lstStyle>
          <a:p>
            <a:fld id="{462AAC4A-1779-4F03-8A74-30F486ACB7AE}" type="slidenum">
              <a:rPr lang="en-US" altLang="en-US" sz="1100"/>
              <a:pPr/>
              <a:t>26</a:t>
            </a:fld>
            <a:endParaRPr lang="en-US" altLang="en-US" sz="1100"/>
          </a:p>
        </p:txBody>
      </p:sp>
      <p:sp>
        <p:nvSpPr>
          <p:cNvPr id="63491" name="Rectangle 2"/>
          <p:cNvSpPr>
            <a:spLocks noGrp="1" noRot="1" noChangeAspect="1" noChangeArrowheads="1" noTextEdit="1"/>
          </p:cNvSpPr>
          <p:nvPr>
            <p:ph type="sldImg"/>
          </p:nvPr>
        </p:nvSpPr>
        <p:spPr>
          <a:xfrm>
            <a:off x="1257300" y="719138"/>
            <a:ext cx="4797425" cy="3598862"/>
          </a:xfrm>
          <a:ln/>
        </p:spPr>
      </p:sp>
      <p:sp>
        <p:nvSpPr>
          <p:cNvPr id="63492" name="Rectangle 3"/>
          <p:cNvSpPr>
            <a:spLocks noGrp="1" noChangeArrowheads="1"/>
          </p:cNvSpPr>
          <p:nvPr>
            <p:ph type="body" idx="1"/>
          </p:nvPr>
        </p:nvSpPr>
        <p:spPr>
          <a:xfrm>
            <a:off x="977054" y="4559589"/>
            <a:ext cx="5359400" cy="4318572"/>
          </a:xfrm>
          <a:noFill/>
        </p:spPr>
        <p:txBody>
          <a:bodyPr/>
          <a:lstStyle/>
          <a:p>
            <a:pPr eaLnBrk="1" hangingPunct="1"/>
            <a:r>
              <a:rPr lang="en-US" altLang="en-US" dirty="0"/>
              <a:t>The products shown are a 10 Pay Whole Life policy, a 20 Pay Whole Life policy, and a Whole Life paid up at age 65 policy. Premiums in these three products are fixed in amount as well as payment duration as described earlier in the presentation.  Premiums for Whole Life 100 are payable to age 100.</a:t>
            </a:r>
          </a:p>
          <a:p>
            <a:pPr eaLnBrk="1" hangingPunct="1"/>
            <a:endParaRPr lang="en-US" altLang="en-US" dirty="0"/>
          </a:p>
          <a:p>
            <a:pPr eaLnBrk="1" hangingPunct="1"/>
            <a:r>
              <a:rPr lang="en-US" altLang="en-US" dirty="0" smtClean="0"/>
              <a:t>On this slide lets look at the cash surrender value as a percentage of the premiums that were paid.  For example – in year 1 of the whole life legacy 10 pay illustration, the cash value is $3,805.  $3,805 divided by the premium paid of $10,000 results in a 38.05%.  So of the $10,000 premium that was paid, 38.05% of it went towards cash value.  In year 10 of the whole life legacy 10 pay illustration, the cash value is $106,197.  $106,197 divided by the total premium paid over the 10 years of $100,000 is equal to 106.2%  So the cash value percentage of total premiums paid into the whole life legacy 10 pay in year 10 is 106.2%</a:t>
            </a:r>
          </a:p>
          <a:p>
            <a:pPr eaLnBrk="1" hangingPunct="1"/>
            <a:endParaRPr lang="en-US" alt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p:spPr>
        <p:txBody>
          <a:bodyPr/>
          <a:lstStyle/>
          <a:p>
            <a:r>
              <a:rPr lang="en-US" altLang="en-US" dirty="0" smtClean="0"/>
              <a:t>Lets introduce Guaranteed UL into the mix. This is typically a level death benefit product with limited cash values, guaranteed premiums and a guaranteed death benefit (assuming all premiums are paid on time).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p:spPr>
        <p:txBody>
          <a:bodyPr/>
          <a:lstStyle/>
          <a:p>
            <a:r>
              <a:rPr lang="en-US" altLang="en-US" dirty="0" smtClean="0"/>
              <a:t>Now, lets compare the policy </a:t>
            </a:r>
            <a:r>
              <a:rPr lang="en-US" altLang="en-US" b="1" dirty="0" smtClean="0"/>
              <a:t>death benefit </a:t>
            </a:r>
            <a:r>
              <a:rPr lang="en-US" altLang="en-US" dirty="0" smtClean="0"/>
              <a:t>IRR on Whole Life 10 pay, 20 pay, 65 and Guaranteed UL.</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a:defRPr sz="2900">
                <a:solidFill>
                  <a:schemeClr val="tx1"/>
                </a:solidFill>
                <a:latin typeface="Arial" charset="0"/>
                <a:ea typeface="ＭＳ Ｐゴシック" pitchFamily="34" charset="-128"/>
              </a:defRPr>
            </a:lvl1pPr>
            <a:lvl2pPr marL="776419" indent="-298623">
              <a:defRPr sz="2900">
                <a:solidFill>
                  <a:schemeClr val="tx1"/>
                </a:solidFill>
                <a:latin typeface="Arial" charset="0"/>
                <a:ea typeface="ＭＳ Ｐゴシック" pitchFamily="34" charset="-128"/>
              </a:defRPr>
            </a:lvl2pPr>
            <a:lvl3pPr marL="1194491" indent="-238898">
              <a:defRPr sz="2900">
                <a:solidFill>
                  <a:schemeClr val="tx1"/>
                </a:solidFill>
                <a:latin typeface="Arial" charset="0"/>
                <a:ea typeface="ＭＳ Ｐゴシック" pitchFamily="34" charset="-128"/>
              </a:defRPr>
            </a:lvl3pPr>
            <a:lvl4pPr marL="1672289" indent="-238898">
              <a:defRPr sz="2900">
                <a:solidFill>
                  <a:schemeClr val="tx1"/>
                </a:solidFill>
                <a:latin typeface="Arial" charset="0"/>
                <a:ea typeface="ＭＳ Ｐゴシック" pitchFamily="34" charset="-128"/>
              </a:defRPr>
            </a:lvl4pPr>
            <a:lvl5pPr marL="2150085" indent="-238898">
              <a:defRPr sz="2900">
                <a:solidFill>
                  <a:schemeClr val="tx1"/>
                </a:solidFill>
                <a:latin typeface="Arial" charset="0"/>
                <a:ea typeface="ＭＳ Ｐゴシック" pitchFamily="34" charset="-128"/>
              </a:defRPr>
            </a:lvl5pPr>
            <a:lvl6pPr marL="2627881" indent="-238898" eaLnBrk="0" fontAlgn="base" hangingPunct="0">
              <a:spcBef>
                <a:spcPct val="0"/>
              </a:spcBef>
              <a:spcAft>
                <a:spcPct val="0"/>
              </a:spcAft>
              <a:defRPr sz="2900">
                <a:solidFill>
                  <a:schemeClr val="tx1"/>
                </a:solidFill>
                <a:latin typeface="Arial" charset="0"/>
                <a:ea typeface="ＭＳ Ｐゴシック" pitchFamily="34" charset="-128"/>
              </a:defRPr>
            </a:lvl6pPr>
            <a:lvl7pPr marL="3105678" indent="-238898" eaLnBrk="0" fontAlgn="base" hangingPunct="0">
              <a:spcBef>
                <a:spcPct val="0"/>
              </a:spcBef>
              <a:spcAft>
                <a:spcPct val="0"/>
              </a:spcAft>
              <a:defRPr sz="2900">
                <a:solidFill>
                  <a:schemeClr val="tx1"/>
                </a:solidFill>
                <a:latin typeface="Arial" charset="0"/>
                <a:ea typeface="ＭＳ Ｐゴシック" pitchFamily="34" charset="-128"/>
              </a:defRPr>
            </a:lvl7pPr>
            <a:lvl8pPr marL="3583474" indent="-238898" eaLnBrk="0" fontAlgn="base" hangingPunct="0">
              <a:spcBef>
                <a:spcPct val="0"/>
              </a:spcBef>
              <a:spcAft>
                <a:spcPct val="0"/>
              </a:spcAft>
              <a:defRPr sz="2900">
                <a:solidFill>
                  <a:schemeClr val="tx1"/>
                </a:solidFill>
                <a:latin typeface="Arial" charset="0"/>
                <a:ea typeface="ＭＳ Ｐゴシック" pitchFamily="34" charset="-128"/>
              </a:defRPr>
            </a:lvl8pPr>
            <a:lvl9pPr marL="4061272" indent="-238898" eaLnBrk="0" fontAlgn="base" hangingPunct="0">
              <a:spcBef>
                <a:spcPct val="0"/>
              </a:spcBef>
              <a:spcAft>
                <a:spcPct val="0"/>
              </a:spcAft>
              <a:defRPr sz="2900">
                <a:solidFill>
                  <a:schemeClr val="tx1"/>
                </a:solidFill>
                <a:latin typeface="Arial" charset="0"/>
                <a:ea typeface="ＭＳ Ｐゴシック" pitchFamily="34" charset="-128"/>
              </a:defRPr>
            </a:lvl9pPr>
          </a:lstStyle>
          <a:p>
            <a:fld id="{30162063-B4F5-41C5-98B0-FE05607E95A4}" type="slidenum">
              <a:rPr lang="en-US" altLang="en-US" sz="1100"/>
              <a:pPr/>
              <a:t>29</a:t>
            </a:fld>
            <a:endParaRPr lang="en-US" altLang="en-US" sz="1100"/>
          </a:p>
        </p:txBody>
      </p:sp>
      <p:sp>
        <p:nvSpPr>
          <p:cNvPr id="66563" name="Rectangle 2"/>
          <p:cNvSpPr>
            <a:spLocks noGrp="1" noRot="1" noChangeAspect="1" noChangeArrowheads="1" noTextEdit="1"/>
          </p:cNvSpPr>
          <p:nvPr>
            <p:ph type="sldImg"/>
          </p:nvPr>
        </p:nvSpPr>
        <p:spPr>
          <a:xfrm>
            <a:off x="1258888" y="719138"/>
            <a:ext cx="4797425" cy="3598862"/>
          </a:xfrm>
          <a:ln/>
        </p:spPr>
      </p:sp>
      <p:sp>
        <p:nvSpPr>
          <p:cNvPr id="66564" name="Rectangle 3"/>
          <p:cNvSpPr>
            <a:spLocks noGrp="1" noChangeArrowheads="1"/>
          </p:cNvSpPr>
          <p:nvPr>
            <p:ph type="body" idx="1"/>
          </p:nvPr>
        </p:nvSpPr>
        <p:spPr>
          <a:xfrm>
            <a:off x="977054" y="4559589"/>
            <a:ext cx="5359400" cy="4318572"/>
          </a:xfrm>
          <a:noFill/>
        </p:spPr>
        <p:txBody>
          <a:bodyPr/>
          <a:lstStyle/>
          <a:p>
            <a:pPr eaLnBrk="1" hangingPunct="1"/>
            <a:r>
              <a:rPr lang="en-US" altLang="en-US" dirty="0" smtClean="0"/>
              <a:t>What are the key aspects of a whole life policy.</a:t>
            </a:r>
          </a:p>
          <a:p>
            <a:pPr eaLnBrk="1" hangingPunct="1"/>
            <a:endParaRPr lang="en-US" altLang="en-US" dirty="0"/>
          </a:p>
          <a:p>
            <a:pPr eaLnBrk="1" hangingPunct="1"/>
            <a:r>
              <a:rPr lang="en-US" altLang="en-US" dirty="0" smtClean="0"/>
              <a:t>Read slide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p:txBody>
          <a:bodyPr/>
          <a:lstStyle>
            <a:lvl1pPr defTabSz="972183">
              <a:defRPr kumimoji="1" sz="1300">
                <a:solidFill>
                  <a:schemeClr val="tx1"/>
                </a:solidFill>
                <a:latin typeface="Times New Roman" pitchFamily="18" charset="0"/>
              </a:defRPr>
            </a:lvl1pPr>
            <a:lvl2pPr marL="776419" indent="-298623" defTabSz="972183">
              <a:defRPr kumimoji="1" sz="1300">
                <a:solidFill>
                  <a:schemeClr val="tx1"/>
                </a:solidFill>
                <a:latin typeface="Times New Roman" pitchFamily="18" charset="0"/>
              </a:defRPr>
            </a:lvl2pPr>
            <a:lvl3pPr marL="1194491" indent="-238898" defTabSz="972183">
              <a:defRPr kumimoji="1" sz="1300">
                <a:solidFill>
                  <a:schemeClr val="tx1"/>
                </a:solidFill>
                <a:latin typeface="Times New Roman" pitchFamily="18" charset="0"/>
              </a:defRPr>
            </a:lvl3pPr>
            <a:lvl4pPr marL="1672289" indent="-238898" defTabSz="972183">
              <a:defRPr kumimoji="1" sz="1300">
                <a:solidFill>
                  <a:schemeClr val="tx1"/>
                </a:solidFill>
                <a:latin typeface="Times New Roman" pitchFamily="18" charset="0"/>
              </a:defRPr>
            </a:lvl4pPr>
            <a:lvl5pPr marL="2150085" indent="-238898" defTabSz="972183">
              <a:defRPr kumimoji="1" sz="1300">
                <a:solidFill>
                  <a:schemeClr val="tx1"/>
                </a:solidFill>
                <a:latin typeface="Times New Roman" pitchFamily="18" charset="0"/>
              </a:defRPr>
            </a:lvl5pPr>
            <a:lvl6pPr marL="2627881" indent="-238898" defTabSz="972183" eaLnBrk="0" fontAlgn="base" hangingPunct="0">
              <a:spcBef>
                <a:spcPct val="30000"/>
              </a:spcBef>
              <a:spcAft>
                <a:spcPct val="0"/>
              </a:spcAft>
              <a:defRPr kumimoji="1" sz="1300">
                <a:solidFill>
                  <a:schemeClr val="tx1"/>
                </a:solidFill>
                <a:latin typeface="Times New Roman" pitchFamily="18" charset="0"/>
              </a:defRPr>
            </a:lvl6pPr>
            <a:lvl7pPr marL="3105678" indent="-238898" defTabSz="972183" eaLnBrk="0" fontAlgn="base" hangingPunct="0">
              <a:spcBef>
                <a:spcPct val="30000"/>
              </a:spcBef>
              <a:spcAft>
                <a:spcPct val="0"/>
              </a:spcAft>
              <a:defRPr kumimoji="1" sz="1300">
                <a:solidFill>
                  <a:schemeClr val="tx1"/>
                </a:solidFill>
                <a:latin typeface="Times New Roman" pitchFamily="18" charset="0"/>
              </a:defRPr>
            </a:lvl7pPr>
            <a:lvl8pPr marL="3583474" indent="-238898" defTabSz="972183" eaLnBrk="0" fontAlgn="base" hangingPunct="0">
              <a:spcBef>
                <a:spcPct val="30000"/>
              </a:spcBef>
              <a:spcAft>
                <a:spcPct val="0"/>
              </a:spcAft>
              <a:defRPr kumimoji="1" sz="1300">
                <a:solidFill>
                  <a:schemeClr val="tx1"/>
                </a:solidFill>
                <a:latin typeface="Times New Roman" pitchFamily="18" charset="0"/>
              </a:defRPr>
            </a:lvl8pPr>
            <a:lvl9pPr marL="4061272" indent="-238898" defTabSz="972183" eaLnBrk="0" fontAlgn="base" hangingPunct="0">
              <a:spcBef>
                <a:spcPct val="30000"/>
              </a:spcBef>
              <a:spcAft>
                <a:spcPct val="0"/>
              </a:spcAft>
              <a:defRPr kumimoji="1" sz="1300">
                <a:solidFill>
                  <a:schemeClr val="tx1"/>
                </a:solidFill>
                <a:latin typeface="Times New Roman" pitchFamily="18" charset="0"/>
              </a:defRPr>
            </a:lvl9pPr>
          </a:lstStyle>
          <a:p>
            <a:pPr>
              <a:defRPr/>
            </a:pPr>
            <a:fld id="{F368FF65-FCFF-4837-A28E-19FAAFD23003}" type="slidenum">
              <a:rPr kumimoji="0" lang="en-US" altLang="en-US" smtClean="0"/>
              <a:pPr>
                <a:defRPr/>
              </a:pPr>
              <a:t>3</a:t>
            </a:fld>
            <a:endParaRPr kumimoji="0" lang="en-US" altLang="en-US" smtClean="0"/>
          </a:p>
        </p:txBody>
      </p:sp>
      <p:sp>
        <p:nvSpPr>
          <p:cNvPr id="57347" name="Slide Image Placeholder 1"/>
          <p:cNvSpPr>
            <a:spLocks noGrp="1" noRot="1" noChangeAspect="1" noTextEdit="1"/>
          </p:cNvSpPr>
          <p:nvPr>
            <p:ph type="sldImg"/>
          </p:nvPr>
        </p:nvSpPr>
        <p:spPr>
          <a:xfrm>
            <a:off x="1257300" y="719138"/>
            <a:ext cx="4800600" cy="3600450"/>
          </a:xfrm>
          <a:ln/>
        </p:spPr>
      </p:sp>
      <p:sp>
        <p:nvSpPr>
          <p:cNvPr id="57348" name="Notes Placeholder 2"/>
          <p:cNvSpPr>
            <a:spLocks noGrp="1"/>
          </p:cNvSpPr>
          <p:nvPr>
            <p:ph type="body" idx="1"/>
          </p:nvPr>
        </p:nvSpPr>
        <p:spPr>
          <a:xfrm>
            <a:off x="731521" y="4561228"/>
            <a:ext cx="5852160" cy="4320213"/>
          </a:xfrm>
          <a:noFill/>
        </p:spPr>
        <p:txBody>
          <a:bodyPr lIns="95560" tIns="47780" rIns="95560" bIns="47780"/>
          <a:lstStyle/>
          <a:p>
            <a:pPr marL="179173" indent="-179173" defTabSz="477797">
              <a:spcBef>
                <a:spcPct val="0"/>
              </a:spcBef>
              <a:buFontTx/>
              <a:buChar char="•"/>
            </a:pPr>
            <a:r>
              <a:rPr lang="en-US" altLang="en-US" smtClean="0">
                <a:latin typeface="Arial" charset="0"/>
                <a:ea typeface="ＭＳ Ｐゴシック" pitchFamily="34" charset="-128"/>
              </a:rPr>
              <a:t>Here is what we are going to discuss today</a:t>
            </a:r>
          </a:p>
          <a:p>
            <a:pPr marL="179173" indent="-179173" defTabSz="477797">
              <a:spcBef>
                <a:spcPct val="0"/>
              </a:spcBef>
              <a:buFontTx/>
              <a:buChar char="•"/>
            </a:pPr>
            <a:r>
              <a:rPr lang="en-US" altLang="en-US" smtClean="0">
                <a:latin typeface="Arial" charset="0"/>
                <a:ea typeface="ＭＳ Ｐゴシック" pitchFamily="34" charset="-128"/>
              </a:rPr>
              <a:t>Read slide</a:t>
            </a:r>
          </a:p>
          <a:p>
            <a:pPr marL="179173" indent="-179173" defTabSz="477797">
              <a:spcBef>
                <a:spcPct val="0"/>
              </a:spcBef>
              <a:buFontTx/>
              <a:buChar char="•"/>
            </a:pPr>
            <a:endParaRPr lang="en-US" altLang="en-US" smtClean="0">
              <a:latin typeface="Arial" charset="0"/>
              <a:ea typeface="ＭＳ Ｐゴシック" pitchFamily="34" charset="-128"/>
            </a:endParaRPr>
          </a:p>
        </p:txBody>
      </p:sp>
      <p:sp>
        <p:nvSpPr>
          <p:cNvPr id="57349" name="Slide Number Placeholder 3"/>
          <p:cNvSpPr txBox="1">
            <a:spLocks noGrp="1"/>
          </p:cNvSpPr>
          <p:nvPr/>
        </p:nvSpPr>
        <p:spPr bwMode="auto">
          <a:xfrm>
            <a:off x="4143588" y="9119173"/>
            <a:ext cx="3169920" cy="480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60" tIns="47780" rIns="95560" bIns="47780" anchor="b"/>
          <a:lstStyle>
            <a:lvl1pPr defTabSz="920750" eaLnBrk="0" hangingPunct="0">
              <a:defRPr sz="2400">
                <a:solidFill>
                  <a:schemeClr val="tx1"/>
                </a:solidFill>
                <a:latin typeface="Arial" charset="0"/>
                <a:ea typeface="ＭＳ Ｐゴシック" pitchFamily="34" charset="-128"/>
              </a:defRPr>
            </a:lvl1pPr>
            <a:lvl2pPr marL="742950" indent="-285750" defTabSz="920750" eaLnBrk="0" hangingPunct="0">
              <a:defRPr sz="2400">
                <a:solidFill>
                  <a:schemeClr val="tx1"/>
                </a:solidFill>
                <a:latin typeface="Arial" charset="0"/>
                <a:ea typeface="ＭＳ Ｐゴシック" pitchFamily="34" charset="-128"/>
              </a:defRPr>
            </a:lvl2pPr>
            <a:lvl3pPr marL="1143000" indent="-228600" defTabSz="920750" eaLnBrk="0" hangingPunct="0">
              <a:defRPr sz="2400">
                <a:solidFill>
                  <a:schemeClr val="tx1"/>
                </a:solidFill>
                <a:latin typeface="Arial" charset="0"/>
                <a:ea typeface="ＭＳ Ｐゴシック" pitchFamily="34" charset="-128"/>
              </a:defRPr>
            </a:lvl3pPr>
            <a:lvl4pPr marL="1600200" indent="-228600" defTabSz="920750" eaLnBrk="0" hangingPunct="0">
              <a:defRPr sz="2400">
                <a:solidFill>
                  <a:schemeClr val="tx1"/>
                </a:solidFill>
                <a:latin typeface="Arial" charset="0"/>
                <a:ea typeface="ＭＳ Ｐゴシック" pitchFamily="34" charset="-128"/>
              </a:defRPr>
            </a:lvl4pPr>
            <a:lvl5pPr marL="2057400" indent="-228600" defTabSz="920750" eaLnBrk="0" hangingPunct="0">
              <a:defRPr sz="2400">
                <a:solidFill>
                  <a:schemeClr val="tx1"/>
                </a:solidFill>
                <a:latin typeface="Arial" charset="0"/>
                <a:ea typeface="ＭＳ Ｐゴシック" pitchFamily="34" charset="-128"/>
              </a:defRPr>
            </a:lvl5pPr>
            <a:lvl6pPr marL="2514600" indent="-228600" defTabSz="92075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2075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2075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2075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eaLnBrk="1" hangingPunct="1"/>
            <a:fld id="{E3F72DC5-01EB-4822-A681-6F10B93D4402}" type="slidenum">
              <a:rPr lang="en-US" altLang="en-US" sz="1300"/>
              <a:pPr algn="r" eaLnBrk="1" hangingPunct="1"/>
              <a:t>3</a:t>
            </a:fld>
            <a:endParaRPr lang="en-US" altLang="en-US" sz="1300"/>
          </a:p>
        </p:txBody>
      </p:sp>
    </p:spTree>
    <p:extLst>
      <p:ext uri="{BB962C8B-B14F-4D97-AF65-F5344CB8AC3E}">
        <p14:creationId xmlns:p14="http://schemas.microsoft.com/office/powerpoint/2010/main" val="41513766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a:defRPr sz="2900">
                <a:solidFill>
                  <a:schemeClr val="tx1"/>
                </a:solidFill>
                <a:latin typeface="Arial" charset="0"/>
                <a:ea typeface="ＭＳ Ｐゴシック" pitchFamily="34" charset="-128"/>
              </a:defRPr>
            </a:lvl1pPr>
            <a:lvl2pPr marL="776419" indent="-298623">
              <a:defRPr sz="2900">
                <a:solidFill>
                  <a:schemeClr val="tx1"/>
                </a:solidFill>
                <a:latin typeface="Arial" charset="0"/>
                <a:ea typeface="ＭＳ Ｐゴシック" pitchFamily="34" charset="-128"/>
              </a:defRPr>
            </a:lvl2pPr>
            <a:lvl3pPr marL="1194491" indent="-238898">
              <a:defRPr sz="2900">
                <a:solidFill>
                  <a:schemeClr val="tx1"/>
                </a:solidFill>
                <a:latin typeface="Arial" charset="0"/>
                <a:ea typeface="ＭＳ Ｐゴシック" pitchFamily="34" charset="-128"/>
              </a:defRPr>
            </a:lvl3pPr>
            <a:lvl4pPr marL="1672289" indent="-238898">
              <a:defRPr sz="2900">
                <a:solidFill>
                  <a:schemeClr val="tx1"/>
                </a:solidFill>
                <a:latin typeface="Arial" charset="0"/>
                <a:ea typeface="ＭＳ Ｐゴシック" pitchFamily="34" charset="-128"/>
              </a:defRPr>
            </a:lvl4pPr>
            <a:lvl5pPr marL="2150085" indent="-238898">
              <a:defRPr sz="2900">
                <a:solidFill>
                  <a:schemeClr val="tx1"/>
                </a:solidFill>
                <a:latin typeface="Arial" charset="0"/>
                <a:ea typeface="ＭＳ Ｐゴシック" pitchFamily="34" charset="-128"/>
              </a:defRPr>
            </a:lvl5pPr>
            <a:lvl6pPr marL="2627881" indent="-238898" eaLnBrk="0" fontAlgn="base" hangingPunct="0">
              <a:spcBef>
                <a:spcPct val="0"/>
              </a:spcBef>
              <a:spcAft>
                <a:spcPct val="0"/>
              </a:spcAft>
              <a:defRPr sz="2900">
                <a:solidFill>
                  <a:schemeClr val="tx1"/>
                </a:solidFill>
                <a:latin typeface="Arial" charset="0"/>
                <a:ea typeface="ＭＳ Ｐゴシック" pitchFamily="34" charset="-128"/>
              </a:defRPr>
            </a:lvl6pPr>
            <a:lvl7pPr marL="3105678" indent="-238898" eaLnBrk="0" fontAlgn="base" hangingPunct="0">
              <a:spcBef>
                <a:spcPct val="0"/>
              </a:spcBef>
              <a:spcAft>
                <a:spcPct val="0"/>
              </a:spcAft>
              <a:defRPr sz="2900">
                <a:solidFill>
                  <a:schemeClr val="tx1"/>
                </a:solidFill>
                <a:latin typeface="Arial" charset="0"/>
                <a:ea typeface="ＭＳ Ｐゴシック" pitchFamily="34" charset="-128"/>
              </a:defRPr>
            </a:lvl7pPr>
            <a:lvl8pPr marL="3583474" indent="-238898" eaLnBrk="0" fontAlgn="base" hangingPunct="0">
              <a:spcBef>
                <a:spcPct val="0"/>
              </a:spcBef>
              <a:spcAft>
                <a:spcPct val="0"/>
              </a:spcAft>
              <a:defRPr sz="2900">
                <a:solidFill>
                  <a:schemeClr val="tx1"/>
                </a:solidFill>
                <a:latin typeface="Arial" charset="0"/>
                <a:ea typeface="ＭＳ Ｐゴシック" pitchFamily="34" charset="-128"/>
              </a:defRPr>
            </a:lvl8pPr>
            <a:lvl9pPr marL="4061272" indent="-238898" eaLnBrk="0" fontAlgn="base" hangingPunct="0">
              <a:spcBef>
                <a:spcPct val="0"/>
              </a:spcBef>
              <a:spcAft>
                <a:spcPct val="0"/>
              </a:spcAft>
              <a:defRPr sz="2900">
                <a:solidFill>
                  <a:schemeClr val="tx1"/>
                </a:solidFill>
                <a:latin typeface="Arial" charset="0"/>
                <a:ea typeface="ＭＳ Ｐゴシック" pitchFamily="34" charset="-128"/>
              </a:defRPr>
            </a:lvl9pPr>
          </a:lstStyle>
          <a:p>
            <a:fld id="{023D7C26-F77D-483E-9508-C7B3C8EFED5D}" type="slidenum">
              <a:rPr lang="en-US" altLang="en-US" sz="1100"/>
              <a:pPr/>
              <a:t>30</a:t>
            </a:fld>
            <a:endParaRPr lang="en-US" altLang="en-US" sz="1100"/>
          </a:p>
        </p:txBody>
      </p:sp>
      <p:sp>
        <p:nvSpPr>
          <p:cNvPr id="67587" name="Rectangle 2"/>
          <p:cNvSpPr>
            <a:spLocks noGrp="1" noRot="1" noChangeAspect="1" noChangeArrowheads="1" noTextEdit="1"/>
          </p:cNvSpPr>
          <p:nvPr>
            <p:ph type="sldImg"/>
          </p:nvPr>
        </p:nvSpPr>
        <p:spPr>
          <a:xfrm>
            <a:off x="1258888" y="719138"/>
            <a:ext cx="4797425" cy="3598862"/>
          </a:xfrm>
          <a:ln/>
        </p:spPr>
      </p:sp>
      <p:sp>
        <p:nvSpPr>
          <p:cNvPr id="67588" name="Rectangle 3"/>
          <p:cNvSpPr>
            <a:spLocks noGrp="1" noChangeArrowheads="1"/>
          </p:cNvSpPr>
          <p:nvPr>
            <p:ph type="body" idx="1"/>
          </p:nvPr>
        </p:nvSpPr>
        <p:spPr>
          <a:xfrm>
            <a:off x="977054" y="4559589"/>
            <a:ext cx="5359400" cy="4318572"/>
          </a:xfrm>
          <a:noFill/>
        </p:spPr>
        <p:txBody>
          <a:bodyPr/>
          <a:lstStyle/>
          <a:p>
            <a:pPr eaLnBrk="1" hangingPunct="1"/>
            <a:r>
              <a:rPr lang="en-US" altLang="en-US" dirty="0" smtClean="0"/>
              <a:t>What are the key aspects of a Guaranteed Universal Life policy?</a:t>
            </a:r>
          </a:p>
          <a:p>
            <a:pPr eaLnBrk="1" hangingPunct="1"/>
            <a:endParaRPr lang="en-US" altLang="en-US" dirty="0"/>
          </a:p>
          <a:p>
            <a:pPr eaLnBrk="1" hangingPunct="1"/>
            <a:r>
              <a:rPr lang="en-US" altLang="en-US" dirty="0" smtClean="0"/>
              <a:t>Read slide</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does inflation do to the real value of money over time?</a:t>
            </a:r>
          </a:p>
          <a:p>
            <a:endParaRPr lang="en-US" dirty="0" smtClean="0"/>
          </a:p>
          <a:p>
            <a:r>
              <a:rPr lang="en-US" dirty="0" smtClean="0"/>
              <a:t>$1mm</a:t>
            </a:r>
            <a:r>
              <a:rPr lang="en-US" baseline="0" dirty="0" smtClean="0"/>
              <a:t> Present value at 3.5% over 15 years equals $596,891</a:t>
            </a:r>
            <a:endParaRPr lang="en-US" dirty="0" smtClean="0"/>
          </a:p>
          <a:p>
            <a:pPr defTabSz="914356">
              <a:defRPr/>
            </a:pPr>
            <a:r>
              <a:rPr lang="en-US" dirty="0" smtClean="0"/>
              <a:t>$1mm</a:t>
            </a:r>
            <a:r>
              <a:rPr lang="en-US" baseline="0" dirty="0" smtClean="0"/>
              <a:t> Present value at 3.5% over 30 years equals $356,278</a:t>
            </a:r>
          </a:p>
        </p:txBody>
      </p:sp>
      <p:sp>
        <p:nvSpPr>
          <p:cNvPr id="4" name="Slide Number Placeholder 3"/>
          <p:cNvSpPr>
            <a:spLocks noGrp="1"/>
          </p:cNvSpPr>
          <p:nvPr>
            <p:ph type="sldNum" sz="quarter" idx="10"/>
          </p:nvPr>
        </p:nvSpPr>
        <p:spPr/>
        <p:txBody>
          <a:bodyPr/>
          <a:lstStyle/>
          <a:p>
            <a:pPr>
              <a:defRPr/>
            </a:pPr>
            <a:fld id="{D96598D3-F4A3-4D15-90D0-FFCE1D8C92A8}" type="slidenum">
              <a:rPr lang="en-US" smtClean="0"/>
              <a:pPr>
                <a:defRPr/>
              </a:pPr>
              <a:t>31</a:t>
            </a:fld>
            <a:endParaRPr lang="en-US"/>
          </a:p>
        </p:txBody>
      </p:sp>
    </p:spTree>
    <p:extLst>
      <p:ext uri="{BB962C8B-B14F-4D97-AF65-F5344CB8AC3E}">
        <p14:creationId xmlns:p14="http://schemas.microsoft.com/office/powerpoint/2010/main" val="28273100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p:spPr>
        <p:txBody>
          <a:bodyPr/>
          <a:lstStyle/>
          <a:p>
            <a:r>
              <a:rPr lang="en-US" altLang="en-US" smtClean="0"/>
              <a:t>Cash values can provide for life distribution</a:t>
            </a:r>
          </a:p>
          <a:p>
            <a:endParaRPr lang="en-US" altLang="en-US" smtClean="0"/>
          </a:p>
          <a:p>
            <a:r>
              <a:rPr lang="en-US" altLang="en-US" smtClean="0"/>
              <a:t>If significant cash values exist, disruption in gifted amounts may be less problematic.  </a:t>
            </a:r>
          </a:p>
          <a:p>
            <a:endParaRPr lang="en-US" altLang="en-US" smtClean="0"/>
          </a:p>
          <a:p>
            <a:r>
              <a:rPr lang="en-US" altLang="en-US" smtClean="0"/>
              <a:t>If the death benefit needs of the trust bene’s change.  If for instance a benefiary is single at the time of the trust drafting.  move forward in time - now he/she is married with kids.  Grantor may wish to provide additional death benefit for the bene and his/her family by utilizing the policy cash values to purchase additional insurance products on Grantor's life.</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about second to die policies.</a:t>
            </a:r>
          </a:p>
          <a:p>
            <a:endParaRPr lang="en-US" dirty="0"/>
          </a:p>
          <a:p>
            <a:r>
              <a:rPr lang="en-US" dirty="0" smtClean="0"/>
              <a:t>Read slide.</a:t>
            </a:r>
            <a:endParaRPr lang="en-US" dirty="0"/>
          </a:p>
        </p:txBody>
      </p:sp>
      <p:sp>
        <p:nvSpPr>
          <p:cNvPr id="4" name="Slide Number Placeholder 3"/>
          <p:cNvSpPr>
            <a:spLocks noGrp="1"/>
          </p:cNvSpPr>
          <p:nvPr>
            <p:ph type="sldNum" sz="quarter" idx="10"/>
          </p:nvPr>
        </p:nvSpPr>
        <p:spPr/>
        <p:txBody>
          <a:bodyPr/>
          <a:lstStyle/>
          <a:p>
            <a:pPr>
              <a:defRPr/>
            </a:pPr>
            <a:fld id="{D96598D3-F4A3-4D15-90D0-FFCE1D8C92A8}" type="slidenum">
              <a:rPr lang="en-US" smtClean="0"/>
              <a:pPr>
                <a:defRPr/>
              </a:pPr>
              <a:t>33</a:t>
            </a:fld>
            <a:endParaRPr lang="en-US"/>
          </a:p>
        </p:txBody>
      </p:sp>
    </p:spTree>
    <p:extLst>
      <p:ext uri="{BB962C8B-B14F-4D97-AF65-F5344CB8AC3E}">
        <p14:creationId xmlns:p14="http://schemas.microsoft.com/office/powerpoint/2010/main" val="6653321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comparison of the premiums and death benefits of these policies.</a:t>
            </a:r>
          </a:p>
          <a:p>
            <a:endParaRPr lang="en-US" dirty="0"/>
          </a:p>
          <a:p>
            <a:r>
              <a:rPr lang="en-US" dirty="0" smtClean="0"/>
              <a:t>Review designs.</a:t>
            </a:r>
            <a:endParaRPr lang="en-US" dirty="0"/>
          </a:p>
        </p:txBody>
      </p:sp>
      <p:sp>
        <p:nvSpPr>
          <p:cNvPr id="4" name="Slide Number Placeholder 3"/>
          <p:cNvSpPr>
            <a:spLocks noGrp="1"/>
          </p:cNvSpPr>
          <p:nvPr>
            <p:ph type="sldNum" sz="quarter" idx="10"/>
          </p:nvPr>
        </p:nvSpPr>
        <p:spPr/>
        <p:txBody>
          <a:bodyPr/>
          <a:lstStyle/>
          <a:p>
            <a:pPr>
              <a:defRPr/>
            </a:pPr>
            <a:fld id="{D96598D3-F4A3-4D15-90D0-FFCE1D8C92A8}" type="slidenum">
              <a:rPr lang="en-US" smtClean="0"/>
              <a:pPr>
                <a:defRPr/>
              </a:pPr>
              <a:t>34</a:t>
            </a:fld>
            <a:endParaRPr lang="en-US"/>
          </a:p>
        </p:txBody>
      </p:sp>
    </p:spTree>
    <p:extLst>
      <p:ext uri="{BB962C8B-B14F-4D97-AF65-F5344CB8AC3E}">
        <p14:creationId xmlns:p14="http://schemas.microsoft.com/office/powerpoint/2010/main" val="14239580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a:defRPr sz="2900">
                <a:solidFill>
                  <a:schemeClr val="tx1"/>
                </a:solidFill>
                <a:latin typeface="Arial" charset="0"/>
                <a:ea typeface="ＭＳ Ｐゴシック" pitchFamily="34" charset="-128"/>
              </a:defRPr>
            </a:lvl1pPr>
            <a:lvl2pPr marL="776419" indent="-298623">
              <a:defRPr sz="2900">
                <a:solidFill>
                  <a:schemeClr val="tx1"/>
                </a:solidFill>
                <a:latin typeface="Arial" charset="0"/>
                <a:ea typeface="ＭＳ Ｐゴシック" pitchFamily="34" charset="-128"/>
              </a:defRPr>
            </a:lvl2pPr>
            <a:lvl3pPr marL="1194491" indent="-238898">
              <a:defRPr sz="2900">
                <a:solidFill>
                  <a:schemeClr val="tx1"/>
                </a:solidFill>
                <a:latin typeface="Arial" charset="0"/>
                <a:ea typeface="ＭＳ Ｐゴシック" pitchFamily="34" charset="-128"/>
              </a:defRPr>
            </a:lvl3pPr>
            <a:lvl4pPr marL="1672289" indent="-238898">
              <a:defRPr sz="2900">
                <a:solidFill>
                  <a:schemeClr val="tx1"/>
                </a:solidFill>
                <a:latin typeface="Arial" charset="0"/>
                <a:ea typeface="ＭＳ Ｐゴシック" pitchFamily="34" charset="-128"/>
              </a:defRPr>
            </a:lvl4pPr>
            <a:lvl5pPr marL="2150085" indent="-238898">
              <a:defRPr sz="2900">
                <a:solidFill>
                  <a:schemeClr val="tx1"/>
                </a:solidFill>
                <a:latin typeface="Arial" charset="0"/>
                <a:ea typeface="ＭＳ Ｐゴシック" pitchFamily="34" charset="-128"/>
              </a:defRPr>
            </a:lvl5pPr>
            <a:lvl6pPr marL="2627881" indent="-238898" eaLnBrk="0" fontAlgn="base" hangingPunct="0">
              <a:spcBef>
                <a:spcPct val="0"/>
              </a:spcBef>
              <a:spcAft>
                <a:spcPct val="0"/>
              </a:spcAft>
              <a:defRPr sz="2900">
                <a:solidFill>
                  <a:schemeClr val="tx1"/>
                </a:solidFill>
                <a:latin typeface="Arial" charset="0"/>
                <a:ea typeface="ＭＳ Ｐゴシック" pitchFamily="34" charset="-128"/>
              </a:defRPr>
            </a:lvl6pPr>
            <a:lvl7pPr marL="3105678" indent="-238898" eaLnBrk="0" fontAlgn="base" hangingPunct="0">
              <a:spcBef>
                <a:spcPct val="0"/>
              </a:spcBef>
              <a:spcAft>
                <a:spcPct val="0"/>
              </a:spcAft>
              <a:defRPr sz="2900">
                <a:solidFill>
                  <a:schemeClr val="tx1"/>
                </a:solidFill>
                <a:latin typeface="Arial" charset="0"/>
                <a:ea typeface="ＭＳ Ｐゴシック" pitchFamily="34" charset="-128"/>
              </a:defRPr>
            </a:lvl7pPr>
            <a:lvl8pPr marL="3583474" indent="-238898" eaLnBrk="0" fontAlgn="base" hangingPunct="0">
              <a:spcBef>
                <a:spcPct val="0"/>
              </a:spcBef>
              <a:spcAft>
                <a:spcPct val="0"/>
              </a:spcAft>
              <a:defRPr sz="2900">
                <a:solidFill>
                  <a:schemeClr val="tx1"/>
                </a:solidFill>
                <a:latin typeface="Arial" charset="0"/>
                <a:ea typeface="ＭＳ Ｐゴシック" pitchFamily="34" charset="-128"/>
              </a:defRPr>
            </a:lvl8pPr>
            <a:lvl9pPr marL="4061272" indent="-238898" eaLnBrk="0" fontAlgn="base" hangingPunct="0">
              <a:spcBef>
                <a:spcPct val="0"/>
              </a:spcBef>
              <a:spcAft>
                <a:spcPct val="0"/>
              </a:spcAft>
              <a:defRPr sz="2900">
                <a:solidFill>
                  <a:schemeClr val="tx1"/>
                </a:solidFill>
                <a:latin typeface="Arial" charset="0"/>
                <a:ea typeface="ＭＳ Ｐゴシック" pitchFamily="34" charset="-128"/>
              </a:defRPr>
            </a:lvl9pPr>
          </a:lstStyle>
          <a:p>
            <a:fld id="{5688242B-524F-4FEB-9946-E9FA644AF326}" type="slidenum">
              <a:rPr lang="en-US" altLang="en-US" sz="1100"/>
              <a:pPr/>
              <a:t>35</a:t>
            </a:fld>
            <a:endParaRPr lang="en-US" altLang="en-US" sz="1100"/>
          </a:p>
        </p:txBody>
      </p:sp>
      <p:sp>
        <p:nvSpPr>
          <p:cNvPr id="69635" name="Rectangle 2"/>
          <p:cNvSpPr>
            <a:spLocks noGrp="1" noRot="1" noChangeAspect="1" noChangeArrowheads="1" noTextEdit="1"/>
          </p:cNvSpPr>
          <p:nvPr>
            <p:ph type="sldImg"/>
          </p:nvPr>
        </p:nvSpPr>
        <p:spPr>
          <a:xfrm>
            <a:off x="1257300" y="719138"/>
            <a:ext cx="4797425" cy="3598862"/>
          </a:xfrm>
          <a:ln/>
        </p:spPr>
      </p:sp>
      <p:sp>
        <p:nvSpPr>
          <p:cNvPr id="69636" name="Rectangle 3"/>
          <p:cNvSpPr>
            <a:spLocks noGrp="1" noChangeArrowheads="1"/>
          </p:cNvSpPr>
          <p:nvPr>
            <p:ph type="body" idx="1"/>
          </p:nvPr>
        </p:nvSpPr>
        <p:spPr>
          <a:xfrm>
            <a:off x="977054" y="4559589"/>
            <a:ext cx="5359400" cy="4318572"/>
          </a:xfrm>
          <a:noFill/>
        </p:spPr>
        <p:txBody>
          <a:bodyPr/>
          <a:lstStyle/>
          <a:p>
            <a:pPr eaLnBrk="1" hangingPunct="1"/>
            <a:r>
              <a:rPr lang="en-US" altLang="en-US" sz="900" dirty="0" err="1"/>
              <a:t>JSwl</a:t>
            </a:r>
            <a:r>
              <a:rPr lang="en-US" altLang="en-US" sz="900" dirty="0"/>
              <a:t> w/Term Blend.  The illustrated values reflect a 50/50 blend of </a:t>
            </a:r>
            <a:r>
              <a:rPr lang="en-US" altLang="en-US" sz="900" dirty="0" err="1"/>
              <a:t>JSwl</a:t>
            </a:r>
            <a:r>
              <a:rPr lang="en-US" altLang="en-US" sz="900" dirty="0"/>
              <a:t> and term.</a:t>
            </a:r>
          </a:p>
          <a:p>
            <a:pPr eaLnBrk="1" hangingPunct="1"/>
            <a:r>
              <a:rPr lang="en-US" altLang="en-US" sz="900" dirty="0"/>
              <a:t>This term rider provides additional life insurance coverage and premium flexibility. The death benefit is level, selected by the policy owner at the time of the application. The term is comprised of one-year term insurance and paid-up additions. Every year, rider premiums, less a premium expense charge and any applicable modal charges, and policy dividends are used to purchase one-year term insurance, paid-up insurance additions or a combination of both equal to the term.  The mix of term insurance and paid-up additions in the term changes each year. It is anticipated, but not guaranteed, that over time the amount of term insurance will decrease and the amount of paid-up additions will increase - until the crossover year. The crossover year is the point in time when the paid-up additional insurance death benefit is equal to the term and the purchase of one-year term is no longer necessary.</a:t>
            </a:r>
            <a:br>
              <a:rPr lang="en-US" altLang="en-US" sz="900" dirty="0"/>
            </a:br>
            <a:endParaRPr lang="en-US" altLang="en-US" sz="900" dirty="0"/>
          </a:p>
          <a:p>
            <a:pPr eaLnBrk="1" hangingPunct="1"/>
            <a:r>
              <a:rPr lang="en-US" altLang="en-US" sz="900" dirty="0"/>
              <a:t>The illustrated death benefits provided by term would be significantly affected by a change in the dividend option prior to the crossover age. Based on the illustrated dividend scale, the crossover age for this policy is attained age 101 of the younger insured.</a:t>
            </a:r>
          </a:p>
          <a:p>
            <a:pPr eaLnBrk="1" hangingPunct="1"/>
            <a:r>
              <a:rPr lang="en-US" altLang="en-US" sz="900" dirty="0"/>
              <a:t/>
            </a:r>
            <a:br>
              <a:rPr lang="en-US" altLang="en-US" sz="900" dirty="0"/>
            </a:br>
            <a:r>
              <a:rPr lang="en-US" altLang="en-US" sz="900" dirty="0"/>
              <a:t>Term premiums are based on illustrated dividends and current term and service charges which are not guaranteed and are subject to change. These payments do not guarantee term.</a:t>
            </a:r>
          </a:p>
          <a:p>
            <a:pPr eaLnBrk="1" hangingPunct="1"/>
            <a:endParaRPr lang="en-US" altLang="en-US" sz="900" dirty="0"/>
          </a:p>
          <a:p>
            <a:pPr eaLnBrk="1" hangingPunct="1"/>
            <a:r>
              <a:rPr lang="en-US" altLang="en-US" sz="900" dirty="0" err="1"/>
              <a:t>JSulG</a:t>
            </a:r>
            <a:r>
              <a:rPr lang="en-US" altLang="en-US" sz="900" dirty="0"/>
              <a:t>.  Death Benefit Option 1 has been selected.  </a:t>
            </a:r>
            <a:r>
              <a:rPr lang="en-US" altLang="en-US" sz="900" dirty="0" err="1"/>
              <a:t>JSulG</a:t>
            </a:r>
            <a:r>
              <a:rPr lang="en-US" altLang="en-US" sz="900" dirty="0"/>
              <a:t> is a survivorship universal life policy offering a Guaranteed Death Benefit Safety Test.</a:t>
            </a:r>
          </a:p>
          <a:p>
            <a:pPr eaLnBrk="1" hangingPunct="1"/>
            <a:endParaRPr lang="en-US" altLang="en-US" sz="900" dirty="0"/>
          </a:p>
          <a:p>
            <a:pPr eaLnBrk="1" hangingPunct="1"/>
            <a:r>
              <a:rPr lang="en-US" altLang="en-US" sz="900" dirty="0"/>
              <a:t>KEY POINT: For 9% more premium and a reduction in the death benefit from 100% to some percentage less than this (50% shown), you get $5.7 million of cash value, a premium difference of $296,000 over this period of time results in $5.7 million in cash value at age 85.</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the difference in the Trust owned cash values of these policies?</a:t>
            </a:r>
          </a:p>
          <a:p>
            <a:endParaRPr lang="en-US" dirty="0"/>
          </a:p>
          <a:p>
            <a:r>
              <a:rPr lang="en-US" dirty="0" smtClean="0"/>
              <a:t>Read slide.</a:t>
            </a:r>
            <a:endParaRPr lang="en-US" dirty="0"/>
          </a:p>
        </p:txBody>
      </p:sp>
      <p:sp>
        <p:nvSpPr>
          <p:cNvPr id="4" name="Slide Number Placeholder 3"/>
          <p:cNvSpPr>
            <a:spLocks noGrp="1"/>
          </p:cNvSpPr>
          <p:nvPr>
            <p:ph type="sldNum" sz="quarter" idx="10"/>
          </p:nvPr>
        </p:nvSpPr>
        <p:spPr/>
        <p:txBody>
          <a:bodyPr/>
          <a:lstStyle/>
          <a:p>
            <a:pPr>
              <a:defRPr/>
            </a:pPr>
            <a:fld id="{D96598D3-F4A3-4D15-90D0-FFCE1D8C92A8}" type="slidenum">
              <a:rPr lang="en-US" smtClean="0"/>
              <a:pPr>
                <a:defRPr/>
              </a:pPr>
              <a:t>36</a:t>
            </a:fld>
            <a:endParaRPr lang="en-US"/>
          </a:p>
        </p:txBody>
      </p:sp>
    </p:spTree>
    <p:extLst>
      <p:ext uri="{BB962C8B-B14F-4D97-AF65-F5344CB8AC3E}">
        <p14:creationId xmlns:p14="http://schemas.microsoft.com/office/powerpoint/2010/main" val="14507833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p:txBody>
          <a:bodyPr/>
          <a:lstStyle>
            <a:lvl1pPr defTabSz="972183">
              <a:defRPr kumimoji="1" sz="1300">
                <a:solidFill>
                  <a:schemeClr val="tx1"/>
                </a:solidFill>
                <a:latin typeface="Times New Roman" pitchFamily="18" charset="0"/>
              </a:defRPr>
            </a:lvl1pPr>
            <a:lvl2pPr marL="776419" indent="-298623" defTabSz="972183">
              <a:defRPr kumimoji="1" sz="1300">
                <a:solidFill>
                  <a:schemeClr val="tx1"/>
                </a:solidFill>
                <a:latin typeface="Times New Roman" pitchFamily="18" charset="0"/>
              </a:defRPr>
            </a:lvl2pPr>
            <a:lvl3pPr marL="1194491" indent="-238898" defTabSz="972183">
              <a:defRPr kumimoji="1" sz="1300">
                <a:solidFill>
                  <a:schemeClr val="tx1"/>
                </a:solidFill>
                <a:latin typeface="Times New Roman" pitchFamily="18" charset="0"/>
              </a:defRPr>
            </a:lvl3pPr>
            <a:lvl4pPr marL="1672289" indent="-238898" defTabSz="972183">
              <a:defRPr kumimoji="1" sz="1300">
                <a:solidFill>
                  <a:schemeClr val="tx1"/>
                </a:solidFill>
                <a:latin typeface="Times New Roman" pitchFamily="18" charset="0"/>
              </a:defRPr>
            </a:lvl4pPr>
            <a:lvl5pPr marL="2150085" indent="-238898" defTabSz="972183">
              <a:defRPr kumimoji="1" sz="1300">
                <a:solidFill>
                  <a:schemeClr val="tx1"/>
                </a:solidFill>
                <a:latin typeface="Times New Roman" pitchFamily="18" charset="0"/>
              </a:defRPr>
            </a:lvl5pPr>
            <a:lvl6pPr marL="2627881" indent="-238898" defTabSz="972183" eaLnBrk="0" fontAlgn="base" hangingPunct="0">
              <a:spcBef>
                <a:spcPct val="30000"/>
              </a:spcBef>
              <a:spcAft>
                <a:spcPct val="0"/>
              </a:spcAft>
              <a:defRPr kumimoji="1" sz="1300">
                <a:solidFill>
                  <a:schemeClr val="tx1"/>
                </a:solidFill>
                <a:latin typeface="Times New Roman" pitchFamily="18" charset="0"/>
              </a:defRPr>
            </a:lvl6pPr>
            <a:lvl7pPr marL="3105678" indent="-238898" defTabSz="972183" eaLnBrk="0" fontAlgn="base" hangingPunct="0">
              <a:spcBef>
                <a:spcPct val="30000"/>
              </a:spcBef>
              <a:spcAft>
                <a:spcPct val="0"/>
              </a:spcAft>
              <a:defRPr kumimoji="1" sz="1300">
                <a:solidFill>
                  <a:schemeClr val="tx1"/>
                </a:solidFill>
                <a:latin typeface="Times New Roman" pitchFamily="18" charset="0"/>
              </a:defRPr>
            </a:lvl7pPr>
            <a:lvl8pPr marL="3583474" indent="-238898" defTabSz="972183" eaLnBrk="0" fontAlgn="base" hangingPunct="0">
              <a:spcBef>
                <a:spcPct val="30000"/>
              </a:spcBef>
              <a:spcAft>
                <a:spcPct val="0"/>
              </a:spcAft>
              <a:defRPr kumimoji="1" sz="1300">
                <a:solidFill>
                  <a:schemeClr val="tx1"/>
                </a:solidFill>
                <a:latin typeface="Times New Roman" pitchFamily="18" charset="0"/>
              </a:defRPr>
            </a:lvl8pPr>
            <a:lvl9pPr marL="4061272" indent="-238898" defTabSz="972183" eaLnBrk="0" fontAlgn="base" hangingPunct="0">
              <a:spcBef>
                <a:spcPct val="30000"/>
              </a:spcBef>
              <a:spcAft>
                <a:spcPct val="0"/>
              </a:spcAft>
              <a:defRPr kumimoji="1" sz="1300">
                <a:solidFill>
                  <a:schemeClr val="tx1"/>
                </a:solidFill>
                <a:latin typeface="Times New Roman" pitchFamily="18" charset="0"/>
              </a:defRPr>
            </a:lvl9pPr>
          </a:lstStyle>
          <a:p>
            <a:pPr>
              <a:defRPr/>
            </a:pPr>
            <a:fld id="{BCCB9826-BEB4-424C-A878-03B51B64ED6F}" type="slidenum">
              <a:rPr kumimoji="0" lang="en-US" altLang="en-US" smtClean="0"/>
              <a:pPr>
                <a:defRPr/>
              </a:pPr>
              <a:t>37</a:t>
            </a:fld>
            <a:endParaRPr kumimoji="0" lang="en-US" alt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r>
              <a:rPr lang="en-US" altLang="en-US" sz="1400" dirty="0"/>
              <a:t>Read the text</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from slide.</a:t>
            </a:r>
            <a:endParaRPr lang="en-US" dirty="0"/>
          </a:p>
        </p:txBody>
      </p:sp>
      <p:sp>
        <p:nvSpPr>
          <p:cNvPr id="4" name="Slide Number Placeholder 3"/>
          <p:cNvSpPr>
            <a:spLocks noGrp="1"/>
          </p:cNvSpPr>
          <p:nvPr>
            <p:ph type="sldNum" sz="quarter" idx="10"/>
          </p:nvPr>
        </p:nvSpPr>
        <p:spPr/>
        <p:txBody>
          <a:bodyPr/>
          <a:lstStyle/>
          <a:p>
            <a:pPr>
              <a:defRPr/>
            </a:pPr>
            <a:fld id="{D96598D3-F4A3-4D15-90D0-FFCE1D8C92A8}" type="slidenum">
              <a:rPr lang="en-US" smtClean="0"/>
              <a:pPr>
                <a:defRPr/>
              </a:pPr>
              <a:t>38</a:t>
            </a:fld>
            <a:endParaRPr lang="en-US"/>
          </a:p>
        </p:txBody>
      </p:sp>
    </p:spTree>
    <p:extLst>
      <p:ext uri="{BB962C8B-B14F-4D97-AF65-F5344CB8AC3E}">
        <p14:creationId xmlns:p14="http://schemas.microsoft.com/office/powerpoint/2010/main" val="6679060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from slide.</a:t>
            </a:r>
          </a:p>
          <a:p>
            <a:endParaRPr lang="en-US" dirty="0"/>
          </a:p>
        </p:txBody>
      </p:sp>
      <p:sp>
        <p:nvSpPr>
          <p:cNvPr id="4" name="Slide Number Placeholder 3"/>
          <p:cNvSpPr>
            <a:spLocks noGrp="1"/>
          </p:cNvSpPr>
          <p:nvPr>
            <p:ph type="sldNum" sz="quarter" idx="10"/>
          </p:nvPr>
        </p:nvSpPr>
        <p:spPr/>
        <p:txBody>
          <a:bodyPr/>
          <a:lstStyle/>
          <a:p>
            <a:pPr>
              <a:defRPr/>
            </a:pPr>
            <a:fld id="{D96598D3-F4A3-4D15-90D0-FFCE1D8C92A8}" type="slidenum">
              <a:rPr lang="en-US" smtClean="0"/>
              <a:pPr>
                <a:defRPr/>
              </a:pPr>
              <a:t>39</a:t>
            </a:fld>
            <a:endParaRPr lang="en-US"/>
          </a:p>
        </p:txBody>
      </p:sp>
    </p:spTree>
    <p:extLst>
      <p:ext uri="{BB962C8B-B14F-4D97-AF65-F5344CB8AC3E}">
        <p14:creationId xmlns:p14="http://schemas.microsoft.com/office/powerpoint/2010/main" val="3989176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lvl1pPr defTabSz="972183">
              <a:defRPr kumimoji="1" sz="1300">
                <a:solidFill>
                  <a:schemeClr val="tx1"/>
                </a:solidFill>
                <a:latin typeface="Times New Roman" pitchFamily="18" charset="0"/>
              </a:defRPr>
            </a:lvl1pPr>
            <a:lvl2pPr marL="776419" indent="-298623" defTabSz="972183">
              <a:defRPr kumimoji="1" sz="1300">
                <a:solidFill>
                  <a:schemeClr val="tx1"/>
                </a:solidFill>
                <a:latin typeface="Times New Roman" pitchFamily="18" charset="0"/>
              </a:defRPr>
            </a:lvl2pPr>
            <a:lvl3pPr marL="1194491" indent="-238898" defTabSz="972183">
              <a:defRPr kumimoji="1" sz="1300">
                <a:solidFill>
                  <a:schemeClr val="tx1"/>
                </a:solidFill>
                <a:latin typeface="Times New Roman" pitchFamily="18" charset="0"/>
              </a:defRPr>
            </a:lvl3pPr>
            <a:lvl4pPr marL="1672289" indent="-238898" defTabSz="972183">
              <a:defRPr kumimoji="1" sz="1300">
                <a:solidFill>
                  <a:schemeClr val="tx1"/>
                </a:solidFill>
                <a:latin typeface="Times New Roman" pitchFamily="18" charset="0"/>
              </a:defRPr>
            </a:lvl4pPr>
            <a:lvl5pPr marL="2150085" indent="-238898" defTabSz="972183">
              <a:defRPr kumimoji="1" sz="1300">
                <a:solidFill>
                  <a:schemeClr val="tx1"/>
                </a:solidFill>
                <a:latin typeface="Times New Roman" pitchFamily="18" charset="0"/>
              </a:defRPr>
            </a:lvl5pPr>
            <a:lvl6pPr marL="2627881" indent="-238898" defTabSz="972183" eaLnBrk="0" fontAlgn="base" hangingPunct="0">
              <a:spcBef>
                <a:spcPct val="30000"/>
              </a:spcBef>
              <a:spcAft>
                <a:spcPct val="0"/>
              </a:spcAft>
              <a:defRPr kumimoji="1" sz="1300">
                <a:solidFill>
                  <a:schemeClr val="tx1"/>
                </a:solidFill>
                <a:latin typeface="Times New Roman" pitchFamily="18" charset="0"/>
              </a:defRPr>
            </a:lvl6pPr>
            <a:lvl7pPr marL="3105678" indent="-238898" defTabSz="972183" eaLnBrk="0" fontAlgn="base" hangingPunct="0">
              <a:spcBef>
                <a:spcPct val="30000"/>
              </a:spcBef>
              <a:spcAft>
                <a:spcPct val="0"/>
              </a:spcAft>
              <a:defRPr kumimoji="1" sz="1300">
                <a:solidFill>
                  <a:schemeClr val="tx1"/>
                </a:solidFill>
                <a:latin typeface="Times New Roman" pitchFamily="18" charset="0"/>
              </a:defRPr>
            </a:lvl7pPr>
            <a:lvl8pPr marL="3583474" indent="-238898" defTabSz="972183" eaLnBrk="0" fontAlgn="base" hangingPunct="0">
              <a:spcBef>
                <a:spcPct val="30000"/>
              </a:spcBef>
              <a:spcAft>
                <a:spcPct val="0"/>
              </a:spcAft>
              <a:defRPr kumimoji="1" sz="1300">
                <a:solidFill>
                  <a:schemeClr val="tx1"/>
                </a:solidFill>
                <a:latin typeface="Times New Roman" pitchFamily="18" charset="0"/>
              </a:defRPr>
            </a:lvl8pPr>
            <a:lvl9pPr marL="4061272" indent="-238898" defTabSz="972183" eaLnBrk="0" fontAlgn="base" hangingPunct="0">
              <a:spcBef>
                <a:spcPct val="30000"/>
              </a:spcBef>
              <a:spcAft>
                <a:spcPct val="0"/>
              </a:spcAft>
              <a:defRPr kumimoji="1" sz="1300">
                <a:solidFill>
                  <a:schemeClr val="tx1"/>
                </a:solidFill>
                <a:latin typeface="Times New Roman" pitchFamily="18" charset="0"/>
              </a:defRPr>
            </a:lvl9pPr>
          </a:lstStyle>
          <a:p>
            <a:pPr>
              <a:defRPr/>
            </a:pPr>
            <a:fld id="{558163B1-266F-4AFE-A57F-3B60DA6F5CFC}" type="slidenum">
              <a:rPr kumimoji="0" lang="en-US" altLang="en-US" smtClean="0"/>
              <a:pPr>
                <a:defRPr/>
              </a:pPr>
              <a:t>4</a:t>
            </a:fld>
            <a:endParaRPr kumimoji="0" lang="en-US" altLang="en-US" smtClean="0"/>
          </a:p>
        </p:txBody>
      </p:sp>
      <p:sp>
        <p:nvSpPr>
          <p:cNvPr id="58371" name="Rectangle 2"/>
          <p:cNvSpPr>
            <a:spLocks noGrp="1" noRot="1" noChangeAspect="1" noChangeArrowheads="1" noTextEdit="1"/>
          </p:cNvSpPr>
          <p:nvPr>
            <p:ph type="sldImg"/>
          </p:nvPr>
        </p:nvSpPr>
        <p:spPr>
          <a:xfrm>
            <a:off x="1273175" y="715963"/>
            <a:ext cx="4770438" cy="3578225"/>
          </a:xfrm>
          <a:ln/>
        </p:spPr>
      </p:sp>
      <p:sp>
        <p:nvSpPr>
          <p:cNvPr id="58372" name="Rectangle 3"/>
          <p:cNvSpPr>
            <a:spLocks noGrp="1" noChangeArrowheads="1"/>
          </p:cNvSpPr>
          <p:nvPr>
            <p:ph type="body" idx="1"/>
          </p:nvPr>
        </p:nvSpPr>
        <p:spPr>
          <a:xfrm>
            <a:off x="975361" y="4533356"/>
            <a:ext cx="5364480" cy="4374317"/>
          </a:xfrm>
          <a:noFill/>
        </p:spPr>
        <p:txBody>
          <a:bodyPr/>
          <a:lstStyle/>
          <a:p>
            <a:r>
              <a:rPr lang="en-US" altLang="en-US" dirty="0" smtClean="0"/>
              <a:t>Let’s look at what happened to the estate and gift taxes under this new law.  The estate tax exemption is the amount of money that an individual can own at their death in their estate without paying taxes on it.  The gift tax exemption is the amount of money an individual can give away during his or her lifetime without having to pay gift tax on it. There was a lot of speculation as to what the numbers were going to be, and drumroll please, the 5 million was made permanent.  Not only that, it is indexed for inflation so is 5.25 million this year and increasing.   The tax rate was increased by 5% to 40% .  So, we get to keep the higher exemption, but higher taxes as well.  </a:t>
            </a:r>
          </a:p>
          <a:p>
            <a:endParaRPr lang="en-US" altLang="en-US" dirty="0" smtClean="0"/>
          </a:p>
          <a:p>
            <a:r>
              <a:rPr lang="en-US" altLang="en-US" dirty="0" smtClean="0"/>
              <a:t>The annual gift tax exclusion was raised as well to 14,000 for 2013 and indexed for inflation, so will keep going up.  The annual exclusion is the amount that a person can gift to anyone they would like on an annual basis without using any of their lifetime gift exemption.  </a:t>
            </a:r>
          </a:p>
          <a:p>
            <a:endParaRPr lang="en-US" altLang="en-US" dirty="0" smtClean="0"/>
          </a:p>
        </p:txBody>
      </p:sp>
    </p:spTree>
    <p:extLst>
      <p:ext uri="{BB962C8B-B14F-4D97-AF65-F5344CB8AC3E}">
        <p14:creationId xmlns:p14="http://schemas.microsoft.com/office/powerpoint/2010/main" val="6002097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from slide.</a:t>
            </a:r>
          </a:p>
          <a:p>
            <a:endParaRPr lang="en-US" dirty="0"/>
          </a:p>
        </p:txBody>
      </p:sp>
      <p:sp>
        <p:nvSpPr>
          <p:cNvPr id="4" name="Slide Number Placeholder 3"/>
          <p:cNvSpPr>
            <a:spLocks noGrp="1"/>
          </p:cNvSpPr>
          <p:nvPr>
            <p:ph type="sldNum" sz="quarter" idx="10"/>
          </p:nvPr>
        </p:nvSpPr>
        <p:spPr/>
        <p:txBody>
          <a:bodyPr/>
          <a:lstStyle/>
          <a:p>
            <a:pPr>
              <a:defRPr/>
            </a:pPr>
            <a:fld id="{D96598D3-F4A3-4D15-90D0-FFCE1D8C92A8}" type="slidenum">
              <a:rPr lang="en-US" smtClean="0"/>
              <a:pPr>
                <a:defRPr/>
              </a:pPr>
              <a:t>40</a:t>
            </a:fld>
            <a:endParaRPr lang="en-US"/>
          </a:p>
        </p:txBody>
      </p:sp>
    </p:spTree>
    <p:extLst>
      <p:ext uri="{BB962C8B-B14F-4D97-AF65-F5344CB8AC3E}">
        <p14:creationId xmlns:p14="http://schemas.microsoft.com/office/powerpoint/2010/main" val="639159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a:defRPr sz="2900">
                <a:solidFill>
                  <a:schemeClr val="tx1"/>
                </a:solidFill>
                <a:latin typeface="Arial" charset="0"/>
                <a:ea typeface="ＭＳ Ｐゴシック" pitchFamily="34" charset="-128"/>
              </a:defRPr>
            </a:lvl1pPr>
            <a:lvl2pPr marL="776419" indent="-298623">
              <a:defRPr sz="2900">
                <a:solidFill>
                  <a:schemeClr val="tx1"/>
                </a:solidFill>
                <a:latin typeface="Arial" charset="0"/>
                <a:ea typeface="ＭＳ Ｐゴシック" pitchFamily="34" charset="-128"/>
              </a:defRPr>
            </a:lvl2pPr>
            <a:lvl3pPr marL="1194491" indent="-238898">
              <a:defRPr sz="2900">
                <a:solidFill>
                  <a:schemeClr val="tx1"/>
                </a:solidFill>
                <a:latin typeface="Arial" charset="0"/>
                <a:ea typeface="ＭＳ Ｐゴシック" pitchFamily="34" charset="-128"/>
              </a:defRPr>
            </a:lvl3pPr>
            <a:lvl4pPr marL="1672289" indent="-238898">
              <a:defRPr sz="2900">
                <a:solidFill>
                  <a:schemeClr val="tx1"/>
                </a:solidFill>
                <a:latin typeface="Arial" charset="0"/>
                <a:ea typeface="ＭＳ Ｐゴシック" pitchFamily="34" charset="-128"/>
              </a:defRPr>
            </a:lvl4pPr>
            <a:lvl5pPr marL="2150085" indent="-238898">
              <a:defRPr sz="2900">
                <a:solidFill>
                  <a:schemeClr val="tx1"/>
                </a:solidFill>
                <a:latin typeface="Arial" charset="0"/>
                <a:ea typeface="ＭＳ Ｐゴシック" pitchFamily="34" charset="-128"/>
              </a:defRPr>
            </a:lvl5pPr>
            <a:lvl6pPr marL="2627881" indent="-238898" eaLnBrk="0" fontAlgn="base" hangingPunct="0">
              <a:spcBef>
                <a:spcPct val="0"/>
              </a:spcBef>
              <a:spcAft>
                <a:spcPct val="0"/>
              </a:spcAft>
              <a:defRPr sz="2900">
                <a:solidFill>
                  <a:schemeClr val="tx1"/>
                </a:solidFill>
                <a:latin typeface="Arial" charset="0"/>
                <a:ea typeface="ＭＳ Ｐゴシック" pitchFamily="34" charset="-128"/>
              </a:defRPr>
            </a:lvl6pPr>
            <a:lvl7pPr marL="3105678" indent="-238898" eaLnBrk="0" fontAlgn="base" hangingPunct="0">
              <a:spcBef>
                <a:spcPct val="0"/>
              </a:spcBef>
              <a:spcAft>
                <a:spcPct val="0"/>
              </a:spcAft>
              <a:defRPr sz="2900">
                <a:solidFill>
                  <a:schemeClr val="tx1"/>
                </a:solidFill>
                <a:latin typeface="Arial" charset="0"/>
                <a:ea typeface="ＭＳ Ｐゴシック" pitchFamily="34" charset="-128"/>
              </a:defRPr>
            </a:lvl7pPr>
            <a:lvl8pPr marL="3583474" indent="-238898" eaLnBrk="0" fontAlgn="base" hangingPunct="0">
              <a:spcBef>
                <a:spcPct val="0"/>
              </a:spcBef>
              <a:spcAft>
                <a:spcPct val="0"/>
              </a:spcAft>
              <a:defRPr sz="2900">
                <a:solidFill>
                  <a:schemeClr val="tx1"/>
                </a:solidFill>
                <a:latin typeface="Arial" charset="0"/>
                <a:ea typeface="ＭＳ Ｐゴシック" pitchFamily="34" charset="-128"/>
              </a:defRPr>
            </a:lvl8pPr>
            <a:lvl9pPr marL="4061272" indent="-238898" eaLnBrk="0" fontAlgn="base" hangingPunct="0">
              <a:spcBef>
                <a:spcPct val="0"/>
              </a:spcBef>
              <a:spcAft>
                <a:spcPct val="0"/>
              </a:spcAft>
              <a:defRPr sz="2900">
                <a:solidFill>
                  <a:schemeClr val="tx1"/>
                </a:solidFill>
                <a:latin typeface="Arial" charset="0"/>
                <a:ea typeface="ＭＳ Ｐゴシック" pitchFamily="34" charset="-128"/>
              </a:defRPr>
            </a:lvl9pPr>
          </a:lstStyle>
          <a:p>
            <a:fld id="{5DF0F61E-C115-400C-8724-7677169A8ABD}" type="slidenum">
              <a:rPr lang="en-US" altLang="en-US" sz="1100"/>
              <a:pPr/>
              <a:t>41</a:t>
            </a:fld>
            <a:endParaRPr lang="en-US" altLang="en-US" sz="1100"/>
          </a:p>
        </p:txBody>
      </p:sp>
      <p:sp>
        <p:nvSpPr>
          <p:cNvPr id="58371" name="Rectangle 2"/>
          <p:cNvSpPr>
            <a:spLocks noGrp="1" noRot="1" noChangeAspect="1" noChangeArrowheads="1" noTextEdit="1"/>
          </p:cNvSpPr>
          <p:nvPr>
            <p:ph type="sldImg"/>
          </p:nvPr>
        </p:nvSpPr>
        <p:spPr>
          <a:xfrm>
            <a:off x="1258888" y="719138"/>
            <a:ext cx="4797425" cy="3598862"/>
          </a:xfrm>
          <a:ln/>
        </p:spPr>
      </p:sp>
      <p:sp>
        <p:nvSpPr>
          <p:cNvPr id="58372" name="Rectangle 3"/>
          <p:cNvSpPr>
            <a:spLocks noGrp="1" noChangeArrowheads="1"/>
          </p:cNvSpPr>
          <p:nvPr>
            <p:ph type="body" idx="1"/>
          </p:nvPr>
        </p:nvSpPr>
        <p:spPr>
          <a:xfrm>
            <a:off x="977054" y="4559589"/>
            <a:ext cx="5359400" cy="4318572"/>
          </a:xfrm>
          <a:noFill/>
        </p:spPr>
        <p:txBody>
          <a:bodyPr/>
          <a:lstStyle/>
          <a:p>
            <a:pPr eaLnBrk="1" hangingPunct="1"/>
            <a:r>
              <a:rPr lang="en-US" altLang="en-US" dirty="0" smtClean="0"/>
              <a:t>Read the text</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txBox="1">
            <a:spLocks noGrp="1" noChangeArrowheads="1"/>
          </p:cNvSpPr>
          <p:nvPr/>
        </p:nvSpPr>
        <p:spPr bwMode="auto">
          <a:xfrm>
            <a:off x="4143588" y="9119173"/>
            <a:ext cx="3169920" cy="480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008" tIns="47505" rIns="95008" bIns="47505" anchor="b"/>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pPr algn="r" eaLnBrk="1" hangingPunct="1"/>
            <a:fld id="{DE63F966-404E-4B7D-BE03-76983E75D6A1}" type="slidenum">
              <a:rPr lang="en-US" altLang="en-US" sz="1100"/>
              <a:pPr algn="r" eaLnBrk="1" hangingPunct="1"/>
              <a:t>42</a:t>
            </a:fld>
            <a:endParaRPr lang="en-US" altLang="en-US" sz="1100"/>
          </a:p>
        </p:txBody>
      </p:sp>
      <p:sp>
        <p:nvSpPr>
          <p:cNvPr id="59395" name="Rectangle 2"/>
          <p:cNvSpPr>
            <a:spLocks noGrp="1" noRot="1" noChangeAspect="1" noChangeArrowheads="1" noTextEdit="1"/>
          </p:cNvSpPr>
          <p:nvPr>
            <p:ph type="sldImg"/>
          </p:nvPr>
        </p:nvSpPr>
        <p:spPr>
          <a:xfrm>
            <a:off x="1258888" y="719138"/>
            <a:ext cx="4797425" cy="3598862"/>
          </a:xfrm>
          <a:ln/>
        </p:spPr>
      </p:sp>
      <p:sp>
        <p:nvSpPr>
          <p:cNvPr id="59396" name="Rectangle 3"/>
          <p:cNvSpPr>
            <a:spLocks noGrp="1" noChangeArrowheads="1"/>
          </p:cNvSpPr>
          <p:nvPr>
            <p:ph type="body" idx="1"/>
          </p:nvPr>
        </p:nvSpPr>
        <p:spPr>
          <a:xfrm>
            <a:off x="977054" y="4559589"/>
            <a:ext cx="5359400" cy="4318572"/>
          </a:xfrm>
          <a:noFill/>
        </p:spPr>
        <p:txBody>
          <a:bodyPr/>
          <a:lstStyle/>
          <a:p>
            <a:pPr eaLnBrk="1" hangingPunct="1"/>
            <a:r>
              <a:rPr lang="en-US" altLang="en-US" dirty="0" smtClean="0"/>
              <a:t>Best practices vary by state and by firm, but there are consistent themes that resonate among tax and legal advisors.</a:t>
            </a:r>
          </a:p>
          <a:p>
            <a:pPr eaLnBrk="1" hangingPunct="1"/>
            <a:endParaRPr lang="en-US" altLang="en-US" dirty="0"/>
          </a:p>
          <a:p>
            <a:pPr eaLnBrk="1" hangingPunct="1"/>
            <a:r>
              <a:rPr lang="en-US" altLang="en-US" dirty="0" smtClean="0"/>
              <a:t>Read text</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want to avoid common inclusion triggers, you can stick with the more tried and tested  aspects of the Grantor Trust Rules.</a:t>
            </a:r>
          </a:p>
          <a:p>
            <a:endParaRPr lang="en-US" dirty="0"/>
          </a:p>
          <a:p>
            <a:r>
              <a:rPr lang="en-US" dirty="0" smtClean="0"/>
              <a:t>Read text</a:t>
            </a:r>
            <a:endParaRPr lang="en-US" dirty="0"/>
          </a:p>
        </p:txBody>
      </p:sp>
      <p:sp>
        <p:nvSpPr>
          <p:cNvPr id="4" name="Slide Number Placeholder 3"/>
          <p:cNvSpPr>
            <a:spLocks noGrp="1"/>
          </p:cNvSpPr>
          <p:nvPr>
            <p:ph type="sldNum" sz="quarter" idx="10"/>
          </p:nvPr>
        </p:nvSpPr>
        <p:spPr/>
        <p:txBody>
          <a:bodyPr/>
          <a:lstStyle/>
          <a:p>
            <a:pPr>
              <a:defRPr/>
            </a:pPr>
            <a:fld id="{D96598D3-F4A3-4D15-90D0-FFCE1D8C92A8}" type="slidenum">
              <a:rPr lang="en-US" smtClean="0"/>
              <a:pPr>
                <a:defRPr/>
              </a:pPr>
              <a:t>43</a:t>
            </a:fld>
            <a:endParaRPr lang="en-US"/>
          </a:p>
        </p:txBody>
      </p:sp>
    </p:spTree>
    <p:extLst>
      <p:ext uri="{BB962C8B-B14F-4D97-AF65-F5344CB8AC3E}">
        <p14:creationId xmlns:p14="http://schemas.microsoft.com/office/powerpoint/2010/main" val="19353670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of the taxation of a Grantor Trust</a:t>
            </a:r>
            <a:endParaRPr lang="en-US" dirty="0"/>
          </a:p>
        </p:txBody>
      </p:sp>
      <p:sp>
        <p:nvSpPr>
          <p:cNvPr id="4" name="Slide Number Placeholder 3"/>
          <p:cNvSpPr>
            <a:spLocks noGrp="1"/>
          </p:cNvSpPr>
          <p:nvPr>
            <p:ph type="sldNum" sz="quarter" idx="10"/>
          </p:nvPr>
        </p:nvSpPr>
        <p:spPr/>
        <p:txBody>
          <a:bodyPr/>
          <a:lstStyle/>
          <a:p>
            <a:pPr>
              <a:defRPr/>
            </a:pPr>
            <a:fld id="{D96598D3-F4A3-4D15-90D0-FFCE1D8C92A8}" type="slidenum">
              <a:rPr lang="en-US" smtClean="0"/>
              <a:pPr>
                <a:defRPr/>
              </a:pPr>
              <a:t>44</a:t>
            </a:fld>
            <a:endParaRPr lang="en-US"/>
          </a:p>
        </p:txBody>
      </p:sp>
    </p:spTree>
    <p:extLst>
      <p:ext uri="{BB962C8B-B14F-4D97-AF65-F5344CB8AC3E}">
        <p14:creationId xmlns:p14="http://schemas.microsoft.com/office/powerpoint/2010/main" val="24364531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p:txBody>
          <a:bodyPr/>
          <a:lstStyle>
            <a:lvl1pPr defTabSz="972183">
              <a:defRPr kumimoji="1" sz="1300">
                <a:solidFill>
                  <a:schemeClr val="tx1"/>
                </a:solidFill>
                <a:latin typeface="Times New Roman" pitchFamily="18" charset="0"/>
              </a:defRPr>
            </a:lvl1pPr>
            <a:lvl2pPr marL="776419" indent="-298623" defTabSz="972183">
              <a:defRPr kumimoji="1" sz="1300">
                <a:solidFill>
                  <a:schemeClr val="tx1"/>
                </a:solidFill>
                <a:latin typeface="Times New Roman" pitchFamily="18" charset="0"/>
              </a:defRPr>
            </a:lvl2pPr>
            <a:lvl3pPr marL="1194491" indent="-238898" defTabSz="972183">
              <a:defRPr kumimoji="1" sz="1300">
                <a:solidFill>
                  <a:schemeClr val="tx1"/>
                </a:solidFill>
                <a:latin typeface="Times New Roman" pitchFamily="18" charset="0"/>
              </a:defRPr>
            </a:lvl3pPr>
            <a:lvl4pPr marL="1672289" indent="-238898" defTabSz="972183">
              <a:defRPr kumimoji="1" sz="1300">
                <a:solidFill>
                  <a:schemeClr val="tx1"/>
                </a:solidFill>
                <a:latin typeface="Times New Roman" pitchFamily="18" charset="0"/>
              </a:defRPr>
            </a:lvl4pPr>
            <a:lvl5pPr marL="2150085" indent="-238898" defTabSz="972183">
              <a:defRPr kumimoji="1" sz="1300">
                <a:solidFill>
                  <a:schemeClr val="tx1"/>
                </a:solidFill>
                <a:latin typeface="Times New Roman" pitchFamily="18" charset="0"/>
              </a:defRPr>
            </a:lvl5pPr>
            <a:lvl6pPr marL="2627881" indent="-238898" defTabSz="972183" eaLnBrk="0" fontAlgn="base" hangingPunct="0">
              <a:spcBef>
                <a:spcPct val="30000"/>
              </a:spcBef>
              <a:spcAft>
                <a:spcPct val="0"/>
              </a:spcAft>
              <a:defRPr kumimoji="1" sz="1300">
                <a:solidFill>
                  <a:schemeClr val="tx1"/>
                </a:solidFill>
                <a:latin typeface="Times New Roman" pitchFamily="18" charset="0"/>
              </a:defRPr>
            </a:lvl6pPr>
            <a:lvl7pPr marL="3105678" indent="-238898" defTabSz="972183" eaLnBrk="0" fontAlgn="base" hangingPunct="0">
              <a:spcBef>
                <a:spcPct val="30000"/>
              </a:spcBef>
              <a:spcAft>
                <a:spcPct val="0"/>
              </a:spcAft>
              <a:defRPr kumimoji="1" sz="1300">
                <a:solidFill>
                  <a:schemeClr val="tx1"/>
                </a:solidFill>
                <a:latin typeface="Times New Roman" pitchFamily="18" charset="0"/>
              </a:defRPr>
            </a:lvl7pPr>
            <a:lvl8pPr marL="3583474" indent="-238898" defTabSz="972183" eaLnBrk="0" fontAlgn="base" hangingPunct="0">
              <a:spcBef>
                <a:spcPct val="30000"/>
              </a:spcBef>
              <a:spcAft>
                <a:spcPct val="0"/>
              </a:spcAft>
              <a:defRPr kumimoji="1" sz="1300">
                <a:solidFill>
                  <a:schemeClr val="tx1"/>
                </a:solidFill>
                <a:latin typeface="Times New Roman" pitchFamily="18" charset="0"/>
              </a:defRPr>
            </a:lvl8pPr>
            <a:lvl9pPr marL="4061272" indent="-238898" defTabSz="972183" eaLnBrk="0" fontAlgn="base" hangingPunct="0">
              <a:spcBef>
                <a:spcPct val="30000"/>
              </a:spcBef>
              <a:spcAft>
                <a:spcPct val="0"/>
              </a:spcAft>
              <a:defRPr kumimoji="1" sz="1300">
                <a:solidFill>
                  <a:schemeClr val="tx1"/>
                </a:solidFill>
                <a:latin typeface="Times New Roman" pitchFamily="18" charset="0"/>
              </a:defRPr>
            </a:lvl9pPr>
          </a:lstStyle>
          <a:p>
            <a:pPr>
              <a:defRPr/>
            </a:pPr>
            <a:fld id="{BCCB9826-BEB4-424C-A878-03B51B64ED6F}" type="slidenum">
              <a:rPr kumimoji="0" lang="en-US" altLang="en-US" smtClean="0"/>
              <a:pPr>
                <a:defRPr/>
              </a:pPr>
              <a:t>45</a:t>
            </a:fld>
            <a:endParaRPr kumimoji="0" lang="en-US" alt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endParaRPr lang="en-US" altLang="en-US" sz="140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p:spPr>
        <p:txBody>
          <a:bodyPr/>
          <a:lstStyle/>
          <a:p>
            <a:pPr>
              <a:lnSpc>
                <a:spcPct val="90000"/>
              </a:lnSpc>
            </a:pPr>
            <a:r>
              <a:rPr lang="en-US" altLang="en-US" dirty="0" smtClean="0">
                <a:latin typeface="Arial" charset="0"/>
              </a:rPr>
              <a:t>Gift/Loans (read slide)</a:t>
            </a:r>
          </a:p>
        </p:txBody>
      </p:sp>
      <p:sp>
        <p:nvSpPr>
          <p:cNvPr id="79876" name="Slide Number Placeholder 3"/>
          <p:cNvSpPr>
            <a:spLocks noGrp="1"/>
          </p:cNvSpPr>
          <p:nvPr>
            <p:ph type="sldNum" sz="quarter" idx="5"/>
          </p:nvPr>
        </p:nvSpPr>
        <p:spPr/>
        <p:txBody>
          <a:bodyPr/>
          <a:lstStyle>
            <a:lvl1pPr defTabSz="972183">
              <a:defRPr kumimoji="1" sz="1300">
                <a:solidFill>
                  <a:schemeClr val="tx1"/>
                </a:solidFill>
                <a:latin typeface="Times New Roman" pitchFamily="18" charset="0"/>
              </a:defRPr>
            </a:lvl1pPr>
            <a:lvl2pPr marL="776419" indent="-298623" defTabSz="972183">
              <a:defRPr kumimoji="1" sz="1300">
                <a:solidFill>
                  <a:schemeClr val="tx1"/>
                </a:solidFill>
                <a:latin typeface="Times New Roman" pitchFamily="18" charset="0"/>
              </a:defRPr>
            </a:lvl2pPr>
            <a:lvl3pPr marL="1194491" indent="-238898" defTabSz="972183">
              <a:defRPr kumimoji="1" sz="1300">
                <a:solidFill>
                  <a:schemeClr val="tx1"/>
                </a:solidFill>
                <a:latin typeface="Times New Roman" pitchFamily="18" charset="0"/>
              </a:defRPr>
            </a:lvl3pPr>
            <a:lvl4pPr marL="1672289" indent="-238898" defTabSz="972183">
              <a:defRPr kumimoji="1" sz="1300">
                <a:solidFill>
                  <a:schemeClr val="tx1"/>
                </a:solidFill>
                <a:latin typeface="Times New Roman" pitchFamily="18" charset="0"/>
              </a:defRPr>
            </a:lvl4pPr>
            <a:lvl5pPr marL="2150085" indent="-238898" defTabSz="972183">
              <a:defRPr kumimoji="1" sz="1300">
                <a:solidFill>
                  <a:schemeClr val="tx1"/>
                </a:solidFill>
                <a:latin typeface="Times New Roman" pitchFamily="18" charset="0"/>
              </a:defRPr>
            </a:lvl5pPr>
            <a:lvl6pPr marL="2627881" indent="-238898" defTabSz="972183" eaLnBrk="0" fontAlgn="base" hangingPunct="0">
              <a:spcBef>
                <a:spcPct val="30000"/>
              </a:spcBef>
              <a:spcAft>
                <a:spcPct val="0"/>
              </a:spcAft>
              <a:defRPr kumimoji="1" sz="1300">
                <a:solidFill>
                  <a:schemeClr val="tx1"/>
                </a:solidFill>
                <a:latin typeface="Times New Roman" pitchFamily="18" charset="0"/>
              </a:defRPr>
            </a:lvl6pPr>
            <a:lvl7pPr marL="3105678" indent="-238898" defTabSz="972183" eaLnBrk="0" fontAlgn="base" hangingPunct="0">
              <a:spcBef>
                <a:spcPct val="30000"/>
              </a:spcBef>
              <a:spcAft>
                <a:spcPct val="0"/>
              </a:spcAft>
              <a:defRPr kumimoji="1" sz="1300">
                <a:solidFill>
                  <a:schemeClr val="tx1"/>
                </a:solidFill>
                <a:latin typeface="Times New Roman" pitchFamily="18" charset="0"/>
              </a:defRPr>
            </a:lvl7pPr>
            <a:lvl8pPr marL="3583474" indent="-238898" defTabSz="972183" eaLnBrk="0" fontAlgn="base" hangingPunct="0">
              <a:spcBef>
                <a:spcPct val="30000"/>
              </a:spcBef>
              <a:spcAft>
                <a:spcPct val="0"/>
              </a:spcAft>
              <a:defRPr kumimoji="1" sz="1300">
                <a:solidFill>
                  <a:schemeClr val="tx1"/>
                </a:solidFill>
                <a:latin typeface="Times New Roman" pitchFamily="18" charset="0"/>
              </a:defRPr>
            </a:lvl8pPr>
            <a:lvl9pPr marL="4061272" indent="-238898" defTabSz="972183" eaLnBrk="0" fontAlgn="base" hangingPunct="0">
              <a:spcBef>
                <a:spcPct val="30000"/>
              </a:spcBef>
              <a:spcAft>
                <a:spcPct val="0"/>
              </a:spcAft>
              <a:defRPr kumimoji="1" sz="1300">
                <a:solidFill>
                  <a:schemeClr val="tx1"/>
                </a:solidFill>
                <a:latin typeface="Times New Roman" pitchFamily="18" charset="0"/>
              </a:defRPr>
            </a:lvl9pPr>
          </a:lstStyle>
          <a:p>
            <a:pPr>
              <a:defRPr/>
            </a:pPr>
            <a:fld id="{6FC14B19-009F-4FCA-89B2-CD76711A4970}" type="slidenum">
              <a:rPr kumimoji="0" lang="en-US" altLang="en-US" smtClean="0">
                <a:latin typeface="Arial" charset="0"/>
              </a:rPr>
              <a:pPr>
                <a:defRPr/>
              </a:pPr>
              <a:t>46</a:t>
            </a:fld>
            <a:endParaRPr kumimoji="0" lang="en-US" altLang="en-US" smtClean="0">
              <a:latin typeface="Arial"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p:txBody>
          <a:bodyPr/>
          <a:lstStyle>
            <a:lvl1pPr defTabSz="972183">
              <a:defRPr kumimoji="1" sz="1300">
                <a:solidFill>
                  <a:schemeClr val="tx1"/>
                </a:solidFill>
                <a:latin typeface="Times New Roman" pitchFamily="18" charset="0"/>
              </a:defRPr>
            </a:lvl1pPr>
            <a:lvl2pPr marL="776419" indent="-298623" defTabSz="972183">
              <a:defRPr kumimoji="1" sz="1300">
                <a:solidFill>
                  <a:schemeClr val="tx1"/>
                </a:solidFill>
                <a:latin typeface="Times New Roman" pitchFamily="18" charset="0"/>
              </a:defRPr>
            </a:lvl2pPr>
            <a:lvl3pPr marL="1194491" indent="-238898" defTabSz="972183">
              <a:defRPr kumimoji="1" sz="1300">
                <a:solidFill>
                  <a:schemeClr val="tx1"/>
                </a:solidFill>
                <a:latin typeface="Times New Roman" pitchFamily="18" charset="0"/>
              </a:defRPr>
            </a:lvl3pPr>
            <a:lvl4pPr marL="1672289" indent="-238898" defTabSz="972183">
              <a:defRPr kumimoji="1" sz="1300">
                <a:solidFill>
                  <a:schemeClr val="tx1"/>
                </a:solidFill>
                <a:latin typeface="Times New Roman" pitchFamily="18" charset="0"/>
              </a:defRPr>
            </a:lvl4pPr>
            <a:lvl5pPr marL="2150085" indent="-238898" defTabSz="972183">
              <a:defRPr kumimoji="1" sz="1300">
                <a:solidFill>
                  <a:schemeClr val="tx1"/>
                </a:solidFill>
                <a:latin typeface="Times New Roman" pitchFamily="18" charset="0"/>
              </a:defRPr>
            </a:lvl5pPr>
            <a:lvl6pPr marL="2627881" indent="-238898" defTabSz="972183" eaLnBrk="0" fontAlgn="base" hangingPunct="0">
              <a:spcBef>
                <a:spcPct val="30000"/>
              </a:spcBef>
              <a:spcAft>
                <a:spcPct val="0"/>
              </a:spcAft>
              <a:defRPr kumimoji="1" sz="1300">
                <a:solidFill>
                  <a:schemeClr val="tx1"/>
                </a:solidFill>
                <a:latin typeface="Times New Roman" pitchFamily="18" charset="0"/>
              </a:defRPr>
            </a:lvl6pPr>
            <a:lvl7pPr marL="3105678" indent="-238898" defTabSz="972183" eaLnBrk="0" fontAlgn="base" hangingPunct="0">
              <a:spcBef>
                <a:spcPct val="30000"/>
              </a:spcBef>
              <a:spcAft>
                <a:spcPct val="0"/>
              </a:spcAft>
              <a:defRPr kumimoji="1" sz="1300">
                <a:solidFill>
                  <a:schemeClr val="tx1"/>
                </a:solidFill>
                <a:latin typeface="Times New Roman" pitchFamily="18" charset="0"/>
              </a:defRPr>
            </a:lvl7pPr>
            <a:lvl8pPr marL="3583474" indent="-238898" defTabSz="972183" eaLnBrk="0" fontAlgn="base" hangingPunct="0">
              <a:spcBef>
                <a:spcPct val="30000"/>
              </a:spcBef>
              <a:spcAft>
                <a:spcPct val="0"/>
              </a:spcAft>
              <a:defRPr kumimoji="1" sz="1300">
                <a:solidFill>
                  <a:schemeClr val="tx1"/>
                </a:solidFill>
                <a:latin typeface="Times New Roman" pitchFamily="18" charset="0"/>
              </a:defRPr>
            </a:lvl8pPr>
            <a:lvl9pPr marL="4061272" indent="-238898" defTabSz="972183" eaLnBrk="0" fontAlgn="base" hangingPunct="0">
              <a:spcBef>
                <a:spcPct val="30000"/>
              </a:spcBef>
              <a:spcAft>
                <a:spcPct val="0"/>
              </a:spcAft>
              <a:defRPr kumimoji="1" sz="1300">
                <a:solidFill>
                  <a:schemeClr val="tx1"/>
                </a:solidFill>
                <a:latin typeface="Times New Roman" pitchFamily="18" charset="0"/>
              </a:defRPr>
            </a:lvl9pPr>
          </a:lstStyle>
          <a:p>
            <a:pPr>
              <a:defRPr/>
            </a:pPr>
            <a:fld id="{BCCB9826-BEB4-424C-A878-03B51B64ED6F}" type="slidenum">
              <a:rPr kumimoji="0" lang="en-US" altLang="en-US" smtClean="0"/>
              <a:pPr>
                <a:defRPr/>
              </a:pPr>
              <a:t>47</a:t>
            </a:fld>
            <a:endParaRPr kumimoji="0" lang="en-US" alt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endParaRPr lang="en-US" altLang="en-US" sz="140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p:spPr>
        <p:txBody>
          <a:bodyPr/>
          <a:lstStyle/>
          <a:p>
            <a:r>
              <a:rPr lang="en-US" altLang="en-US" dirty="0" smtClean="0">
                <a:latin typeface="Arial" charset="0"/>
              </a:rPr>
              <a:t>(read slide)</a:t>
            </a:r>
          </a:p>
        </p:txBody>
      </p:sp>
      <p:sp>
        <p:nvSpPr>
          <p:cNvPr id="80900" name="Slide Number Placeholder 3"/>
          <p:cNvSpPr>
            <a:spLocks noGrp="1"/>
          </p:cNvSpPr>
          <p:nvPr>
            <p:ph type="sldNum" sz="quarter" idx="5"/>
          </p:nvPr>
        </p:nvSpPr>
        <p:spPr/>
        <p:txBody>
          <a:bodyPr/>
          <a:lstStyle>
            <a:lvl1pPr defTabSz="972183">
              <a:defRPr kumimoji="1" sz="1300">
                <a:solidFill>
                  <a:schemeClr val="tx1"/>
                </a:solidFill>
                <a:latin typeface="Times New Roman" pitchFamily="18" charset="0"/>
              </a:defRPr>
            </a:lvl1pPr>
            <a:lvl2pPr marL="776419" indent="-298623" defTabSz="972183">
              <a:defRPr kumimoji="1" sz="1300">
                <a:solidFill>
                  <a:schemeClr val="tx1"/>
                </a:solidFill>
                <a:latin typeface="Times New Roman" pitchFamily="18" charset="0"/>
              </a:defRPr>
            </a:lvl2pPr>
            <a:lvl3pPr marL="1194491" indent="-238898" defTabSz="972183">
              <a:defRPr kumimoji="1" sz="1300">
                <a:solidFill>
                  <a:schemeClr val="tx1"/>
                </a:solidFill>
                <a:latin typeface="Times New Roman" pitchFamily="18" charset="0"/>
              </a:defRPr>
            </a:lvl3pPr>
            <a:lvl4pPr marL="1672289" indent="-238898" defTabSz="972183">
              <a:defRPr kumimoji="1" sz="1300">
                <a:solidFill>
                  <a:schemeClr val="tx1"/>
                </a:solidFill>
                <a:latin typeface="Times New Roman" pitchFamily="18" charset="0"/>
              </a:defRPr>
            </a:lvl4pPr>
            <a:lvl5pPr marL="2150085" indent="-238898" defTabSz="972183">
              <a:defRPr kumimoji="1" sz="1300">
                <a:solidFill>
                  <a:schemeClr val="tx1"/>
                </a:solidFill>
                <a:latin typeface="Times New Roman" pitchFamily="18" charset="0"/>
              </a:defRPr>
            </a:lvl5pPr>
            <a:lvl6pPr marL="2627881" indent="-238898" defTabSz="972183" eaLnBrk="0" fontAlgn="base" hangingPunct="0">
              <a:spcBef>
                <a:spcPct val="30000"/>
              </a:spcBef>
              <a:spcAft>
                <a:spcPct val="0"/>
              </a:spcAft>
              <a:defRPr kumimoji="1" sz="1300">
                <a:solidFill>
                  <a:schemeClr val="tx1"/>
                </a:solidFill>
                <a:latin typeface="Times New Roman" pitchFamily="18" charset="0"/>
              </a:defRPr>
            </a:lvl6pPr>
            <a:lvl7pPr marL="3105678" indent="-238898" defTabSz="972183" eaLnBrk="0" fontAlgn="base" hangingPunct="0">
              <a:spcBef>
                <a:spcPct val="30000"/>
              </a:spcBef>
              <a:spcAft>
                <a:spcPct val="0"/>
              </a:spcAft>
              <a:defRPr kumimoji="1" sz="1300">
                <a:solidFill>
                  <a:schemeClr val="tx1"/>
                </a:solidFill>
                <a:latin typeface="Times New Roman" pitchFamily="18" charset="0"/>
              </a:defRPr>
            </a:lvl7pPr>
            <a:lvl8pPr marL="3583474" indent="-238898" defTabSz="972183" eaLnBrk="0" fontAlgn="base" hangingPunct="0">
              <a:spcBef>
                <a:spcPct val="30000"/>
              </a:spcBef>
              <a:spcAft>
                <a:spcPct val="0"/>
              </a:spcAft>
              <a:defRPr kumimoji="1" sz="1300">
                <a:solidFill>
                  <a:schemeClr val="tx1"/>
                </a:solidFill>
                <a:latin typeface="Times New Roman" pitchFamily="18" charset="0"/>
              </a:defRPr>
            </a:lvl8pPr>
            <a:lvl9pPr marL="4061272" indent="-238898" defTabSz="972183" eaLnBrk="0" fontAlgn="base" hangingPunct="0">
              <a:spcBef>
                <a:spcPct val="30000"/>
              </a:spcBef>
              <a:spcAft>
                <a:spcPct val="0"/>
              </a:spcAft>
              <a:defRPr kumimoji="1" sz="1300">
                <a:solidFill>
                  <a:schemeClr val="tx1"/>
                </a:solidFill>
                <a:latin typeface="Times New Roman" pitchFamily="18" charset="0"/>
              </a:defRPr>
            </a:lvl9pPr>
          </a:lstStyle>
          <a:p>
            <a:pPr>
              <a:defRPr/>
            </a:pPr>
            <a:fld id="{E7EBA07B-04EC-47BB-81A6-7F03DF48CDB8}" type="slidenum">
              <a:rPr kumimoji="0" lang="en-US" altLang="en-US" smtClean="0">
                <a:latin typeface="Arial" charset="0"/>
              </a:rPr>
              <a:pPr>
                <a:defRPr/>
              </a:pPr>
              <a:t>48</a:t>
            </a:fld>
            <a:endParaRPr kumimoji="0" lang="en-US" altLang="en-US" smtClean="0">
              <a:latin typeface="Arial"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p:spPr>
        <p:txBody>
          <a:bodyPr/>
          <a:lstStyle/>
          <a:p>
            <a:pPr eaLnBrk="1" hangingPunct="1"/>
            <a:r>
              <a:rPr lang="en-US" altLang="en-US" dirty="0" smtClean="0">
                <a:latin typeface="Arial" charset="0"/>
              </a:rPr>
              <a:t>Let’s talk about GRATS.  A GRAT is a strategy that is especially useful when the interest rates are low as they are today.  GRATs allow you to transfer assets to a trust for a specific period of time.  During that time, the trust pays you, the grantor, an annual amount as set by the trust document. At the end of the specific time frame, the asset is then distributed to the trust </a:t>
            </a:r>
            <a:r>
              <a:rPr lang="en-US" altLang="en-US" dirty="0" err="1" smtClean="0">
                <a:latin typeface="Arial" charset="0"/>
              </a:rPr>
              <a:t>remaindermen</a:t>
            </a:r>
            <a:r>
              <a:rPr lang="en-US" altLang="en-US" dirty="0" smtClean="0">
                <a:latin typeface="Arial" charset="0"/>
              </a:rPr>
              <a:t>, usually children or an irrevocable insurance trust (ILIT) previously established by you.  </a:t>
            </a:r>
          </a:p>
          <a:p>
            <a:pPr eaLnBrk="1" hangingPunct="1"/>
            <a:r>
              <a:rPr lang="en-US" altLang="en-US" dirty="0" smtClean="0">
                <a:latin typeface="Arial" charset="0"/>
              </a:rPr>
              <a:t>So, what’s the benefit?</a:t>
            </a:r>
          </a:p>
          <a:p>
            <a:pPr eaLnBrk="1" hangingPunct="1"/>
            <a:r>
              <a:rPr lang="en-US" altLang="en-US" dirty="0" smtClean="0">
                <a:latin typeface="Arial" charset="0"/>
              </a:rPr>
              <a:t>There are a number of benefits to a GRAT transaction, but the primary reason why you would participate in a GRAT is to leverage your gifting capability.  Your transfer to the GRAT is a taxable gift.  That taxable gift is reduced, however, by the present value of your retained interest.  See, if you transfer $1,000,000 to a GRAT, but retain the right to collect $80,000 per year for the next 12 years, you did not in fact make a $1,000,000 gift, your gift was actually $1,000,000 less the value of your retained interest. That retained interest is valued at the time the asset is transferred to the trust and set according to an IRS interest rate (called the 7520 rate) in the month of your gift.  Your hope is that the assets that you transferred to the GRAT trust will grow so that there are substantial assets left over that will transfer to your children or to your trust without any further gift tax being applied. </a:t>
            </a:r>
          </a:p>
          <a:p>
            <a:pPr eaLnBrk="1" hangingPunct="1"/>
            <a:r>
              <a:rPr lang="en-US" altLang="en-US" dirty="0" smtClean="0">
                <a:latin typeface="Arial" charset="0"/>
              </a:rPr>
              <a:t>It is possible to further leverage this gifting strategy as we’ll see in the next slide.  You can transfer an asset that is permitted to be discounted for gift tax purposes, such as closely-held business stock or family limited partnership interests.  So for example, you transfer 30% of the stock of a $10,000,000 business to the trust; while you have transferred assets with an underlying value of $3,000,000, for gift tax purposes that transfer will be valued probably somewhere between 25 and 40% less.  Assuming a discount of 1/3, the GRAT calculations are made assuming that the gifted asset was worth $2,000,000, however the underlying value of the asset is $3,000,000, making it more likely that the trust will have sufficient cash flow to meet it’s distribution obligations, and making it more likely that there will be funds left over at termination to be distributed to the trust remainder beneficiary. </a:t>
            </a:r>
          </a:p>
        </p:txBody>
      </p:sp>
      <p:sp>
        <p:nvSpPr>
          <p:cNvPr id="82948" name="Slide Number Placeholder 3"/>
          <p:cNvSpPr>
            <a:spLocks noGrp="1"/>
          </p:cNvSpPr>
          <p:nvPr>
            <p:ph type="sldNum" sz="quarter" idx="5"/>
          </p:nvPr>
        </p:nvSpPr>
        <p:spPr/>
        <p:txBody>
          <a:bodyPr/>
          <a:lstStyle>
            <a:lvl1pPr defTabSz="972183">
              <a:defRPr kumimoji="1" sz="1300">
                <a:solidFill>
                  <a:schemeClr val="tx1"/>
                </a:solidFill>
                <a:latin typeface="Times New Roman" pitchFamily="18" charset="0"/>
              </a:defRPr>
            </a:lvl1pPr>
            <a:lvl2pPr marL="776419" indent="-298623" defTabSz="972183">
              <a:defRPr kumimoji="1" sz="1300">
                <a:solidFill>
                  <a:schemeClr val="tx1"/>
                </a:solidFill>
                <a:latin typeface="Times New Roman" pitchFamily="18" charset="0"/>
              </a:defRPr>
            </a:lvl2pPr>
            <a:lvl3pPr marL="1194491" indent="-238898" defTabSz="972183">
              <a:defRPr kumimoji="1" sz="1300">
                <a:solidFill>
                  <a:schemeClr val="tx1"/>
                </a:solidFill>
                <a:latin typeface="Times New Roman" pitchFamily="18" charset="0"/>
              </a:defRPr>
            </a:lvl3pPr>
            <a:lvl4pPr marL="1672289" indent="-238898" defTabSz="972183">
              <a:defRPr kumimoji="1" sz="1300">
                <a:solidFill>
                  <a:schemeClr val="tx1"/>
                </a:solidFill>
                <a:latin typeface="Times New Roman" pitchFamily="18" charset="0"/>
              </a:defRPr>
            </a:lvl4pPr>
            <a:lvl5pPr marL="2150085" indent="-238898" defTabSz="972183">
              <a:defRPr kumimoji="1" sz="1300">
                <a:solidFill>
                  <a:schemeClr val="tx1"/>
                </a:solidFill>
                <a:latin typeface="Times New Roman" pitchFamily="18" charset="0"/>
              </a:defRPr>
            </a:lvl5pPr>
            <a:lvl6pPr marL="2627881" indent="-238898" defTabSz="972183" eaLnBrk="0" fontAlgn="base" hangingPunct="0">
              <a:spcBef>
                <a:spcPct val="30000"/>
              </a:spcBef>
              <a:spcAft>
                <a:spcPct val="0"/>
              </a:spcAft>
              <a:defRPr kumimoji="1" sz="1300">
                <a:solidFill>
                  <a:schemeClr val="tx1"/>
                </a:solidFill>
                <a:latin typeface="Times New Roman" pitchFamily="18" charset="0"/>
              </a:defRPr>
            </a:lvl6pPr>
            <a:lvl7pPr marL="3105678" indent="-238898" defTabSz="972183" eaLnBrk="0" fontAlgn="base" hangingPunct="0">
              <a:spcBef>
                <a:spcPct val="30000"/>
              </a:spcBef>
              <a:spcAft>
                <a:spcPct val="0"/>
              </a:spcAft>
              <a:defRPr kumimoji="1" sz="1300">
                <a:solidFill>
                  <a:schemeClr val="tx1"/>
                </a:solidFill>
                <a:latin typeface="Times New Roman" pitchFamily="18" charset="0"/>
              </a:defRPr>
            </a:lvl7pPr>
            <a:lvl8pPr marL="3583474" indent="-238898" defTabSz="972183" eaLnBrk="0" fontAlgn="base" hangingPunct="0">
              <a:spcBef>
                <a:spcPct val="30000"/>
              </a:spcBef>
              <a:spcAft>
                <a:spcPct val="0"/>
              </a:spcAft>
              <a:defRPr kumimoji="1" sz="1300">
                <a:solidFill>
                  <a:schemeClr val="tx1"/>
                </a:solidFill>
                <a:latin typeface="Times New Roman" pitchFamily="18" charset="0"/>
              </a:defRPr>
            </a:lvl8pPr>
            <a:lvl9pPr marL="4061272" indent="-238898" defTabSz="972183" eaLnBrk="0" fontAlgn="base" hangingPunct="0">
              <a:spcBef>
                <a:spcPct val="30000"/>
              </a:spcBef>
              <a:spcAft>
                <a:spcPct val="0"/>
              </a:spcAft>
              <a:defRPr kumimoji="1" sz="1300">
                <a:solidFill>
                  <a:schemeClr val="tx1"/>
                </a:solidFill>
                <a:latin typeface="Times New Roman" pitchFamily="18" charset="0"/>
              </a:defRPr>
            </a:lvl9pPr>
          </a:lstStyle>
          <a:p>
            <a:pPr>
              <a:defRPr/>
            </a:pPr>
            <a:fld id="{3BF2C524-6375-4F6F-8A81-3ACA31446B57}" type="slidenum">
              <a:rPr kumimoji="0" lang="en-US" altLang="en-US" smtClean="0">
                <a:latin typeface="Arial" charset="0"/>
              </a:rPr>
              <a:pPr>
                <a:defRPr/>
              </a:pPr>
              <a:t>49</a:t>
            </a:fld>
            <a:endParaRPr kumimoji="0" lang="en-US" alt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96598D3-F4A3-4D15-90D0-FFCE1D8C92A8}" type="slidenum">
              <a:rPr lang="en-US" smtClean="0"/>
              <a:pPr>
                <a:defRPr/>
              </a:pPr>
              <a:t>5</a:t>
            </a:fld>
            <a:endParaRPr lang="en-US"/>
          </a:p>
        </p:txBody>
      </p:sp>
    </p:spTree>
    <p:extLst>
      <p:ext uri="{BB962C8B-B14F-4D97-AF65-F5344CB8AC3E}">
        <p14:creationId xmlns:p14="http://schemas.microsoft.com/office/powerpoint/2010/main" val="2616656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p:spPr>
        <p:txBody>
          <a:bodyPr/>
          <a:lstStyle/>
          <a:p>
            <a:r>
              <a:rPr lang="en-US" altLang="en-US" dirty="0" smtClean="0">
                <a:latin typeface="Arial" charset="0"/>
              </a:rPr>
              <a:t>An installment sale will use the AFR mid-term rate if the term of the payments is up to 9 years.  If the term is over 9 years, the interest rate will be the AFR long-term rate.  A GRAT is valued based upon the 7520 rate, which is 120% of the federal mid-term rate.   The August long-term rate is 3.16%, so any loan arrangement of over 9 years would require a rate of 3.16%.  The 7520 rate is fixed at 2.0% (August 2013), regardless of how long a term is used.  This interest rate provides substantial leverage for a long term GRAT.  </a:t>
            </a:r>
          </a:p>
          <a:p>
            <a:endParaRPr lang="en-US" altLang="en-US" dirty="0" smtClean="0">
              <a:latin typeface="Arial" charset="0"/>
            </a:endParaRPr>
          </a:p>
          <a:p>
            <a:r>
              <a:rPr lang="en-US" altLang="en-US" dirty="0" smtClean="0">
                <a:latin typeface="Arial" charset="0"/>
              </a:rPr>
              <a:t>The GRAT requires an annual payment of the fixed annuity amount, regardless of the amount of cash flow available to the trust.  If there is insufficient, cash, then in kind assets must be distributed to the beneficiary.  The installment arrangement provides much greater flexibility, interest in any particular year can be accrued.  </a:t>
            </a:r>
          </a:p>
          <a:p>
            <a:endParaRPr lang="en-US" altLang="en-US" dirty="0" smtClean="0">
              <a:latin typeface="Arial" charset="0"/>
            </a:endParaRPr>
          </a:p>
          <a:p>
            <a:r>
              <a:rPr lang="en-US" altLang="en-US" dirty="0" smtClean="0">
                <a:latin typeface="Arial" charset="0"/>
              </a:rPr>
              <a:t>There will usually always be a gift of some amount with a GRAT, requiring the filing of a 709 gift tax return.  If the IRS revalued the asset transferred, the GRAT would be recalculated and a higher distribution would be required.  The installment sale arrangement would result in a taxable gift if the asset was revalued.  </a:t>
            </a:r>
          </a:p>
          <a:p>
            <a:endParaRPr lang="en-US" altLang="en-US" dirty="0" smtClean="0">
              <a:latin typeface="Arial" charset="0"/>
            </a:endParaRPr>
          </a:p>
          <a:p>
            <a:r>
              <a:rPr lang="en-US" altLang="en-US" dirty="0" smtClean="0">
                <a:latin typeface="Arial" charset="0"/>
              </a:rPr>
              <a:t>Seed money of at least 10% of the value of an installment sale transaction must have been gifted previously into the trust before the sale.  No prior taxable gift must be made to the GRAT.  </a:t>
            </a:r>
          </a:p>
          <a:p>
            <a:endParaRPr lang="en-US" altLang="en-US" dirty="0" smtClean="0">
              <a:latin typeface="Arial" charset="0"/>
            </a:endParaRPr>
          </a:p>
          <a:p>
            <a:r>
              <a:rPr lang="en-US" altLang="en-US" dirty="0" smtClean="0">
                <a:latin typeface="Arial" charset="0"/>
              </a:rPr>
              <a:t>An installment sale can be transacted with a generation skipping trust.  No GSTT can be allocated to a GRAT until it ends since all or a portion of the GRAT will be includable in the Grantor’s taxable estate if the Grantor dies before the GRAT ends (known as the ETIP Rules – Estate Tax Inclusion Period).</a:t>
            </a:r>
          </a:p>
          <a:p>
            <a:endParaRPr lang="en-US" altLang="en-US" dirty="0" smtClean="0">
              <a:latin typeface="Arial" charset="0"/>
            </a:endParaRPr>
          </a:p>
          <a:p>
            <a:r>
              <a:rPr lang="en-US" altLang="en-US" dirty="0" smtClean="0">
                <a:latin typeface="Arial" charset="0"/>
              </a:rPr>
              <a:t>When the Grantor of a GRAT dies, a portion of the GRAT will be includable in his/her estate equal to the value needed to provide the promised annual annuity assuming the trust was earning the then current 7520 interest rate.  For example, if the promised payment is $200,000, and the 7520 rate at the time of the Grantor’s death is 5%, the value includable in the Grantor’s estate would be $1,000,000.  </a:t>
            </a:r>
          </a:p>
          <a:p>
            <a:endParaRPr lang="en-US" altLang="en-US" dirty="0" smtClean="0">
              <a:latin typeface="Arial" charset="0"/>
            </a:endParaRPr>
          </a:p>
          <a:p>
            <a:r>
              <a:rPr lang="en-US" altLang="en-US" dirty="0" smtClean="0">
                <a:latin typeface="Arial" charset="0"/>
              </a:rPr>
              <a:t>If the participant in an installment sale dies, the remaining unpaid value will be includable in his estate.  There is some question regarding whether payments received by the estate after the grantor’s death will be subject to federal income tax or not.  During the Grantor’s lifetime, any transaction between the Grantor and the trust is exempt from income taxation under the Grantor trust rules. The question is whether the benefits of the Grantor Trust rules end at the Grantor’s death.  Certain nationally prominent estate planning attorneys have publicly taken the position that the built-in capital gain on any unpaid installments that are made after death continue to be not subject to federal income tax.  A deeper analysis of this topic is beyond the scope of this presentation.  </a:t>
            </a:r>
          </a:p>
          <a:p>
            <a:endParaRPr lang="en-US" altLang="en-US" dirty="0" smtClean="0">
              <a:latin typeface="Arial" charset="0"/>
            </a:endParaRPr>
          </a:p>
          <a:p>
            <a:endParaRPr lang="en-US" altLang="en-US" dirty="0" smtClean="0">
              <a:latin typeface="Arial" charset="0"/>
            </a:endParaRPr>
          </a:p>
        </p:txBody>
      </p:sp>
      <p:sp>
        <p:nvSpPr>
          <p:cNvPr id="84996" name="Slide Number Placeholder 3"/>
          <p:cNvSpPr>
            <a:spLocks noGrp="1"/>
          </p:cNvSpPr>
          <p:nvPr>
            <p:ph type="sldNum" sz="quarter" idx="5"/>
          </p:nvPr>
        </p:nvSpPr>
        <p:spPr/>
        <p:txBody>
          <a:bodyPr/>
          <a:lstStyle>
            <a:lvl1pPr defTabSz="972183">
              <a:defRPr kumimoji="1" sz="1300">
                <a:solidFill>
                  <a:schemeClr val="tx1"/>
                </a:solidFill>
                <a:latin typeface="Times New Roman" pitchFamily="18" charset="0"/>
              </a:defRPr>
            </a:lvl1pPr>
            <a:lvl2pPr marL="776419" indent="-298623" defTabSz="972183">
              <a:defRPr kumimoji="1" sz="1300">
                <a:solidFill>
                  <a:schemeClr val="tx1"/>
                </a:solidFill>
                <a:latin typeface="Times New Roman" pitchFamily="18" charset="0"/>
              </a:defRPr>
            </a:lvl2pPr>
            <a:lvl3pPr marL="1194491" indent="-238898" defTabSz="972183">
              <a:defRPr kumimoji="1" sz="1300">
                <a:solidFill>
                  <a:schemeClr val="tx1"/>
                </a:solidFill>
                <a:latin typeface="Times New Roman" pitchFamily="18" charset="0"/>
              </a:defRPr>
            </a:lvl3pPr>
            <a:lvl4pPr marL="1672289" indent="-238898" defTabSz="972183">
              <a:defRPr kumimoji="1" sz="1300">
                <a:solidFill>
                  <a:schemeClr val="tx1"/>
                </a:solidFill>
                <a:latin typeface="Times New Roman" pitchFamily="18" charset="0"/>
              </a:defRPr>
            </a:lvl4pPr>
            <a:lvl5pPr marL="2150085" indent="-238898" defTabSz="972183">
              <a:defRPr kumimoji="1" sz="1300">
                <a:solidFill>
                  <a:schemeClr val="tx1"/>
                </a:solidFill>
                <a:latin typeface="Times New Roman" pitchFamily="18" charset="0"/>
              </a:defRPr>
            </a:lvl5pPr>
            <a:lvl6pPr marL="2627881" indent="-238898" defTabSz="972183" eaLnBrk="0" fontAlgn="base" hangingPunct="0">
              <a:spcBef>
                <a:spcPct val="30000"/>
              </a:spcBef>
              <a:spcAft>
                <a:spcPct val="0"/>
              </a:spcAft>
              <a:defRPr kumimoji="1" sz="1300">
                <a:solidFill>
                  <a:schemeClr val="tx1"/>
                </a:solidFill>
                <a:latin typeface="Times New Roman" pitchFamily="18" charset="0"/>
              </a:defRPr>
            </a:lvl6pPr>
            <a:lvl7pPr marL="3105678" indent="-238898" defTabSz="972183" eaLnBrk="0" fontAlgn="base" hangingPunct="0">
              <a:spcBef>
                <a:spcPct val="30000"/>
              </a:spcBef>
              <a:spcAft>
                <a:spcPct val="0"/>
              </a:spcAft>
              <a:defRPr kumimoji="1" sz="1300">
                <a:solidFill>
                  <a:schemeClr val="tx1"/>
                </a:solidFill>
                <a:latin typeface="Times New Roman" pitchFamily="18" charset="0"/>
              </a:defRPr>
            </a:lvl7pPr>
            <a:lvl8pPr marL="3583474" indent="-238898" defTabSz="972183" eaLnBrk="0" fontAlgn="base" hangingPunct="0">
              <a:spcBef>
                <a:spcPct val="30000"/>
              </a:spcBef>
              <a:spcAft>
                <a:spcPct val="0"/>
              </a:spcAft>
              <a:defRPr kumimoji="1" sz="1300">
                <a:solidFill>
                  <a:schemeClr val="tx1"/>
                </a:solidFill>
                <a:latin typeface="Times New Roman" pitchFamily="18" charset="0"/>
              </a:defRPr>
            </a:lvl8pPr>
            <a:lvl9pPr marL="4061272" indent="-238898" defTabSz="972183" eaLnBrk="0" fontAlgn="base" hangingPunct="0">
              <a:spcBef>
                <a:spcPct val="30000"/>
              </a:spcBef>
              <a:spcAft>
                <a:spcPct val="0"/>
              </a:spcAft>
              <a:defRPr kumimoji="1" sz="1300">
                <a:solidFill>
                  <a:schemeClr val="tx1"/>
                </a:solidFill>
                <a:latin typeface="Times New Roman" pitchFamily="18" charset="0"/>
              </a:defRPr>
            </a:lvl9pPr>
          </a:lstStyle>
          <a:p>
            <a:pPr>
              <a:defRPr/>
            </a:pPr>
            <a:fld id="{DC217ACF-0E62-4FCA-8A1D-8F754D854F3C}" type="slidenum">
              <a:rPr kumimoji="0" lang="en-US" altLang="en-US" smtClean="0">
                <a:latin typeface="Arial" charset="0"/>
              </a:rPr>
              <a:pPr>
                <a:defRPr/>
              </a:pPr>
              <a:t>50</a:t>
            </a:fld>
            <a:endParaRPr kumimoji="0" lang="en-US" altLang="en-US" smtClean="0">
              <a:latin typeface="Arial"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how does a low interest rate environment impact our options in using these trusts?</a:t>
            </a:r>
          </a:p>
          <a:p>
            <a:endParaRPr lang="en-US" dirty="0"/>
          </a:p>
          <a:p>
            <a:r>
              <a:rPr lang="en-US" dirty="0" smtClean="0"/>
              <a:t>Read slide</a:t>
            </a:r>
          </a:p>
          <a:p>
            <a:endParaRPr lang="en-US" dirty="0"/>
          </a:p>
        </p:txBody>
      </p:sp>
      <p:sp>
        <p:nvSpPr>
          <p:cNvPr id="4" name="Slide Number Placeholder 3"/>
          <p:cNvSpPr>
            <a:spLocks noGrp="1"/>
          </p:cNvSpPr>
          <p:nvPr>
            <p:ph type="sldNum" sz="quarter" idx="10"/>
          </p:nvPr>
        </p:nvSpPr>
        <p:spPr/>
        <p:txBody>
          <a:bodyPr/>
          <a:lstStyle/>
          <a:p>
            <a:pPr>
              <a:defRPr/>
            </a:pPr>
            <a:fld id="{D96598D3-F4A3-4D15-90D0-FFCE1D8C92A8}" type="slidenum">
              <a:rPr lang="en-US" smtClean="0"/>
              <a:pPr>
                <a:defRPr/>
              </a:pPr>
              <a:t>51</a:t>
            </a:fld>
            <a:endParaRPr lang="en-US"/>
          </a:p>
        </p:txBody>
      </p:sp>
    </p:spTree>
    <p:extLst>
      <p:ext uri="{BB962C8B-B14F-4D97-AF65-F5344CB8AC3E}">
        <p14:creationId xmlns:p14="http://schemas.microsoft.com/office/powerpoint/2010/main" val="33786959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p:txBody>
          <a:bodyPr/>
          <a:lstStyle>
            <a:lvl1pPr defTabSz="972183">
              <a:defRPr kumimoji="1" sz="1300">
                <a:solidFill>
                  <a:schemeClr val="tx1"/>
                </a:solidFill>
                <a:latin typeface="Times New Roman" pitchFamily="18" charset="0"/>
              </a:defRPr>
            </a:lvl1pPr>
            <a:lvl2pPr marL="776419" indent="-298623" defTabSz="972183">
              <a:defRPr kumimoji="1" sz="1300">
                <a:solidFill>
                  <a:schemeClr val="tx1"/>
                </a:solidFill>
                <a:latin typeface="Times New Roman" pitchFamily="18" charset="0"/>
              </a:defRPr>
            </a:lvl2pPr>
            <a:lvl3pPr marL="1194491" indent="-238898" defTabSz="972183">
              <a:defRPr kumimoji="1" sz="1300">
                <a:solidFill>
                  <a:schemeClr val="tx1"/>
                </a:solidFill>
                <a:latin typeface="Times New Roman" pitchFamily="18" charset="0"/>
              </a:defRPr>
            </a:lvl3pPr>
            <a:lvl4pPr marL="1672289" indent="-238898" defTabSz="972183">
              <a:defRPr kumimoji="1" sz="1300">
                <a:solidFill>
                  <a:schemeClr val="tx1"/>
                </a:solidFill>
                <a:latin typeface="Times New Roman" pitchFamily="18" charset="0"/>
              </a:defRPr>
            </a:lvl4pPr>
            <a:lvl5pPr marL="2150085" indent="-238898" defTabSz="972183">
              <a:defRPr kumimoji="1" sz="1300">
                <a:solidFill>
                  <a:schemeClr val="tx1"/>
                </a:solidFill>
                <a:latin typeface="Times New Roman" pitchFamily="18" charset="0"/>
              </a:defRPr>
            </a:lvl5pPr>
            <a:lvl6pPr marL="2627881" indent="-238898" defTabSz="972183" eaLnBrk="0" fontAlgn="base" hangingPunct="0">
              <a:spcBef>
                <a:spcPct val="30000"/>
              </a:spcBef>
              <a:spcAft>
                <a:spcPct val="0"/>
              </a:spcAft>
              <a:defRPr kumimoji="1" sz="1300">
                <a:solidFill>
                  <a:schemeClr val="tx1"/>
                </a:solidFill>
                <a:latin typeface="Times New Roman" pitchFamily="18" charset="0"/>
              </a:defRPr>
            </a:lvl6pPr>
            <a:lvl7pPr marL="3105678" indent="-238898" defTabSz="972183" eaLnBrk="0" fontAlgn="base" hangingPunct="0">
              <a:spcBef>
                <a:spcPct val="30000"/>
              </a:spcBef>
              <a:spcAft>
                <a:spcPct val="0"/>
              </a:spcAft>
              <a:defRPr kumimoji="1" sz="1300">
                <a:solidFill>
                  <a:schemeClr val="tx1"/>
                </a:solidFill>
                <a:latin typeface="Times New Roman" pitchFamily="18" charset="0"/>
              </a:defRPr>
            </a:lvl7pPr>
            <a:lvl8pPr marL="3583474" indent="-238898" defTabSz="972183" eaLnBrk="0" fontAlgn="base" hangingPunct="0">
              <a:spcBef>
                <a:spcPct val="30000"/>
              </a:spcBef>
              <a:spcAft>
                <a:spcPct val="0"/>
              </a:spcAft>
              <a:defRPr kumimoji="1" sz="1300">
                <a:solidFill>
                  <a:schemeClr val="tx1"/>
                </a:solidFill>
                <a:latin typeface="Times New Roman" pitchFamily="18" charset="0"/>
              </a:defRPr>
            </a:lvl8pPr>
            <a:lvl9pPr marL="4061272" indent="-238898" defTabSz="972183" eaLnBrk="0" fontAlgn="base" hangingPunct="0">
              <a:spcBef>
                <a:spcPct val="30000"/>
              </a:spcBef>
              <a:spcAft>
                <a:spcPct val="0"/>
              </a:spcAft>
              <a:defRPr kumimoji="1" sz="1300">
                <a:solidFill>
                  <a:schemeClr val="tx1"/>
                </a:solidFill>
                <a:latin typeface="Times New Roman" pitchFamily="18" charset="0"/>
              </a:defRPr>
            </a:lvl9pPr>
          </a:lstStyle>
          <a:p>
            <a:pPr>
              <a:defRPr/>
            </a:pPr>
            <a:fld id="{BCCB9826-BEB4-424C-A878-03B51B64ED6F}" type="slidenum">
              <a:rPr kumimoji="0" lang="en-US" altLang="en-US" smtClean="0"/>
              <a:pPr>
                <a:defRPr/>
              </a:pPr>
              <a:t>52</a:t>
            </a:fld>
            <a:endParaRPr kumimoji="0" lang="en-US" alt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endParaRPr lang="en-US" altLang="en-US" sz="140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Sample whole life insurance in an ILIT</a:t>
            </a:r>
            <a:endParaRPr lang="en-US" dirty="0"/>
          </a:p>
        </p:txBody>
      </p:sp>
      <p:sp>
        <p:nvSpPr>
          <p:cNvPr id="4" name="Slide Number Placeholder 3"/>
          <p:cNvSpPr>
            <a:spLocks noGrp="1"/>
          </p:cNvSpPr>
          <p:nvPr>
            <p:ph type="sldNum" sz="quarter" idx="10"/>
          </p:nvPr>
        </p:nvSpPr>
        <p:spPr/>
        <p:txBody>
          <a:bodyPr/>
          <a:lstStyle/>
          <a:p>
            <a:pPr>
              <a:defRPr/>
            </a:pPr>
            <a:fld id="{D96598D3-F4A3-4D15-90D0-FFCE1D8C92A8}" type="slidenum">
              <a:rPr lang="en-US" smtClean="0"/>
              <a:pPr>
                <a:defRPr/>
              </a:pPr>
              <a:t>53</a:t>
            </a:fld>
            <a:endParaRPr lang="en-US"/>
          </a:p>
        </p:txBody>
      </p:sp>
    </p:spTree>
    <p:extLst>
      <p:ext uri="{BB962C8B-B14F-4D97-AF65-F5344CB8AC3E}">
        <p14:creationId xmlns:p14="http://schemas.microsoft.com/office/powerpoint/2010/main" val="10963925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loans are made to an ILIT to fund life insurance, what are some of the variables?</a:t>
            </a:r>
          </a:p>
          <a:p>
            <a:endParaRPr lang="en-US" dirty="0"/>
          </a:p>
          <a:p>
            <a:r>
              <a:rPr lang="en-US" dirty="0" smtClean="0"/>
              <a:t>Read slide</a:t>
            </a:r>
            <a:endParaRPr lang="en-US" dirty="0"/>
          </a:p>
        </p:txBody>
      </p:sp>
      <p:sp>
        <p:nvSpPr>
          <p:cNvPr id="4" name="Slide Number Placeholder 3"/>
          <p:cNvSpPr>
            <a:spLocks noGrp="1"/>
          </p:cNvSpPr>
          <p:nvPr>
            <p:ph type="sldNum" sz="quarter" idx="10"/>
          </p:nvPr>
        </p:nvSpPr>
        <p:spPr/>
        <p:txBody>
          <a:bodyPr/>
          <a:lstStyle/>
          <a:p>
            <a:pPr>
              <a:defRPr/>
            </a:pPr>
            <a:fld id="{D96598D3-F4A3-4D15-90D0-FFCE1D8C92A8}" type="slidenum">
              <a:rPr lang="en-US" smtClean="0"/>
              <a:pPr>
                <a:defRPr/>
              </a:pPr>
              <a:t>54</a:t>
            </a:fld>
            <a:endParaRPr lang="en-US"/>
          </a:p>
        </p:txBody>
      </p:sp>
    </p:spTree>
    <p:extLst>
      <p:ext uri="{BB962C8B-B14F-4D97-AF65-F5344CB8AC3E}">
        <p14:creationId xmlns:p14="http://schemas.microsoft.com/office/powerpoint/2010/main" val="263661866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of flows into the trust and the assets of the trust in light of a loan arrangement – from the Grantor’s viewpoint.</a:t>
            </a:r>
          </a:p>
          <a:p>
            <a:endParaRPr lang="en-US" dirty="0"/>
          </a:p>
          <a:p>
            <a:r>
              <a:rPr lang="en-US" dirty="0" smtClean="0"/>
              <a:t>Read slide.</a:t>
            </a:r>
            <a:endParaRPr lang="en-US" dirty="0"/>
          </a:p>
        </p:txBody>
      </p:sp>
      <p:sp>
        <p:nvSpPr>
          <p:cNvPr id="4" name="Slide Number Placeholder 3"/>
          <p:cNvSpPr>
            <a:spLocks noGrp="1"/>
          </p:cNvSpPr>
          <p:nvPr>
            <p:ph type="sldNum" sz="quarter" idx="10"/>
          </p:nvPr>
        </p:nvSpPr>
        <p:spPr/>
        <p:txBody>
          <a:bodyPr/>
          <a:lstStyle/>
          <a:p>
            <a:pPr>
              <a:defRPr/>
            </a:pPr>
            <a:fld id="{D96598D3-F4A3-4D15-90D0-FFCE1D8C92A8}" type="slidenum">
              <a:rPr lang="en-US" smtClean="0"/>
              <a:pPr>
                <a:defRPr/>
              </a:pPr>
              <a:t>55</a:t>
            </a:fld>
            <a:endParaRPr lang="en-US"/>
          </a:p>
        </p:txBody>
      </p:sp>
    </p:spTree>
    <p:extLst>
      <p:ext uri="{BB962C8B-B14F-4D97-AF65-F5344CB8AC3E}">
        <p14:creationId xmlns:p14="http://schemas.microsoft.com/office/powerpoint/2010/main" val="187993805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flows into the trust and the assets of the trust in light of a loan arrangement – from the </a:t>
            </a:r>
            <a:r>
              <a:rPr lang="en-US" dirty="0" smtClean="0"/>
              <a:t>Trustee’s viewpoint</a:t>
            </a:r>
            <a:r>
              <a:rPr lang="en-US" dirty="0"/>
              <a:t>.</a:t>
            </a:r>
          </a:p>
          <a:p>
            <a:endParaRPr lang="en-US" dirty="0"/>
          </a:p>
          <a:p>
            <a:r>
              <a:rPr lang="en-US" dirty="0"/>
              <a:t>Read slide.</a:t>
            </a:r>
          </a:p>
        </p:txBody>
      </p:sp>
      <p:sp>
        <p:nvSpPr>
          <p:cNvPr id="4" name="Slide Number Placeholder 3"/>
          <p:cNvSpPr>
            <a:spLocks noGrp="1"/>
          </p:cNvSpPr>
          <p:nvPr>
            <p:ph type="sldNum" sz="quarter" idx="10"/>
          </p:nvPr>
        </p:nvSpPr>
        <p:spPr/>
        <p:txBody>
          <a:bodyPr/>
          <a:lstStyle/>
          <a:p>
            <a:pPr>
              <a:defRPr/>
            </a:pPr>
            <a:fld id="{D96598D3-F4A3-4D15-90D0-FFCE1D8C92A8}" type="slidenum">
              <a:rPr lang="en-US" smtClean="0"/>
              <a:pPr>
                <a:defRPr/>
              </a:pPr>
              <a:t>56</a:t>
            </a:fld>
            <a:endParaRPr lang="en-US"/>
          </a:p>
        </p:txBody>
      </p:sp>
    </p:spTree>
    <p:extLst>
      <p:ext uri="{BB962C8B-B14F-4D97-AF65-F5344CB8AC3E}">
        <p14:creationId xmlns:p14="http://schemas.microsoft.com/office/powerpoint/2010/main" val="327161717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did this accomplish?</a:t>
            </a:r>
          </a:p>
          <a:p>
            <a:endParaRPr lang="en-US" dirty="0"/>
          </a:p>
          <a:p>
            <a:r>
              <a:rPr lang="en-US" dirty="0" smtClean="0"/>
              <a:t>Read slide.</a:t>
            </a:r>
            <a:endParaRPr lang="en-US" dirty="0"/>
          </a:p>
        </p:txBody>
      </p:sp>
      <p:sp>
        <p:nvSpPr>
          <p:cNvPr id="4" name="Slide Number Placeholder 3"/>
          <p:cNvSpPr>
            <a:spLocks noGrp="1"/>
          </p:cNvSpPr>
          <p:nvPr>
            <p:ph type="sldNum" sz="quarter" idx="10"/>
          </p:nvPr>
        </p:nvSpPr>
        <p:spPr/>
        <p:txBody>
          <a:bodyPr/>
          <a:lstStyle/>
          <a:p>
            <a:pPr>
              <a:defRPr/>
            </a:pPr>
            <a:fld id="{D96598D3-F4A3-4D15-90D0-FFCE1D8C92A8}" type="slidenum">
              <a:rPr lang="en-US" smtClean="0"/>
              <a:pPr>
                <a:defRPr/>
              </a:pPr>
              <a:t>57</a:t>
            </a:fld>
            <a:endParaRPr lang="en-US"/>
          </a:p>
        </p:txBody>
      </p:sp>
    </p:spTree>
    <p:extLst>
      <p:ext uri="{BB962C8B-B14F-4D97-AF65-F5344CB8AC3E}">
        <p14:creationId xmlns:p14="http://schemas.microsoft.com/office/powerpoint/2010/main" val="35212243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Summary of this strategy.</a:t>
            </a:r>
            <a:endParaRPr lang="en-US" dirty="0"/>
          </a:p>
        </p:txBody>
      </p:sp>
      <p:sp>
        <p:nvSpPr>
          <p:cNvPr id="4" name="Slide Number Placeholder 3"/>
          <p:cNvSpPr>
            <a:spLocks noGrp="1"/>
          </p:cNvSpPr>
          <p:nvPr>
            <p:ph type="sldNum" sz="quarter" idx="10"/>
          </p:nvPr>
        </p:nvSpPr>
        <p:spPr/>
        <p:txBody>
          <a:bodyPr/>
          <a:lstStyle/>
          <a:p>
            <a:pPr>
              <a:defRPr/>
            </a:pPr>
            <a:fld id="{D96598D3-F4A3-4D15-90D0-FFCE1D8C92A8}" type="slidenum">
              <a:rPr lang="en-US" smtClean="0"/>
              <a:pPr>
                <a:defRPr/>
              </a:pPr>
              <a:t>58</a:t>
            </a:fld>
            <a:endParaRPr lang="en-US"/>
          </a:p>
        </p:txBody>
      </p:sp>
    </p:spTree>
    <p:extLst>
      <p:ext uri="{BB962C8B-B14F-4D97-AF65-F5344CB8AC3E}">
        <p14:creationId xmlns:p14="http://schemas.microsoft.com/office/powerpoint/2010/main" val="313470500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Summary – continued.</a:t>
            </a:r>
          </a:p>
          <a:p>
            <a:endParaRPr lang="en-US" dirty="0"/>
          </a:p>
          <a:p>
            <a:r>
              <a:rPr lang="en-US" dirty="0" smtClean="0"/>
              <a:t>Read slide.</a:t>
            </a:r>
            <a:endParaRPr lang="en-US" dirty="0"/>
          </a:p>
        </p:txBody>
      </p:sp>
      <p:sp>
        <p:nvSpPr>
          <p:cNvPr id="4" name="Slide Number Placeholder 3"/>
          <p:cNvSpPr>
            <a:spLocks noGrp="1"/>
          </p:cNvSpPr>
          <p:nvPr>
            <p:ph type="sldNum" sz="quarter" idx="10"/>
          </p:nvPr>
        </p:nvSpPr>
        <p:spPr/>
        <p:txBody>
          <a:bodyPr/>
          <a:lstStyle/>
          <a:p>
            <a:pPr>
              <a:defRPr/>
            </a:pPr>
            <a:fld id="{D96598D3-F4A3-4D15-90D0-FFCE1D8C92A8}" type="slidenum">
              <a:rPr lang="en-US" smtClean="0"/>
              <a:pPr>
                <a:defRPr/>
              </a:pPr>
              <a:t>59</a:t>
            </a:fld>
            <a:endParaRPr lang="en-US"/>
          </a:p>
        </p:txBody>
      </p:sp>
    </p:spTree>
    <p:extLst>
      <p:ext uri="{BB962C8B-B14F-4D97-AF65-F5344CB8AC3E}">
        <p14:creationId xmlns:p14="http://schemas.microsoft.com/office/powerpoint/2010/main" val="1448998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Taking the prior slide one step further, if a client has an estate that is currently valued at $30,000,000, and which is growing at a rate of 10% for the next few years (10 years in this example) and then the estate were to experience a lower growth rate of 6% in later years, we can connect the exemption from the prior slide and determine the net impact on our business owner clients’ net transfer to heirs after applying the exemption.</a:t>
            </a:r>
          </a:p>
          <a:p>
            <a:endParaRPr lang="en-US" dirty="0"/>
          </a:p>
          <a:p>
            <a:r>
              <a:rPr lang="en-US" dirty="0" smtClean="0"/>
              <a:t>As you can see, your clients’ IRS partner’s interest in the estate logically out-performs the exemption.</a:t>
            </a:r>
          </a:p>
          <a:p>
            <a:endParaRPr lang="en-US" dirty="0"/>
          </a:p>
          <a:p>
            <a:r>
              <a:rPr lang="en-US" dirty="0" smtClean="0"/>
              <a:t>As a more practical matter, is there a likelihood that the exemption may change again?</a:t>
            </a:r>
            <a:endParaRPr lang="en-US" dirty="0"/>
          </a:p>
        </p:txBody>
      </p:sp>
      <p:sp>
        <p:nvSpPr>
          <p:cNvPr id="4" name="Slide Number Placeholder 3"/>
          <p:cNvSpPr>
            <a:spLocks noGrp="1"/>
          </p:cNvSpPr>
          <p:nvPr>
            <p:ph type="sldNum" sz="quarter" idx="10"/>
          </p:nvPr>
        </p:nvSpPr>
        <p:spPr/>
        <p:txBody>
          <a:bodyPr/>
          <a:lstStyle/>
          <a:p>
            <a:pPr>
              <a:defRPr/>
            </a:pPr>
            <a:fld id="{D96598D3-F4A3-4D15-90D0-FFCE1D8C92A8}" type="slidenum">
              <a:rPr lang="en-US" smtClean="0"/>
              <a:pPr>
                <a:defRPr/>
              </a:pPr>
              <a:t>6</a:t>
            </a:fld>
            <a:endParaRPr lang="en-US"/>
          </a:p>
        </p:txBody>
      </p:sp>
    </p:spTree>
    <p:extLst>
      <p:ext uri="{BB962C8B-B14F-4D97-AF65-F5344CB8AC3E}">
        <p14:creationId xmlns:p14="http://schemas.microsoft.com/office/powerpoint/2010/main" val="361102612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Questions and Answers</a:t>
            </a:r>
            <a:endParaRPr lang="en-US" dirty="0"/>
          </a:p>
        </p:txBody>
      </p:sp>
      <p:sp>
        <p:nvSpPr>
          <p:cNvPr id="4" name="Slide Number Placeholder 3"/>
          <p:cNvSpPr>
            <a:spLocks noGrp="1"/>
          </p:cNvSpPr>
          <p:nvPr>
            <p:ph type="sldNum" sz="quarter" idx="10"/>
          </p:nvPr>
        </p:nvSpPr>
        <p:spPr/>
        <p:txBody>
          <a:bodyPr/>
          <a:lstStyle/>
          <a:p>
            <a:pPr>
              <a:defRPr/>
            </a:pPr>
            <a:fld id="{D96598D3-F4A3-4D15-90D0-FFCE1D8C92A8}" type="slidenum">
              <a:rPr lang="en-US" smtClean="0"/>
              <a:pPr>
                <a:defRPr/>
              </a:pPr>
              <a:t>60</a:t>
            </a:fld>
            <a:endParaRPr lang="en-US"/>
          </a:p>
        </p:txBody>
      </p:sp>
    </p:spTree>
    <p:extLst>
      <p:ext uri="{BB962C8B-B14F-4D97-AF65-F5344CB8AC3E}">
        <p14:creationId xmlns:p14="http://schemas.microsoft.com/office/powerpoint/2010/main" val="302167416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a:t>
            </a:r>
            <a:endParaRPr lang="en-US" dirty="0"/>
          </a:p>
        </p:txBody>
      </p:sp>
      <p:sp>
        <p:nvSpPr>
          <p:cNvPr id="4" name="Slide Number Placeholder 3"/>
          <p:cNvSpPr>
            <a:spLocks noGrp="1"/>
          </p:cNvSpPr>
          <p:nvPr>
            <p:ph type="sldNum" sz="quarter" idx="10"/>
          </p:nvPr>
        </p:nvSpPr>
        <p:spPr/>
        <p:txBody>
          <a:bodyPr/>
          <a:lstStyle/>
          <a:p>
            <a:pPr>
              <a:defRPr/>
            </a:pPr>
            <a:fld id="{D96598D3-F4A3-4D15-90D0-FFCE1D8C92A8}" type="slidenum">
              <a:rPr lang="en-US" smtClean="0"/>
              <a:pPr>
                <a:defRPr/>
              </a:pPr>
              <a:t>61</a:t>
            </a:fld>
            <a:endParaRPr lang="en-US"/>
          </a:p>
        </p:txBody>
      </p:sp>
    </p:spTree>
    <p:extLst>
      <p:ext uri="{BB962C8B-B14F-4D97-AF65-F5344CB8AC3E}">
        <p14:creationId xmlns:p14="http://schemas.microsoft.com/office/powerpoint/2010/main" val="97317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p:txBody>
          <a:bodyPr/>
          <a:lstStyle>
            <a:lvl1pPr defTabSz="972183">
              <a:defRPr kumimoji="1" sz="1300">
                <a:solidFill>
                  <a:schemeClr val="tx1"/>
                </a:solidFill>
                <a:latin typeface="Times New Roman" pitchFamily="18" charset="0"/>
              </a:defRPr>
            </a:lvl1pPr>
            <a:lvl2pPr marL="776419" indent="-298623" defTabSz="972183">
              <a:defRPr kumimoji="1" sz="1300">
                <a:solidFill>
                  <a:schemeClr val="tx1"/>
                </a:solidFill>
                <a:latin typeface="Times New Roman" pitchFamily="18" charset="0"/>
              </a:defRPr>
            </a:lvl2pPr>
            <a:lvl3pPr marL="1194491" indent="-238898" defTabSz="972183">
              <a:defRPr kumimoji="1" sz="1300">
                <a:solidFill>
                  <a:schemeClr val="tx1"/>
                </a:solidFill>
                <a:latin typeface="Times New Roman" pitchFamily="18" charset="0"/>
              </a:defRPr>
            </a:lvl3pPr>
            <a:lvl4pPr marL="1672289" indent="-238898" defTabSz="972183">
              <a:defRPr kumimoji="1" sz="1300">
                <a:solidFill>
                  <a:schemeClr val="tx1"/>
                </a:solidFill>
                <a:latin typeface="Times New Roman" pitchFamily="18" charset="0"/>
              </a:defRPr>
            </a:lvl4pPr>
            <a:lvl5pPr marL="2150085" indent="-238898" defTabSz="972183">
              <a:defRPr kumimoji="1" sz="1300">
                <a:solidFill>
                  <a:schemeClr val="tx1"/>
                </a:solidFill>
                <a:latin typeface="Times New Roman" pitchFamily="18" charset="0"/>
              </a:defRPr>
            </a:lvl5pPr>
            <a:lvl6pPr marL="2627881" indent="-238898" defTabSz="972183" eaLnBrk="0" fontAlgn="base" hangingPunct="0">
              <a:spcBef>
                <a:spcPct val="30000"/>
              </a:spcBef>
              <a:spcAft>
                <a:spcPct val="0"/>
              </a:spcAft>
              <a:defRPr kumimoji="1" sz="1300">
                <a:solidFill>
                  <a:schemeClr val="tx1"/>
                </a:solidFill>
                <a:latin typeface="Times New Roman" pitchFamily="18" charset="0"/>
              </a:defRPr>
            </a:lvl6pPr>
            <a:lvl7pPr marL="3105678" indent="-238898" defTabSz="972183" eaLnBrk="0" fontAlgn="base" hangingPunct="0">
              <a:spcBef>
                <a:spcPct val="30000"/>
              </a:spcBef>
              <a:spcAft>
                <a:spcPct val="0"/>
              </a:spcAft>
              <a:defRPr kumimoji="1" sz="1300">
                <a:solidFill>
                  <a:schemeClr val="tx1"/>
                </a:solidFill>
                <a:latin typeface="Times New Roman" pitchFamily="18" charset="0"/>
              </a:defRPr>
            </a:lvl7pPr>
            <a:lvl8pPr marL="3583474" indent="-238898" defTabSz="972183" eaLnBrk="0" fontAlgn="base" hangingPunct="0">
              <a:spcBef>
                <a:spcPct val="30000"/>
              </a:spcBef>
              <a:spcAft>
                <a:spcPct val="0"/>
              </a:spcAft>
              <a:defRPr kumimoji="1" sz="1300">
                <a:solidFill>
                  <a:schemeClr val="tx1"/>
                </a:solidFill>
                <a:latin typeface="Times New Roman" pitchFamily="18" charset="0"/>
              </a:defRPr>
            </a:lvl8pPr>
            <a:lvl9pPr marL="4061272" indent="-238898" defTabSz="972183" eaLnBrk="0" fontAlgn="base" hangingPunct="0">
              <a:spcBef>
                <a:spcPct val="30000"/>
              </a:spcBef>
              <a:spcAft>
                <a:spcPct val="0"/>
              </a:spcAft>
              <a:defRPr kumimoji="1" sz="1300">
                <a:solidFill>
                  <a:schemeClr val="tx1"/>
                </a:solidFill>
                <a:latin typeface="Times New Roman" pitchFamily="18" charset="0"/>
              </a:defRPr>
            </a:lvl9pPr>
          </a:lstStyle>
          <a:p>
            <a:pPr>
              <a:defRPr/>
            </a:pPr>
            <a:fld id="{9931BC1A-43B1-4DAB-B06D-1EBAA4AFB847}" type="slidenum">
              <a:rPr kumimoji="0" lang="en-US" altLang="en-US" smtClean="0">
                <a:solidFill>
                  <a:srgbClr val="000000"/>
                </a:solidFill>
              </a:rPr>
              <a:pPr>
                <a:defRPr/>
              </a:pPr>
              <a:t>7</a:t>
            </a:fld>
            <a:endParaRPr kumimoji="0" lang="en-US" altLang="en-US" smtClean="0">
              <a:solidFill>
                <a:srgbClr val="000000"/>
              </a:solidFill>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r>
              <a:rPr lang="en-US" altLang="en-US" smtClean="0"/>
              <a:t>Makes tax rates from EGTTRA and JGTRA permanent for persons earning less than $400,000 and married couples earnings less than $450,000. </a:t>
            </a:r>
          </a:p>
          <a:p>
            <a:endParaRPr lang="en-US" altLang="en-US" smtClean="0"/>
          </a:p>
          <a:p>
            <a:endParaRPr lang="en-US" altLang="en-US" smtClean="0"/>
          </a:p>
          <a:p>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p:txBody>
          <a:bodyPr/>
          <a:lstStyle>
            <a:lvl1pPr defTabSz="972183">
              <a:defRPr kumimoji="1" sz="1300">
                <a:solidFill>
                  <a:schemeClr val="tx1"/>
                </a:solidFill>
                <a:latin typeface="Times New Roman" pitchFamily="18" charset="0"/>
              </a:defRPr>
            </a:lvl1pPr>
            <a:lvl2pPr marL="776419" indent="-298623" defTabSz="972183">
              <a:defRPr kumimoji="1" sz="1300">
                <a:solidFill>
                  <a:schemeClr val="tx1"/>
                </a:solidFill>
                <a:latin typeface="Times New Roman" pitchFamily="18" charset="0"/>
              </a:defRPr>
            </a:lvl2pPr>
            <a:lvl3pPr marL="1194491" indent="-238898" defTabSz="972183">
              <a:defRPr kumimoji="1" sz="1300">
                <a:solidFill>
                  <a:schemeClr val="tx1"/>
                </a:solidFill>
                <a:latin typeface="Times New Roman" pitchFamily="18" charset="0"/>
              </a:defRPr>
            </a:lvl3pPr>
            <a:lvl4pPr marL="1672289" indent="-238898" defTabSz="972183">
              <a:defRPr kumimoji="1" sz="1300">
                <a:solidFill>
                  <a:schemeClr val="tx1"/>
                </a:solidFill>
                <a:latin typeface="Times New Roman" pitchFamily="18" charset="0"/>
              </a:defRPr>
            </a:lvl4pPr>
            <a:lvl5pPr marL="2150085" indent="-238898" defTabSz="972183">
              <a:defRPr kumimoji="1" sz="1300">
                <a:solidFill>
                  <a:schemeClr val="tx1"/>
                </a:solidFill>
                <a:latin typeface="Times New Roman" pitchFamily="18" charset="0"/>
              </a:defRPr>
            </a:lvl5pPr>
            <a:lvl6pPr marL="2627881" indent="-238898" defTabSz="972183" eaLnBrk="0" fontAlgn="base" hangingPunct="0">
              <a:spcBef>
                <a:spcPct val="30000"/>
              </a:spcBef>
              <a:spcAft>
                <a:spcPct val="0"/>
              </a:spcAft>
              <a:defRPr kumimoji="1" sz="1300">
                <a:solidFill>
                  <a:schemeClr val="tx1"/>
                </a:solidFill>
                <a:latin typeface="Times New Roman" pitchFamily="18" charset="0"/>
              </a:defRPr>
            </a:lvl6pPr>
            <a:lvl7pPr marL="3105678" indent="-238898" defTabSz="972183" eaLnBrk="0" fontAlgn="base" hangingPunct="0">
              <a:spcBef>
                <a:spcPct val="30000"/>
              </a:spcBef>
              <a:spcAft>
                <a:spcPct val="0"/>
              </a:spcAft>
              <a:defRPr kumimoji="1" sz="1300">
                <a:solidFill>
                  <a:schemeClr val="tx1"/>
                </a:solidFill>
                <a:latin typeface="Times New Roman" pitchFamily="18" charset="0"/>
              </a:defRPr>
            </a:lvl7pPr>
            <a:lvl8pPr marL="3583474" indent="-238898" defTabSz="972183" eaLnBrk="0" fontAlgn="base" hangingPunct="0">
              <a:spcBef>
                <a:spcPct val="30000"/>
              </a:spcBef>
              <a:spcAft>
                <a:spcPct val="0"/>
              </a:spcAft>
              <a:defRPr kumimoji="1" sz="1300">
                <a:solidFill>
                  <a:schemeClr val="tx1"/>
                </a:solidFill>
                <a:latin typeface="Times New Roman" pitchFamily="18" charset="0"/>
              </a:defRPr>
            </a:lvl8pPr>
            <a:lvl9pPr marL="4061272" indent="-238898" defTabSz="972183" eaLnBrk="0" fontAlgn="base" hangingPunct="0">
              <a:spcBef>
                <a:spcPct val="30000"/>
              </a:spcBef>
              <a:spcAft>
                <a:spcPct val="0"/>
              </a:spcAft>
              <a:defRPr kumimoji="1" sz="1300">
                <a:solidFill>
                  <a:schemeClr val="tx1"/>
                </a:solidFill>
                <a:latin typeface="Times New Roman" pitchFamily="18" charset="0"/>
              </a:defRPr>
            </a:lvl9pPr>
          </a:lstStyle>
          <a:p>
            <a:pPr>
              <a:defRPr/>
            </a:pPr>
            <a:fld id="{F3DE9FF9-0789-488C-95E7-593ADAADE39C}" type="slidenum">
              <a:rPr kumimoji="0" lang="en-US" altLang="en-US" smtClean="0"/>
              <a:pPr>
                <a:defRPr/>
              </a:pPr>
              <a:t>8</a:t>
            </a:fld>
            <a:endParaRPr kumimoji="0" lang="en-US" altLang="en-US" smtClean="0"/>
          </a:p>
        </p:txBody>
      </p:sp>
      <p:sp>
        <p:nvSpPr>
          <p:cNvPr id="65539" name="Rectangle 2"/>
          <p:cNvSpPr>
            <a:spLocks noGrp="1" noRot="1" noChangeAspect="1" noChangeArrowheads="1" noTextEdit="1"/>
          </p:cNvSpPr>
          <p:nvPr>
            <p:ph type="sldImg"/>
          </p:nvPr>
        </p:nvSpPr>
        <p:spPr>
          <a:xfrm>
            <a:off x="1257300" y="719138"/>
            <a:ext cx="4802188" cy="3600450"/>
          </a:xfrm>
          <a:ln/>
        </p:spPr>
      </p:sp>
      <p:sp>
        <p:nvSpPr>
          <p:cNvPr id="65540" name="Rectangle 3"/>
          <p:cNvSpPr>
            <a:spLocks noGrp="1" noChangeArrowheads="1"/>
          </p:cNvSpPr>
          <p:nvPr>
            <p:ph type="body" idx="1"/>
          </p:nvPr>
        </p:nvSpPr>
        <p:spPr>
          <a:xfrm>
            <a:off x="978746" y="4561228"/>
            <a:ext cx="5359401" cy="4320213"/>
          </a:xfrm>
          <a:noFill/>
        </p:spPr>
        <p:txBody>
          <a:bodyPr/>
          <a:lstStyle/>
          <a:p>
            <a:r>
              <a:rPr lang="en-US" altLang="en-US" dirty="0" smtClean="0"/>
              <a:t>Now let’s look at the second component of the new Medicare tax changes. There is a new 3.8% tax on certain types of unearned income – investment income if you will. There is no cap on this tax, but there is a threshold, similar to the threshold on wage income. Again, this change starts in 2013. Let’s take a closer look at what types of income this new tax will hit. </a:t>
            </a:r>
          </a:p>
          <a:p>
            <a:endParaRPr lang="en-US" altLang="en-US" dirty="0" smtClean="0"/>
          </a:p>
          <a:p>
            <a:r>
              <a:rPr lang="en-US" altLang="en-US" dirty="0" smtClean="0"/>
              <a:t>It won’t hit the average American family in their own pocketbook, but as far as the economy…will these higher earners spend as much in retail stores, hire services and do repairs at the same rate, or will these extra taxes levied on them have these high earners saving more?  We don’t know.  </a:t>
            </a:r>
          </a:p>
          <a:p>
            <a:endParaRPr lang="en-US" altLang="en-US" dirty="0" smtClean="0"/>
          </a:p>
          <a:p>
            <a:r>
              <a:rPr lang="en-US" altLang="en-US" dirty="0" smtClean="0"/>
              <a:t>Original Marginal Cap Gains: 15%</a:t>
            </a:r>
          </a:p>
          <a:p>
            <a:r>
              <a:rPr lang="en-US" altLang="en-US" dirty="0" smtClean="0"/>
              <a:t>Current </a:t>
            </a:r>
            <a:r>
              <a:rPr lang="en-US" altLang="en-US" dirty="0"/>
              <a:t>Marginal Cap </a:t>
            </a:r>
            <a:r>
              <a:rPr lang="en-US" altLang="en-US" dirty="0" smtClean="0"/>
              <a:t>Gains: 20%</a:t>
            </a:r>
          </a:p>
          <a:p>
            <a:r>
              <a:rPr lang="en-US" altLang="en-US" dirty="0" smtClean="0"/>
              <a:t>Medicare Unearned Income Surtax:</a:t>
            </a:r>
            <a:r>
              <a:rPr lang="en-US" altLang="en-US" baseline="0" dirty="0" smtClean="0"/>
              <a:t> 3.8%</a:t>
            </a:r>
          </a:p>
          <a:p>
            <a:endParaRPr lang="en-US" altLang="en-US" baseline="0" dirty="0" smtClean="0"/>
          </a:p>
          <a:p>
            <a:r>
              <a:rPr lang="en-US" altLang="en-US" baseline="0" dirty="0" smtClean="0"/>
              <a:t>Increase: 23.8%-15% = 8.8%</a:t>
            </a:r>
          </a:p>
          <a:p>
            <a:r>
              <a:rPr lang="en-US" altLang="en-US" baseline="0" dirty="0" smtClean="0"/>
              <a:t>Increase %: 8.8% / 15% = 58.6% Increase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p:txBody>
          <a:bodyPr/>
          <a:lstStyle>
            <a:lvl1pPr defTabSz="972183">
              <a:defRPr kumimoji="1" sz="1300">
                <a:solidFill>
                  <a:schemeClr val="tx1"/>
                </a:solidFill>
                <a:latin typeface="Times New Roman" pitchFamily="18" charset="0"/>
              </a:defRPr>
            </a:lvl1pPr>
            <a:lvl2pPr marL="776419" indent="-298623" defTabSz="972183">
              <a:defRPr kumimoji="1" sz="1300">
                <a:solidFill>
                  <a:schemeClr val="tx1"/>
                </a:solidFill>
                <a:latin typeface="Times New Roman" pitchFamily="18" charset="0"/>
              </a:defRPr>
            </a:lvl2pPr>
            <a:lvl3pPr marL="1194491" indent="-238898" defTabSz="972183">
              <a:defRPr kumimoji="1" sz="1300">
                <a:solidFill>
                  <a:schemeClr val="tx1"/>
                </a:solidFill>
                <a:latin typeface="Times New Roman" pitchFamily="18" charset="0"/>
              </a:defRPr>
            </a:lvl3pPr>
            <a:lvl4pPr marL="1672289" indent="-238898" defTabSz="972183">
              <a:defRPr kumimoji="1" sz="1300">
                <a:solidFill>
                  <a:schemeClr val="tx1"/>
                </a:solidFill>
                <a:latin typeface="Times New Roman" pitchFamily="18" charset="0"/>
              </a:defRPr>
            </a:lvl4pPr>
            <a:lvl5pPr marL="2150085" indent="-238898" defTabSz="972183">
              <a:defRPr kumimoji="1" sz="1300">
                <a:solidFill>
                  <a:schemeClr val="tx1"/>
                </a:solidFill>
                <a:latin typeface="Times New Roman" pitchFamily="18" charset="0"/>
              </a:defRPr>
            </a:lvl5pPr>
            <a:lvl6pPr marL="2627881" indent="-238898" defTabSz="972183" eaLnBrk="0" fontAlgn="base" hangingPunct="0">
              <a:spcBef>
                <a:spcPct val="30000"/>
              </a:spcBef>
              <a:spcAft>
                <a:spcPct val="0"/>
              </a:spcAft>
              <a:defRPr kumimoji="1" sz="1300">
                <a:solidFill>
                  <a:schemeClr val="tx1"/>
                </a:solidFill>
                <a:latin typeface="Times New Roman" pitchFamily="18" charset="0"/>
              </a:defRPr>
            </a:lvl6pPr>
            <a:lvl7pPr marL="3105678" indent="-238898" defTabSz="972183" eaLnBrk="0" fontAlgn="base" hangingPunct="0">
              <a:spcBef>
                <a:spcPct val="30000"/>
              </a:spcBef>
              <a:spcAft>
                <a:spcPct val="0"/>
              </a:spcAft>
              <a:defRPr kumimoji="1" sz="1300">
                <a:solidFill>
                  <a:schemeClr val="tx1"/>
                </a:solidFill>
                <a:latin typeface="Times New Roman" pitchFamily="18" charset="0"/>
              </a:defRPr>
            </a:lvl7pPr>
            <a:lvl8pPr marL="3583474" indent="-238898" defTabSz="972183" eaLnBrk="0" fontAlgn="base" hangingPunct="0">
              <a:spcBef>
                <a:spcPct val="30000"/>
              </a:spcBef>
              <a:spcAft>
                <a:spcPct val="0"/>
              </a:spcAft>
              <a:defRPr kumimoji="1" sz="1300">
                <a:solidFill>
                  <a:schemeClr val="tx1"/>
                </a:solidFill>
                <a:latin typeface="Times New Roman" pitchFamily="18" charset="0"/>
              </a:defRPr>
            </a:lvl8pPr>
            <a:lvl9pPr marL="4061272" indent="-238898" defTabSz="972183" eaLnBrk="0" fontAlgn="base" hangingPunct="0">
              <a:spcBef>
                <a:spcPct val="30000"/>
              </a:spcBef>
              <a:spcAft>
                <a:spcPct val="0"/>
              </a:spcAft>
              <a:defRPr kumimoji="1" sz="1300">
                <a:solidFill>
                  <a:schemeClr val="tx1"/>
                </a:solidFill>
                <a:latin typeface="Times New Roman" pitchFamily="18" charset="0"/>
              </a:defRPr>
            </a:lvl9pPr>
          </a:lstStyle>
          <a:p>
            <a:pPr>
              <a:defRPr/>
            </a:pPr>
            <a:fld id="{FF682DD6-3997-4EA7-9DD1-88854242DB65}" type="slidenum">
              <a:rPr kumimoji="0" lang="en-US" altLang="en-US" smtClean="0"/>
              <a:pPr>
                <a:defRPr/>
              </a:pPr>
              <a:t>9</a:t>
            </a:fld>
            <a:endParaRPr kumimoji="0" lang="en-US" altLang="en-US" smtClean="0"/>
          </a:p>
        </p:txBody>
      </p:sp>
      <p:sp>
        <p:nvSpPr>
          <p:cNvPr id="66563" name="Rectangle 2"/>
          <p:cNvSpPr>
            <a:spLocks noGrp="1" noRot="1" noChangeAspect="1" noChangeArrowheads="1" noTextEdit="1"/>
          </p:cNvSpPr>
          <p:nvPr>
            <p:ph type="sldImg"/>
          </p:nvPr>
        </p:nvSpPr>
        <p:spPr>
          <a:xfrm>
            <a:off x="1257300" y="719138"/>
            <a:ext cx="4802188" cy="3600450"/>
          </a:xfrm>
          <a:ln/>
        </p:spPr>
      </p:sp>
      <p:sp>
        <p:nvSpPr>
          <p:cNvPr id="66564" name="Rectangle 3"/>
          <p:cNvSpPr>
            <a:spLocks noGrp="1" noChangeArrowheads="1"/>
          </p:cNvSpPr>
          <p:nvPr>
            <p:ph type="body" idx="1"/>
          </p:nvPr>
        </p:nvSpPr>
        <p:spPr>
          <a:xfrm>
            <a:off x="978746" y="4561228"/>
            <a:ext cx="5359401" cy="4320213"/>
          </a:xfrm>
          <a:noFill/>
        </p:spPr>
        <p:txBody>
          <a:bodyPr/>
          <a:lstStyle/>
          <a:p>
            <a:r>
              <a:rPr lang="en-US" altLang="en-US" smtClean="0"/>
              <a:t>Here’s a sample list of different types of “unearned income”. [Note to presenter – read list to audience]. An “x” in the Yes column means that that income will be hit with the new 3.8% tax, above the AGI threshold. Now, one interesting thing to ponder – what financial product is NOT on this list? Well, yes, life insurance to the extent of non-taxable distributions and loans from a non-MEC policy. </a:t>
            </a:r>
          </a:p>
          <a:p>
            <a:endParaRPr lang="en-US" altLang="en-US" smtClean="0"/>
          </a:p>
          <a:p>
            <a:r>
              <a:rPr lang="en-US" altLang="en-US" smtClean="0"/>
              <a:t>The surtax only applies to taxable items of investment income, therefore, under the current regime of life insurance taxation, non-taxable distributions, including policy loans may not be subject to the surtax.</a:t>
            </a:r>
          </a:p>
          <a:p>
            <a:endParaRPr lang="en-US" altLang="en-US" smtClean="0"/>
          </a:p>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13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MM_PPT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6056313"/>
            <a:ext cx="1377950"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04" name="Rectangle 4"/>
          <p:cNvSpPr>
            <a:spLocks noGrp="1" noChangeArrowheads="1"/>
          </p:cNvSpPr>
          <p:nvPr>
            <p:ph type="ctrTitle"/>
          </p:nvPr>
        </p:nvSpPr>
        <p:spPr bwMode="auto">
          <a:xfrm>
            <a:off x="3048000" y="2405063"/>
            <a:ext cx="6032500" cy="912812"/>
          </a:xfrm>
        </p:spPr>
        <p:txBody>
          <a:bodyPr/>
          <a:lstStyle>
            <a:lvl1pPr>
              <a:defRPr sz="3900">
                <a:solidFill>
                  <a:srgbClr val="00183D"/>
                </a:solidFill>
              </a:defRPr>
            </a:lvl1pPr>
          </a:lstStyle>
          <a:p>
            <a:pPr lvl="0"/>
            <a:r>
              <a:rPr lang="en-US" noProof="0" smtClean="0"/>
              <a:t>Click to edit Master title style</a:t>
            </a:r>
          </a:p>
        </p:txBody>
      </p:sp>
      <p:sp>
        <p:nvSpPr>
          <p:cNvPr id="256005" name="Rectangle 5"/>
          <p:cNvSpPr>
            <a:spLocks noGrp="1" noChangeArrowheads="1"/>
          </p:cNvSpPr>
          <p:nvPr>
            <p:ph type="subTitle" idx="1"/>
          </p:nvPr>
        </p:nvSpPr>
        <p:spPr>
          <a:xfrm>
            <a:off x="3048000" y="3429000"/>
            <a:ext cx="6019800" cy="1752600"/>
          </a:xfrm>
        </p:spPr>
        <p:txBody>
          <a:bodyPr/>
          <a:lstStyle>
            <a:lvl1pPr marL="0" indent="0">
              <a:buFont typeface="Wingdings" pitchFamily="2" charset="2"/>
              <a:buNone/>
              <a:defRPr sz="2700">
                <a:solidFill>
                  <a:schemeClr val="accent1"/>
                </a:solidFill>
                <a:latin typeface="Arial Narrow" pitchFamily="34" charset="0"/>
              </a:defRPr>
            </a:lvl1pPr>
          </a:lstStyle>
          <a:p>
            <a:pPr lvl="0"/>
            <a:r>
              <a:rPr lang="en-US" noProof="0" smtClean="0"/>
              <a:t>Click to edit Master subtitle style</a:t>
            </a:r>
          </a:p>
        </p:txBody>
      </p:sp>
      <p:sp>
        <p:nvSpPr>
          <p:cNvPr id="6" name="Rectangle 6"/>
          <p:cNvSpPr>
            <a:spLocks noGrp="1" noChangeArrowheads="1"/>
          </p:cNvSpPr>
          <p:nvPr>
            <p:ph type="ftr" sz="quarter" idx="10"/>
          </p:nvPr>
        </p:nvSpPr>
        <p:spPr>
          <a:xfrm>
            <a:off x="3048000" y="6172200"/>
            <a:ext cx="4267200" cy="533400"/>
          </a:xfrm>
        </p:spPr>
        <p:txBody>
          <a:bodyPr/>
          <a:lstStyle>
            <a:lvl1pPr>
              <a:defRPr dirty="0" smtClean="0"/>
            </a:lvl1pPr>
          </a:lstStyle>
          <a:p>
            <a:pPr>
              <a:defRPr/>
            </a:pPr>
            <a:r>
              <a:rPr lang="en-US"/>
              <a:t>For Professional Use Only.</a:t>
            </a:r>
          </a:p>
          <a:p>
            <a:pPr>
              <a:defRPr/>
            </a:pPr>
            <a:r>
              <a:rPr lang="en-US"/>
              <a:t>Not For Use With The Public.</a:t>
            </a:r>
          </a:p>
        </p:txBody>
      </p:sp>
    </p:spTree>
    <p:extLst>
      <p:ext uri="{BB962C8B-B14F-4D97-AF65-F5344CB8AC3E}">
        <p14:creationId xmlns:p14="http://schemas.microsoft.com/office/powerpoint/2010/main" val="1157101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r>
              <a:rPr lang="en-US"/>
              <a:t>For Professional Use Only.</a:t>
            </a:r>
          </a:p>
          <a:p>
            <a:pPr>
              <a:defRPr/>
            </a:pPr>
            <a:r>
              <a:rPr lang="en-US"/>
              <a:t>Not For Use With The Public.</a:t>
            </a:r>
          </a:p>
        </p:txBody>
      </p:sp>
      <p:sp>
        <p:nvSpPr>
          <p:cNvPr id="5" name="Rectangle 7"/>
          <p:cNvSpPr>
            <a:spLocks noGrp="1" noChangeArrowheads="1"/>
          </p:cNvSpPr>
          <p:nvPr>
            <p:ph type="sldNum" sz="quarter" idx="11"/>
          </p:nvPr>
        </p:nvSpPr>
        <p:spPr>
          <a:ln/>
        </p:spPr>
        <p:txBody>
          <a:bodyPr/>
          <a:lstStyle>
            <a:lvl1pPr>
              <a:defRPr/>
            </a:lvl1pPr>
          </a:lstStyle>
          <a:p>
            <a:pPr>
              <a:defRPr/>
            </a:pPr>
            <a:fld id="{43AF5213-3631-4D46-B149-20877522123A}" type="slidenum">
              <a:rPr lang="en-US"/>
              <a:pPr>
                <a:defRPr/>
              </a:pPr>
              <a:t>‹#›</a:t>
            </a:fld>
            <a:endParaRPr lang="en-US"/>
          </a:p>
        </p:txBody>
      </p:sp>
    </p:spTree>
    <p:extLst>
      <p:ext uri="{BB962C8B-B14F-4D97-AF65-F5344CB8AC3E}">
        <p14:creationId xmlns:p14="http://schemas.microsoft.com/office/powerpoint/2010/main" val="2613700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86500" y="304800"/>
            <a:ext cx="19431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r>
              <a:rPr lang="en-US"/>
              <a:t>For Professional Use Only.</a:t>
            </a:r>
          </a:p>
          <a:p>
            <a:pPr>
              <a:defRPr/>
            </a:pPr>
            <a:r>
              <a:rPr lang="en-US"/>
              <a:t>Not For Use With The Public.</a:t>
            </a:r>
          </a:p>
        </p:txBody>
      </p:sp>
      <p:sp>
        <p:nvSpPr>
          <p:cNvPr id="5" name="Rectangle 7"/>
          <p:cNvSpPr>
            <a:spLocks noGrp="1" noChangeArrowheads="1"/>
          </p:cNvSpPr>
          <p:nvPr>
            <p:ph type="sldNum" sz="quarter" idx="11"/>
          </p:nvPr>
        </p:nvSpPr>
        <p:spPr>
          <a:ln/>
        </p:spPr>
        <p:txBody>
          <a:bodyPr/>
          <a:lstStyle>
            <a:lvl1pPr>
              <a:defRPr/>
            </a:lvl1pPr>
          </a:lstStyle>
          <a:p>
            <a:pPr>
              <a:defRPr/>
            </a:pPr>
            <a:fld id="{3C2338D4-BCBD-411A-8A66-F28CDB71A465}" type="slidenum">
              <a:rPr lang="en-US"/>
              <a:pPr>
                <a:defRPr/>
              </a:pPr>
              <a:t>‹#›</a:t>
            </a:fld>
            <a:endParaRPr lang="en-US"/>
          </a:p>
        </p:txBody>
      </p:sp>
    </p:spTree>
    <p:extLst>
      <p:ext uri="{BB962C8B-B14F-4D97-AF65-F5344CB8AC3E}">
        <p14:creationId xmlns:p14="http://schemas.microsoft.com/office/powerpoint/2010/main" val="20082009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772400" cy="533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447800"/>
            <a:ext cx="7772400" cy="4495800"/>
          </a:xfrm>
        </p:spPr>
        <p:txBody>
          <a:bodyPr/>
          <a:lstStyle/>
          <a:p>
            <a:pPr lvl="0"/>
            <a:endParaRPr lang="en-US" noProof="0" smtClean="0"/>
          </a:p>
        </p:txBody>
      </p:sp>
      <p:sp>
        <p:nvSpPr>
          <p:cNvPr id="4" name="Rectangle 6"/>
          <p:cNvSpPr>
            <a:spLocks noGrp="1" noChangeArrowheads="1"/>
          </p:cNvSpPr>
          <p:nvPr>
            <p:ph type="ftr" sz="quarter" idx="10"/>
          </p:nvPr>
        </p:nvSpPr>
        <p:spPr>
          <a:ln/>
        </p:spPr>
        <p:txBody>
          <a:bodyPr/>
          <a:lstStyle>
            <a:lvl1pPr>
              <a:defRPr/>
            </a:lvl1pPr>
          </a:lstStyle>
          <a:p>
            <a:pPr>
              <a:defRPr/>
            </a:pPr>
            <a:r>
              <a:rPr lang="en-US"/>
              <a:t>For Professional Use Only.</a:t>
            </a:r>
          </a:p>
          <a:p>
            <a:pPr>
              <a:defRPr/>
            </a:pPr>
            <a:r>
              <a:rPr lang="en-US"/>
              <a:t>Not For Use With The Public.</a:t>
            </a:r>
          </a:p>
        </p:txBody>
      </p:sp>
      <p:sp>
        <p:nvSpPr>
          <p:cNvPr id="5" name="Rectangle 7"/>
          <p:cNvSpPr>
            <a:spLocks noGrp="1" noChangeArrowheads="1"/>
          </p:cNvSpPr>
          <p:nvPr>
            <p:ph type="sldNum" sz="quarter" idx="11"/>
          </p:nvPr>
        </p:nvSpPr>
        <p:spPr>
          <a:ln/>
        </p:spPr>
        <p:txBody>
          <a:bodyPr/>
          <a:lstStyle>
            <a:lvl1pPr>
              <a:defRPr/>
            </a:lvl1pPr>
          </a:lstStyle>
          <a:p>
            <a:pPr>
              <a:defRPr/>
            </a:pPr>
            <a:fld id="{2B804EFD-F4B1-42D6-99AC-0BAFD80D448C}" type="slidenum">
              <a:rPr lang="en-US"/>
              <a:pPr>
                <a:defRPr/>
              </a:pPr>
              <a:t>‹#›</a:t>
            </a:fld>
            <a:endParaRPr lang="en-US"/>
          </a:p>
        </p:txBody>
      </p:sp>
    </p:spTree>
    <p:extLst>
      <p:ext uri="{BB962C8B-B14F-4D97-AF65-F5344CB8AC3E}">
        <p14:creationId xmlns:p14="http://schemas.microsoft.com/office/powerpoint/2010/main" val="39166988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7724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447800"/>
            <a:ext cx="381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19600" y="1447800"/>
            <a:ext cx="381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ftr" sz="quarter" idx="10"/>
          </p:nvPr>
        </p:nvSpPr>
        <p:spPr>
          <a:ln/>
        </p:spPr>
        <p:txBody>
          <a:bodyPr/>
          <a:lstStyle>
            <a:lvl1pPr>
              <a:defRPr/>
            </a:lvl1pPr>
          </a:lstStyle>
          <a:p>
            <a:pPr>
              <a:defRPr/>
            </a:pPr>
            <a:r>
              <a:rPr lang="en-US"/>
              <a:t>For Professional Use Only.</a:t>
            </a:r>
          </a:p>
          <a:p>
            <a:pPr>
              <a:defRPr/>
            </a:pPr>
            <a:r>
              <a:rPr lang="en-US"/>
              <a:t>Not For Use With The Public.</a:t>
            </a:r>
          </a:p>
        </p:txBody>
      </p:sp>
      <p:sp>
        <p:nvSpPr>
          <p:cNvPr id="6" name="Rectangle 7"/>
          <p:cNvSpPr>
            <a:spLocks noGrp="1" noChangeArrowheads="1"/>
          </p:cNvSpPr>
          <p:nvPr>
            <p:ph type="sldNum" sz="quarter" idx="11"/>
          </p:nvPr>
        </p:nvSpPr>
        <p:spPr>
          <a:ln/>
        </p:spPr>
        <p:txBody>
          <a:bodyPr/>
          <a:lstStyle>
            <a:lvl1pPr>
              <a:defRPr/>
            </a:lvl1pPr>
          </a:lstStyle>
          <a:p>
            <a:pPr>
              <a:defRPr/>
            </a:pPr>
            <a:fld id="{0B6B8D42-033E-42EA-AB8D-CFF381174BDF}" type="slidenum">
              <a:rPr lang="en-US"/>
              <a:pPr>
                <a:defRPr/>
              </a:pPr>
              <a:t>‹#›</a:t>
            </a:fld>
            <a:endParaRPr lang="en-US"/>
          </a:p>
        </p:txBody>
      </p:sp>
    </p:spTree>
    <p:extLst>
      <p:ext uri="{BB962C8B-B14F-4D97-AF65-F5344CB8AC3E}">
        <p14:creationId xmlns:p14="http://schemas.microsoft.com/office/powerpoint/2010/main" val="1468713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r>
              <a:rPr lang="en-US"/>
              <a:t>For Professional Use Only.</a:t>
            </a:r>
          </a:p>
          <a:p>
            <a:pPr>
              <a:defRPr/>
            </a:pPr>
            <a:r>
              <a:rPr lang="en-US"/>
              <a:t>Not For Use With The Public.</a:t>
            </a:r>
          </a:p>
        </p:txBody>
      </p:sp>
      <p:sp>
        <p:nvSpPr>
          <p:cNvPr id="5" name="Rectangle 7"/>
          <p:cNvSpPr>
            <a:spLocks noGrp="1" noChangeArrowheads="1"/>
          </p:cNvSpPr>
          <p:nvPr>
            <p:ph type="sldNum" sz="quarter" idx="11"/>
          </p:nvPr>
        </p:nvSpPr>
        <p:spPr>
          <a:ln/>
        </p:spPr>
        <p:txBody>
          <a:bodyPr/>
          <a:lstStyle>
            <a:lvl1pPr>
              <a:defRPr/>
            </a:lvl1pPr>
          </a:lstStyle>
          <a:p>
            <a:pPr>
              <a:defRPr/>
            </a:pPr>
            <a:fld id="{6C43CF98-75D4-442C-B43F-93B8B3DE0D19}" type="slidenum">
              <a:rPr lang="en-US"/>
              <a:pPr>
                <a:defRPr/>
              </a:pPr>
              <a:t>‹#›</a:t>
            </a:fld>
            <a:endParaRPr lang="en-US"/>
          </a:p>
        </p:txBody>
      </p:sp>
    </p:spTree>
    <p:extLst>
      <p:ext uri="{BB962C8B-B14F-4D97-AF65-F5344CB8AC3E}">
        <p14:creationId xmlns:p14="http://schemas.microsoft.com/office/powerpoint/2010/main" val="2454191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ftr" sz="quarter" idx="10"/>
          </p:nvPr>
        </p:nvSpPr>
        <p:spPr>
          <a:ln/>
        </p:spPr>
        <p:txBody>
          <a:bodyPr/>
          <a:lstStyle>
            <a:lvl1pPr>
              <a:defRPr/>
            </a:lvl1pPr>
          </a:lstStyle>
          <a:p>
            <a:pPr>
              <a:defRPr/>
            </a:pPr>
            <a:r>
              <a:rPr lang="en-US"/>
              <a:t>For Professional Use Only.</a:t>
            </a:r>
          </a:p>
          <a:p>
            <a:pPr>
              <a:defRPr/>
            </a:pPr>
            <a:r>
              <a:rPr lang="en-US"/>
              <a:t>Not For Use With The Public.</a:t>
            </a:r>
          </a:p>
        </p:txBody>
      </p:sp>
      <p:sp>
        <p:nvSpPr>
          <p:cNvPr id="5" name="Rectangle 7"/>
          <p:cNvSpPr>
            <a:spLocks noGrp="1" noChangeArrowheads="1"/>
          </p:cNvSpPr>
          <p:nvPr>
            <p:ph type="sldNum" sz="quarter" idx="11"/>
          </p:nvPr>
        </p:nvSpPr>
        <p:spPr>
          <a:ln/>
        </p:spPr>
        <p:txBody>
          <a:bodyPr/>
          <a:lstStyle>
            <a:lvl1pPr>
              <a:defRPr/>
            </a:lvl1pPr>
          </a:lstStyle>
          <a:p>
            <a:pPr>
              <a:defRPr/>
            </a:pPr>
            <a:fld id="{9C4EC3F4-C236-4FA8-B69A-6CB0BBBE4852}" type="slidenum">
              <a:rPr lang="en-US"/>
              <a:pPr>
                <a:defRPr/>
              </a:pPr>
              <a:t>‹#›</a:t>
            </a:fld>
            <a:endParaRPr lang="en-US"/>
          </a:p>
        </p:txBody>
      </p:sp>
    </p:spTree>
    <p:extLst>
      <p:ext uri="{BB962C8B-B14F-4D97-AF65-F5344CB8AC3E}">
        <p14:creationId xmlns:p14="http://schemas.microsoft.com/office/powerpoint/2010/main" val="592076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19600" y="14478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ftr" sz="quarter" idx="10"/>
          </p:nvPr>
        </p:nvSpPr>
        <p:spPr>
          <a:ln/>
        </p:spPr>
        <p:txBody>
          <a:bodyPr/>
          <a:lstStyle>
            <a:lvl1pPr>
              <a:defRPr/>
            </a:lvl1pPr>
          </a:lstStyle>
          <a:p>
            <a:pPr>
              <a:defRPr/>
            </a:pPr>
            <a:r>
              <a:rPr lang="en-US"/>
              <a:t>For Professional Use Only.</a:t>
            </a:r>
          </a:p>
          <a:p>
            <a:pPr>
              <a:defRPr/>
            </a:pPr>
            <a:r>
              <a:rPr lang="en-US"/>
              <a:t>Not For Use With The Public.</a:t>
            </a:r>
          </a:p>
        </p:txBody>
      </p:sp>
      <p:sp>
        <p:nvSpPr>
          <p:cNvPr id="6" name="Rectangle 7"/>
          <p:cNvSpPr>
            <a:spLocks noGrp="1" noChangeArrowheads="1"/>
          </p:cNvSpPr>
          <p:nvPr>
            <p:ph type="sldNum" sz="quarter" idx="11"/>
          </p:nvPr>
        </p:nvSpPr>
        <p:spPr>
          <a:ln/>
        </p:spPr>
        <p:txBody>
          <a:bodyPr/>
          <a:lstStyle>
            <a:lvl1pPr>
              <a:defRPr/>
            </a:lvl1pPr>
          </a:lstStyle>
          <a:p>
            <a:pPr>
              <a:defRPr/>
            </a:pPr>
            <a:fld id="{C2A2DE07-B999-4817-B4D5-AE5738E88A1B}" type="slidenum">
              <a:rPr lang="en-US"/>
              <a:pPr>
                <a:defRPr/>
              </a:pPr>
              <a:t>‹#›</a:t>
            </a:fld>
            <a:endParaRPr lang="en-US"/>
          </a:p>
        </p:txBody>
      </p:sp>
    </p:spTree>
    <p:extLst>
      <p:ext uri="{BB962C8B-B14F-4D97-AF65-F5344CB8AC3E}">
        <p14:creationId xmlns:p14="http://schemas.microsoft.com/office/powerpoint/2010/main" val="1163120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ftr" sz="quarter" idx="10"/>
          </p:nvPr>
        </p:nvSpPr>
        <p:spPr>
          <a:ln/>
        </p:spPr>
        <p:txBody>
          <a:bodyPr/>
          <a:lstStyle>
            <a:lvl1pPr>
              <a:defRPr/>
            </a:lvl1pPr>
          </a:lstStyle>
          <a:p>
            <a:pPr>
              <a:defRPr/>
            </a:pPr>
            <a:r>
              <a:rPr lang="en-US"/>
              <a:t>For Professional Use Only.</a:t>
            </a:r>
          </a:p>
          <a:p>
            <a:pPr>
              <a:defRPr/>
            </a:pPr>
            <a:r>
              <a:rPr lang="en-US"/>
              <a:t>Not For Use With The Public.</a:t>
            </a:r>
          </a:p>
        </p:txBody>
      </p:sp>
      <p:sp>
        <p:nvSpPr>
          <p:cNvPr id="8" name="Rectangle 7"/>
          <p:cNvSpPr>
            <a:spLocks noGrp="1" noChangeArrowheads="1"/>
          </p:cNvSpPr>
          <p:nvPr>
            <p:ph type="sldNum" sz="quarter" idx="11"/>
          </p:nvPr>
        </p:nvSpPr>
        <p:spPr>
          <a:ln/>
        </p:spPr>
        <p:txBody>
          <a:bodyPr/>
          <a:lstStyle>
            <a:lvl1pPr>
              <a:defRPr/>
            </a:lvl1pPr>
          </a:lstStyle>
          <a:p>
            <a:pPr>
              <a:defRPr/>
            </a:pPr>
            <a:fld id="{DEFE1ECF-DD71-47FD-9898-1FECC638B021}" type="slidenum">
              <a:rPr lang="en-US"/>
              <a:pPr>
                <a:defRPr/>
              </a:pPr>
              <a:t>‹#›</a:t>
            </a:fld>
            <a:endParaRPr lang="en-US"/>
          </a:p>
        </p:txBody>
      </p:sp>
    </p:spTree>
    <p:extLst>
      <p:ext uri="{BB962C8B-B14F-4D97-AF65-F5344CB8AC3E}">
        <p14:creationId xmlns:p14="http://schemas.microsoft.com/office/powerpoint/2010/main" val="2013014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ftr" sz="quarter" idx="10"/>
          </p:nvPr>
        </p:nvSpPr>
        <p:spPr>
          <a:ln/>
        </p:spPr>
        <p:txBody>
          <a:bodyPr/>
          <a:lstStyle>
            <a:lvl1pPr>
              <a:defRPr/>
            </a:lvl1pPr>
          </a:lstStyle>
          <a:p>
            <a:pPr>
              <a:defRPr/>
            </a:pPr>
            <a:r>
              <a:rPr lang="en-US"/>
              <a:t>For Professional Use Only.</a:t>
            </a:r>
          </a:p>
          <a:p>
            <a:pPr>
              <a:defRPr/>
            </a:pPr>
            <a:r>
              <a:rPr lang="en-US"/>
              <a:t>Not For Use With The Public.</a:t>
            </a:r>
          </a:p>
        </p:txBody>
      </p:sp>
      <p:sp>
        <p:nvSpPr>
          <p:cNvPr id="4" name="Rectangle 7"/>
          <p:cNvSpPr>
            <a:spLocks noGrp="1" noChangeArrowheads="1"/>
          </p:cNvSpPr>
          <p:nvPr>
            <p:ph type="sldNum" sz="quarter" idx="11"/>
          </p:nvPr>
        </p:nvSpPr>
        <p:spPr>
          <a:ln/>
        </p:spPr>
        <p:txBody>
          <a:bodyPr/>
          <a:lstStyle>
            <a:lvl1pPr>
              <a:defRPr/>
            </a:lvl1pPr>
          </a:lstStyle>
          <a:p>
            <a:pPr>
              <a:defRPr/>
            </a:pPr>
            <a:fld id="{9130C09A-999A-4014-B24D-828E22F667F9}" type="slidenum">
              <a:rPr lang="en-US"/>
              <a:pPr>
                <a:defRPr/>
              </a:pPr>
              <a:t>‹#›</a:t>
            </a:fld>
            <a:endParaRPr lang="en-US"/>
          </a:p>
        </p:txBody>
      </p:sp>
    </p:spTree>
    <p:extLst>
      <p:ext uri="{BB962C8B-B14F-4D97-AF65-F5344CB8AC3E}">
        <p14:creationId xmlns:p14="http://schemas.microsoft.com/office/powerpoint/2010/main" val="2981496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pPr>
              <a:defRPr/>
            </a:pPr>
            <a:r>
              <a:rPr lang="en-US"/>
              <a:t>For Professional Use Only.</a:t>
            </a:r>
          </a:p>
          <a:p>
            <a:pPr>
              <a:defRPr/>
            </a:pPr>
            <a:r>
              <a:rPr lang="en-US"/>
              <a:t>Not For Use With The Public.</a:t>
            </a:r>
          </a:p>
        </p:txBody>
      </p:sp>
      <p:sp>
        <p:nvSpPr>
          <p:cNvPr id="3" name="Rectangle 7"/>
          <p:cNvSpPr>
            <a:spLocks noGrp="1" noChangeArrowheads="1"/>
          </p:cNvSpPr>
          <p:nvPr>
            <p:ph type="sldNum" sz="quarter" idx="11"/>
          </p:nvPr>
        </p:nvSpPr>
        <p:spPr>
          <a:ln/>
        </p:spPr>
        <p:txBody>
          <a:bodyPr/>
          <a:lstStyle>
            <a:lvl1pPr>
              <a:defRPr/>
            </a:lvl1pPr>
          </a:lstStyle>
          <a:p>
            <a:pPr>
              <a:defRPr/>
            </a:pPr>
            <a:fld id="{E6106569-7A0A-455E-98D2-FB3C3A62CA20}" type="slidenum">
              <a:rPr lang="en-US"/>
              <a:pPr>
                <a:defRPr/>
              </a:pPr>
              <a:t>‹#›</a:t>
            </a:fld>
            <a:endParaRPr lang="en-US"/>
          </a:p>
        </p:txBody>
      </p:sp>
    </p:spTree>
    <p:extLst>
      <p:ext uri="{BB962C8B-B14F-4D97-AF65-F5344CB8AC3E}">
        <p14:creationId xmlns:p14="http://schemas.microsoft.com/office/powerpoint/2010/main" val="3721862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r>
              <a:rPr lang="en-US"/>
              <a:t>For Professional Use Only.</a:t>
            </a:r>
          </a:p>
          <a:p>
            <a:pPr>
              <a:defRPr/>
            </a:pPr>
            <a:r>
              <a:rPr lang="en-US"/>
              <a:t>Not For Use With The Public.</a:t>
            </a:r>
          </a:p>
        </p:txBody>
      </p:sp>
      <p:sp>
        <p:nvSpPr>
          <p:cNvPr id="6" name="Rectangle 7"/>
          <p:cNvSpPr>
            <a:spLocks noGrp="1" noChangeArrowheads="1"/>
          </p:cNvSpPr>
          <p:nvPr>
            <p:ph type="sldNum" sz="quarter" idx="11"/>
          </p:nvPr>
        </p:nvSpPr>
        <p:spPr>
          <a:ln/>
        </p:spPr>
        <p:txBody>
          <a:bodyPr/>
          <a:lstStyle>
            <a:lvl1pPr>
              <a:defRPr/>
            </a:lvl1pPr>
          </a:lstStyle>
          <a:p>
            <a:pPr>
              <a:defRPr/>
            </a:pPr>
            <a:fld id="{0D848FDB-2368-4406-B433-6A01E39750C5}" type="slidenum">
              <a:rPr lang="en-US"/>
              <a:pPr>
                <a:defRPr/>
              </a:pPr>
              <a:t>‹#›</a:t>
            </a:fld>
            <a:endParaRPr lang="en-US"/>
          </a:p>
        </p:txBody>
      </p:sp>
    </p:spTree>
    <p:extLst>
      <p:ext uri="{BB962C8B-B14F-4D97-AF65-F5344CB8AC3E}">
        <p14:creationId xmlns:p14="http://schemas.microsoft.com/office/powerpoint/2010/main" val="2731640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r>
              <a:rPr lang="en-US"/>
              <a:t>For Professional Use Only.</a:t>
            </a:r>
          </a:p>
          <a:p>
            <a:pPr>
              <a:defRPr/>
            </a:pPr>
            <a:r>
              <a:rPr lang="en-US"/>
              <a:t>Not For Use With The Public.</a:t>
            </a:r>
          </a:p>
        </p:txBody>
      </p:sp>
      <p:sp>
        <p:nvSpPr>
          <p:cNvPr id="6" name="Rectangle 7"/>
          <p:cNvSpPr>
            <a:spLocks noGrp="1" noChangeArrowheads="1"/>
          </p:cNvSpPr>
          <p:nvPr>
            <p:ph type="sldNum" sz="quarter" idx="11"/>
          </p:nvPr>
        </p:nvSpPr>
        <p:spPr>
          <a:ln/>
        </p:spPr>
        <p:txBody>
          <a:bodyPr/>
          <a:lstStyle>
            <a:lvl1pPr>
              <a:defRPr/>
            </a:lvl1pPr>
          </a:lstStyle>
          <a:p>
            <a:pPr>
              <a:defRPr/>
            </a:pPr>
            <a:fld id="{37BD7A95-4E1A-4D31-BAD1-51ACFD82BD4D}" type="slidenum">
              <a:rPr lang="en-US"/>
              <a:pPr>
                <a:defRPr/>
              </a:pPr>
              <a:t>‹#›</a:t>
            </a:fld>
            <a:endParaRPr lang="en-US"/>
          </a:p>
        </p:txBody>
      </p:sp>
    </p:spTree>
    <p:extLst>
      <p:ext uri="{BB962C8B-B14F-4D97-AF65-F5344CB8AC3E}">
        <p14:creationId xmlns:p14="http://schemas.microsoft.com/office/powerpoint/2010/main" val="518799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0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white">
          <a:xfrm>
            <a:off x="457200" y="304800"/>
            <a:ext cx="777240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body" idx="1"/>
          </p:nvPr>
        </p:nvSpPr>
        <p:spPr bwMode="auto">
          <a:xfrm>
            <a:off x="457200" y="1447800"/>
            <a:ext cx="777240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54982" name="Rectangle 6"/>
          <p:cNvSpPr>
            <a:spLocks noGrp="1" noChangeArrowheads="1"/>
          </p:cNvSpPr>
          <p:nvPr>
            <p:ph type="ftr" sz="quarter" idx="3"/>
          </p:nvPr>
        </p:nvSpPr>
        <p:spPr bwMode="auto">
          <a:xfrm>
            <a:off x="2133600" y="6324600"/>
            <a:ext cx="464820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dirty="0" smtClean="0">
                <a:ea typeface="ＭＳ Ｐゴシック" pitchFamily="48" charset="-128"/>
              </a:defRPr>
            </a:lvl1pPr>
          </a:lstStyle>
          <a:p>
            <a:pPr>
              <a:defRPr/>
            </a:pPr>
            <a:r>
              <a:rPr lang="en-US"/>
              <a:t>For Professional Use Only.</a:t>
            </a:r>
          </a:p>
          <a:p>
            <a:pPr>
              <a:defRPr/>
            </a:pPr>
            <a:r>
              <a:rPr lang="en-US"/>
              <a:t>Not For Use With The Public.</a:t>
            </a:r>
          </a:p>
        </p:txBody>
      </p:sp>
      <p:sp>
        <p:nvSpPr>
          <p:cNvPr id="254983" name="Rectangle 7"/>
          <p:cNvSpPr>
            <a:spLocks noGrp="1" noChangeArrowheads="1"/>
          </p:cNvSpPr>
          <p:nvPr>
            <p:ph type="sldNum" sz="quarter" idx="4"/>
          </p:nvPr>
        </p:nvSpPr>
        <p:spPr bwMode="auto">
          <a:xfrm>
            <a:off x="70866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ea typeface="ＭＳ Ｐゴシック" pitchFamily="48" charset="-128"/>
              </a:defRPr>
            </a:lvl1pPr>
          </a:lstStyle>
          <a:p>
            <a:pPr>
              <a:defRPr/>
            </a:pPr>
            <a:fld id="{96DC38B2-7E47-45CA-ADAA-DB5DF9EF4E5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60"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 id="2147483958" r:id="rId12"/>
    <p:sldLayoutId id="2147483959" r:id="rId13"/>
  </p:sldLayoutIdLst>
  <p:hf hdr="0" dt="0"/>
  <p:txStyles>
    <p:titleStyle>
      <a:lvl1pPr algn="l" rtl="0" eaLnBrk="0" fontAlgn="base" hangingPunct="0">
        <a:spcBef>
          <a:spcPct val="0"/>
        </a:spcBef>
        <a:spcAft>
          <a:spcPct val="0"/>
        </a:spcAft>
        <a:defRPr sz="2900">
          <a:solidFill>
            <a:srgbClr val="FFFFFF"/>
          </a:solidFill>
          <a:latin typeface="+mj-lt"/>
          <a:ea typeface="+mj-ea"/>
          <a:cs typeface="+mj-cs"/>
        </a:defRPr>
      </a:lvl1pPr>
      <a:lvl2pPr algn="l" rtl="0" eaLnBrk="0" fontAlgn="base" hangingPunct="0">
        <a:spcBef>
          <a:spcPct val="0"/>
        </a:spcBef>
        <a:spcAft>
          <a:spcPct val="0"/>
        </a:spcAft>
        <a:defRPr sz="2900">
          <a:solidFill>
            <a:srgbClr val="FFFFFF"/>
          </a:solidFill>
          <a:latin typeface="Arial Narrow" pitchFamily="34" charset="0"/>
          <a:ea typeface="ＭＳ Ｐゴシック" pitchFamily="48" charset="-128"/>
        </a:defRPr>
      </a:lvl2pPr>
      <a:lvl3pPr algn="l" rtl="0" eaLnBrk="0" fontAlgn="base" hangingPunct="0">
        <a:spcBef>
          <a:spcPct val="0"/>
        </a:spcBef>
        <a:spcAft>
          <a:spcPct val="0"/>
        </a:spcAft>
        <a:defRPr sz="2900">
          <a:solidFill>
            <a:srgbClr val="FFFFFF"/>
          </a:solidFill>
          <a:latin typeface="Arial Narrow" pitchFamily="34" charset="0"/>
          <a:ea typeface="ＭＳ Ｐゴシック" pitchFamily="48" charset="-128"/>
        </a:defRPr>
      </a:lvl3pPr>
      <a:lvl4pPr algn="l" rtl="0" eaLnBrk="0" fontAlgn="base" hangingPunct="0">
        <a:spcBef>
          <a:spcPct val="0"/>
        </a:spcBef>
        <a:spcAft>
          <a:spcPct val="0"/>
        </a:spcAft>
        <a:defRPr sz="2900">
          <a:solidFill>
            <a:srgbClr val="FFFFFF"/>
          </a:solidFill>
          <a:latin typeface="Arial Narrow" pitchFamily="34" charset="0"/>
          <a:ea typeface="ＭＳ Ｐゴシック" pitchFamily="48" charset="-128"/>
        </a:defRPr>
      </a:lvl4pPr>
      <a:lvl5pPr algn="l" rtl="0" eaLnBrk="0" fontAlgn="base" hangingPunct="0">
        <a:spcBef>
          <a:spcPct val="0"/>
        </a:spcBef>
        <a:spcAft>
          <a:spcPct val="0"/>
        </a:spcAft>
        <a:defRPr sz="2900">
          <a:solidFill>
            <a:srgbClr val="FFFFFF"/>
          </a:solidFill>
          <a:latin typeface="Arial Narrow" pitchFamily="34" charset="0"/>
          <a:ea typeface="ＭＳ Ｐゴシック" pitchFamily="48" charset="-128"/>
        </a:defRPr>
      </a:lvl5pPr>
      <a:lvl6pPr marL="457200" algn="l" rtl="0" fontAlgn="base">
        <a:spcBef>
          <a:spcPct val="0"/>
        </a:spcBef>
        <a:spcAft>
          <a:spcPct val="0"/>
        </a:spcAft>
        <a:defRPr sz="2900">
          <a:solidFill>
            <a:srgbClr val="FFFFFF"/>
          </a:solidFill>
          <a:latin typeface="Arial Narrow" pitchFamily="34" charset="0"/>
          <a:ea typeface="ＭＳ Ｐゴシック" pitchFamily="48" charset="-128"/>
        </a:defRPr>
      </a:lvl6pPr>
      <a:lvl7pPr marL="914400" algn="l" rtl="0" fontAlgn="base">
        <a:spcBef>
          <a:spcPct val="0"/>
        </a:spcBef>
        <a:spcAft>
          <a:spcPct val="0"/>
        </a:spcAft>
        <a:defRPr sz="2900">
          <a:solidFill>
            <a:srgbClr val="FFFFFF"/>
          </a:solidFill>
          <a:latin typeface="Arial Narrow" pitchFamily="34" charset="0"/>
          <a:ea typeface="ＭＳ Ｐゴシック" pitchFamily="48" charset="-128"/>
        </a:defRPr>
      </a:lvl7pPr>
      <a:lvl8pPr marL="1371600" algn="l" rtl="0" fontAlgn="base">
        <a:spcBef>
          <a:spcPct val="0"/>
        </a:spcBef>
        <a:spcAft>
          <a:spcPct val="0"/>
        </a:spcAft>
        <a:defRPr sz="2900">
          <a:solidFill>
            <a:srgbClr val="FFFFFF"/>
          </a:solidFill>
          <a:latin typeface="Arial Narrow" pitchFamily="34" charset="0"/>
          <a:ea typeface="ＭＳ Ｐゴシック" pitchFamily="48" charset="-128"/>
        </a:defRPr>
      </a:lvl8pPr>
      <a:lvl9pPr marL="1828800" algn="l" rtl="0" fontAlgn="base">
        <a:spcBef>
          <a:spcPct val="0"/>
        </a:spcBef>
        <a:spcAft>
          <a:spcPct val="0"/>
        </a:spcAft>
        <a:defRPr sz="2900">
          <a:solidFill>
            <a:srgbClr val="FFFFFF"/>
          </a:solidFill>
          <a:latin typeface="Arial Narrow" pitchFamily="34" charset="0"/>
          <a:ea typeface="ＭＳ Ｐゴシック" pitchFamily="48" charset="-128"/>
        </a:defRPr>
      </a:lvl9pPr>
    </p:titleStyle>
    <p:bodyStyle>
      <a:lvl1pPr marL="228600" indent="-228600" algn="l" rtl="0" eaLnBrk="0" fontAlgn="base" hangingPunct="0">
        <a:spcBef>
          <a:spcPct val="20000"/>
        </a:spcBef>
        <a:spcAft>
          <a:spcPct val="0"/>
        </a:spcAft>
        <a:buClr>
          <a:srgbClr val="00183D"/>
        </a:buClr>
        <a:buFont typeface="Wingdings" pitchFamily="2" charset="2"/>
        <a:buChar char="§"/>
        <a:defRPr sz="2600">
          <a:solidFill>
            <a:schemeClr val="tx1"/>
          </a:solidFill>
          <a:latin typeface="+mn-lt"/>
          <a:ea typeface="+mn-ea"/>
          <a:cs typeface="+mn-cs"/>
        </a:defRPr>
      </a:lvl1pPr>
      <a:lvl2pPr marL="742950" indent="-285750" algn="l" rtl="0" eaLnBrk="0" fontAlgn="base" hangingPunct="0">
        <a:spcBef>
          <a:spcPct val="20000"/>
        </a:spcBef>
        <a:spcAft>
          <a:spcPct val="0"/>
        </a:spcAft>
        <a:buClr>
          <a:srgbClr val="00183D"/>
        </a:buClr>
        <a:buFont typeface="Wingdings" pitchFamily="2" charset="2"/>
        <a:buChar char="§"/>
        <a:defRPr sz="2000">
          <a:solidFill>
            <a:schemeClr val="tx1"/>
          </a:solidFill>
          <a:latin typeface="+mn-lt"/>
          <a:ea typeface="+mn-ea"/>
        </a:defRPr>
      </a:lvl2pPr>
      <a:lvl3pPr marL="1143000" indent="-228600" algn="l" rtl="0" eaLnBrk="0" fontAlgn="base" hangingPunct="0">
        <a:spcBef>
          <a:spcPct val="20000"/>
        </a:spcBef>
        <a:spcAft>
          <a:spcPct val="0"/>
        </a:spcAft>
        <a:buClr>
          <a:srgbClr val="00183D"/>
        </a:buClr>
        <a:buFont typeface="Wingdings" pitchFamily="2" charset="2"/>
        <a:buChar char="§"/>
        <a:defRPr sz="2000">
          <a:solidFill>
            <a:schemeClr val="tx1"/>
          </a:solidFill>
          <a:latin typeface="+mn-lt"/>
          <a:ea typeface="+mn-ea"/>
        </a:defRPr>
      </a:lvl3pPr>
      <a:lvl4pPr marL="1600200" indent="-228600" algn="l" rtl="0" eaLnBrk="0" fontAlgn="base" hangingPunct="0">
        <a:spcBef>
          <a:spcPct val="20000"/>
        </a:spcBef>
        <a:spcAft>
          <a:spcPct val="0"/>
        </a:spcAft>
        <a:buClr>
          <a:srgbClr val="00183D"/>
        </a:buClr>
        <a:buFont typeface="Wingdings"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rgbClr val="00183D"/>
        </a:buClr>
        <a:buFont typeface="Wingdings" pitchFamily="2" charset="2"/>
        <a:buChar char="§"/>
        <a:defRPr sz="2000">
          <a:solidFill>
            <a:schemeClr val="tx1"/>
          </a:solidFill>
          <a:latin typeface="+mn-lt"/>
          <a:ea typeface="+mn-ea"/>
        </a:defRPr>
      </a:lvl5pPr>
      <a:lvl6pPr marL="2514600" indent="-228600" algn="l" rtl="0" fontAlgn="base">
        <a:spcBef>
          <a:spcPct val="20000"/>
        </a:spcBef>
        <a:spcAft>
          <a:spcPct val="0"/>
        </a:spcAft>
        <a:buClr>
          <a:srgbClr val="00183D"/>
        </a:buClr>
        <a:buFont typeface="Wingdings" pitchFamily="2" charset="2"/>
        <a:buChar char="§"/>
        <a:defRPr sz="2000">
          <a:solidFill>
            <a:schemeClr val="tx1"/>
          </a:solidFill>
          <a:latin typeface="+mn-lt"/>
          <a:ea typeface="+mn-ea"/>
        </a:defRPr>
      </a:lvl6pPr>
      <a:lvl7pPr marL="2971800" indent="-228600" algn="l" rtl="0" fontAlgn="base">
        <a:spcBef>
          <a:spcPct val="20000"/>
        </a:spcBef>
        <a:spcAft>
          <a:spcPct val="0"/>
        </a:spcAft>
        <a:buClr>
          <a:srgbClr val="00183D"/>
        </a:buClr>
        <a:buFont typeface="Wingdings" pitchFamily="2" charset="2"/>
        <a:buChar char="§"/>
        <a:defRPr sz="2000">
          <a:solidFill>
            <a:schemeClr val="tx1"/>
          </a:solidFill>
          <a:latin typeface="+mn-lt"/>
          <a:ea typeface="+mn-ea"/>
        </a:defRPr>
      </a:lvl7pPr>
      <a:lvl8pPr marL="3429000" indent="-228600" algn="l" rtl="0" fontAlgn="base">
        <a:spcBef>
          <a:spcPct val="20000"/>
        </a:spcBef>
        <a:spcAft>
          <a:spcPct val="0"/>
        </a:spcAft>
        <a:buClr>
          <a:srgbClr val="00183D"/>
        </a:buClr>
        <a:buFont typeface="Wingdings" pitchFamily="2" charset="2"/>
        <a:buChar char="§"/>
        <a:defRPr sz="2000">
          <a:solidFill>
            <a:schemeClr val="tx1"/>
          </a:solidFill>
          <a:latin typeface="+mn-lt"/>
          <a:ea typeface="+mn-ea"/>
        </a:defRPr>
      </a:lvl8pPr>
      <a:lvl9pPr marL="3886200" indent="-228600" algn="l" rtl="0" fontAlgn="base">
        <a:spcBef>
          <a:spcPct val="20000"/>
        </a:spcBef>
        <a:spcAft>
          <a:spcPct val="0"/>
        </a:spcAft>
        <a:buClr>
          <a:srgbClr val="00183D"/>
        </a:buClr>
        <a:buFont typeface="Wingdings" pitchFamily="2" charset="2"/>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crfb.org/sites/default/files/Between_a_Mountain_of_Debt_and_a_Fiscal_Cliff.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12.emf"/><Relationship Id="rId5" Type="http://schemas.openxmlformats.org/officeDocument/2006/relationships/package" Target="../embeddings/Microsoft_Excel_Worksheet3.xlsx"/><Relationship Id="rId4" Type="http://schemas.openxmlformats.org/officeDocument/2006/relationships/oleObject" Target="../embeddings/oleObject3.bin"/></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emf"/><Relationship Id="rId5" Type="http://schemas.openxmlformats.org/officeDocument/2006/relationships/package" Target="../embeddings/Microsoft_Excel_Worksheet1.xlsx"/><Relationship Id="rId4"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image" Target="../media/image13.emf"/><Relationship Id="rId5" Type="http://schemas.openxmlformats.org/officeDocument/2006/relationships/package" Target="../embeddings/Microsoft_Excel_Worksheet4.xlsx"/><Relationship Id="rId4" Type="http://schemas.openxmlformats.org/officeDocument/2006/relationships/oleObject" Target="../embeddings/oleObject4.bin"/></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image" Target="../media/image14.emf"/><Relationship Id="rId5" Type="http://schemas.openxmlformats.org/officeDocument/2006/relationships/package" Target="../embeddings/Microsoft_Excel_Worksheet5.xlsx"/><Relationship Id="rId4" Type="http://schemas.openxmlformats.org/officeDocument/2006/relationships/oleObject" Target="../embeddings/oleObject5.bin"/></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6.emf"/><Relationship Id="rId5" Type="http://schemas.openxmlformats.org/officeDocument/2006/relationships/package" Target="../embeddings/Microsoft_Excel_Worksheet2.xlsx"/><Relationship Id="rId4" Type="http://schemas.openxmlformats.org/officeDocument/2006/relationships/oleObject" Target="../embeddings/oleObject2.bin"/></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hyperlink" Target="http://www.massmutual.com/"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111500" y="2668588"/>
            <a:ext cx="6032500" cy="912812"/>
          </a:xfrm>
        </p:spPr>
        <p:txBody>
          <a:bodyPr/>
          <a:lstStyle/>
          <a:p>
            <a:pPr algn="ctr" eaLnBrk="1" hangingPunct="1"/>
            <a:r>
              <a:rPr lang="en-US" altLang="en-US" sz="3500" dirty="0"/>
              <a:t>Estate Planning</a:t>
            </a:r>
            <a:br>
              <a:rPr lang="en-US" altLang="en-US" sz="3500" dirty="0"/>
            </a:br>
            <a:r>
              <a:rPr lang="en-US" altLang="en-US" sz="3500" dirty="0" smtClean="0"/>
              <a:t>with Whole Life</a:t>
            </a:r>
          </a:p>
        </p:txBody>
      </p:sp>
      <p:sp>
        <p:nvSpPr>
          <p:cNvPr id="3075" name="Footer Placeholder 3"/>
          <p:cNvSpPr>
            <a:spLocks noGrp="1"/>
          </p:cNvSpPr>
          <p:nvPr>
            <p:ph type="ftr" sz="quarter" idx="10"/>
          </p:nvPr>
        </p:nvSpPr>
        <p:spPr>
          <a:xfrm>
            <a:off x="2133600" y="6597650"/>
            <a:ext cx="4648200" cy="280988"/>
          </a:xfrm>
          <a:noFill/>
        </p:spPr>
        <p:txBody>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r>
              <a:rPr lang="en-US" altLang="en-US" sz="1200" i="1"/>
              <a:t>For Professional Use Only. Not For Use With The Public.</a:t>
            </a:r>
          </a:p>
        </p:txBody>
      </p:sp>
      <p:sp>
        <p:nvSpPr>
          <p:cNvPr id="3076" name="Rectangle 6"/>
          <p:cNvSpPr>
            <a:spLocks noChangeArrowheads="1"/>
          </p:cNvSpPr>
          <p:nvPr/>
        </p:nvSpPr>
        <p:spPr bwMode="auto">
          <a:xfrm>
            <a:off x="5191125" y="4203700"/>
            <a:ext cx="28051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r>
              <a:rPr lang="en-US" altLang="en-US" sz="2000"/>
              <a:t>H. Vince Synan</a:t>
            </a:r>
          </a:p>
          <a:p>
            <a:r>
              <a:rPr lang="en-US" altLang="en-US" sz="2000"/>
              <a:t>MassMutual Oklahoma</a:t>
            </a:r>
          </a:p>
        </p:txBody>
      </p:sp>
      <p:sp>
        <p:nvSpPr>
          <p:cNvPr id="6" name="Text Box 6"/>
          <p:cNvSpPr txBox="1">
            <a:spLocks noChangeArrowheads="1"/>
          </p:cNvSpPr>
          <p:nvPr/>
        </p:nvSpPr>
        <p:spPr bwMode="auto">
          <a:xfrm>
            <a:off x="7246938" y="6510338"/>
            <a:ext cx="1828800"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pPr algn="r">
              <a:spcBef>
                <a:spcPct val="50000"/>
              </a:spcBef>
              <a:defRPr/>
            </a:pPr>
            <a:r>
              <a:rPr lang="en-US" sz="1050" dirty="0" smtClean="0"/>
              <a:t>CRN201407-163199</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4"/>
          <p:cNvSpPr>
            <a:spLocks noGrp="1"/>
          </p:cNvSpPr>
          <p:nvPr>
            <p:ph type="sldNum" sz="quarter" idx="11"/>
          </p:nvPr>
        </p:nvSpPr>
        <p:spPr/>
        <p:txBody>
          <a:bodyPr/>
          <a:lstStyle>
            <a:lvl1pPr>
              <a:defRPr sz="2600">
                <a:solidFill>
                  <a:schemeClr val="tx1"/>
                </a:solidFill>
                <a:latin typeface="Times New Roman" pitchFamily="18" charset="0"/>
                <a:ea typeface="ＭＳ Ｐゴシック" pitchFamily="34" charset="-128"/>
              </a:defRPr>
            </a:lvl1pPr>
            <a:lvl2pPr>
              <a:defRPr sz="2000">
                <a:solidFill>
                  <a:schemeClr val="tx1"/>
                </a:solidFill>
                <a:latin typeface="Times New Roman" pitchFamily="18" charset="0"/>
                <a:ea typeface="ＭＳ Ｐゴシック" pitchFamily="34" charset="-128"/>
              </a:defRPr>
            </a:lvl2pPr>
            <a:lvl3pPr>
              <a:defRPr sz="2000">
                <a:solidFill>
                  <a:schemeClr val="tx1"/>
                </a:solidFill>
                <a:latin typeface="Times New Roman" pitchFamily="18" charset="0"/>
                <a:ea typeface="ＭＳ Ｐゴシック" pitchFamily="34" charset="-128"/>
              </a:defRPr>
            </a:lvl3pPr>
            <a:lvl4pPr>
              <a:defRPr sz="2000">
                <a:solidFill>
                  <a:schemeClr val="tx1"/>
                </a:solidFill>
                <a:latin typeface="Times New Roman" pitchFamily="18" charset="0"/>
                <a:ea typeface="ＭＳ Ｐゴシック" pitchFamily="34" charset="-128"/>
              </a:defRPr>
            </a:lvl4pPr>
            <a:lvl5pPr>
              <a:defRPr sz="2000">
                <a:solidFill>
                  <a:schemeClr val="tx1"/>
                </a:solidFill>
                <a:latin typeface="Times New Roman" pitchFamily="18" charset="0"/>
                <a:ea typeface="ＭＳ Ｐゴシック" pitchFamily="34" charset="-128"/>
              </a:defRPr>
            </a:lvl5pPr>
            <a:lvl6pPr eaLnBrk="0" hangingPunct="0">
              <a:defRPr sz="2000">
                <a:solidFill>
                  <a:schemeClr val="tx1"/>
                </a:solidFill>
                <a:latin typeface="Times New Roman" pitchFamily="18" charset="0"/>
                <a:ea typeface="ＭＳ Ｐゴシック" pitchFamily="34" charset="-128"/>
              </a:defRPr>
            </a:lvl6pPr>
            <a:lvl7pPr eaLnBrk="0" hangingPunct="0">
              <a:defRPr sz="2000">
                <a:solidFill>
                  <a:schemeClr val="tx1"/>
                </a:solidFill>
                <a:latin typeface="Times New Roman" pitchFamily="18" charset="0"/>
                <a:ea typeface="ＭＳ Ｐゴシック" pitchFamily="34" charset="-128"/>
              </a:defRPr>
            </a:lvl7pPr>
            <a:lvl8pPr eaLnBrk="0" hangingPunct="0">
              <a:defRPr sz="2000">
                <a:solidFill>
                  <a:schemeClr val="tx1"/>
                </a:solidFill>
                <a:latin typeface="Times New Roman" pitchFamily="18" charset="0"/>
                <a:ea typeface="ＭＳ Ｐゴシック" pitchFamily="34" charset="-128"/>
              </a:defRPr>
            </a:lvl8pPr>
            <a:lvl9pPr eaLnBrk="0" hangingPunct="0">
              <a:defRPr sz="2000">
                <a:solidFill>
                  <a:schemeClr val="tx1"/>
                </a:solidFill>
                <a:latin typeface="Times New Roman" pitchFamily="18" charset="0"/>
                <a:ea typeface="ＭＳ Ｐゴシック" pitchFamily="34" charset="-128"/>
              </a:defRPr>
            </a:lvl9pPr>
          </a:lstStyle>
          <a:p>
            <a:pPr>
              <a:defRPr/>
            </a:pPr>
            <a:fld id="{3EBFE335-A3AC-48AB-BFC1-8926EA68FEB5}" type="slidenum">
              <a:rPr lang="en-US" altLang="en-US" sz="1400" smtClean="0">
                <a:latin typeface="Arial" charset="0"/>
              </a:rPr>
              <a:pPr>
                <a:defRPr/>
              </a:pPr>
              <a:t>10</a:t>
            </a:fld>
            <a:endParaRPr lang="en-US" altLang="en-US" sz="1400" smtClean="0">
              <a:latin typeface="Arial" charset="0"/>
            </a:endParaRPr>
          </a:p>
        </p:txBody>
      </p:sp>
      <p:sp>
        <p:nvSpPr>
          <p:cNvPr id="17411" name="Rectangle 2"/>
          <p:cNvSpPr>
            <a:spLocks noGrp="1" noChangeArrowheads="1"/>
          </p:cNvSpPr>
          <p:nvPr>
            <p:ph type="title"/>
          </p:nvPr>
        </p:nvSpPr>
        <p:spPr>
          <a:xfrm>
            <a:off x="304800" y="228600"/>
            <a:ext cx="7772400" cy="533400"/>
          </a:xfrm>
        </p:spPr>
        <p:txBody>
          <a:bodyPr/>
          <a:lstStyle/>
          <a:p>
            <a:pPr eaLnBrk="1" hangingPunct="1"/>
            <a:r>
              <a:rPr lang="en-US" altLang="en-US" smtClean="0"/>
              <a:t>What’s Really Hot Right Now?:  “Fiscal Cliff” continues</a:t>
            </a:r>
          </a:p>
        </p:txBody>
      </p:sp>
      <p:sp>
        <p:nvSpPr>
          <p:cNvPr id="17412" name="Rectangle 3"/>
          <p:cNvSpPr>
            <a:spLocks noGrp="1" noChangeArrowheads="1"/>
          </p:cNvSpPr>
          <p:nvPr>
            <p:ph type="body" idx="1"/>
          </p:nvPr>
        </p:nvSpPr>
        <p:spPr>
          <a:xfrm>
            <a:off x="457200" y="1219200"/>
            <a:ext cx="7848600" cy="4495800"/>
          </a:xfrm>
        </p:spPr>
        <p:txBody>
          <a:bodyPr/>
          <a:lstStyle/>
          <a:p>
            <a:endParaRPr lang="en-US" altLang="en-US" smtClean="0"/>
          </a:p>
          <a:p>
            <a:endParaRPr lang="en-US" altLang="en-US" smtClean="0"/>
          </a:p>
        </p:txBody>
      </p:sp>
      <p:sp>
        <p:nvSpPr>
          <p:cNvPr id="17413" name="Text Box 4"/>
          <p:cNvSpPr txBox="1">
            <a:spLocks noChangeArrowheads="1"/>
          </p:cNvSpPr>
          <p:nvPr/>
        </p:nvSpPr>
        <p:spPr bwMode="auto">
          <a:xfrm>
            <a:off x="1355725" y="1716088"/>
            <a:ext cx="5959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pic>
        <p:nvPicPr>
          <p:cNvPr id="15369" name="Picture 2" descr="http://www.washingtonpost.com/blogs/ezra-klein/files/2012/07/fiscal-cliff-table.jpg"/>
          <p:cNvPicPr>
            <a:picLocks noChangeAspect="1" noChangeArrowheads="1"/>
          </p:cNvPicPr>
          <p:nvPr/>
        </p:nvPicPr>
        <p:blipFill>
          <a:blip r:embed="rId3">
            <a:extLst/>
          </a:blip>
          <a:srcRect/>
          <a:stretch>
            <a:fillRect/>
          </a:stretch>
        </p:blipFill>
        <p:spPr bwMode="auto">
          <a:xfrm>
            <a:off x="533400" y="1371600"/>
            <a:ext cx="3937654" cy="37846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17415" name="Text Box 6"/>
          <p:cNvSpPr txBox="1">
            <a:spLocks noChangeArrowheads="1"/>
          </p:cNvSpPr>
          <p:nvPr/>
        </p:nvSpPr>
        <p:spPr bwMode="auto">
          <a:xfrm>
            <a:off x="228600" y="5562600"/>
            <a:ext cx="61722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altLang="en-US" sz="1200"/>
              <a:t>Source: The Committee for a Responsible Federal Budget, </a:t>
            </a:r>
            <a:r>
              <a:rPr lang="en-US" altLang="en-US" sz="1200" i="1"/>
              <a:t>available at</a:t>
            </a:r>
            <a:r>
              <a:rPr lang="en-US" altLang="en-US" sz="1200"/>
              <a:t>: </a:t>
            </a:r>
            <a:r>
              <a:rPr lang="en-US" altLang="en-US" sz="1200">
                <a:hlinkClick r:id="rId4"/>
              </a:rPr>
              <a:t>http://crfb.org/sites/default/files/Between_a_Mountain_of_Debt_and_a_Fiscal_Cliff.pdf</a:t>
            </a:r>
            <a:r>
              <a:rPr lang="en-US" altLang="en-US" sz="1200"/>
              <a:t> </a:t>
            </a:r>
          </a:p>
          <a:p>
            <a:endParaRPr lang="en-US" altLang="en-US" sz="1200"/>
          </a:p>
        </p:txBody>
      </p:sp>
      <p:sp>
        <p:nvSpPr>
          <p:cNvPr id="17416" name="Text Box 7"/>
          <p:cNvSpPr txBox="1">
            <a:spLocks noChangeArrowheads="1"/>
          </p:cNvSpPr>
          <p:nvPr/>
        </p:nvSpPr>
        <p:spPr bwMode="auto">
          <a:xfrm>
            <a:off x="4876800" y="1447800"/>
            <a:ext cx="4267200" cy="3620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2200" b="1" i="1" dirty="0">
                <a:solidFill>
                  <a:schemeClr val="tx2"/>
                </a:solidFill>
              </a:rPr>
              <a:t>THE CONGRESSIONAL AGENDA…</a:t>
            </a:r>
            <a:endParaRPr lang="en-US" altLang="en-US" sz="2200" i="1" dirty="0"/>
          </a:p>
          <a:p>
            <a:pPr>
              <a:lnSpc>
                <a:spcPct val="90000"/>
              </a:lnSpc>
              <a:spcBef>
                <a:spcPct val="25000"/>
              </a:spcBef>
              <a:buFont typeface="Wingdings" pitchFamily="2" charset="2"/>
              <a:buChar char="§"/>
            </a:pPr>
            <a:r>
              <a:rPr lang="ja-JP" altLang="en-US" sz="2000" dirty="0">
                <a:solidFill>
                  <a:srgbClr val="1F497D"/>
                </a:solidFill>
              </a:rPr>
              <a:t> </a:t>
            </a:r>
            <a:r>
              <a:rPr lang="en-US" altLang="ja-JP" sz="2000" b="1" dirty="0">
                <a:solidFill>
                  <a:srgbClr val="1F497D"/>
                </a:solidFill>
              </a:rPr>
              <a:t>Remaining </a:t>
            </a:r>
            <a:r>
              <a:rPr lang="ja-JP" altLang="en-US" sz="2000" b="1" dirty="0">
                <a:solidFill>
                  <a:srgbClr val="1F497D"/>
                </a:solidFill>
              </a:rPr>
              <a:t>“</a:t>
            </a:r>
            <a:r>
              <a:rPr lang="en-US" altLang="en-US" sz="2000" b="1" dirty="0">
                <a:solidFill>
                  <a:srgbClr val="1F497D"/>
                </a:solidFill>
              </a:rPr>
              <a:t>Fiscal Cliff</a:t>
            </a:r>
            <a:r>
              <a:rPr lang="en-US" altLang="ja-JP" sz="2000" b="1" dirty="0">
                <a:solidFill>
                  <a:srgbClr val="1F497D"/>
                </a:solidFill>
              </a:rPr>
              <a:t>” issues</a:t>
            </a:r>
          </a:p>
          <a:p>
            <a:pPr lvl="1">
              <a:lnSpc>
                <a:spcPct val="90000"/>
              </a:lnSpc>
              <a:spcBef>
                <a:spcPct val="25000"/>
              </a:spcBef>
              <a:buFont typeface="Wingdings" pitchFamily="2" charset="2"/>
              <a:buChar char="§"/>
            </a:pPr>
            <a:r>
              <a:rPr lang="en-US" altLang="en-US" sz="1900" b="1" dirty="0">
                <a:solidFill>
                  <a:srgbClr val="1F497D"/>
                </a:solidFill>
              </a:rPr>
              <a:t> Sequestration</a:t>
            </a:r>
            <a:r>
              <a:rPr lang="en-US" altLang="en-US" sz="1900" dirty="0">
                <a:solidFill>
                  <a:srgbClr val="1F497D"/>
                </a:solidFill>
              </a:rPr>
              <a:t> –   </a:t>
            </a:r>
          </a:p>
          <a:p>
            <a:pPr lvl="2">
              <a:lnSpc>
                <a:spcPct val="90000"/>
              </a:lnSpc>
              <a:spcBef>
                <a:spcPct val="25000"/>
              </a:spcBef>
              <a:buFont typeface="Wingdings" pitchFamily="2" charset="2"/>
              <a:buChar char="§"/>
            </a:pPr>
            <a:r>
              <a:rPr lang="en-US" altLang="en-US" sz="1900" dirty="0">
                <a:solidFill>
                  <a:srgbClr val="1F497D"/>
                </a:solidFill>
              </a:rPr>
              <a:t>It’s happening</a:t>
            </a:r>
          </a:p>
          <a:p>
            <a:pPr>
              <a:lnSpc>
                <a:spcPct val="90000"/>
              </a:lnSpc>
              <a:spcBef>
                <a:spcPct val="25000"/>
              </a:spcBef>
              <a:buFont typeface="Wingdings" pitchFamily="2" charset="2"/>
              <a:buChar char="§"/>
            </a:pPr>
            <a:r>
              <a:rPr lang="en-US" altLang="en-US" sz="1900" b="1" dirty="0" smtClean="0">
                <a:solidFill>
                  <a:srgbClr val="1F497D"/>
                </a:solidFill>
              </a:rPr>
              <a:t>Federal </a:t>
            </a:r>
            <a:r>
              <a:rPr lang="en-US" altLang="en-US" sz="1900" b="1" dirty="0">
                <a:solidFill>
                  <a:srgbClr val="1F497D"/>
                </a:solidFill>
              </a:rPr>
              <a:t>Deficit issues</a:t>
            </a:r>
          </a:p>
          <a:p>
            <a:pPr>
              <a:lnSpc>
                <a:spcPct val="90000"/>
              </a:lnSpc>
              <a:spcBef>
                <a:spcPct val="25000"/>
              </a:spcBef>
              <a:buFont typeface="Wingdings" pitchFamily="2" charset="2"/>
              <a:buChar char="§"/>
            </a:pPr>
            <a:r>
              <a:rPr lang="en-US" altLang="en-US" sz="1900" b="1" dirty="0">
                <a:solidFill>
                  <a:srgbClr val="1F497D"/>
                </a:solidFill>
              </a:rPr>
              <a:t>Everyone wants “Tax Reform”</a:t>
            </a:r>
          </a:p>
          <a:p>
            <a:pPr lvl="1">
              <a:lnSpc>
                <a:spcPct val="90000"/>
              </a:lnSpc>
              <a:spcBef>
                <a:spcPct val="25000"/>
              </a:spcBef>
              <a:buFont typeface="Wingdings" pitchFamily="2" charset="2"/>
              <a:buChar char="§"/>
            </a:pPr>
            <a:r>
              <a:rPr lang="en-US" altLang="en-US" sz="1900" b="1" dirty="0">
                <a:solidFill>
                  <a:srgbClr val="1F497D"/>
                </a:solidFill>
              </a:rPr>
              <a:t>Issue: How to define? </a:t>
            </a:r>
          </a:p>
          <a:p>
            <a:pPr>
              <a:lnSpc>
                <a:spcPct val="90000"/>
              </a:lnSpc>
              <a:spcBef>
                <a:spcPct val="25000"/>
              </a:spcBef>
              <a:buFont typeface="Wingdings" pitchFamily="2" charset="2"/>
              <a:buChar char="§"/>
            </a:pPr>
            <a:endParaRPr lang="en-US" altLang="en-US" sz="2000" dirty="0">
              <a:solidFill>
                <a:srgbClr val="1F497D"/>
              </a:solidFill>
            </a:endParaRPr>
          </a:p>
          <a:p>
            <a:pPr>
              <a:spcBef>
                <a:spcPct val="50000"/>
              </a:spcBef>
            </a:pPr>
            <a:endParaRPr lang="en-US" altLang="en-US" sz="2000" dirty="0"/>
          </a:p>
        </p:txBody>
      </p:sp>
    </p:spTree>
    <p:extLst>
      <p:ext uri="{BB962C8B-B14F-4D97-AF65-F5344CB8AC3E}">
        <p14:creationId xmlns:p14="http://schemas.microsoft.com/office/powerpoint/2010/main" val="3016001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2"/>
          <p:cNvSpPr>
            <a:spLocks noGrp="1"/>
          </p:cNvSpPr>
          <p:nvPr>
            <p:ph type="sldNum" sz="quarter" idx="11"/>
          </p:nvPr>
        </p:nvSpPr>
        <p:spPr/>
        <p:txBody>
          <a:bodyPr/>
          <a:lstStyle>
            <a:lvl1pPr>
              <a:defRPr sz="2600">
                <a:solidFill>
                  <a:schemeClr val="tx1"/>
                </a:solidFill>
                <a:latin typeface="Times New Roman" pitchFamily="18" charset="0"/>
                <a:ea typeface="ＭＳ Ｐゴシック" pitchFamily="34" charset="-128"/>
              </a:defRPr>
            </a:lvl1pPr>
            <a:lvl2pPr>
              <a:defRPr sz="2000">
                <a:solidFill>
                  <a:schemeClr val="tx1"/>
                </a:solidFill>
                <a:latin typeface="Times New Roman" pitchFamily="18" charset="0"/>
                <a:ea typeface="ＭＳ Ｐゴシック" pitchFamily="34" charset="-128"/>
              </a:defRPr>
            </a:lvl2pPr>
            <a:lvl3pPr>
              <a:defRPr sz="2000">
                <a:solidFill>
                  <a:schemeClr val="tx1"/>
                </a:solidFill>
                <a:latin typeface="Times New Roman" pitchFamily="18" charset="0"/>
                <a:ea typeface="ＭＳ Ｐゴシック" pitchFamily="34" charset="-128"/>
              </a:defRPr>
            </a:lvl3pPr>
            <a:lvl4pPr>
              <a:defRPr sz="2000">
                <a:solidFill>
                  <a:schemeClr val="tx1"/>
                </a:solidFill>
                <a:latin typeface="Times New Roman" pitchFamily="18" charset="0"/>
                <a:ea typeface="ＭＳ Ｐゴシック" pitchFamily="34" charset="-128"/>
              </a:defRPr>
            </a:lvl4pPr>
            <a:lvl5pPr>
              <a:defRPr sz="2000">
                <a:solidFill>
                  <a:schemeClr val="tx1"/>
                </a:solidFill>
                <a:latin typeface="Times New Roman" pitchFamily="18" charset="0"/>
                <a:ea typeface="ＭＳ Ｐゴシック" pitchFamily="34" charset="-128"/>
              </a:defRPr>
            </a:lvl5pPr>
            <a:lvl6pPr eaLnBrk="0" hangingPunct="0">
              <a:defRPr sz="2000">
                <a:solidFill>
                  <a:schemeClr val="tx1"/>
                </a:solidFill>
                <a:latin typeface="Times New Roman" pitchFamily="18" charset="0"/>
                <a:ea typeface="ＭＳ Ｐゴシック" pitchFamily="34" charset="-128"/>
              </a:defRPr>
            </a:lvl6pPr>
            <a:lvl7pPr eaLnBrk="0" hangingPunct="0">
              <a:defRPr sz="2000">
                <a:solidFill>
                  <a:schemeClr val="tx1"/>
                </a:solidFill>
                <a:latin typeface="Times New Roman" pitchFamily="18" charset="0"/>
                <a:ea typeface="ＭＳ Ｐゴシック" pitchFamily="34" charset="-128"/>
              </a:defRPr>
            </a:lvl7pPr>
            <a:lvl8pPr eaLnBrk="0" hangingPunct="0">
              <a:defRPr sz="2000">
                <a:solidFill>
                  <a:schemeClr val="tx1"/>
                </a:solidFill>
                <a:latin typeface="Times New Roman" pitchFamily="18" charset="0"/>
                <a:ea typeface="ＭＳ Ｐゴシック" pitchFamily="34" charset="-128"/>
              </a:defRPr>
            </a:lvl8pPr>
            <a:lvl9pPr eaLnBrk="0" hangingPunct="0">
              <a:defRPr sz="2000">
                <a:solidFill>
                  <a:schemeClr val="tx1"/>
                </a:solidFill>
                <a:latin typeface="Times New Roman" pitchFamily="18" charset="0"/>
                <a:ea typeface="ＭＳ Ｐゴシック" pitchFamily="34" charset="-128"/>
              </a:defRPr>
            </a:lvl9pPr>
          </a:lstStyle>
          <a:p>
            <a:pPr>
              <a:defRPr/>
            </a:pPr>
            <a:fld id="{9CEAB329-B4B5-4AFE-9A63-710169F84BDC}" type="slidenum">
              <a:rPr lang="en-US" altLang="en-US" sz="1400" smtClean="0">
                <a:latin typeface="Arial" charset="0"/>
              </a:rPr>
              <a:pPr>
                <a:defRPr/>
              </a:pPr>
              <a:t>11</a:t>
            </a:fld>
            <a:endParaRPr lang="en-US" altLang="en-US" sz="1400" smtClean="0">
              <a:latin typeface="Arial" charset="0"/>
            </a:endParaRPr>
          </a:p>
        </p:txBody>
      </p:sp>
      <p:sp>
        <p:nvSpPr>
          <p:cNvPr id="19459" name="Title 1"/>
          <p:cNvSpPr>
            <a:spLocks noGrp="1"/>
          </p:cNvSpPr>
          <p:nvPr>
            <p:ph type="title" idx="4294967295"/>
          </p:nvPr>
        </p:nvSpPr>
        <p:spPr>
          <a:xfrm>
            <a:off x="304800" y="228600"/>
            <a:ext cx="7772400" cy="533400"/>
          </a:xfrm>
        </p:spPr>
        <p:txBody>
          <a:bodyPr/>
          <a:lstStyle/>
          <a:p>
            <a:pPr eaLnBrk="1" hangingPunct="1"/>
            <a:r>
              <a:rPr lang="en-US" altLang="en-US" smtClean="0">
                <a:solidFill>
                  <a:schemeClr val="bg1"/>
                </a:solidFill>
              </a:rPr>
              <a:t>Income Taxes in 112</a:t>
            </a:r>
            <a:r>
              <a:rPr lang="en-US" altLang="en-US" baseline="30000" smtClean="0">
                <a:solidFill>
                  <a:schemeClr val="bg1"/>
                </a:solidFill>
              </a:rPr>
              <a:t>th</a:t>
            </a:r>
            <a:r>
              <a:rPr lang="en-US" altLang="en-US" smtClean="0">
                <a:solidFill>
                  <a:schemeClr val="bg1"/>
                </a:solidFill>
              </a:rPr>
              <a:t> / 113</a:t>
            </a:r>
            <a:r>
              <a:rPr lang="en-US" altLang="en-US" baseline="30000" smtClean="0">
                <a:solidFill>
                  <a:schemeClr val="bg1"/>
                </a:solidFill>
              </a:rPr>
              <a:t>th  </a:t>
            </a:r>
            <a:r>
              <a:rPr lang="en-US" altLang="en-US" smtClean="0">
                <a:solidFill>
                  <a:schemeClr val="bg1"/>
                </a:solidFill>
              </a:rPr>
              <a:t>Congress</a:t>
            </a:r>
          </a:p>
        </p:txBody>
      </p:sp>
      <p:sp>
        <p:nvSpPr>
          <p:cNvPr id="19460" name="Slide Number Placeholder 8"/>
          <p:cNvSpPr txBox="1">
            <a:spLocks noGrp="1"/>
          </p:cNvSpPr>
          <p:nvPr/>
        </p:nvSpPr>
        <p:spPr bwMode="auto">
          <a:xfrm>
            <a:off x="6705600" y="5791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eaLnBrk="1" hangingPunct="1"/>
            <a:endParaRPr lang="en-US" altLang="en-US" sz="1200">
              <a:solidFill>
                <a:srgbClr val="898989"/>
              </a:solidFill>
              <a:latin typeface="Calibri" pitchFamily="34" charset="0"/>
            </a:endParaRPr>
          </a:p>
        </p:txBody>
      </p:sp>
      <p:pic>
        <p:nvPicPr>
          <p:cNvPr id="17419" name="Picture 11" descr="http://a.abcnews.go.com/images/Politics/bc06f672e7234bd5a3894e8cd293d2fd.jpg"/>
          <p:cNvPicPr>
            <a:picLocks noChangeAspect="1" noChangeArrowheads="1"/>
          </p:cNvPicPr>
          <p:nvPr/>
        </p:nvPicPr>
        <p:blipFill>
          <a:blip r:embed="rId3">
            <a:extLst/>
          </a:blip>
          <a:srcRect/>
          <a:stretch>
            <a:fillRect/>
          </a:stretch>
        </p:blipFill>
        <p:spPr bwMode="auto">
          <a:xfrm>
            <a:off x="4572000" y="1822450"/>
            <a:ext cx="4281565" cy="301531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19462" name="TextBox 4"/>
          <p:cNvSpPr txBox="1">
            <a:spLocks noChangeArrowheads="1"/>
          </p:cNvSpPr>
          <p:nvPr/>
        </p:nvSpPr>
        <p:spPr bwMode="auto">
          <a:xfrm rot="-322629">
            <a:off x="4294188" y="5006975"/>
            <a:ext cx="456565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altLang="en-US" sz="1600"/>
              <a:t>Senate Finance Committee Chair Max Baucus (D-MT) &amp; House Ways &amp; Means Committee Chair Dave Camp (R-MI)</a:t>
            </a:r>
          </a:p>
        </p:txBody>
      </p:sp>
      <p:sp>
        <p:nvSpPr>
          <p:cNvPr id="11" name="Rectangle 10"/>
          <p:cNvSpPr/>
          <p:nvPr/>
        </p:nvSpPr>
        <p:spPr>
          <a:xfrm>
            <a:off x="3894138" y="6642100"/>
            <a:ext cx="1890712" cy="215900"/>
          </a:xfrm>
          <a:prstGeom prst="rect">
            <a:avLst/>
          </a:prstGeom>
        </p:spPr>
        <p:txBody>
          <a:bodyPr wrap="none">
            <a:spAutoFit/>
          </a:bodyPr>
          <a:lstStyle/>
          <a:p>
            <a:pPr fontAlgn="auto">
              <a:spcBef>
                <a:spcPts val="0"/>
              </a:spcBef>
              <a:spcAft>
                <a:spcPts val="0"/>
              </a:spcAft>
              <a:defRPr/>
            </a:pPr>
            <a:r>
              <a:rPr lang="en-US" sz="800" dirty="0">
                <a:solidFill>
                  <a:schemeClr val="bg1">
                    <a:lumMod val="50000"/>
                  </a:schemeClr>
                </a:solidFill>
                <a:latin typeface="+mn-lt"/>
                <a:ea typeface="ＭＳ Ｐゴシック" charset="-128"/>
                <a:cs typeface="ＭＳ Ｐゴシック" charset="-128"/>
              </a:rPr>
              <a:t>Copyright AALU 2012 All Rights Reserved</a:t>
            </a:r>
          </a:p>
        </p:txBody>
      </p:sp>
      <p:sp>
        <p:nvSpPr>
          <p:cNvPr id="19464" name="Content Placeholder 1"/>
          <p:cNvSpPr>
            <a:spLocks noGrp="1"/>
          </p:cNvSpPr>
          <p:nvPr>
            <p:ph sz="half" idx="4294967295"/>
          </p:nvPr>
        </p:nvSpPr>
        <p:spPr>
          <a:xfrm>
            <a:off x="228600" y="1219200"/>
            <a:ext cx="3962400" cy="4495800"/>
          </a:xfrm>
        </p:spPr>
        <p:txBody>
          <a:bodyPr/>
          <a:lstStyle/>
          <a:p>
            <a:pPr marL="0" indent="0" defTabSz="457200" eaLnBrk="1" hangingPunct="1">
              <a:lnSpc>
                <a:spcPct val="90000"/>
              </a:lnSpc>
              <a:buFont typeface="Wingdings" pitchFamily="2" charset="2"/>
              <a:buNone/>
            </a:pPr>
            <a:r>
              <a:rPr lang="en-US" altLang="en-US" sz="2000" b="1" i="1" dirty="0" smtClean="0">
                <a:solidFill>
                  <a:schemeClr val="tx2"/>
                </a:solidFill>
              </a:rPr>
              <a:t>TAX REFORM…What we know</a:t>
            </a:r>
          </a:p>
          <a:p>
            <a:pPr marL="0" indent="0" defTabSz="457200" eaLnBrk="1" hangingPunct="1">
              <a:lnSpc>
                <a:spcPct val="90000"/>
              </a:lnSpc>
              <a:buFont typeface="Wingdings" pitchFamily="2" charset="2"/>
              <a:buNone/>
            </a:pPr>
            <a:endParaRPr lang="en-US" altLang="en-US" sz="2000" b="1" i="1" dirty="0" smtClean="0">
              <a:solidFill>
                <a:srgbClr val="1F497D"/>
              </a:solidFill>
            </a:endParaRPr>
          </a:p>
          <a:p>
            <a:pPr marL="0" indent="0" defTabSz="457200" eaLnBrk="1" hangingPunct="1">
              <a:lnSpc>
                <a:spcPct val="90000"/>
              </a:lnSpc>
              <a:spcBef>
                <a:spcPts val="0"/>
              </a:spcBef>
              <a:spcAft>
                <a:spcPts val="1200"/>
              </a:spcAft>
            </a:pPr>
            <a:r>
              <a:rPr lang="ja-JP" altLang="en-US" sz="1900" dirty="0" smtClean="0">
                <a:solidFill>
                  <a:srgbClr val="1F497D"/>
                </a:solidFill>
              </a:rPr>
              <a:t>“</a:t>
            </a:r>
            <a:r>
              <a:rPr lang="en-US" altLang="en-US" sz="1900" dirty="0" smtClean="0">
                <a:solidFill>
                  <a:srgbClr val="1F497D"/>
                </a:solidFill>
              </a:rPr>
              <a:t>Tax expenditures</a:t>
            </a:r>
            <a:r>
              <a:rPr lang="ja-JP" altLang="en-US" sz="1900" dirty="0" smtClean="0">
                <a:solidFill>
                  <a:srgbClr val="1F497D"/>
                </a:solidFill>
              </a:rPr>
              <a:t>”</a:t>
            </a:r>
            <a:r>
              <a:rPr lang="en-US" altLang="en-US" sz="1900" dirty="0" smtClean="0">
                <a:solidFill>
                  <a:srgbClr val="1F497D"/>
                </a:solidFill>
              </a:rPr>
              <a:t> serve as most significant source of revenue available for reform ($1.1T annually)</a:t>
            </a:r>
          </a:p>
          <a:p>
            <a:pPr marL="0" indent="0" defTabSz="457200" eaLnBrk="1" hangingPunct="1">
              <a:lnSpc>
                <a:spcPct val="90000"/>
              </a:lnSpc>
              <a:spcBef>
                <a:spcPts val="0"/>
              </a:spcBef>
              <a:spcAft>
                <a:spcPts val="1200"/>
              </a:spcAft>
            </a:pPr>
            <a:r>
              <a:rPr lang="en-US" altLang="en-US" sz="1900" dirty="0" smtClean="0">
                <a:solidFill>
                  <a:srgbClr val="1F497D"/>
                </a:solidFill>
              </a:rPr>
              <a:t>Life insurance policy inside build-up and death benefits – </a:t>
            </a:r>
            <a:r>
              <a:rPr lang="en-US" altLang="en-US" sz="1900" i="1" dirty="0" smtClean="0">
                <a:solidFill>
                  <a:srgbClr val="1F497D"/>
                </a:solidFill>
              </a:rPr>
              <a:t>12</a:t>
            </a:r>
            <a:r>
              <a:rPr lang="en-US" altLang="en-US" sz="1900" i="1" baseline="30000" dirty="0" smtClean="0">
                <a:solidFill>
                  <a:srgbClr val="1F497D"/>
                </a:solidFill>
              </a:rPr>
              <a:t>th</a:t>
            </a:r>
            <a:r>
              <a:rPr lang="en-US" altLang="en-US" sz="1900" i="1" dirty="0" smtClean="0">
                <a:solidFill>
                  <a:srgbClr val="1F497D"/>
                </a:solidFill>
              </a:rPr>
              <a:t> largest</a:t>
            </a:r>
            <a:r>
              <a:rPr lang="en-US" altLang="en-US" sz="1900" dirty="0" smtClean="0">
                <a:solidFill>
                  <a:srgbClr val="1F497D"/>
                </a:solidFill>
              </a:rPr>
              <a:t> tax expenditure ($150 billion over five years)</a:t>
            </a:r>
          </a:p>
          <a:p>
            <a:pPr marL="0" indent="0" defTabSz="457200" eaLnBrk="1" hangingPunct="1">
              <a:lnSpc>
                <a:spcPct val="90000"/>
              </a:lnSpc>
              <a:spcBef>
                <a:spcPct val="10000"/>
              </a:spcBef>
            </a:pPr>
            <a:endParaRPr lang="en-US" altLang="en-US" sz="1900" dirty="0" smtClean="0"/>
          </a:p>
          <a:p>
            <a:pPr marL="0" indent="0" defTabSz="457200" eaLnBrk="1" hangingPunct="1">
              <a:lnSpc>
                <a:spcPct val="90000"/>
              </a:lnSpc>
              <a:spcBef>
                <a:spcPct val="10000"/>
              </a:spcBef>
            </a:pPr>
            <a:endParaRPr lang="en-US" altLang="en-US" sz="1900" dirty="0" smtClean="0"/>
          </a:p>
        </p:txBody>
      </p:sp>
    </p:spTree>
    <p:extLst>
      <p:ext uri="{BB962C8B-B14F-4D97-AF65-F5344CB8AC3E}">
        <p14:creationId xmlns:p14="http://schemas.microsoft.com/office/powerpoint/2010/main" val="2349858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4"/>
          <p:cNvSpPr>
            <a:spLocks noGrp="1"/>
          </p:cNvSpPr>
          <p:nvPr>
            <p:ph type="sldNum" sz="quarter" idx="11"/>
          </p:nvPr>
        </p:nvSpPr>
        <p:spPr/>
        <p:txBody>
          <a:bodyPr/>
          <a:lstStyle>
            <a:lvl1pPr>
              <a:defRPr sz="2600">
                <a:solidFill>
                  <a:schemeClr val="tx1"/>
                </a:solidFill>
                <a:latin typeface="Times New Roman" pitchFamily="18" charset="0"/>
                <a:ea typeface="ＭＳ Ｐゴシック" pitchFamily="34" charset="-128"/>
              </a:defRPr>
            </a:lvl1pPr>
            <a:lvl2pPr>
              <a:defRPr sz="2000">
                <a:solidFill>
                  <a:schemeClr val="tx1"/>
                </a:solidFill>
                <a:latin typeface="Times New Roman" pitchFamily="18" charset="0"/>
                <a:ea typeface="ＭＳ Ｐゴシック" pitchFamily="34" charset="-128"/>
              </a:defRPr>
            </a:lvl2pPr>
            <a:lvl3pPr>
              <a:defRPr sz="2000">
                <a:solidFill>
                  <a:schemeClr val="tx1"/>
                </a:solidFill>
                <a:latin typeface="Times New Roman" pitchFamily="18" charset="0"/>
                <a:ea typeface="ＭＳ Ｐゴシック" pitchFamily="34" charset="-128"/>
              </a:defRPr>
            </a:lvl3pPr>
            <a:lvl4pPr>
              <a:defRPr sz="2000">
                <a:solidFill>
                  <a:schemeClr val="tx1"/>
                </a:solidFill>
                <a:latin typeface="Times New Roman" pitchFamily="18" charset="0"/>
                <a:ea typeface="ＭＳ Ｐゴシック" pitchFamily="34" charset="-128"/>
              </a:defRPr>
            </a:lvl4pPr>
            <a:lvl5pPr>
              <a:defRPr sz="2000">
                <a:solidFill>
                  <a:schemeClr val="tx1"/>
                </a:solidFill>
                <a:latin typeface="Times New Roman" pitchFamily="18" charset="0"/>
                <a:ea typeface="ＭＳ Ｐゴシック" pitchFamily="34" charset="-128"/>
              </a:defRPr>
            </a:lvl5pPr>
            <a:lvl6pPr eaLnBrk="0" hangingPunct="0">
              <a:defRPr sz="2000">
                <a:solidFill>
                  <a:schemeClr val="tx1"/>
                </a:solidFill>
                <a:latin typeface="Times New Roman" pitchFamily="18" charset="0"/>
                <a:ea typeface="ＭＳ Ｐゴシック" pitchFamily="34" charset="-128"/>
              </a:defRPr>
            </a:lvl6pPr>
            <a:lvl7pPr eaLnBrk="0" hangingPunct="0">
              <a:defRPr sz="2000">
                <a:solidFill>
                  <a:schemeClr val="tx1"/>
                </a:solidFill>
                <a:latin typeface="Times New Roman" pitchFamily="18" charset="0"/>
                <a:ea typeface="ＭＳ Ｐゴシック" pitchFamily="34" charset="-128"/>
              </a:defRPr>
            </a:lvl7pPr>
            <a:lvl8pPr eaLnBrk="0" hangingPunct="0">
              <a:defRPr sz="2000">
                <a:solidFill>
                  <a:schemeClr val="tx1"/>
                </a:solidFill>
                <a:latin typeface="Times New Roman" pitchFamily="18" charset="0"/>
                <a:ea typeface="ＭＳ Ｐゴシック" pitchFamily="34" charset="-128"/>
              </a:defRPr>
            </a:lvl8pPr>
            <a:lvl9pPr eaLnBrk="0" hangingPunct="0">
              <a:defRPr sz="2000">
                <a:solidFill>
                  <a:schemeClr val="tx1"/>
                </a:solidFill>
                <a:latin typeface="Times New Roman" pitchFamily="18" charset="0"/>
                <a:ea typeface="ＭＳ Ｐゴシック" pitchFamily="34" charset="-128"/>
              </a:defRPr>
            </a:lvl9pPr>
          </a:lstStyle>
          <a:p>
            <a:pPr>
              <a:defRPr/>
            </a:pPr>
            <a:fld id="{2F55A713-72B0-4AFB-9176-D812AA2208D5}" type="slidenum">
              <a:rPr lang="en-US" altLang="en-US" sz="1400" smtClean="0">
                <a:latin typeface="Arial" charset="0"/>
              </a:rPr>
              <a:pPr>
                <a:defRPr/>
              </a:pPr>
              <a:t>12</a:t>
            </a:fld>
            <a:endParaRPr lang="en-US" altLang="en-US" sz="1400" smtClean="0">
              <a:latin typeface="Arial" charset="0"/>
            </a:endParaRPr>
          </a:p>
        </p:txBody>
      </p:sp>
      <p:sp>
        <p:nvSpPr>
          <p:cNvPr id="20483" name="Rectangle 2"/>
          <p:cNvSpPr>
            <a:spLocks noGrp="1" noChangeArrowheads="1"/>
          </p:cNvSpPr>
          <p:nvPr>
            <p:ph type="title"/>
          </p:nvPr>
        </p:nvSpPr>
        <p:spPr/>
        <p:txBody>
          <a:bodyPr/>
          <a:lstStyle/>
          <a:p>
            <a:pPr eaLnBrk="1" hangingPunct="1"/>
            <a:r>
              <a:rPr lang="en-US" altLang="en-US" smtClean="0"/>
              <a:t>Select Tax Expenditures – “Cost” in Billions 2011-2015*</a:t>
            </a:r>
          </a:p>
        </p:txBody>
      </p:sp>
      <p:sp>
        <p:nvSpPr>
          <p:cNvPr id="783363" name="Rectangle 3"/>
          <p:cNvSpPr>
            <a:spLocks noGrp="1" noChangeArrowheads="1"/>
          </p:cNvSpPr>
          <p:nvPr>
            <p:ph type="body" idx="1"/>
          </p:nvPr>
        </p:nvSpPr>
        <p:spPr>
          <a:xfrm>
            <a:off x="304800" y="990600"/>
            <a:ext cx="8458200" cy="4953000"/>
          </a:xfrm>
        </p:spPr>
        <p:txBody>
          <a:bodyPr/>
          <a:lstStyle/>
          <a:p>
            <a:pPr>
              <a:spcBef>
                <a:spcPts val="300"/>
              </a:spcBef>
              <a:defRPr/>
            </a:pPr>
            <a:r>
              <a:rPr lang="en-US" sz="2000" dirty="0" smtClean="0"/>
              <a:t>Mortgage interest deduction 				$464.1 billion</a:t>
            </a:r>
          </a:p>
          <a:p>
            <a:pPr>
              <a:spcBef>
                <a:spcPts val="300"/>
              </a:spcBef>
              <a:defRPr/>
            </a:pPr>
            <a:r>
              <a:rPr lang="en-US" sz="2000" dirty="0" smtClean="0"/>
              <a:t>Real Estate Taxes					$117.1</a:t>
            </a:r>
          </a:p>
          <a:p>
            <a:pPr>
              <a:spcBef>
                <a:spcPts val="300"/>
              </a:spcBef>
              <a:defRPr/>
            </a:pPr>
            <a:r>
              <a:rPr lang="en-US" sz="2000" dirty="0" smtClean="0"/>
              <a:t>Charitable contributions					$242.6</a:t>
            </a:r>
          </a:p>
          <a:p>
            <a:pPr>
              <a:spcBef>
                <a:spcPts val="300"/>
              </a:spcBef>
              <a:defRPr/>
            </a:pPr>
            <a:r>
              <a:rPr lang="en-US" sz="2000" dirty="0" smtClean="0"/>
              <a:t>State and local, sales, and personal property taxes		$230.3</a:t>
            </a:r>
          </a:p>
          <a:p>
            <a:pPr>
              <a:spcBef>
                <a:spcPts val="300"/>
              </a:spcBef>
              <a:defRPr/>
            </a:pPr>
            <a:r>
              <a:rPr lang="en-US" sz="2000" dirty="0" smtClean="0"/>
              <a:t>Exclusion of gain on sale of residence			$123.2	</a:t>
            </a:r>
          </a:p>
          <a:p>
            <a:pPr>
              <a:spcBef>
                <a:spcPts val="300"/>
              </a:spcBef>
              <a:defRPr/>
            </a:pPr>
            <a:r>
              <a:rPr lang="en-US" sz="2000" dirty="0" smtClean="0"/>
              <a:t>Carry over basis on gifts					$  26.6</a:t>
            </a:r>
          </a:p>
          <a:p>
            <a:pPr>
              <a:spcBef>
                <a:spcPts val="300"/>
              </a:spcBef>
              <a:defRPr/>
            </a:pPr>
            <a:r>
              <a:rPr lang="en-US" sz="2000" dirty="0" smtClean="0"/>
              <a:t>Step-up in basis at death					$230.8</a:t>
            </a:r>
          </a:p>
          <a:p>
            <a:pPr>
              <a:spcBef>
                <a:spcPts val="300"/>
              </a:spcBef>
              <a:defRPr/>
            </a:pPr>
            <a:r>
              <a:rPr lang="en-US" sz="2000" dirty="0" smtClean="0"/>
              <a:t>Reduced rates capital gains/dividends  			$456.6</a:t>
            </a:r>
          </a:p>
          <a:p>
            <a:pPr>
              <a:spcBef>
                <a:spcPts val="300"/>
              </a:spcBef>
              <a:defRPr/>
            </a:pPr>
            <a:r>
              <a:rPr lang="en-US" sz="2000" dirty="0" smtClean="0"/>
              <a:t>Exclusion of Cafeteria benefits (IRC 125)			$197.6</a:t>
            </a:r>
          </a:p>
          <a:p>
            <a:pPr>
              <a:spcBef>
                <a:spcPts val="300"/>
              </a:spcBef>
              <a:defRPr/>
            </a:pPr>
            <a:r>
              <a:rPr lang="en-US" sz="2000" dirty="0" smtClean="0"/>
              <a:t>Employer medical benefits 				$725.0</a:t>
            </a:r>
          </a:p>
          <a:p>
            <a:pPr>
              <a:spcBef>
                <a:spcPts val="300"/>
              </a:spcBef>
              <a:defRPr/>
            </a:pPr>
            <a:r>
              <a:rPr lang="en-US" sz="2000" dirty="0" smtClean="0"/>
              <a:t>Pension contributions and earnings			$804.8</a:t>
            </a:r>
          </a:p>
          <a:p>
            <a:pPr>
              <a:spcBef>
                <a:spcPts val="300"/>
              </a:spcBef>
              <a:defRPr/>
            </a:pPr>
            <a:r>
              <a:rPr lang="en-US" sz="2000" dirty="0" smtClean="0"/>
              <a:t>Municipal bond interest					$177.6</a:t>
            </a:r>
          </a:p>
          <a:p>
            <a:pPr>
              <a:spcBef>
                <a:spcPts val="300"/>
              </a:spcBef>
              <a:defRPr/>
            </a:pPr>
            <a:r>
              <a:rPr lang="en-US" sz="2000" dirty="0" smtClean="0"/>
              <a:t>Not taxing inside build-up life insurance			$148.3</a:t>
            </a:r>
          </a:p>
          <a:p>
            <a:pPr>
              <a:defRPr/>
            </a:pPr>
            <a:endParaRPr lang="en-US" sz="2100" dirty="0" smtClean="0"/>
          </a:p>
          <a:p>
            <a:pPr marL="0" indent="0">
              <a:buFont typeface="Wingdings" pitchFamily="2" charset="2"/>
              <a:buNone/>
              <a:defRPr/>
            </a:pPr>
            <a:r>
              <a:rPr lang="en-US" sz="2100" dirty="0" smtClean="0"/>
              <a:t>				</a:t>
            </a:r>
            <a:endParaRPr lang="en-US" sz="2200" dirty="0" smtClean="0"/>
          </a:p>
          <a:p>
            <a:pPr marL="0" indent="0">
              <a:buFont typeface="Wingdings" pitchFamily="2" charset="2"/>
              <a:buNone/>
              <a:defRPr/>
            </a:pPr>
            <a:r>
              <a:rPr lang="en-US" sz="2400" dirty="0" smtClean="0"/>
              <a:t>	</a:t>
            </a:r>
            <a:endParaRPr lang="en-US" sz="2200" dirty="0" smtClean="0"/>
          </a:p>
        </p:txBody>
      </p:sp>
      <p:sp>
        <p:nvSpPr>
          <p:cNvPr id="20485" name="TextBox 1"/>
          <p:cNvSpPr txBox="1">
            <a:spLocks noChangeArrowheads="1"/>
          </p:cNvSpPr>
          <p:nvPr/>
        </p:nvSpPr>
        <p:spPr bwMode="auto">
          <a:xfrm>
            <a:off x="163513" y="5486400"/>
            <a:ext cx="87518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600"/>
              <a:t>*Joint Committee on Taxation Estimates of Federal Tax Expenditures 2011-2015 (1/17/12) Before passage of American Taxpayer Relief Act of 2012</a:t>
            </a:r>
          </a:p>
        </p:txBody>
      </p:sp>
      <p:sp>
        <p:nvSpPr>
          <p:cNvPr id="6" name="Oval 5"/>
          <p:cNvSpPr/>
          <p:nvPr/>
        </p:nvSpPr>
        <p:spPr bwMode="auto">
          <a:xfrm>
            <a:off x="8867775" y="6610350"/>
            <a:ext cx="171450" cy="142875"/>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a typeface="ＭＳ Ｐゴシック" pitchFamily="48" charset="-128"/>
            </a:endParaRPr>
          </a:p>
        </p:txBody>
      </p:sp>
    </p:spTree>
    <p:extLst>
      <p:ext uri="{BB962C8B-B14F-4D97-AF65-F5344CB8AC3E}">
        <p14:creationId xmlns:p14="http://schemas.microsoft.com/office/powerpoint/2010/main" val="747074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4"/>
          <p:cNvSpPr>
            <a:spLocks noGrp="1"/>
          </p:cNvSpPr>
          <p:nvPr>
            <p:ph type="sldNum" sz="quarter" idx="11"/>
          </p:nvPr>
        </p:nvSpPr>
        <p:spPr/>
        <p:txBody>
          <a:bodyPr/>
          <a:lstStyle>
            <a:lvl1pPr>
              <a:defRPr sz="2600">
                <a:solidFill>
                  <a:schemeClr val="tx1"/>
                </a:solidFill>
                <a:latin typeface="Times New Roman" pitchFamily="18" charset="0"/>
                <a:ea typeface="ＭＳ Ｐゴシック" pitchFamily="34" charset="-128"/>
              </a:defRPr>
            </a:lvl1pPr>
            <a:lvl2pPr>
              <a:defRPr sz="2000">
                <a:solidFill>
                  <a:schemeClr val="tx1"/>
                </a:solidFill>
                <a:latin typeface="Times New Roman" pitchFamily="18" charset="0"/>
                <a:ea typeface="ＭＳ Ｐゴシック" pitchFamily="34" charset="-128"/>
              </a:defRPr>
            </a:lvl2pPr>
            <a:lvl3pPr>
              <a:defRPr sz="2000">
                <a:solidFill>
                  <a:schemeClr val="tx1"/>
                </a:solidFill>
                <a:latin typeface="Times New Roman" pitchFamily="18" charset="0"/>
                <a:ea typeface="ＭＳ Ｐゴシック" pitchFamily="34" charset="-128"/>
              </a:defRPr>
            </a:lvl3pPr>
            <a:lvl4pPr>
              <a:defRPr sz="2000">
                <a:solidFill>
                  <a:schemeClr val="tx1"/>
                </a:solidFill>
                <a:latin typeface="Times New Roman" pitchFamily="18" charset="0"/>
                <a:ea typeface="ＭＳ Ｐゴシック" pitchFamily="34" charset="-128"/>
              </a:defRPr>
            </a:lvl4pPr>
            <a:lvl5pPr>
              <a:defRPr sz="2000">
                <a:solidFill>
                  <a:schemeClr val="tx1"/>
                </a:solidFill>
                <a:latin typeface="Times New Roman" pitchFamily="18" charset="0"/>
                <a:ea typeface="ＭＳ Ｐゴシック" pitchFamily="34" charset="-128"/>
              </a:defRPr>
            </a:lvl5pPr>
            <a:lvl6pPr eaLnBrk="0" hangingPunct="0">
              <a:defRPr sz="2000">
                <a:solidFill>
                  <a:schemeClr val="tx1"/>
                </a:solidFill>
                <a:latin typeface="Times New Roman" pitchFamily="18" charset="0"/>
                <a:ea typeface="ＭＳ Ｐゴシック" pitchFamily="34" charset="-128"/>
              </a:defRPr>
            </a:lvl6pPr>
            <a:lvl7pPr eaLnBrk="0" hangingPunct="0">
              <a:defRPr sz="2000">
                <a:solidFill>
                  <a:schemeClr val="tx1"/>
                </a:solidFill>
                <a:latin typeface="Times New Roman" pitchFamily="18" charset="0"/>
                <a:ea typeface="ＭＳ Ｐゴシック" pitchFamily="34" charset="-128"/>
              </a:defRPr>
            </a:lvl7pPr>
            <a:lvl8pPr eaLnBrk="0" hangingPunct="0">
              <a:defRPr sz="2000">
                <a:solidFill>
                  <a:schemeClr val="tx1"/>
                </a:solidFill>
                <a:latin typeface="Times New Roman" pitchFamily="18" charset="0"/>
                <a:ea typeface="ＭＳ Ｐゴシック" pitchFamily="34" charset="-128"/>
              </a:defRPr>
            </a:lvl8pPr>
            <a:lvl9pPr eaLnBrk="0" hangingPunct="0">
              <a:defRPr sz="2000">
                <a:solidFill>
                  <a:schemeClr val="tx1"/>
                </a:solidFill>
                <a:latin typeface="Times New Roman" pitchFamily="18" charset="0"/>
                <a:ea typeface="ＭＳ Ｐゴシック" pitchFamily="34" charset="-128"/>
              </a:defRPr>
            </a:lvl9pPr>
          </a:lstStyle>
          <a:p>
            <a:pPr>
              <a:defRPr/>
            </a:pPr>
            <a:fld id="{EA33002C-3683-4716-9266-76949693FD8B}" type="slidenum">
              <a:rPr lang="en-US" altLang="en-US" sz="1400" smtClean="0">
                <a:solidFill>
                  <a:srgbClr val="000000"/>
                </a:solidFill>
                <a:latin typeface="Arial" charset="0"/>
              </a:rPr>
              <a:pPr>
                <a:defRPr/>
              </a:pPr>
              <a:t>13</a:t>
            </a:fld>
            <a:endParaRPr lang="en-US" altLang="en-US" sz="1400" smtClean="0">
              <a:solidFill>
                <a:srgbClr val="000000"/>
              </a:solidFill>
              <a:latin typeface="Arial" charset="0"/>
            </a:endParaRPr>
          </a:p>
        </p:txBody>
      </p:sp>
      <p:sp>
        <p:nvSpPr>
          <p:cNvPr id="23555" name="Rectangle 2"/>
          <p:cNvSpPr>
            <a:spLocks noGrp="1" noChangeArrowheads="1"/>
          </p:cNvSpPr>
          <p:nvPr>
            <p:ph type="title"/>
          </p:nvPr>
        </p:nvSpPr>
        <p:spPr/>
        <p:txBody>
          <a:bodyPr/>
          <a:lstStyle/>
          <a:p>
            <a:pPr eaLnBrk="1" hangingPunct="1"/>
            <a:r>
              <a:rPr lang="en-US" altLang="en-US" smtClean="0"/>
              <a:t>Future Tax Reform: President’s Budget for Fiscal 2014</a:t>
            </a:r>
          </a:p>
        </p:txBody>
      </p:sp>
      <p:sp>
        <p:nvSpPr>
          <p:cNvPr id="26628" name="Rectangle 3"/>
          <p:cNvSpPr>
            <a:spLocks noGrp="1" noChangeArrowheads="1"/>
          </p:cNvSpPr>
          <p:nvPr>
            <p:ph type="body" idx="1"/>
          </p:nvPr>
        </p:nvSpPr>
        <p:spPr>
          <a:xfrm>
            <a:off x="381000" y="1219200"/>
            <a:ext cx="8153400" cy="4724400"/>
          </a:xfrm>
        </p:spPr>
        <p:txBody>
          <a:bodyPr/>
          <a:lstStyle/>
          <a:p>
            <a:pPr>
              <a:spcBef>
                <a:spcPts val="300"/>
              </a:spcBef>
              <a:defRPr/>
            </a:pPr>
            <a:r>
              <a:rPr lang="en-US" sz="2400" dirty="0" smtClean="0"/>
              <a:t>Additional changes to popular planning strategies</a:t>
            </a:r>
          </a:p>
          <a:p>
            <a:pPr lvl="1">
              <a:spcBef>
                <a:spcPts val="0"/>
              </a:spcBef>
              <a:spcAft>
                <a:spcPts val="600"/>
              </a:spcAft>
              <a:buFont typeface="Courier New" panose="02070309020205020404" pitchFamily="49" charset="0"/>
              <a:buChar char="o"/>
              <a:defRPr/>
            </a:pPr>
            <a:r>
              <a:rPr lang="en-US" dirty="0"/>
              <a:t>Eliminating ability to create an irrevocable “</a:t>
            </a:r>
            <a:r>
              <a:rPr lang="en-US" dirty="0" smtClean="0"/>
              <a:t>grantor” trust not </a:t>
            </a:r>
            <a:r>
              <a:rPr lang="en-US" dirty="0"/>
              <a:t>includable in </a:t>
            </a:r>
            <a:r>
              <a:rPr lang="en-US" dirty="0" smtClean="0"/>
              <a:t>estate</a:t>
            </a:r>
            <a:endParaRPr lang="en-US" dirty="0"/>
          </a:p>
          <a:p>
            <a:pPr lvl="1">
              <a:spcBef>
                <a:spcPts val="0"/>
              </a:spcBef>
              <a:spcAft>
                <a:spcPts val="600"/>
              </a:spcAft>
              <a:buFont typeface="Courier New" panose="02070309020205020404" pitchFamily="49" charset="0"/>
              <a:buChar char="o"/>
              <a:defRPr/>
            </a:pPr>
            <a:r>
              <a:rPr lang="en-US" dirty="0" smtClean="0"/>
              <a:t>Eliminating </a:t>
            </a:r>
            <a:r>
              <a:rPr lang="en-US" dirty="0"/>
              <a:t>discounts on transfers of non-business property</a:t>
            </a:r>
          </a:p>
          <a:p>
            <a:pPr lvl="1">
              <a:spcBef>
                <a:spcPts val="0"/>
              </a:spcBef>
              <a:spcAft>
                <a:spcPts val="600"/>
              </a:spcAft>
              <a:buFont typeface="Courier New" panose="02070309020205020404" pitchFamily="49" charset="0"/>
              <a:buChar char="o"/>
              <a:defRPr/>
            </a:pPr>
            <a:r>
              <a:rPr lang="en-US" dirty="0"/>
              <a:t>Requiring a minimum 10% taxable gift on transfers into a GRAT</a:t>
            </a:r>
          </a:p>
          <a:p>
            <a:pPr lvl="1">
              <a:spcBef>
                <a:spcPts val="0"/>
              </a:spcBef>
              <a:spcAft>
                <a:spcPts val="600"/>
              </a:spcAft>
              <a:buFont typeface="Courier New" panose="02070309020205020404" pitchFamily="49" charset="0"/>
              <a:buChar char="o"/>
              <a:defRPr/>
            </a:pPr>
            <a:r>
              <a:rPr lang="en-US" dirty="0"/>
              <a:t>Requiring that GRATs must last for a minimum of 10 years</a:t>
            </a:r>
          </a:p>
          <a:p>
            <a:pPr lvl="1">
              <a:spcBef>
                <a:spcPts val="0"/>
              </a:spcBef>
              <a:spcAft>
                <a:spcPts val="600"/>
              </a:spcAft>
              <a:defRPr/>
            </a:pPr>
            <a:endParaRPr lang="en-US" dirty="0" smtClean="0"/>
          </a:p>
          <a:p>
            <a:pPr marL="0" indent="0">
              <a:spcBef>
                <a:spcPts val="300"/>
              </a:spcBef>
              <a:buFont typeface="Wingdings" pitchFamily="2" charset="2"/>
              <a:buNone/>
              <a:defRPr/>
            </a:pPr>
            <a:endParaRPr lang="en-US" sz="2000" dirty="0" smtClean="0"/>
          </a:p>
        </p:txBody>
      </p:sp>
    </p:spTree>
    <p:extLst>
      <p:ext uri="{BB962C8B-B14F-4D97-AF65-F5344CB8AC3E}">
        <p14:creationId xmlns:p14="http://schemas.microsoft.com/office/powerpoint/2010/main" val="368468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4"/>
          <p:cNvSpPr>
            <a:spLocks noGrp="1"/>
          </p:cNvSpPr>
          <p:nvPr>
            <p:ph type="sldNum" sz="quarter" idx="11"/>
          </p:nvPr>
        </p:nvSpPr>
        <p:spPr/>
        <p:txBody>
          <a:bodyPr/>
          <a:lstStyle>
            <a:lvl1pPr>
              <a:defRPr sz="2600">
                <a:solidFill>
                  <a:schemeClr val="tx1"/>
                </a:solidFill>
                <a:latin typeface="Times New Roman" pitchFamily="18" charset="0"/>
                <a:ea typeface="ＭＳ Ｐゴシック" pitchFamily="34" charset="-128"/>
              </a:defRPr>
            </a:lvl1pPr>
            <a:lvl2pPr>
              <a:defRPr sz="2000">
                <a:solidFill>
                  <a:schemeClr val="tx1"/>
                </a:solidFill>
                <a:latin typeface="Times New Roman" pitchFamily="18" charset="0"/>
                <a:ea typeface="ＭＳ Ｐゴシック" pitchFamily="34" charset="-128"/>
              </a:defRPr>
            </a:lvl2pPr>
            <a:lvl3pPr>
              <a:defRPr sz="2000">
                <a:solidFill>
                  <a:schemeClr val="tx1"/>
                </a:solidFill>
                <a:latin typeface="Times New Roman" pitchFamily="18" charset="0"/>
                <a:ea typeface="ＭＳ Ｐゴシック" pitchFamily="34" charset="-128"/>
              </a:defRPr>
            </a:lvl3pPr>
            <a:lvl4pPr>
              <a:defRPr sz="2000">
                <a:solidFill>
                  <a:schemeClr val="tx1"/>
                </a:solidFill>
                <a:latin typeface="Times New Roman" pitchFamily="18" charset="0"/>
                <a:ea typeface="ＭＳ Ｐゴシック" pitchFamily="34" charset="-128"/>
              </a:defRPr>
            </a:lvl4pPr>
            <a:lvl5pPr>
              <a:defRPr sz="2000">
                <a:solidFill>
                  <a:schemeClr val="tx1"/>
                </a:solidFill>
                <a:latin typeface="Times New Roman" pitchFamily="18" charset="0"/>
                <a:ea typeface="ＭＳ Ｐゴシック" pitchFamily="34" charset="-128"/>
              </a:defRPr>
            </a:lvl5pPr>
            <a:lvl6pPr eaLnBrk="0" hangingPunct="0">
              <a:defRPr sz="2000">
                <a:solidFill>
                  <a:schemeClr val="tx1"/>
                </a:solidFill>
                <a:latin typeface="Times New Roman" pitchFamily="18" charset="0"/>
                <a:ea typeface="ＭＳ Ｐゴシック" pitchFamily="34" charset="-128"/>
              </a:defRPr>
            </a:lvl6pPr>
            <a:lvl7pPr eaLnBrk="0" hangingPunct="0">
              <a:defRPr sz="2000">
                <a:solidFill>
                  <a:schemeClr val="tx1"/>
                </a:solidFill>
                <a:latin typeface="Times New Roman" pitchFamily="18" charset="0"/>
                <a:ea typeface="ＭＳ Ｐゴシック" pitchFamily="34" charset="-128"/>
              </a:defRPr>
            </a:lvl7pPr>
            <a:lvl8pPr eaLnBrk="0" hangingPunct="0">
              <a:defRPr sz="2000">
                <a:solidFill>
                  <a:schemeClr val="tx1"/>
                </a:solidFill>
                <a:latin typeface="Times New Roman" pitchFamily="18" charset="0"/>
                <a:ea typeface="ＭＳ Ｐゴシック" pitchFamily="34" charset="-128"/>
              </a:defRPr>
            </a:lvl8pPr>
            <a:lvl9pPr eaLnBrk="0" hangingPunct="0">
              <a:defRPr sz="2000">
                <a:solidFill>
                  <a:schemeClr val="tx1"/>
                </a:solidFill>
                <a:latin typeface="Times New Roman" pitchFamily="18" charset="0"/>
                <a:ea typeface="ＭＳ Ｐゴシック" pitchFamily="34" charset="-128"/>
              </a:defRPr>
            </a:lvl9pPr>
          </a:lstStyle>
          <a:p>
            <a:pPr>
              <a:defRPr/>
            </a:pPr>
            <a:fld id="{B9693DCE-D0B2-4491-B907-6F18F67428F3}" type="slidenum">
              <a:rPr lang="en-US" altLang="en-US" sz="1400" smtClean="0">
                <a:latin typeface="Arial" charset="0"/>
              </a:rPr>
              <a:pPr>
                <a:defRPr/>
              </a:pPr>
              <a:t>14</a:t>
            </a:fld>
            <a:endParaRPr lang="en-US" altLang="en-US" sz="1400" smtClean="0">
              <a:latin typeface="Arial" charset="0"/>
            </a:endParaRPr>
          </a:p>
        </p:txBody>
      </p:sp>
      <p:sp>
        <p:nvSpPr>
          <p:cNvPr id="24579" name="Rectangle 2"/>
          <p:cNvSpPr>
            <a:spLocks noGrp="1" noChangeArrowheads="1"/>
          </p:cNvSpPr>
          <p:nvPr>
            <p:ph type="title"/>
          </p:nvPr>
        </p:nvSpPr>
        <p:spPr>
          <a:xfrm>
            <a:off x="381000" y="152400"/>
            <a:ext cx="7772400" cy="533400"/>
          </a:xfrm>
        </p:spPr>
        <p:txBody>
          <a:bodyPr/>
          <a:lstStyle/>
          <a:p>
            <a:pPr eaLnBrk="1" hangingPunct="1"/>
            <a:r>
              <a:rPr lang="en-US" altLang="en-US" dirty="0" smtClean="0"/>
              <a:t>2014 Planning Opportunities</a:t>
            </a:r>
          </a:p>
        </p:txBody>
      </p:sp>
      <p:sp>
        <p:nvSpPr>
          <p:cNvPr id="31748" name="Rectangle 3"/>
          <p:cNvSpPr>
            <a:spLocks noGrp="1" noChangeArrowheads="1"/>
          </p:cNvSpPr>
          <p:nvPr>
            <p:ph type="body" idx="1"/>
          </p:nvPr>
        </p:nvSpPr>
        <p:spPr>
          <a:xfrm>
            <a:off x="228600" y="990600"/>
            <a:ext cx="8686800" cy="5105400"/>
          </a:xfrm>
        </p:spPr>
        <p:txBody>
          <a:bodyPr/>
          <a:lstStyle/>
          <a:p>
            <a:pPr marL="285750" eaLnBrk="1" hangingPunct="1">
              <a:spcBef>
                <a:spcPts val="276"/>
              </a:spcBef>
              <a:defRPr/>
            </a:pPr>
            <a:r>
              <a:rPr lang="en-US" sz="2400" dirty="0" smtClean="0"/>
              <a:t>Income Tax Planning</a:t>
            </a:r>
          </a:p>
          <a:p>
            <a:pPr marL="800100" lvl="1" eaLnBrk="1" hangingPunct="1">
              <a:spcBef>
                <a:spcPts val="0"/>
              </a:spcBef>
              <a:defRPr/>
            </a:pPr>
            <a:r>
              <a:rPr lang="en-US" sz="2200" dirty="0" smtClean="0"/>
              <a:t>Closely monitor level of income - rate brackets, surtaxes, deduction phase-outs</a:t>
            </a:r>
          </a:p>
          <a:p>
            <a:pPr marL="1200150" lvl="2" eaLnBrk="1" hangingPunct="1">
              <a:spcBef>
                <a:spcPts val="0"/>
              </a:spcBef>
              <a:spcAft>
                <a:spcPts val="600"/>
              </a:spcAft>
              <a:defRPr/>
            </a:pPr>
            <a:r>
              <a:rPr lang="en-US" dirty="0" smtClean="0"/>
              <a:t>Deferred compensation planning – no impact on application of .90% Medicare surtax</a:t>
            </a:r>
          </a:p>
          <a:p>
            <a:pPr marL="800100" lvl="1" eaLnBrk="1" hangingPunct="1">
              <a:spcBef>
                <a:spcPts val="276"/>
              </a:spcBef>
              <a:defRPr/>
            </a:pPr>
            <a:r>
              <a:rPr lang="en-US" sz="2200" dirty="0" smtClean="0"/>
              <a:t>Client may want to consider changes to reduce impact of 3.8% surtax</a:t>
            </a:r>
          </a:p>
          <a:p>
            <a:pPr marL="800100" lvl="1" eaLnBrk="1" hangingPunct="1">
              <a:spcBef>
                <a:spcPts val="276"/>
              </a:spcBef>
              <a:defRPr/>
            </a:pPr>
            <a:r>
              <a:rPr lang="en-US" sz="2200" dirty="0" smtClean="0"/>
              <a:t>Consider whether to convert from flow-thru entity to C Corporation</a:t>
            </a:r>
          </a:p>
          <a:p>
            <a:pPr marL="1314450" lvl="2" indent="-342900" eaLnBrk="1" hangingPunct="1">
              <a:spcBef>
                <a:spcPts val="276"/>
              </a:spcBef>
              <a:buFont typeface="Courier New" panose="02070309020205020404" pitchFamily="49" charset="0"/>
              <a:buChar char="o"/>
              <a:defRPr/>
            </a:pPr>
            <a:r>
              <a:rPr lang="en-US" dirty="0" smtClean="0"/>
              <a:t>Especially if follow-thru on campaign promises to reduce corporate income taxes</a:t>
            </a:r>
          </a:p>
          <a:p>
            <a:pPr marL="1657350" lvl="3" eaLnBrk="1" hangingPunct="1">
              <a:spcBef>
                <a:spcPts val="276"/>
              </a:spcBef>
              <a:defRPr/>
            </a:pPr>
            <a:r>
              <a:rPr lang="en-US" dirty="0" smtClean="0"/>
              <a:t>Lower corporate tax rate to 28% </a:t>
            </a:r>
          </a:p>
          <a:p>
            <a:pPr marL="1657350" lvl="3" eaLnBrk="1" hangingPunct="1">
              <a:spcBef>
                <a:spcPts val="0"/>
              </a:spcBef>
              <a:spcAft>
                <a:spcPts val="600"/>
              </a:spcAft>
              <a:defRPr/>
            </a:pPr>
            <a:r>
              <a:rPr lang="en-US" dirty="0" smtClean="0"/>
              <a:t>Lower corporate rate on manufacturing to 25%</a:t>
            </a:r>
          </a:p>
          <a:p>
            <a:pPr marL="514350" lvl="1" indent="0" eaLnBrk="1" hangingPunct="1">
              <a:buFont typeface="Wingdings" pitchFamily="2" charset="2"/>
              <a:buNone/>
              <a:defRPr/>
            </a:pPr>
            <a:endParaRPr lang="en-US" dirty="0" smtClean="0"/>
          </a:p>
        </p:txBody>
      </p:sp>
    </p:spTree>
    <p:extLst>
      <p:ext uri="{BB962C8B-B14F-4D97-AF65-F5344CB8AC3E}">
        <p14:creationId xmlns:p14="http://schemas.microsoft.com/office/powerpoint/2010/main" val="2800469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2"/>
          <p:cNvSpPr>
            <a:spLocks noGrp="1"/>
          </p:cNvSpPr>
          <p:nvPr>
            <p:ph type="sldNum" sz="quarter" idx="11"/>
          </p:nvPr>
        </p:nvSpPr>
        <p:spPr/>
        <p:txBody>
          <a:bodyPr/>
          <a:lstStyle>
            <a:lvl1pPr>
              <a:defRPr sz="2600">
                <a:solidFill>
                  <a:schemeClr val="tx1"/>
                </a:solidFill>
                <a:latin typeface="Times New Roman" pitchFamily="18" charset="0"/>
                <a:ea typeface="ＭＳ Ｐゴシック" pitchFamily="34" charset="-128"/>
              </a:defRPr>
            </a:lvl1pPr>
            <a:lvl2pPr>
              <a:defRPr sz="2000">
                <a:solidFill>
                  <a:schemeClr val="tx1"/>
                </a:solidFill>
                <a:latin typeface="Times New Roman" pitchFamily="18" charset="0"/>
                <a:ea typeface="ＭＳ Ｐゴシック" pitchFamily="34" charset="-128"/>
              </a:defRPr>
            </a:lvl2pPr>
            <a:lvl3pPr>
              <a:defRPr sz="2000">
                <a:solidFill>
                  <a:schemeClr val="tx1"/>
                </a:solidFill>
                <a:latin typeface="Times New Roman" pitchFamily="18" charset="0"/>
                <a:ea typeface="ＭＳ Ｐゴシック" pitchFamily="34" charset="-128"/>
              </a:defRPr>
            </a:lvl3pPr>
            <a:lvl4pPr>
              <a:defRPr sz="2000">
                <a:solidFill>
                  <a:schemeClr val="tx1"/>
                </a:solidFill>
                <a:latin typeface="Times New Roman" pitchFamily="18" charset="0"/>
                <a:ea typeface="ＭＳ Ｐゴシック" pitchFamily="34" charset="-128"/>
              </a:defRPr>
            </a:lvl4pPr>
            <a:lvl5pPr>
              <a:defRPr sz="2000">
                <a:solidFill>
                  <a:schemeClr val="tx1"/>
                </a:solidFill>
                <a:latin typeface="Times New Roman" pitchFamily="18" charset="0"/>
                <a:ea typeface="ＭＳ Ｐゴシック" pitchFamily="34" charset="-128"/>
              </a:defRPr>
            </a:lvl5pPr>
            <a:lvl6pPr eaLnBrk="0" hangingPunct="0">
              <a:defRPr sz="2000">
                <a:solidFill>
                  <a:schemeClr val="tx1"/>
                </a:solidFill>
                <a:latin typeface="Times New Roman" pitchFamily="18" charset="0"/>
                <a:ea typeface="ＭＳ Ｐゴシック" pitchFamily="34" charset="-128"/>
              </a:defRPr>
            </a:lvl6pPr>
            <a:lvl7pPr eaLnBrk="0" hangingPunct="0">
              <a:defRPr sz="2000">
                <a:solidFill>
                  <a:schemeClr val="tx1"/>
                </a:solidFill>
                <a:latin typeface="Times New Roman" pitchFamily="18" charset="0"/>
                <a:ea typeface="ＭＳ Ｐゴシック" pitchFamily="34" charset="-128"/>
              </a:defRPr>
            </a:lvl7pPr>
            <a:lvl8pPr eaLnBrk="0" hangingPunct="0">
              <a:defRPr sz="2000">
                <a:solidFill>
                  <a:schemeClr val="tx1"/>
                </a:solidFill>
                <a:latin typeface="Times New Roman" pitchFamily="18" charset="0"/>
                <a:ea typeface="ＭＳ Ｐゴシック" pitchFamily="34" charset="-128"/>
              </a:defRPr>
            </a:lvl8pPr>
            <a:lvl9pPr eaLnBrk="0" hangingPunct="0">
              <a:defRPr sz="2000">
                <a:solidFill>
                  <a:schemeClr val="tx1"/>
                </a:solidFill>
                <a:latin typeface="Times New Roman" pitchFamily="18" charset="0"/>
                <a:ea typeface="ＭＳ Ｐゴシック" pitchFamily="34" charset="-128"/>
              </a:defRPr>
            </a:lvl9pPr>
          </a:lstStyle>
          <a:p>
            <a:pPr>
              <a:defRPr/>
            </a:pPr>
            <a:fld id="{1ED9B4B3-F8B0-4594-ABC7-B8A6089455E4}" type="slidenum">
              <a:rPr lang="en-US" altLang="en-US" sz="1400" smtClean="0">
                <a:latin typeface="Arial" charset="0"/>
              </a:rPr>
              <a:pPr>
                <a:defRPr/>
              </a:pPr>
              <a:t>15</a:t>
            </a:fld>
            <a:endParaRPr lang="en-US" altLang="en-US" sz="1400" smtClean="0">
              <a:latin typeface="Arial" charset="0"/>
            </a:endParaRPr>
          </a:p>
        </p:txBody>
      </p:sp>
      <p:sp>
        <p:nvSpPr>
          <p:cNvPr id="25603" name="Rectangle 2"/>
          <p:cNvSpPr>
            <a:spLocks noGrp="1" noChangeArrowheads="1"/>
          </p:cNvSpPr>
          <p:nvPr>
            <p:ph type="title" idx="4294967295"/>
          </p:nvPr>
        </p:nvSpPr>
        <p:spPr/>
        <p:txBody>
          <a:bodyPr lIns="0" tIns="0" rIns="0" bIns="0" anchor="t"/>
          <a:lstStyle/>
          <a:p>
            <a:pPr eaLnBrk="1" hangingPunct="1"/>
            <a:r>
              <a:rPr lang="en-US" altLang="en-US" smtClean="0"/>
              <a:t>Planning for 3.8% Medicare Tax</a:t>
            </a:r>
          </a:p>
        </p:txBody>
      </p:sp>
      <p:sp>
        <p:nvSpPr>
          <p:cNvPr id="25604" name="Rectangle 3"/>
          <p:cNvSpPr>
            <a:spLocks noGrp="1" noChangeArrowheads="1"/>
          </p:cNvSpPr>
          <p:nvPr>
            <p:ph sz="quarter" idx="4294967295"/>
          </p:nvPr>
        </p:nvSpPr>
        <p:spPr>
          <a:xfrm>
            <a:off x="304799" y="1143000"/>
            <a:ext cx="8597153" cy="4953000"/>
          </a:xfrm>
        </p:spPr>
        <p:txBody>
          <a:bodyPr lIns="0" tIns="0" rIns="0" bIns="0"/>
          <a:lstStyle/>
          <a:p>
            <a:pPr marL="273050" lvl="1" indent="-273050" eaLnBrk="1" hangingPunct="1">
              <a:spcBef>
                <a:spcPct val="10000"/>
              </a:spcBef>
            </a:pPr>
            <a:r>
              <a:rPr lang="en-US" altLang="en-US" sz="2200" dirty="0" smtClean="0"/>
              <a:t>Tax on investment income – dividends, interest, capital gains, distributions from annuities, rental income, passive business income</a:t>
            </a:r>
          </a:p>
          <a:p>
            <a:pPr marL="273050" lvl="1" indent="-273050" eaLnBrk="1" hangingPunct="1">
              <a:spcBef>
                <a:spcPct val="10000"/>
              </a:spcBef>
            </a:pPr>
            <a:r>
              <a:rPr lang="en-US" altLang="en-US" sz="2200" dirty="0" smtClean="0"/>
              <a:t>Does not apply to retirement plan distributions (including IRAs) although this income does impact modified adjusted gross income (MAGI) and potential application of tax</a:t>
            </a:r>
          </a:p>
          <a:p>
            <a:pPr marL="273050" lvl="1" indent="-273050" eaLnBrk="1" hangingPunct="1">
              <a:spcBef>
                <a:spcPct val="10000"/>
              </a:spcBef>
            </a:pPr>
            <a:r>
              <a:rPr lang="en-US" altLang="en-US" sz="2200" dirty="0" smtClean="0"/>
              <a:t>Does not apply to tax exempt income</a:t>
            </a:r>
          </a:p>
          <a:p>
            <a:pPr marL="273050" lvl="1" indent="-273050" eaLnBrk="1" hangingPunct="1">
              <a:spcBef>
                <a:spcPct val="10000"/>
              </a:spcBef>
            </a:pPr>
            <a:r>
              <a:rPr lang="en-US" altLang="en-US" sz="2200" dirty="0" smtClean="0"/>
              <a:t>Does not apply to life insurance loans and non-taxable distributions</a:t>
            </a:r>
          </a:p>
          <a:p>
            <a:pPr marL="273050" lvl="1" indent="-273050" eaLnBrk="1" hangingPunct="1">
              <a:spcBef>
                <a:spcPts val="0"/>
              </a:spcBef>
              <a:spcAft>
                <a:spcPts val="1200"/>
              </a:spcAft>
            </a:pPr>
            <a:r>
              <a:rPr lang="en-US" altLang="en-US" sz="2200" dirty="0" smtClean="0"/>
              <a:t>Applies to trusts</a:t>
            </a:r>
          </a:p>
          <a:p>
            <a:pPr marL="349250" lvl="1" indent="0" eaLnBrk="1" hangingPunct="1">
              <a:spcBef>
                <a:spcPct val="10000"/>
              </a:spcBef>
              <a:buNone/>
            </a:pPr>
            <a:r>
              <a:rPr lang="en-US" altLang="en-US" sz="2200" b="1" dirty="0" smtClean="0">
                <a:solidFill>
                  <a:schemeClr val="tx2"/>
                </a:solidFill>
              </a:rPr>
              <a:t>Early planning considerations:</a:t>
            </a:r>
          </a:p>
          <a:p>
            <a:pPr marL="685800" lvl="2" indent="-336550" eaLnBrk="1" hangingPunct="1">
              <a:spcBef>
                <a:spcPct val="10000"/>
              </a:spcBef>
              <a:buFont typeface="Courier New" panose="02070309020205020404" pitchFamily="49" charset="0"/>
              <a:buChar char="o"/>
            </a:pPr>
            <a:r>
              <a:rPr lang="en-US" altLang="en-US" sz="2200" dirty="0" smtClean="0"/>
              <a:t>Did I mention Life Insurance?</a:t>
            </a:r>
          </a:p>
          <a:p>
            <a:pPr marL="685800" lvl="2" indent="-336550" eaLnBrk="1" hangingPunct="1">
              <a:spcBef>
                <a:spcPct val="10000"/>
              </a:spcBef>
              <a:buFont typeface="Courier New" panose="02070309020205020404" pitchFamily="49" charset="0"/>
              <a:buChar char="o"/>
            </a:pPr>
            <a:r>
              <a:rPr lang="en-US" altLang="en-US" sz="2200" dirty="0" smtClean="0"/>
              <a:t>Non-taxable financial products may be more popular than before</a:t>
            </a:r>
          </a:p>
          <a:p>
            <a:pPr marL="685800" lvl="2" indent="-336550" eaLnBrk="1" hangingPunct="1">
              <a:spcBef>
                <a:spcPct val="10000"/>
              </a:spcBef>
              <a:buFont typeface="Courier New" panose="02070309020205020404" pitchFamily="49" charset="0"/>
              <a:buChar char="o"/>
            </a:pPr>
            <a:r>
              <a:rPr lang="en-US" altLang="en-US" sz="2200" dirty="0" smtClean="0"/>
              <a:t>Dividend paying stocks less popular?</a:t>
            </a:r>
          </a:p>
          <a:p>
            <a:pPr marL="685800" lvl="2" indent="-336550" eaLnBrk="1" hangingPunct="1">
              <a:spcBef>
                <a:spcPct val="10000"/>
              </a:spcBef>
              <a:buFont typeface="Courier New" panose="02070309020205020404" pitchFamily="49" charset="0"/>
              <a:buChar char="o"/>
            </a:pPr>
            <a:r>
              <a:rPr lang="en-US" altLang="en-US" sz="2200" dirty="0" smtClean="0"/>
              <a:t>Tax efficient investments (low turnover and low dividends) </a:t>
            </a:r>
          </a:p>
          <a:p>
            <a:pPr marL="685800" lvl="2" indent="-336550" eaLnBrk="1" hangingPunct="1">
              <a:spcBef>
                <a:spcPct val="10000"/>
              </a:spcBef>
              <a:buFont typeface="Courier New" panose="02070309020205020404" pitchFamily="49" charset="0"/>
              <a:buChar char="o"/>
            </a:pPr>
            <a:r>
              <a:rPr lang="en-US" altLang="en-US" sz="2200" dirty="0" smtClean="0"/>
              <a:t>Tax deferred investments (annuities)</a:t>
            </a:r>
          </a:p>
        </p:txBody>
      </p:sp>
      <p:sp>
        <p:nvSpPr>
          <p:cNvPr id="25605" name="Slide Number Placeholder 12"/>
          <p:cNvSpPr txBox="1">
            <a:spLocks noGrp="1"/>
          </p:cNvSpPr>
          <p:nvPr/>
        </p:nvSpPr>
        <p:spPr bwMode="auto">
          <a:xfrm>
            <a:off x="7086600" y="6477000"/>
            <a:ext cx="15271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eaLnBrk="1" hangingPunct="1"/>
            <a:endParaRPr lang="en-GB" altLang="en-US" sz="1000"/>
          </a:p>
        </p:txBody>
      </p:sp>
    </p:spTree>
    <p:extLst>
      <p:ext uri="{BB962C8B-B14F-4D97-AF65-F5344CB8AC3E}">
        <p14:creationId xmlns:p14="http://schemas.microsoft.com/office/powerpoint/2010/main" val="1264759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1"/>
          </p:nvPr>
        </p:nvSpPr>
        <p:spPr/>
        <p:txBody>
          <a:bodyPr/>
          <a:lstStyle>
            <a:lvl1pPr>
              <a:defRPr sz="2600">
                <a:solidFill>
                  <a:schemeClr val="tx1"/>
                </a:solidFill>
                <a:latin typeface="Times New Roman" pitchFamily="18" charset="0"/>
                <a:ea typeface="ＭＳ Ｐゴシック" pitchFamily="34" charset="-128"/>
              </a:defRPr>
            </a:lvl1pPr>
            <a:lvl2pPr>
              <a:defRPr sz="2000">
                <a:solidFill>
                  <a:schemeClr val="tx1"/>
                </a:solidFill>
                <a:latin typeface="Times New Roman" pitchFamily="18" charset="0"/>
                <a:ea typeface="ＭＳ Ｐゴシック" pitchFamily="34" charset="-128"/>
              </a:defRPr>
            </a:lvl2pPr>
            <a:lvl3pPr>
              <a:defRPr sz="2000">
                <a:solidFill>
                  <a:schemeClr val="tx1"/>
                </a:solidFill>
                <a:latin typeface="Times New Roman" pitchFamily="18" charset="0"/>
                <a:ea typeface="ＭＳ Ｐゴシック" pitchFamily="34" charset="-128"/>
              </a:defRPr>
            </a:lvl3pPr>
            <a:lvl4pPr>
              <a:defRPr sz="2000">
                <a:solidFill>
                  <a:schemeClr val="tx1"/>
                </a:solidFill>
                <a:latin typeface="Times New Roman" pitchFamily="18" charset="0"/>
                <a:ea typeface="ＭＳ Ｐゴシック" pitchFamily="34" charset="-128"/>
              </a:defRPr>
            </a:lvl4pPr>
            <a:lvl5pPr>
              <a:defRPr sz="2000">
                <a:solidFill>
                  <a:schemeClr val="tx1"/>
                </a:solidFill>
                <a:latin typeface="Times New Roman" pitchFamily="18" charset="0"/>
                <a:ea typeface="ＭＳ Ｐゴシック" pitchFamily="34" charset="-128"/>
              </a:defRPr>
            </a:lvl5pPr>
            <a:lvl6pPr eaLnBrk="0" hangingPunct="0">
              <a:defRPr sz="2000">
                <a:solidFill>
                  <a:schemeClr val="tx1"/>
                </a:solidFill>
                <a:latin typeface="Times New Roman" pitchFamily="18" charset="0"/>
                <a:ea typeface="ＭＳ Ｐゴシック" pitchFamily="34" charset="-128"/>
              </a:defRPr>
            </a:lvl6pPr>
            <a:lvl7pPr eaLnBrk="0" hangingPunct="0">
              <a:defRPr sz="2000">
                <a:solidFill>
                  <a:schemeClr val="tx1"/>
                </a:solidFill>
                <a:latin typeface="Times New Roman" pitchFamily="18" charset="0"/>
                <a:ea typeface="ＭＳ Ｐゴシック" pitchFamily="34" charset="-128"/>
              </a:defRPr>
            </a:lvl7pPr>
            <a:lvl8pPr eaLnBrk="0" hangingPunct="0">
              <a:defRPr sz="2000">
                <a:solidFill>
                  <a:schemeClr val="tx1"/>
                </a:solidFill>
                <a:latin typeface="Times New Roman" pitchFamily="18" charset="0"/>
                <a:ea typeface="ＭＳ Ｐゴシック" pitchFamily="34" charset="-128"/>
              </a:defRPr>
            </a:lvl8pPr>
            <a:lvl9pPr eaLnBrk="0" hangingPunct="0">
              <a:defRPr sz="2000">
                <a:solidFill>
                  <a:schemeClr val="tx1"/>
                </a:solidFill>
                <a:latin typeface="Times New Roman" pitchFamily="18" charset="0"/>
                <a:ea typeface="ＭＳ Ｐゴシック" pitchFamily="34" charset="-128"/>
              </a:defRPr>
            </a:lvl9pPr>
          </a:lstStyle>
          <a:p>
            <a:pPr>
              <a:defRPr/>
            </a:pPr>
            <a:fld id="{CAF2EA32-5F5F-44A4-B14B-D54F7813E5A3}" type="slidenum">
              <a:rPr lang="en-US" altLang="en-US" sz="1400" smtClean="0">
                <a:solidFill>
                  <a:srgbClr val="000000"/>
                </a:solidFill>
                <a:latin typeface="Arial" charset="0"/>
              </a:rPr>
              <a:pPr>
                <a:defRPr/>
              </a:pPr>
              <a:t>16</a:t>
            </a:fld>
            <a:endParaRPr lang="en-US" altLang="en-US" sz="1400" smtClean="0">
              <a:solidFill>
                <a:srgbClr val="000000"/>
              </a:solidFill>
              <a:latin typeface="Arial" charset="0"/>
            </a:endParaRPr>
          </a:p>
        </p:txBody>
      </p:sp>
      <p:sp>
        <p:nvSpPr>
          <p:cNvPr id="26627" name="Rectangle 2"/>
          <p:cNvSpPr>
            <a:spLocks noGrp="1" noChangeArrowheads="1"/>
          </p:cNvSpPr>
          <p:nvPr>
            <p:ph type="body" idx="4294967295"/>
          </p:nvPr>
        </p:nvSpPr>
        <p:spPr>
          <a:xfrm>
            <a:off x="381000" y="1160929"/>
            <a:ext cx="8458200" cy="5334000"/>
          </a:xfrm>
        </p:spPr>
        <p:txBody>
          <a:bodyPr/>
          <a:lstStyle/>
          <a:p>
            <a:pPr eaLnBrk="1" hangingPunct="1">
              <a:lnSpc>
                <a:spcPts val="2200"/>
              </a:lnSpc>
              <a:spcBef>
                <a:spcPts val="0"/>
              </a:spcBef>
              <a:spcAft>
                <a:spcPts val="600"/>
              </a:spcAft>
            </a:pPr>
            <a:r>
              <a:rPr lang="en-US" altLang="en-US" dirty="0" smtClean="0"/>
              <a:t>Clawback Issue now irrelevant</a:t>
            </a:r>
          </a:p>
          <a:p>
            <a:pPr lvl="1" eaLnBrk="1" hangingPunct="1">
              <a:spcBef>
                <a:spcPts val="0"/>
              </a:spcBef>
              <a:spcAft>
                <a:spcPts val="1200"/>
              </a:spcAft>
              <a:buFont typeface="Courier New" panose="02070309020205020404" pitchFamily="49" charset="0"/>
              <a:buChar char="o"/>
            </a:pPr>
            <a:r>
              <a:rPr lang="en-US" altLang="en-US" sz="2200" dirty="0" smtClean="0"/>
              <a:t>Gifts made during 2011 or 2013 (utilizing $5 million+ exemption) that are added back to estate, will not exceed estate tax exemption amount at time of death (unless Estate Tax Exemptions Reduced by a future Congressional action.)</a:t>
            </a:r>
          </a:p>
          <a:p>
            <a:pPr>
              <a:spcBef>
                <a:spcPts val="600"/>
              </a:spcBef>
              <a:spcAft>
                <a:spcPts val="0"/>
              </a:spcAft>
            </a:pPr>
            <a:r>
              <a:rPr lang="en-US" altLang="en-US" dirty="0" smtClean="0">
                <a:solidFill>
                  <a:srgbClr val="000000"/>
                </a:solidFill>
              </a:rPr>
              <a:t>Portability reduces need for Credit shelter or “by-pass” trust</a:t>
            </a:r>
          </a:p>
          <a:p>
            <a:pPr lvl="1">
              <a:lnSpc>
                <a:spcPts val="2200"/>
              </a:lnSpc>
              <a:spcBef>
                <a:spcPts val="600"/>
              </a:spcBef>
              <a:spcAft>
                <a:spcPts val="600"/>
              </a:spcAft>
              <a:buFont typeface="Courier New" panose="02070309020205020404" pitchFamily="49" charset="0"/>
              <a:buChar char="o"/>
            </a:pPr>
            <a:r>
              <a:rPr lang="en-US" altLang="en-US" sz="2200" dirty="0" smtClean="0">
                <a:solidFill>
                  <a:srgbClr val="000000"/>
                </a:solidFill>
              </a:rPr>
              <a:t>Property ownership between spouses no longer crucial</a:t>
            </a:r>
          </a:p>
          <a:p>
            <a:pPr lvl="1">
              <a:lnSpc>
                <a:spcPts val="2200"/>
              </a:lnSpc>
              <a:spcBef>
                <a:spcPts val="600"/>
              </a:spcBef>
              <a:spcAft>
                <a:spcPts val="600"/>
              </a:spcAft>
              <a:buFont typeface="Courier New" panose="02070309020205020404" pitchFamily="49" charset="0"/>
              <a:buChar char="o"/>
            </a:pPr>
            <a:r>
              <a:rPr lang="en-US" altLang="en-US" sz="2200" dirty="0" smtClean="0">
                <a:solidFill>
                  <a:srgbClr val="000000"/>
                </a:solidFill>
              </a:rPr>
              <a:t>Other considerations:</a:t>
            </a:r>
          </a:p>
          <a:p>
            <a:pPr lvl="2">
              <a:lnSpc>
                <a:spcPts val="2200"/>
              </a:lnSpc>
              <a:spcBef>
                <a:spcPts val="600"/>
              </a:spcBef>
              <a:spcAft>
                <a:spcPts val="600"/>
              </a:spcAft>
              <a:buFont typeface="Arial" panose="020B0604020202020204" pitchFamily="34" charset="0"/>
              <a:buChar char="•"/>
            </a:pPr>
            <a:r>
              <a:rPr lang="en-US" altLang="en-US" sz="2200" dirty="0" smtClean="0">
                <a:solidFill>
                  <a:srgbClr val="000000"/>
                </a:solidFill>
              </a:rPr>
              <a:t>Estate tax return required to be filed at death of first spouse</a:t>
            </a:r>
          </a:p>
          <a:p>
            <a:pPr lvl="2">
              <a:lnSpc>
                <a:spcPts val="2200"/>
              </a:lnSpc>
              <a:spcBef>
                <a:spcPts val="600"/>
              </a:spcBef>
              <a:spcAft>
                <a:spcPts val="600"/>
              </a:spcAft>
              <a:buFont typeface="Arial" panose="020B0604020202020204" pitchFamily="34" charset="0"/>
              <a:buChar char="•"/>
            </a:pPr>
            <a:r>
              <a:rPr lang="en-US" altLang="en-US" sz="2200" dirty="0" smtClean="0">
                <a:solidFill>
                  <a:srgbClr val="000000"/>
                </a:solidFill>
              </a:rPr>
              <a:t>Unused exemption not indexed for cost of living</a:t>
            </a:r>
          </a:p>
          <a:p>
            <a:pPr lvl="2">
              <a:lnSpc>
                <a:spcPts val="2200"/>
              </a:lnSpc>
              <a:spcBef>
                <a:spcPts val="600"/>
              </a:spcBef>
              <a:spcAft>
                <a:spcPts val="600"/>
              </a:spcAft>
              <a:buFont typeface="Arial" panose="020B0604020202020204" pitchFamily="34" charset="0"/>
              <a:buChar char="•"/>
            </a:pPr>
            <a:r>
              <a:rPr lang="en-US" altLang="en-US" sz="2200" dirty="0" smtClean="0">
                <a:solidFill>
                  <a:srgbClr val="000000"/>
                </a:solidFill>
              </a:rPr>
              <a:t>Generation skipping exemption not portable</a:t>
            </a:r>
          </a:p>
          <a:p>
            <a:pPr lvl="2">
              <a:lnSpc>
                <a:spcPts val="2200"/>
              </a:lnSpc>
              <a:spcBef>
                <a:spcPts val="600"/>
              </a:spcBef>
              <a:spcAft>
                <a:spcPts val="600"/>
              </a:spcAft>
              <a:buFont typeface="Arial" panose="020B0604020202020204" pitchFamily="34" charset="0"/>
              <a:buChar char="•"/>
            </a:pPr>
            <a:r>
              <a:rPr lang="en-US" altLang="en-US" sz="2200" dirty="0" smtClean="0">
                <a:solidFill>
                  <a:srgbClr val="000000"/>
                </a:solidFill>
              </a:rPr>
              <a:t>Growth out of estate if credit shelter trust funded</a:t>
            </a:r>
          </a:p>
          <a:p>
            <a:pPr lvl="2">
              <a:lnSpc>
                <a:spcPts val="2200"/>
              </a:lnSpc>
              <a:spcBef>
                <a:spcPts val="600"/>
              </a:spcBef>
              <a:spcAft>
                <a:spcPts val="600"/>
              </a:spcAft>
              <a:buFont typeface="Arial" panose="020B0604020202020204" pitchFamily="34" charset="0"/>
              <a:buChar char="•"/>
            </a:pPr>
            <a:r>
              <a:rPr lang="en-US" altLang="en-US" sz="2200" dirty="0" smtClean="0">
                <a:solidFill>
                  <a:srgbClr val="000000"/>
                </a:solidFill>
              </a:rPr>
              <a:t>No basis step up for assets in credit shelter trust</a:t>
            </a:r>
          </a:p>
          <a:p>
            <a:pPr eaLnBrk="1" hangingPunct="1">
              <a:lnSpc>
                <a:spcPct val="95000"/>
              </a:lnSpc>
              <a:spcBef>
                <a:spcPts val="600"/>
              </a:spcBef>
              <a:spcAft>
                <a:spcPts val="600"/>
              </a:spcAft>
              <a:buFont typeface="Courier New" panose="02070309020205020404" pitchFamily="49" charset="0"/>
              <a:buChar char="o"/>
            </a:pPr>
            <a:endParaRPr lang="en-US" altLang="en-US" sz="2200" dirty="0" smtClean="0"/>
          </a:p>
          <a:p>
            <a:pPr eaLnBrk="1" hangingPunct="1">
              <a:lnSpc>
                <a:spcPct val="90000"/>
              </a:lnSpc>
              <a:spcBef>
                <a:spcPts val="600"/>
              </a:spcBef>
              <a:spcAft>
                <a:spcPts val="600"/>
              </a:spcAft>
              <a:buFont typeface="Courier New" panose="02070309020205020404" pitchFamily="49" charset="0"/>
              <a:buChar char="o"/>
            </a:pPr>
            <a:endParaRPr lang="en-US" altLang="en-US" sz="2800" dirty="0" smtClean="0"/>
          </a:p>
        </p:txBody>
      </p:sp>
      <p:sp>
        <p:nvSpPr>
          <p:cNvPr id="26628" name="Rectangle 3"/>
          <p:cNvSpPr>
            <a:spLocks noGrp="1" noChangeArrowheads="1"/>
          </p:cNvSpPr>
          <p:nvPr>
            <p:ph type="title"/>
          </p:nvPr>
        </p:nvSpPr>
        <p:spPr>
          <a:xfrm>
            <a:off x="457200" y="152400"/>
            <a:ext cx="7772400" cy="533400"/>
          </a:xfrm>
        </p:spPr>
        <p:txBody>
          <a:bodyPr/>
          <a:lstStyle/>
          <a:p>
            <a:pPr eaLnBrk="1" hangingPunct="1"/>
            <a:r>
              <a:rPr lang="en-US" altLang="en-US" sz="3000" smtClean="0"/>
              <a:t>Estate and Gift Tax Issues</a:t>
            </a:r>
          </a:p>
        </p:txBody>
      </p:sp>
    </p:spTree>
    <p:extLst>
      <p:ext uri="{BB962C8B-B14F-4D97-AF65-F5344CB8AC3E}">
        <p14:creationId xmlns:p14="http://schemas.microsoft.com/office/powerpoint/2010/main" val="1383010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4"/>
          <p:cNvSpPr>
            <a:spLocks noGrp="1"/>
          </p:cNvSpPr>
          <p:nvPr>
            <p:ph type="sldNum" sz="quarter" idx="11"/>
          </p:nvPr>
        </p:nvSpPr>
        <p:spPr/>
        <p:txBody>
          <a:bodyPr/>
          <a:lstStyle>
            <a:lvl1pPr>
              <a:defRPr sz="2600">
                <a:solidFill>
                  <a:schemeClr val="tx1"/>
                </a:solidFill>
                <a:latin typeface="Times New Roman" pitchFamily="18" charset="0"/>
                <a:ea typeface="ＭＳ Ｐゴシック" pitchFamily="34" charset="-128"/>
              </a:defRPr>
            </a:lvl1pPr>
            <a:lvl2pPr>
              <a:defRPr sz="2000">
                <a:solidFill>
                  <a:schemeClr val="tx1"/>
                </a:solidFill>
                <a:latin typeface="Times New Roman" pitchFamily="18" charset="0"/>
                <a:ea typeface="ＭＳ Ｐゴシック" pitchFamily="34" charset="-128"/>
              </a:defRPr>
            </a:lvl2pPr>
            <a:lvl3pPr>
              <a:defRPr sz="2000">
                <a:solidFill>
                  <a:schemeClr val="tx1"/>
                </a:solidFill>
                <a:latin typeface="Times New Roman" pitchFamily="18" charset="0"/>
                <a:ea typeface="ＭＳ Ｐゴシック" pitchFamily="34" charset="-128"/>
              </a:defRPr>
            </a:lvl3pPr>
            <a:lvl4pPr>
              <a:defRPr sz="2000">
                <a:solidFill>
                  <a:schemeClr val="tx1"/>
                </a:solidFill>
                <a:latin typeface="Times New Roman" pitchFamily="18" charset="0"/>
                <a:ea typeface="ＭＳ Ｐゴシック" pitchFamily="34" charset="-128"/>
              </a:defRPr>
            </a:lvl4pPr>
            <a:lvl5pPr>
              <a:defRPr sz="2000">
                <a:solidFill>
                  <a:schemeClr val="tx1"/>
                </a:solidFill>
                <a:latin typeface="Times New Roman" pitchFamily="18" charset="0"/>
                <a:ea typeface="ＭＳ Ｐゴシック" pitchFamily="34" charset="-128"/>
              </a:defRPr>
            </a:lvl5pPr>
            <a:lvl6pPr eaLnBrk="0" hangingPunct="0">
              <a:defRPr sz="2000">
                <a:solidFill>
                  <a:schemeClr val="tx1"/>
                </a:solidFill>
                <a:latin typeface="Times New Roman" pitchFamily="18" charset="0"/>
                <a:ea typeface="ＭＳ Ｐゴシック" pitchFamily="34" charset="-128"/>
              </a:defRPr>
            </a:lvl6pPr>
            <a:lvl7pPr eaLnBrk="0" hangingPunct="0">
              <a:defRPr sz="2000">
                <a:solidFill>
                  <a:schemeClr val="tx1"/>
                </a:solidFill>
                <a:latin typeface="Times New Roman" pitchFamily="18" charset="0"/>
                <a:ea typeface="ＭＳ Ｐゴシック" pitchFamily="34" charset="-128"/>
              </a:defRPr>
            </a:lvl7pPr>
            <a:lvl8pPr eaLnBrk="0" hangingPunct="0">
              <a:defRPr sz="2000">
                <a:solidFill>
                  <a:schemeClr val="tx1"/>
                </a:solidFill>
                <a:latin typeface="Times New Roman" pitchFamily="18" charset="0"/>
                <a:ea typeface="ＭＳ Ｐゴシック" pitchFamily="34" charset="-128"/>
              </a:defRPr>
            </a:lvl8pPr>
            <a:lvl9pPr eaLnBrk="0" hangingPunct="0">
              <a:defRPr sz="2000">
                <a:solidFill>
                  <a:schemeClr val="tx1"/>
                </a:solidFill>
                <a:latin typeface="Times New Roman" pitchFamily="18" charset="0"/>
                <a:ea typeface="ＭＳ Ｐゴシック" pitchFamily="34" charset="-128"/>
              </a:defRPr>
            </a:lvl9pPr>
          </a:lstStyle>
          <a:p>
            <a:pPr>
              <a:defRPr/>
            </a:pPr>
            <a:fld id="{05B40C11-A781-4F57-8D2F-697C2E422CF0}" type="slidenum">
              <a:rPr lang="en-US" altLang="en-US" sz="1400" smtClean="0">
                <a:latin typeface="Arial" charset="0"/>
              </a:rPr>
              <a:pPr>
                <a:defRPr/>
              </a:pPr>
              <a:t>17</a:t>
            </a:fld>
            <a:endParaRPr lang="en-US" altLang="en-US" sz="1400" smtClean="0">
              <a:latin typeface="Arial" charset="0"/>
            </a:endParaRPr>
          </a:p>
        </p:txBody>
      </p:sp>
      <p:sp>
        <p:nvSpPr>
          <p:cNvPr id="27651" name="Rectangle 2"/>
          <p:cNvSpPr>
            <a:spLocks noGrp="1" noChangeArrowheads="1"/>
          </p:cNvSpPr>
          <p:nvPr>
            <p:ph type="title"/>
          </p:nvPr>
        </p:nvSpPr>
        <p:spPr>
          <a:xfrm>
            <a:off x="381000" y="152400"/>
            <a:ext cx="7772400" cy="533400"/>
          </a:xfrm>
        </p:spPr>
        <p:txBody>
          <a:bodyPr/>
          <a:lstStyle/>
          <a:p>
            <a:pPr eaLnBrk="1" hangingPunct="1"/>
            <a:r>
              <a:rPr lang="en-US" altLang="en-US" dirty="0" smtClean="0"/>
              <a:t>2014 Planning Opportunities</a:t>
            </a:r>
          </a:p>
        </p:txBody>
      </p:sp>
      <p:sp>
        <p:nvSpPr>
          <p:cNvPr id="31748" name="Rectangle 3"/>
          <p:cNvSpPr>
            <a:spLocks noGrp="1" noChangeArrowheads="1"/>
          </p:cNvSpPr>
          <p:nvPr>
            <p:ph type="body" idx="1"/>
          </p:nvPr>
        </p:nvSpPr>
        <p:spPr>
          <a:xfrm>
            <a:off x="152400" y="838200"/>
            <a:ext cx="8839200" cy="4038600"/>
          </a:xfrm>
        </p:spPr>
        <p:txBody>
          <a:bodyPr/>
          <a:lstStyle/>
          <a:p>
            <a:pPr eaLnBrk="1" hangingPunct="1">
              <a:spcBef>
                <a:spcPts val="50"/>
              </a:spcBef>
              <a:defRPr/>
            </a:pPr>
            <a:r>
              <a:rPr lang="en-US" sz="2400" dirty="0"/>
              <a:t> </a:t>
            </a:r>
            <a:r>
              <a:rPr lang="en-US" sz="2300" dirty="0" smtClean="0"/>
              <a:t>Estate Planning </a:t>
            </a:r>
          </a:p>
          <a:p>
            <a:pPr marL="857250" lvl="1" indent="-342900" eaLnBrk="1" hangingPunct="1">
              <a:spcBef>
                <a:spcPts val="50"/>
              </a:spcBef>
              <a:buFont typeface="Courier New" panose="02070309020205020404" pitchFamily="49" charset="0"/>
              <a:buChar char="o"/>
              <a:defRPr/>
            </a:pPr>
            <a:r>
              <a:rPr lang="en-US" dirty="0" smtClean="0"/>
              <a:t>Gifting/Generation Skipping planning remains vibrant for very wealthy</a:t>
            </a:r>
          </a:p>
          <a:p>
            <a:pPr marL="857250" lvl="1" indent="-342900" eaLnBrk="1" hangingPunct="1">
              <a:spcBef>
                <a:spcPts val="50"/>
              </a:spcBef>
              <a:buFont typeface="Courier New" panose="02070309020205020404" pitchFamily="49" charset="0"/>
              <a:buChar char="o"/>
              <a:defRPr/>
            </a:pPr>
            <a:r>
              <a:rPr lang="en-US" dirty="0" smtClean="0"/>
              <a:t>Leverage gifts with discounts</a:t>
            </a:r>
          </a:p>
          <a:p>
            <a:pPr marL="857250" lvl="1" indent="-342900" eaLnBrk="1" hangingPunct="1">
              <a:spcBef>
                <a:spcPts val="50"/>
              </a:spcBef>
              <a:buFont typeface="Courier New" panose="02070309020205020404" pitchFamily="49" charset="0"/>
              <a:buChar char="o"/>
              <a:defRPr/>
            </a:pPr>
            <a:r>
              <a:rPr lang="en-US" i="1" dirty="0" smtClean="0"/>
              <a:t>Leverage with low interest rate planning</a:t>
            </a:r>
          </a:p>
          <a:p>
            <a:pPr marL="857250" lvl="1" indent="-342900" eaLnBrk="1" hangingPunct="1">
              <a:spcBef>
                <a:spcPts val="50"/>
              </a:spcBef>
              <a:buFont typeface="Courier New" panose="02070309020205020404" pitchFamily="49" charset="0"/>
              <a:buChar char="o"/>
              <a:defRPr/>
            </a:pPr>
            <a:r>
              <a:rPr lang="en-US" dirty="0" smtClean="0"/>
              <a:t>Don’t forget about planning for State Estate and Inheritance Taxes</a:t>
            </a:r>
          </a:p>
          <a:p>
            <a:pPr marL="1200150" lvl="2" eaLnBrk="1" hangingPunct="1">
              <a:spcBef>
                <a:spcPts val="50"/>
              </a:spcBef>
              <a:defRPr/>
            </a:pPr>
            <a:r>
              <a:rPr lang="en-US" dirty="0" smtClean="0"/>
              <a:t>No Portability for state law purposes</a:t>
            </a:r>
            <a:endParaRPr lang="en-US" dirty="0"/>
          </a:p>
          <a:p>
            <a:pPr marL="857250" lvl="1" indent="-342900" eaLnBrk="1" hangingPunct="1">
              <a:spcBef>
                <a:spcPts val="0"/>
              </a:spcBef>
              <a:spcAft>
                <a:spcPts val="600"/>
              </a:spcAft>
              <a:buFont typeface="Courier New" panose="02070309020205020404" pitchFamily="49" charset="0"/>
              <a:buChar char="o"/>
              <a:defRPr/>
            </a:pPr>
            <a:r>
              <a:rPr lang="en-US" dirty="0" smtClean="0"/>
              <a:t>Use it or lose it – Some key planning techniques may be at risk</a:t>
            </a:r>
            <a:endParaRPr lang="en-US" dirty="0"/>
          </a:p>
          <a:p>
            <a:pPr marL="285750" eaLnBrk="1" hangingPunct="1">
              <a:spcBef>
                <a:spcPts val="50"/>
              </a:spcBef>
              <a:defRPr/>
            </a:pPr>
            <a:r>
              <a:rPr lang="en-US" sz="2300" dirty="0">
                <a:solidFill>
                  <a:srgbClr val="000000"/>
                </a:solidFill>
              </a:rPr>
              <a:t>Life Insurance</a:t>
            </a:r>
          </a:p>
          <a:p>
            <a:pPr marL="857250" lvl="1" indent="-342900" eaLnBrk="1" hangingPunct="1">
              <a:spcBef>
                <a:spcPts val="50"/>
              </a:spcBef>
              <a:buFont typeface="Courier New" panose="02070309020205020404" pitchFamily="49" charset="0"/>
              <a:buChar char="o"/>
              <a:defRPr/>
            </a:pPr>
            <a:r>
              <a:rPr lang="en-US" dirty="0">
                <a:solidFill>
                  <a:srgbClr val="000000"/>
                </a:solidFill>
              </a:rPr>
              <a:t>Greater opportunities to hold personally rather than </a:t>
            </a:r>
            <a:r>
              <a:rPr lang="en-US" dirty="0" smtClean="0">
                <a:solidFill>
                  <a:srgbClr val="000000"/>
                </a:solidFill>
              </a:rPr>
              <a:t>need to use a trust</a:t>
            </a:r>
            <a:endParaRPr lang="en-US" dirty="0">
              <a:solidFill>
                <a:srgbClr val="000000"/>
              </a:solidFill>
            </a:endParaRPr>
          </a:p>
          <a:p>
            <a:pPr marL="857250" lvl="1" indent="-342900" eaLnBrk="1" hangingPunct="1">
              <a:spcBef>
                <a:spcPts val="50"/>
              </a:spcBef>
              <a:buFont typeface="Courier New" panose="02070309020205020404" pitchFamily="49" charset="0"/>
              <a:buChar char="o"/>
              <a:defRPr/>
            </a:pPr>
            <a:r>
              <a:rPr lang="en-US" dirty="0">
                <a:solidFill>
                  <a:srgbClr val="000000"/>
                </a:solidFill>
              </a:rPr>
              <a:t> Life </a:t>
            </a:r>
            <a:r>
              <a:rPr lang="en-US" dirty="0" smtClean="0">
                <a:solidFill>
                  <a:srgbClr val="000000"/>
                </a:solidFill>
              </a:rPr>
              <a:t>insurance </a:t>
            </a:r>
            <a:r>
              <a:rPr lang="en-US" dirty="0">
                <a:solidFill>
                  <a:srgbClr val="000000"/>
                </a:solidFill>
              </a:rPr>
              <a:t>in Qualified </a:t>
            </a:r>
            <a:r>
              <a:rPr lang="en-US" dirty="0" smtClean="0">
                <a:solidFill>
                  <a:srgbClr val="000000"/>
                </a:solidFill>
              </a:rPr>
              <a:t>Plans* </a:t>
            </a:r>
            <a:r>
              <a:rPr lang="en-US" dirty="0">
                <a:solidFill>
                  <a:srgbClr val="000000"/>
                </a:solidFill>
              </a:rPr>
              <a:t>may become more </a:t>
            </a:r>
            <a:r>
              <a:rPr lang="en-US" dirty="0" smtClean="0">
                <a:solidFill>
                  <a:srgbClr val="000000"/>
                </a:solidFill>
              </a:rPr>
              <a:t>popular</a:t>
            </a:r>
          </a:p>
          <a:p>
            <a:pPr marL="1200150" lvl="2" eaLnBrk="1" hangingPunct="1">
              <a:spcBef>
                <a:spcPts val="50"/>
              </a:spcBef>
              <a:defRPr/>
            </a:pPr>
            <a:r>
              <a:rPr lang="en-US" dirty="0" smtClean="0">
                <a:solidFill>
                  <a:srgbClr val="000000"/>
                </a:solidFill>
              </a:rPr>
              <a:t>Less concern that death benefit is includable in estate</a:t>
            </a:r>
          </a:p>
          <a:p>
            <a:pPr marL="1200150" lvl="2" eaLnBrk="1" hangingPunct="1">
              <a:spcBef>
                <a:spcPts val="50"/>
              </a:spcBef>
              <a:defRPr/>
            </a:pPr>
            <a:r>
              <a:rPr lang="en-US" dirty="0" smtClean="0">
                <a:solidFill>
                  <a:srgbClr val="000000"/>
                </a:solidFill>
              </a:rPr>
              <a:t>Pay premiums with pre-tax dollars</a:t>
            </a:r>
          </a:p>
          <a:p>
            <a:pPr marL="1657350" lvl="3" eaLnBrk="1" hangingPunct="1">
              <a:spcBef>
                <a:spcPts val="50"/>
              </a:spcBef>
              <a:defRPr/>
            </a:pPr>
            <a:r>
              <a:rPr lang="en-US" sz="1800" dirty="0" smtClean="0">
                <a:solidFill>
                  <a:srgbClr val="000000"/>
                </a:solidFill>
              </a:rPr>
              <a:t>Note participant is taxed each year on term value of death benefit protection</a:t>
            </a:r>
          </a:p>
          <a:p>
            <a:pPr marL="857250" lvl="1" indent="-342900" eaLnBrk="1" hangingPunct="1">
              <a:spcBef>
                <a:spcPts val="50"/>
              </a:spcBef>
              <a:buFont typeface="Courier New" panose="02070309020205020404" pitchFamily="49" charset="0"/>
              <a:buChar char="o"/>
              <a:defRPr/>
            </a:pPr>
            <a:r>
              <a:rPr lang="en-US" i="1" dirty="0" smtClean="0"/>
              <a:t>In situations where premium is in excess of annual exclusions, consider a part-gift, part-loan arrangement</a:t>
            </a:r>
          </a:p>
          <a:p>
            <a:pPr marL="800100" lvl="1" eaLnBrk="1" hangingPunct="1">
              <a:spcBef>
                <a:spcPts val="50"/>
              </a:spcBef>
              <a:defRPr/>
            </a:pPr>
            <a:endParaRPr lang="en-US" dirty="0" smtClean="0"/>
          </a:p>
        </p:txBody>
      </p:sp>
      <p:sp>
        <p:nvSpPr>
          <p:cNvPr id="27653" name="TextBox 1"/>
          <p:cNvSpPr txBox="1">
            <a:spLocks noChangeArrowheads="1"/>
          </p:cNvSpPr>
          <p:nvPr/>
        </p:nvSpPr>
        <p:spPr bwMode="auto">
          <a:xfrm>
            <a:off x="381000" y="5827058"/>
            <a:ext cx="8382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altLang="en-US" sz="1200" dirty="0"/>
              <a:t>*Due to the complexity involved in this process,  producers need to be conversant with the appropriate tax regulations that apply to these transactions and participants should consult with their tax adviser about the tax consequences associated with the purchase of life insurance in a qualified plan and to determine the proper methodology to use in executing such a plan.</a:t>
            </a:r>
          </a:p>
        </p:txBody>
      </p:sp>
    </p:spTree>
    <p:extLst>
      <p:ext uri="{BB962C8B-B14F-4D97-AF65-F5344CB8AC3E}">
        <p14:creationId xmlns:p14="http://schemas.microsoft.com/office/powerpoint/2010/main" val="3864716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4"/>
          <p:cNvSpPr>
            <a:spLocks noGrp="1"/>
          </p:cNvSpPr>
          <p:nvPr>
            <p:ph type="sldNum" sz="quarter" idx="11"/>
          </p:nvPr>
        </p:nvSpPr>
        <p:spPr/>
        <p:txBody>
          <a:bodyPr/>
          <a:lstStyle>
            <a:lvl1pPr>
              <a:defRPr sz="2600">
                <a:solidFill>
                  <a:schemeClr val="tx1"/>
                </a:solidFill>
                <a:latin typeface="Times New Roman" pitchFamily="18" charset="0"/>
                <a:ea typeface="ＭＳ Ｐゴシック" pitchFamily="34" charset="-128"/>
              </a:defRPr>
            </a:lvl1pPr>
            <a:lvl2pPr>
              <a:defRPr sz="2000">
                <a:solidFill>
                  <a:schemeClr val="tx1"/>
                </a:solidFill>
                <a:latin typeface="Times New Roman" pitchFamily="18" charset="0"/>
                <a:ea typeface="ＭＳ Ｐゴシック" pitchFamily="34" charset="-128"/>
              </a:defRPr>
            </a:lvl2pPr>
            <a:lvl3pPr>
              <a:defRPr sz="2000">
                <a:solidFill>
                  <a:schemeClr val="tx1"/>
                </a:solidFill>
                <a:latin typeface="Times New Roman" pitchFamily="18" charset="0"/>
                <a:ea typeface="ＭＳ Ｐゴシック" pitchFamily="34" charset="-128"/>
              </a:defRPr>
            </a:lvl3pPr>
            <a:lvl4pPr>
              <a:defRPr sz="2000">
                <a:solidFill>
                  <a:schemeClr val="tx1"/>
                </a:solidFill>
                <a:latin typeface="Times New Roman" pitchFamily="18" charset="0"/>
                <a:ea typeface="ＭＳ Ｐゴシック" pitchFamily="34" charset="-128"/>
              </a:defRPr>
            </a:lvl4pPr>
            <a:lvl5pPr>
              <a:defRPr sz="2000">
                <a:solidFill>
                  <a:schemeClr val="tx1"/>
                </a:solidFill>
                <a:latin typeface="Times New Roman" pitchFamily="18" charset="0"/>
                <a:ea typeface="ＭＳ Ｐゴシック" pitchFamily="34" charset="-128"/>
              </a:defRPr>
            </a:lvl5pPr>
            <a:lvl6pPr eaLnBrk="0" hangingPunct="0">
              <a:defRPr sz="2000">
                <a:solidFill>
                  <a:schemeClr val="tx1"/>
                </a:solidFill>
                <a:latin typeface="Times New Roman" pitchFamily="18" charset="0"/>
                <a:ea typeface="ＭＳ Ｐゴシック" pitchFamily="34" charset="-128"/>
              </a:defRPr>
            </a:lvl6pPr>
            <a:lvl7pPr eaLnBrk="0" hangingPunct="0">
              <a:defRPr sz="2000">
                <a:solidFill>
                  <a:schemeClr val="tx1"/>
                </a:solidFill>
                <a:latin typeface="Times New Roman" pitchFamily="18" charset="0"/>
                <a:ea typeface="ＭＳ Ｐゴシック" pitchFamily="34" charset="-128"/>
              </a:defRPr>
            </a:lvl7pPr>
            <a:lvl8pPr eaLnBrk="0" hangingPunct="0">
              <a:defRPr sz="2000">
                <a:solidFill>
                  <a:schemeClr val="tx1"/>
                </a:solidFill>
                <a:latin typeface="Times New Roman" pitchFamily="18" charset="0"/>
                <a:ea typeface="ＭＳ Ｐゴシック" pitchFamily="34" charset="-128"/>
              </a:defRPr>
            </a:lvl8pPr>
            <a:lvl9pPr eaLnBrk="0" hangingPunct="0">
              <a:defRPr sz="2000">
                <a:solidFill>
                  <a:schemeClr val="tx1"/>
                </a:solidFill>
                <a:latin typeface="Times New Roman" pitchFamily="18" charset="0"/>
                <a:ea typeface="ＭＳ Ｐゴシック" pitchFamily="34" charset="-128"/>
              </a:defRPr>
            </a:lvl9pPr>
          </a:lstStyle>
          <a:p>
            <a:pPr>
              <a:defRPr/>
            </a:pPr>
            <a:fld id="{E368B26B-F064-4EFE-8031-3E90185AB0F7}" type="slidenum">
              <a:rPr lang="en-US" altLang="en-US" sz="1400" smtClean="0">
                <a:latin typeface="Arial" charset="0"/>
              </a:rPr>
              <a:pPr>
                <a:defRPr/>
              </a:pPr>
              <a:t>18</a:t>
            </a:fld>
            <a:endParaRPr lang="en-US" altLang="en-US" sz="1400" smtClean="0">
              <a:latin typeface="Arial" charset="0"/>
            </a:endParaRPr>
          </a:p>
        </p:txBody>
      </p:sp>
      <p:sp>
        <p:nvSpPr>
          <p:cNvPr id="29699" name="Rectangle 2"/>
          <p:cNvSpPr>
            <a:spLocks noChangeArrowheads="1"/>
          </p:cNvSpPr>
          <p:nvPr/>
        </p:nvSpPr>
        <p:spPr bwMode="white">
          <a:xfrm>
            <a:off x="304800" y="228600"/>
            <a:ext cx="777240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altLang="en-US" sz="2900" dirty="0">
                <a:solidFill>
                  <a:srgbClr val="FFFFFF"/>
                </a:solidFill>
                <a:latin typeface="Arial Narrow" pitchFamily="34" charset="0"/>
              </a:rPr>
              <a:t>Low Interest Rate Planning Opportunities </a:t>
            </a:r>
          </a:p>
          <a:p>
            <a:pPr eaLnBrk="1" hangingPunct="1"/>
            <a:endParaRPr lang="en-US" altLang="en-US" sz="2600" dirty="0">
              <a:solidFill>
                <a:srgbClr val="FFFFFF"/>
              </a:solidFill>
              <a:latin typeface="Arial Narrow" pitchFamily="34" charset="0"/>
            </a:endParaRPr>
          </a:p>
        </p:txBody>
      </p:sp>
      <p:sp>
        <p:nvSpPr>
          <p:cNvPr id="391171" name="Rectangle 3"/>
          <p:cNvSpPr>
            <a:spLocks noChangeArrowheads="1"/>
          </p:cNvSpPr>
          <p:nvPr/>
        </p:nvSpPr>
        <p:spPr bwMode="auto">
          <a:xfrm>
            <a:off x="152400" y="914400"/>
            <a:ext cx="8915400"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228600" indent="-228600">
              <a:lnSpc>
                <a:spcPct val="90000"/>
              </a:lnSpc>
              <a:spcBef>
                <a:spcPct val="20000"/>
              </a:spcBef>
              <a:buClr>
                <a:srgbClr val="00183D"/>
              </a:buClr>
              <a:buFont typeface="Wingdings" pitchFamily="2" charset="2"/>
              <a:buNone/>
              <a:tabLst>
                <a:tab pos="3657600" algn="l"/>
                <a:tab pos="4572000" algn="l"/>
                <a:tab pos="5486400" algn="l"/>
              </a:tabLst>
              <a:defRPr/>
            </a:pPr>
            <a:r>
              <a:rPr lang="en-US" b="1" dirty="0">
                <a:latin typeface="Times New Roman" pitchFamily="18" charset="0"/>
              </a:rPr>
              <a:t>Applicable Federal Rates</a:t>
            </a:r>
          </a:p>
          <a:p>
            <a:pPr marL="228600" indent="-228600">
              <a:lnSpc>
                <a:spcPct val="90000"/>
              </a:lnSpc>
              <a:spcBef>
                <a:spcPts val="300"/>
              </a:spcBef>
              <a:buClr>
                <a:srgbClr val="00183D"/>
              </a:buClr>
              <a:buFont typeface="Wingdings" pitchFamily="2" charset="2"/>
              <a:buNone/>
              <a:tabLst>
                <a:tab pos="3657600" algn="l"/>
                <a:tab pos="4572000" algn="l"/>
                <a:tab pos="5486400" algn="l"/>
              </a:tabLst>
              <a:defRPr/>
            </a:pPr>
            <a:r>
              <a:rPr lang="en-US" sz="2100" b="1" u="sng" dirty="0">
                <a:latin typeface="Times New Roman" pitchFamily="18" charset="0"/>
              </a:rPr>
              <a:t>Rate Comparison</a:t>
            </a:r>
            <a:r>
              <a:rPr lang="en-US" sz="2100" b="1" dirty="0">
                <a:latin typeface="Times New Roman" pitchFamily="18" charset="0"/>
              </a:rPr>
              <a:t>	   </a:t>
            </a:r>
            <a:r>
              <a:rPr lang="en-US" sz="2100" b="1" u="sng" dirty="0">
                <a:latin typeface="Times New Roman" pitchFamily="18" charset="0"/>
              </a:rPr>
              <a:t>Nov. 2007</a:t>
            </a:r>
            <a:r>
              <a:rPr lang="en-US" sz="2100" b="1" dirty="0">
                <a:latin typeface="Times New Roman" pitchFamily="18" charset="0"/>
              </a:rPr>
              <a:t>     </a:t>
            </a:r>
            <a:r>
              <a:rPr lang="en-US" sz="2100" b="1" u="sng" dirty="0">
                <a:latin typeface="Times New Roman" pitchFamily="18" charset="0"/>
              </a:rPr>
              <a:t>June 2013</a:t>
            </a:r>
            <a:r>
              <a:rPr lang="en-US" sz="2100" b="1" dirty="0">
                <a:latin typeface="Times New Roman" pitchFamily="18" charset="0"/>
              </a:rPr>
              <a:t>   </a:t>
            </a:r>
            <a:r>
              <a:rPr lang="en-US" sz="2100" b="1" u="sng" dirty="0" smtClean="0">
                <a:latin typeface="Times New Roman" pitchFamily="18" charset="0"/>
              </a:rPr>
              <a:t>March 2014</a:t>
            </a:r>
            <a:endParaRPr lang="en-US" sz="2100" b="1" u="sng" dirty="0">
              <a:latin typeface="Times New Roman" pitchFamily="18" charset="0"/>
            </a:endParaRPr>
          </a:p>
          <a:p>
            <a:pPr marL="228600" indent="-228600">
              <a:lnSpc>
                <a:spcPct val="90000"/>
              </a:lnSpc>
              <a:spcBef>
                <a:spcPts val="300"/>
              </a:spcBef>
              <a:buClr>
                <a:srgbClr val="00183D"/>
              </a:buClr>
              <a:buFont typeface="Wingdings" pitchFamily="2" charset="2"/>
              <a:buChar char="§"/>
              <a:tabLst>
                <a:tab pos="3657600" algn="l"/>
                <a:tab pos="4572000" algn="l"/>
                <a:tab pos="5486400" algn="l"/>
              </a:tabLst>
              <a:defRPr/>
            </a:pPr>
            <a:r>
              <a:rPr lang="en-US" sz="2100" b="1" dirty="0">
                <a:latin typeface="Times New Roman" pitchFamily="18" charset="0"/>
              </a:rPr>
              <a:t>Short-term AFR 	     4.11%	     .18%            </a:t>
            </a:r>
            <a:r>
              <a:rPr lang="en-US" sz="2100" b="1" dirty="0" smtClean="0">
                <a:latin typeface="Times New Roman" pitchFamily="18" charset="0"/>
              </a:rPr>
              <a:t>.28%</a:t>
            </a:r>
          </a:p>
          <a:p>
            <a:pPr marL="182880" lvl="1" indent="-182880">
              <a:spcBef>
                <a:spcPts val="300"/>
              </a:spcBef>
              <a:buClr>
                <a:srgbClr val="00183D"/>
              </a:buClr>
              <a:buFont typeface="Wingdings" pitchFamily="2" charset="2"/>
              <a:buNone/>
              <a:tabLst>
                <a:tab pos="3657600" algn="l"/>
                <a:tab pos="4572000" algn="l"/>
                <a:tab pos="5486400" algn="l"/>
              </a:tabLst>
              <a:defRPr/>
            </a:pPr>
            <a:r>
              <a:rPr lang="en-US" sz="2000" dirty="0" smtClean="0">
                <a:latin typeface="Times New Roman" pitchFamily="18" charset="0"/>
              </a:rPr>
              <a:t> 	          </a:t>
            </a:r>
            <a:r>
              <a:rPr lang="en-US" sz="1800" dirty="0" smtClean="0">
                <a:latin typeface="Times New Roman" pitchFamily="18" charset="0"/>
              </a:rPr>
              <a:t>up to 3 year term loans &amp; demand loans (see note below)</a:t>
            </a:r>
            <a:r>
              <a:rPr lang="en-US" sz="2000" dirty="0" smtClean="0">
                <a:latin typeface="Times New Roman" pitchFamily="18" charset="0"/>
              </a:rPr>
              <a:t>			 </a:t>
            </a:r>
          </a:p>
          <a:p>
            <a:pPr marL="228600" indent="-228600">
              <a:lnSpc>
                <a:spcPct val="90000"/>
              </a:lnSpc>
              <a:spcBef>
                <a:spcPts val="300"/>
              </a:spcBef>
              <a:buClr>
                <a:srgbClr val="00183D"/>
              </a:buClr>
              <a:buFont typeface="Wingdings" pitchFamily="2" charset="2"/>
              <a:buChar char="§"/>
              <a:tabLst>
                <a:tab pos="3657600" algn="l"/>
                <a:tab pos="4572000" algn="l"/>
                <a:tab pos="5486400" algn="l"/>
              </a:tabLst>
              <a:defRPr/>
            </a:pPr>
            <a:r>
              <a:rPr lang="en-US" sz="2100" b="1" dirty="0" smtClean="0">
                <a:latin typeface="Times New Roman" pitchFamily="18" charset="0"/>
              </a:rPr>
              <a:t>Mid-term </a:t>
            </a:r>
            <a:r>
              <a:rPr lang="en-US" sz="2100" b="1" dirty="0">
                <a:latin typeface="Times New Roman" pitchFamily="18" charset="0"/>
              </a:rPr>
              <a:t>AFR (3+ to 9 years)      4.39%	      .95%         </a:t>
            </a:r>
            <a:r>
              <a:rPr lang="en-US" sz="2100" b="1" dirty="0" smtClean="0">
                <a:latin typeface="Times New Roman" pitchFamily="18" charset="0"/>
              </a:rPr>
              <a:t>1.84%</a:t>
            </a:r>
            <a:endParaRPr lang="en-US" sz="2100" b="1" dirty="0">
              <a:latin typeface="Times New Roman" pitchFamily="18" charset="0"/>
            </a:endParaRPr>
          </a:p>
          <a:p>
            <a:pPr marL="228600" indent="-228600">
              <a:lnSpc>
                <a:spcPct val="90000"/>
              </a:lnSpc>
              <a:spcBef>
                <a:spcPts val="300"/>
              </a:spcBef>
              <a:buClr>
                <a:srgbClr val="00183D"/>
              </a:buClr>
              <a:buFont typeface="Wingdings" pitchFamily="2" charset="2"/>
              <a:buChar char="§"/>
              <a:tabLst>
                <a:tab pos="3657600" algn="l"/>
                <a:tab pos="4572000" algn="l"/>
                <a:tab pos="5486400" algn="l"/>
              </a:tabLst>
              <a:defRPr/>
            </a:pPr>
            <a:r>
              <a:rPr lang="en-US" sz="2100" b="1" dirty="0">
                <a:latin typeface="Times New Roman" pitchFamily="18" charset="0"/>
              </a:rPr>
              <a:t>Long-term AFR (9+ years) 	      4.89%           </a:t>
            </a:r>
            <a:r>
              <a:rPr lang="en-US" sz="2100" b="1" dirty="0" smtClean="0">
                <a:latin typeface="Times New Roman" pitchFamily="18" charset="0"/>
              </a:rPr>
              <a:t>    </a:t>
            </a:r>
            <a:r>
              <a:rPr lang="en-US" sz="2100" b="1" dirty="0">
                <a:latin typeface="Times New Roman" pitchFamily="18" charset="0"/>
              </a:rPr>
              <a:t>2.44% </a:t>
            </a:r>
            <a:r>
              <a:rPr lang="en-US" sz="2100" b="1" dirty="0" smtClean="0">
                <a:latin typeface="Times New Roman" pitchFamily="18" charset="0"/>
              </a:rPr>
              <a:t>        3.36%</a:t>
            </a:r>
            <a:endParaRPr lang="en-US" sz="2100" b="1" dirty="0">
              <a:latin typeface="Times New Roman" pitchFamily="18" charset="0"/>
            </a:endParaRPr>
          </a:p>
          <a:p>
            <a:pPr marL="228600" indent="-228600">
              <a:lnSpc>
                <a:spcPct val="15000"/>
              </a:lnSpc>
              <a:spcBef>
                <a:spcPts val="300"/>
              </a:spcBef>
              <a:buClr>
                <a:srgbClr val="00183D"/>
              </a:buClr>
              <a:buFont typeface="Wingdings" pitchFamily="2" charset="2"/>
              <a:buNone/>
              <a:tabLst>
                <a:tab pos="3657600" algn="l"/>
                <a:tab pos="4572000" algn="l"/>
                <a:tab pos="5486400" algn="l"/>
              </a:tabLst>
              <a:defRPr/>
            </a:pPr>
            <a:endParaRPr lang="en-US" sz="2100" b="1" dirty="0">
              <a:latin typeface="Times New Roman" pitchFamily="18" charset="0"/>
            </a:endParaRPr>
          </a:p>
          <a:p>
            <a:pPr marL="228600" indent="-228600">
              <a:lnSpc>
                <a:spcPct val="90000"/>
              </a:lnSpc>
              <a:spcBef>
                <a:spcPts val="300"/>
              </a:spcBef>
              <a:buClr>
                <a:srgbClr val="00183D"/>
              </a:buClr>
              <a:buFont typeface="Wingdings" pitchFamily="2" charset="2"/>
              <a:buChar char="§"/>
              <a:tabLst>
                <a:tab pos="3657600" algn="l"/>
                <a:tab pos="4572000" algn="l"/>
                <a:tab pos="5486400" algn="l"/>
              </a:tabLst>
              <a:defRPr/>
            </a:pPr>
            <a:r>
              <a:rPr lang="en-US" sz="2100" b="1" dirty="0">
                <a:latin typeface="Times New Roman" pitchFamily="18" charset="0"/>
              </a:rPr>
              <a:t> 7520 Rate	      5.20%	    1.20%        </a:t>
            </a:r>
            <a:r>
              <a:rPr lang="en-US" sz="2100" b="1" dirty="0" smtClean="0">
                <a:latin typeface="Times New Roman" pitchFamily="18" charset="0"/>
              </a:rPr>
              <a:t>  2.20%</a:t>
            </a:r>
          </a:p>
          <a:p>
            <a:pPr>
              <a:lnSpc>
                <a:spcPct val="90000"/>
              </a:lnSpc>
              <a:spcBef>
                <a:spcPts val="300"/>
              </a:spcBef>
              <a:buClr>
                <a:srgbClr val="00183D"/>
              </a:buClr>
              <a:tabLst>
                <a:tab pos="3657600" algn="l"/>
                <a:tab pos="4572000" algn="l"/>
                <a:tab pos="5486400" algn="l"/>
              </a:tabLst>
              <a:defRPr/>
            </a:pPr>
            <a:endParaRPr lang="en-US" sz="1050" b="1" dirty="0">
              <a:latin typeface="Times New Roman" pitchFamily="18" charset="0"/>
            </a:endParaRPr>
          </a:p>
          <a:p>
            <a:pPr marL="228600" indent="-228600">
              <a:lnSpc>
                <a:spcPct val="90000"/>
              </a:lnSpc>
              <a:spcBef>
                <a:spcPts val="0"/>
              </a:spcBef>
              <a:buClr>
                <a:srgbClr val="00183D"/>
              </a:buClr>
              <a:buFont typeface="Wingdings" pitchFamily="2" charset="2"/>
              <a:buChar char="§"/>
              <a:tabLst>
                <a:tab pos="3657600" algn="l"/>
                <a:tab pos="4572000" algn="l"/>
                <a:tab pos="5486400" algn="l"/>
              </a:tabLst>
              <a:defRPr/>
            </a:pPr>
            <a:r>
              <a:rPr lang="en-US" sz="2100" b="1" dirty="0">
                <a:solidFill>
                  <a:srgbClr val="003366"/>
                </a:solidFill>
                <a:latin typeface="Times New Roman" pitchFamily="18" charset="0"/>
              </a:rPr>
              <a:t>Demand Loans – </a:t>
            </a:r>
          </a:p>
          <a:p>
            <a:pPr marL="800100" lvl="1" indent="-342900">
              <a:lnSpc>
                <a:spcPct val="90000"/>
              </a:lnSpc>
              <a:spcBef>
                <a:spcPts val="300"/>
              </a:spcBef>
              <a:buClr>
                <a:srgbClr val="00183D"/>
              </a:buClr>
              <a:buFont typeface="Courier New" panose="02070309020205020404" pitchFamily="49" charset="0"/>
              <a:buChar char="o"/>
              <a:tabLst>
                <a:tab pos="3657600" algn="l"/>
                <a:tab pos="4572000" algn="l"/>
                <a:tab pos="5486400" algn="l"/>
              </a:tabLst>
              <a:defRPr/>
            </a:pPr>
            <a:r>
              <a:rPr lang="en-US" sz="2000" dirty="0">
                <a:latin typeface="Times New Roman" pitchFamily="18" charset="0"/>
              </a:rPr>
              <a:t>Annual Demand Loan rate is published by the IRS each year.  IRS calculates rate by adding 50% of short-term January rate and 50% of short-term July rate.</a:t>
            </a:r>
          </a:p>
          <a:p>
            <a:pPr marL="800100" lvl="1" indent="-342900">
              <a:lnSpc>
                <a:spcPct val="90000"/>
              </a:lnSpc>
              <a:spcBef>
                <a:spcPts val="300"/>
              </a:spcBef>
              <a:buClr>
                <a:srgbClr val="00183D"/>
              </a:buClr>
              <a:buFont typeface="Courier New" panose="02070309020205020404" pitchFamily="49" charset="0"/>
              <a:buChar char="o"/>
              <a:tabLst>
                <a:tab pos="3657600" algn="l"/>
                <a:tab pos="4572000" algn="l"/>
                <a:tab pos="5486400" algn="l"/>
              </a:tabLst>
              <a:defRPr/>
            </a:pPr>
            <a:r>
              <a:rPr lang="en-US" sz="2000" dirty="0">
                <a:latin typeface="Times New Roman" pitchFamily="18" charset="0"/>
              </a:rPr>
              <a:t>For example, in 2012, the January rate was .19% and the July rate was .24%.  The average of .215% was rounded to .22%.  </a:t>
            </a:r>
            <a:endParaRPr lang="en-US" sz="1800" dirty="0">
              <a:latin typeface="Times New Roman" pitchFamily="18" charset="0"/>
            </a:endParaRPr>
          </a:p>
          <a:p>
            <a:pPr marL="742950" lvl="1" indent="-285750">
              <a:lnSpc>
                <a:spcPct val="90000"/>
              </a:lnSpc>
              <a:spcBef>
                <a:spcPts val="300"/>
              </a:spcBef>
              <a:buClr>
                <a:srgbClr val="00183D"/>
              </a:buClr>
              <a:buFont typeface="Courier New" panose="02070309020205020404" pitchFamily="49" charset="0"/>
              <a:buChar char="o"/>
              <a:tabLst>
                <a:tab pos="3657600" algn="l"/>
                <a:tab pos="4572000" algn="l"/>
                <a:tab pos="5486400" algn="l"/>
              </a:tabLst>
              <a:defRPr/>
            </a:pPr>
            <a:r>
              <a:rPr lang="en-US" sz="1800" b="1" dirty="0">
                <a:latin typeface="Times New Roman" pitchFamily="18" charset="0"/>
              </a:rPr>
              <a:t>Here are blended rates over past few years:</a:t>
            </a:r>
          </a:p>
          <a:p>
            <a:pPr marL="1600200" lvl="3" indent="-228600">
              <a:lnSpc>
                <a:spcPct val="90000"/>
              </a:lnSpc>
              <a:spcBef>
                <a:spcPts val="300"/>
              </a:spcBef>
              <a:buClr>
                <a:srgbClr val="00183D"/>
              </a:buClr>
              <a:buFont typeface="Wingdings" pitchFamily="2" charset="2"/>
              <a:buChar char="§"/>
              <a:tabLst>
                <a:tab pos="3657600" algn="l"/>
                <a:tab pos="4572000" algn="l"/>
                <a:tab pos="5486400" algn="l"/>
              </a:tabLst>
              <a:defRPr/>
            </a:pPr>
            <a:r>
              <a:rPr lang="en-US" sz="1800" b="1" dirty="0" smtClean="0">
                <a:solidFill>
                  <a:srgbClr val="003366"/>
                </a:solidFill>
                <a:latin typeface="Times New Roman" pitchFamily="18" charset="0"/>
              </a:rPr>
              <a:t>2014    -    .22%</a:t>
            </a:r>
          </a:p>
          <a:p>
            <a:pPr marL="1600200" lvl="3" indent="-228600">
              <a:lnSpc>
                <a:spcPct val="90000"/>
              </a:lnSpc>
              <a:spcBef>
                <a:spcPts val="300"/>
              </a:spcBef>
              <a:buClr>
                <a:srgbClr val="00183D"/>
              </a:buClr>
              <a:buFont typeface="Wingdings" pitchFamily="2" charset="2"/>
              <a:buChar char="§"/>
              <a:tabLst>
                <a:tab pos="3657600" algn="l"/>
                <a:tab pos="4572000" algn="l"/>
                <a:tab pos="5486400" algn="l"/>
              </a:tabLst>
              <a:defRPr/>
            </a:pPr>
            <a:r>
              <a:rPr lang="en-US" sz="1800" b="1" dirty="0" smtClean="0">
                <a:latin typeface="Times New Roman" pitchFamily="18" charset="0"/>
              </a:rPr>
              <a:t>2013    -    </a:t>
            </a:r>
            <a:r>
              <a:rPr lang="en-US" sz="1800" b="1" dirty="0">
                <a:latin typeface="Times New Roman" pitchFamily="18" charset="0"/>
              </a:rPr>
              <a:t>.22%		</a:t>
            </a:r>
          </a:p>
          <a:p>
            <a:pPr marL="1600200" lvl="3" indent="-228600">
              <a:lnSpc>
                <a:spcPct val="85000"/>
              </a:lnSpc>
              <a:spcBef>
                <a:spcPts val="308"/>
              </a:spcBef>
              <a:buClr>
                <a:srgbClr val="00183D"/>
              </a:buClr>
              <a:buFont typeface="Wingdings" pitchFamily="2" charset="2"/>
              <a:buChar char="§"/>
              <a:tabLst>
                <a:tab pos="3657600" algn="l"/>
                <a:tab pos="4572000" algn="l"/>
                <a:tab pos="5486400" algn="l"/>
              </a:tabLst>
              <a:defRPr/>
            </a:pPr>
            <a:r>
              <a:rPr lang="en-US" sz="1800" b="1" dirty="0">
                <a:latin typeface="Times New Roman" pitchFamily="18" charset="0"/>
              </a:rPr>
              <a:t>2012    -    .22%		</a:t>
            </a:r>
            <a:endParaRPr lang="en-US" sz="1800" dirty="0">
              <a:latin typeface="Times New Roman" pitchFamily="18" charset="0"/>
            </a:endParaRPr>
          </a:p>
          <a:p>
            <a:pPr marL="1600200" lvl="3" indent="-228600">
              <a:lnSpc>
                <a:spcPct val="85000"/>
              </a:lnSpc>
              <a:spcBef>
                <a:spcPts val="308"/>
              </a:spcBef>
              <a:buClr>
                <a:srgbClr val="00183D"/>
              </a:buClr>
              <a:buFont typeface="Wingdings" pitchFamily="2" charset="2"/>
              <a:buChar char="§"/>
              <a:tabLst>
                <a:tab pos="3657600" algn="l"/>
                <a:tab pos="4572000" algn="l"/>
                <a:tab pos="5486400" algn="l"/>
              </a:tabLst>
              <a:defRPr/>
            </a:pPr>
            <a:r>
              <a:rPr lang="en-US" sz="1800" b="1" dirty="0">
                <a:latin typeface="Times New Roman" pitchFamily="18" charset="0"/>
              </a:rPr>
              <a:t>2011    -    .40%</a:t>
            </a:r>
          </a:p>
          <a:p>
            <a:pPr marL="228600" indent="-228600">
              <a:lnSpc>
                <a:spcPct val="90000"/>
              </a:lnSpc>
              <a:spcAft>
                <a:spcPct val="20000"/>
              </a:spcAft>
              <a:buClr>
                <a:srgbClr val="00183D"/>
              </a:buClr>
              <a:buFont typeface="Wingdings" pitchFamily="2" charset="2"/>
              <a:buNone/>
              <a:tabLst>
                <a:tab pos="3657600" algn="l"/>
                <a:tab pos="4572000" algn="l"/>
                <a:tab pos="5486400" algn="l"/>
              </a:tabLst>
              <a:defRPr/>
            </a:pPr>
            <a:r>
              <a:rPr lang="en-US" sz="2200" b="1" dirty="0">
                <a:effectLst>
                  <a:outerShdw blurRad="38100" dist="38100" dir="2700000" algn="tl">
                    <a:srgbClr val="C0C0C0"/>
                  </a:outerShdw>
                </a:effectLst>
                <a:latin typeface="Garamond" pitchFamily="18" charset="0"/>
              </a:rPr>
              <a:t>		</a:t>
            </a:r>
            <a:r>
              <a:rPr lang="en-US" sz="2000" b="1" dirty="0">
                <a:effectLst>
                  <a:outerShdw blurRad="38100" dist="38100" dir="2700000" algn="tl">
                    <a:srgbClr val="C0C0C0"/>
                  </a:outerShdw>
                </a:effectLst>
                <a:latin typeface="Garamond" pitchFamily="18" charset="0"/>
              </a:rPr>
              <a:t>		</a:t>
            </a:r>
            <a:endParaRPr lang="en-US" sz="2200" dirty="0">
              <a:latin typeface="Times New Roman" pitchFamily="18" charset="0"/>
            </a:endParaRPr>
          </a:p>
        </p:txBody>
      </p:sp>
      <p:sp>
        <p:nvSpPr>
          <p:cNvPr id="29701" name="TextBox 1"/>
          <p:cNvSpPr txBox="1">
            <a:spLocks noChangeArrowheads="1"/>
          </p:cNvSpPr>
          <p:nvPr/>
        </p:nvSpPr>
        <p:spPr bwMode="auto">
          <a:xfrm>
            <a:off x="3429000" y="5648883"/>
            <a:ext cx="4038600" cy="1149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tabLst>
                <a:tab pos="3657600" algn="l"/>
                <a:tab pos="4572000" algn="l"/>
                <a:tab pos="5486400" algn="l"/>
              </a:tabLst>
              <a:defRPr sz="2400">
                <a:solidFill>
                  <a:schemeClr val="tx1"/>
                </a:solidFill>
                <a:latin typeface="Arial" charset="0"/>
                <a:ea typeface="ＭＳ Ｐゴシック" pitchFamily="34" charset="-128"/>
              </a:defRPr>
            </a:lvl1pPr>
            <a:lvl2pPr marL="742950" indent="-285750" eaLnBrk="0" hangingPunct="0">
              <a:tabLst>
                <a:tab pos="3657600" algn="l"/>
                <a:tab pos="4572000" algn="l"/>
                <a:tab pos="5486400" algn="l"/>
              </a:tabLst>
              <a:defRPr sz="2400">
                <a:solidFill>
                  <a:schemeClr val="tx1"/>
                </a:solidFill>
                <a:latin typeface="Arial" charset="0"/>
                <a:ea typeface="ＭＳ Ｐゴシック" pitchFamily="34" charset="-128"/>
              </a:defRPr>
            </a:lvl2pPr>
            <a:lvl3pPr marL="1143000" indent="-228600" eaLnBrk="0" hangingPunct="0">
              <a:tabLst>
                <a:tab pos="3657600" algn="l"/>
                <a:tab pos="4572000" algn="l"/>
                <a:tab pos="5486400" algn="l"/>
              </a:tabLst>
              <a:defRPr sz="2400">
                <a:solidFill>
                  <a:schemeClr val="tx1"/>
                </a:solidFill>
                <a:latin typeface="Arial" charset="0"/>
                <a:ea typeface="ＭＳ Ｐゴシック" pitchFamily="34" charset="-128"/>
              </a:defRPr>
            </a:lvl3pPr>
            <a:lvl4pPr marL="1600200" indent="-228600" eaLnBrk="0" hangingPunct="0">
              <a:tabLst>
                <a:tab pos="3657600" algn="l"/>
                <a:tab pos="4572000" algn="l"/>
                <a:tab pos="5486400" algn="l"/>
              </a:tabLst>
              <a:defRPr sz="2400">
                <a:solidFill>
                  <a:schemeClr val="tx1"/>
                </a:solidFill>
                <a:latin typeface="Arial" charset="0"/>
                <a:ea typeface="ＭＳ Ｐゴシック" pitchFamily="34" charset="-128"/>
              </a:defRPr>
            </a:lvl4pPr>
            <a:lvl5pPr marL="2057400" indent="-228600" eaLnBrk="0" hangingPunct="0">
              <a:tabLst>
                <a:tab pos="3657600" algn="l"/>
                <a:tab pos="4572000" algn="l"/>
                <a:tab pos="5486400" algn="l"/>
              </a:tabLst>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tabLst>
                <a:tab pos="3657600" algn="l"/>
                <a:tab pos="4572000" algn="l"/>
                <a:tab pos="5486400" algn="l"/>
              </a:tabLs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tabLst>
                <a:tab pos="3657600" algn="l"/>
                <a:tab pos="4572000" algn="l"/>
                <a:tab pos="5486400" algn="l"/>
              </a:tabLs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tabLst>
                <a:tab pos="3657600" algn="l"/>
                <a:tab pos="4572000" algn="l"/>
                <a:tab pos="5486400" algn="l"/>
              </a:tabLs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tabLst>
                <a:tab pos="3657600" algn="l"/>
                <a:tab pos="4572000" algn="l"/>
                <a:tab pos="5486400" algn="l"/>
              </a:tabLst>
              <a:defRPr sz="2400">
                <a:solidFill>
                  <a:schemeClr val="tx1"/>
                </a:solidFill>
                <a:latin typeface="Arial" charset="0"/>
                <a:ea typeface="ＭＳ Ｐゴシック" pitchFamily="34" charset="-128"/>
              </a:defRPr>
            </a:lvl9pPr>
          </a:lstStyle>
          <a:p>
            <a:pPr lvl="2" eaLnBrk="1" hangingPunct="1">
              <a:lnSpc>
                <a:spcPct val="85000"/>
              </a:lnSpc>
              <a:spcBef>
                <a:spcPts val="313"/>
              </a:spcBef>
              <a:buClr>
                <a:srgbClr val="00183D"/>
              </a:buClr>
              <a:buFont typeface="Wingdings" pitchFamily="2" charset="2"/>
              <a:buChar char="§"/>
            </a:pPr>
            <a:r>
              <a:rPr lang="en-US" sz="1800" b="1" dirty="0">
                <a:latin typeface="Times New Roman" pitchFamily="18" charset="0"/>
              </a:rPr>
              <a:t>2010    -    .59%</a:t>
            </a:r>
          </a:p>
          <a:p>
            <a:pPr lvl="2" eaLnBrk="1" hangingPunct="1">
              <a:lnSpc>
                <a:spcPct val="85000"/>
              </a:lnSpc>
              <a:spcBef>
                <a:spcPts val="313"/>
              </a:spcBef>
              <a:buClr>
                <a:srgbClr val="00183D"/>
              </a:buClr>
              <a:buFont typeface="Wingdings" pitchFamily="2" charset="2"/>
              <a:buChar char="§"/>
            </a:pPr>
            <a:r>
              <a:rPr lang="en-US" altLang="en-US" sz="1800" b="1" dirty="0" smtClean="0">
                <a:latin typeface="Times New Roman" pitchFamily="18" charset="0"/>
              </a:rPr>
              <a:t>2009    </a:t>
            </a:r>
            <a:r>
              <a:rPr lang="en-US" altLang="en-US" sz="1800" b="1" dirty="0">
                <a:latin typeface="Times New Roman" pitchFamily="18" charset="0"/>
              </a:rPr>
              <a:t>-    .82%</a:t>
            </a:r>
          </a:p>
          <a:p>
            <a:pPr lvl="2" eaLnBrk="1" hangingPunct="1">
              <a:lnSpc>
                <a:spcPct val="85000"/>
              </a:lnSpc>
              <a:spcBef>
                <a:spcPts val="313"/>
              </a:spcBef>
              <a:buClr>
                <a:srgbClr val="00183D"/>
              </a:buClr>
              <a:buFont typeface="Wingdings" pitchFamily="2" charset="2"/>
              <a:buChar char="§"/>
            </a:pPr>
            <a:r>
              <a:rPr lang="en-US" altLang="en-US" sz="1800" b="1" dirty="0">
                <a:latin typeface="Times New Roman" pitchFamily="18" charset="0"/>
              </a:rPr>
              <a:t>2008    -  2.80%</a:t>
            </a:r>
          </a:p>
          <a:p>
            <a:pPr lvl="2" eaLnBrk="1" hangingPunct="1">
              <a:lnSpc>
                <a:spcPct val="85000"/>
              </a:lnSpc>
              <a:spcBef>
                <a:spcPts val="313"/>
              </a:spcBef>
              <a:buClr>
                <a:srgbClr val="00183D"/>
              </a:buClr>
              <a:buFont typeface="Wingdings" pitchFamily="2" charset="2"/>
              <a:buChar char="§"/>
            </a:pPr>
            <a:r>
              <a:rPr lang="en-US" altLang="en-US" sz="1800" b="1" dirty="0">
                <a:latin typeface="Times New Roman" pitchFamily="18" charset="0"/>
              </a:rPr>
              <a:t>2007    -  4.92%</a:t>
            </a:r>
          </a:p>
        </p:txBody>
      </p:sp>
    </p:spTree>
    <p:extLst>
      <p:ext uri="{BB962C8B-B14F-4D97-AF65-F5344CB8AC3E}">
        <p14:creationId xmlns:p14="http://schemas.microsoft.com/office/powerpoint/2010/main" val="2514593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4"/>
          <p:cNvSpPr>
            <a:spLocks noGrp="1"/>
          </p:cNvSpPr>
          <p:nvPr>
            <p:ph type="sldNum" sz="quarter" idx="11"/>
          </p:nvPr>
        </p:nvSpPr>
        <p:spPr/>
        <p:txBody>
          <a:bodyPr/>
          <a:lstStyle>
            <a:lvl1pPr>
              <a:defRPr sz="2600">
                <a:solidFill>
                  <a:schemeClr val="tx1"/>
                </a:solidFill>
                <a:latin typeface="Times New Roman" pitchFamily="18" charset="0"/>
                <a:ea typeface="ＭＳ Ｐゴシック" pitchFamily="34" charset="-128"/>
              </a:defRPr>
            </a:lvl1pPr>
            <a:lvl2pPr>
              <a:defRPr sz="2000">
                <a:solidFill>
                  <a:schemeClr val="tx1"/>
                </a:solidFill>
                <a:latin typeface="Times New Roman" pitchFamily="18" charset="0"/>
                <a:ea typeface="ＭＳ Ｐゴシック" pitchFamily="34" charset="-128"/>
              </a:defRPr>
            </a:lvl2pPr>
            <a:lvl3pPr>
              <a:defRPr sz="2000">
                <a:solidFill>
                  <a:schemeClr val="tx1"/>
                </a:solidFill>
                <a:latin typeface="Times New Roman" pitchFamily="18" charset="0"/>
                <a:ea typeface="ＭＳ Ｐゴシック" pitchFamily="34" charset="-128"/>
              </a:defRPr>
            </a:lvl3pPr>
            <a:lvl4pPr>
              <a:defRPr sz="2000">
                <a:solidFill>
                  <a:schemeClr val="tx1"/>
                </a:solidFill>
                <a:latin typeface="Times New Roman" pitchFamily="18" charset="0"/>
                <a:ea typeface="ＭＳ Ｐゴシック" pitchFamily="34" charset="-128"/>
              </a:defRPr>
            </a:lvl4pPr>
            <a:lvl5pPr>
              <a:defRPr sz="2000">
                <a:solidFill>
                  <a:schemeClr val="tx1"/>
                </a:solidFill>
                <a:latin typeface="Times New Roman" pitchFamily="18" charset="0"/>
                <a:ea typeface="ＭＳ Ｐゴシック" pitchFamily="34" charset="-128"/>
              </a:defRPr>
            </a:lvl5pPr>
            <a:lvl6pPr eaLnBrk="0" hangingPunct="0">
              <a:defRPr sz="2000">
                <a:solidFill>
                  <a:schemeClr val="tx1"/>
                </a:solidFill>
                <a:latin typeface="Times New Roman" pitchFamily="18" charset="0"/>
                <a:ea typeface="ＭＳ Ｐゴシック" pitchFamily="34" charset="-128"/>
              </a:defRPr>
            </a:lvl6pPr>
            <a:lvl7pPr eaLnBrk="0" hangingPunct="0">
              <a:defRPr sz="2000">
                <a:solidFill>
                  <a:schemeClr val="tx1"/>
                </a:solidFill>
                <a:latin typeface="Times New Roman" pitchFamily="18" charset="0"/>
                <a:ea typeface="ＭＳ Ｐゴシック" pitchFamily="34" charset="-128"/>
              </a:defRPr>
            </a:lvl7pPr>
            <a:lvl8pPr eaLnBrk="0" hangingPunct="0">
              <a:defRPr sz="2000">
                <a:solidFill>
                  <a:schemeClr val="tx1"/>
                </a:solidFill>
                <a:latin typeface="Times New Roman" pitchFamily="18" charset="0"/>
                <a:ea typeface="ＭＳ Ｐゴシック" pitchFamily="34" charset="-128"/>
              </a:defRPr>
            </a:lvl8pPr>
            <a:lvl9pPr eaLnBrk="0" hangingPunct="0">
              <a:defRPr sz="2000">
                <a:solidFill>
                  <a:schemeClr val="tx1"/>
                </a:solidFill>
                <a:latin typeface="Times New Roman" pitchFamily="18" charset="0"/>
                <a:ea typeface="ＭＳ Ｐゴシック" pitchFamily="34" charset="-128"/>
              </a:defRPr>
            </a:lvl9pPr>
          </a:lstStyle>
          <a:p>
            <a:pPr>
              <a:defRPr/>
            </a:pPr>
            <a:fld id="{3FA602AF-6277-4CDE-AE64-F26BBD0D83DF}" type="slidenum">
              <a:rPr lang="en-US" altLang="en-US" sz="1400" smtClean="0">
                <a:latin typeface="Arial" charset="0"/>
              </a:rPr>
              <a:pPr>
                <a:defRPr/>
              </a:pPr>
              <a:t>19</a:t>
            </a:fld>
            <a:endParaRPr lang="en-US" altLang="en-US" sz="1400" smtClean="0">
              <a:latin typeface="Arial" charset="0"/>
            </a:endParaRPr>
          </a:p>
        </p:txBody>
      </p:sp>
      <p:sp>
        <p:nvSpPr>
          <p:cNvPr id="36867" name="Rectangle 2"/>
          <p:cNvSpPr>
            <a:spLocks noGrp="1" noChangeArrowheads="1"/>
          </p:cNvSpPr>
          <p:nvPr>
            <p:ph type="title"/>
          </p:nvPr>
        </p:nvSpPr>
        <p:spPr>
          <a:xfrm>
            <a:off x="228600" y="228600"/>
            <a:ext cx="7772400" cy="533400"/>
          </a:xfrm>
        </p:spPr>
        <p:txBody>
          <a:bodyPr/>
          <a:lstStyle/>
          <a:p>
            <a:pPr eaLnBrk="1" hangingPunct="1"/>
            <a:r>
              <a:rPr lang="en-US" altLang="en-US" smtClean="0"/>
              <a:t>What’s Hot</a:t>
            </a:r>
          </a:p>
        </p:txBody>
      </p:sp>
      <p:sp>
        <p:nvSpPr>
          <p:cNvPr id="36868" name="Rectangle 3"/>
          <p:cNvSpPr>
            <a:spLocks noGrp="1" noChangeArrowheads="1"/>
          </p:cNvSpPr>
          <p:nvPr>
            <p:ph type="body" idx="1"/>
          </p:nvPr>
        </p:nvSpPr>
        <p:spPr>
          <a:xfrm>
            <a:off x="685800" y="2514600"/>
            <a:ext cx="8001000" cy="3733800"/>
          </a:xfrm>
        </p:spPr>
        <p:txBody>
          <a:bodyPr/>
          <a:lstStyle/>
          <a:p>
            <a:pPr eaLnBrk="1" hangingPunct="1">
              <a:buFont typeface="Wingdings" pitchFamily="2" charset="2"/>
              <a:buNone/>
            </a:pPr>
            <a:r>
              <a:rPr lang="en-US" altLang="en-US" sz="4400" smtClean="0"/>
              <a:t>Anything Other Than Taxes?</a:t>
            </a:r>
          </a:p>
          <a:p>
            <a:pPr eaLnBrk="1" hangingPunct="1">
              <a:buFont typeface="Wingdings" pitchFamily="2" charset="2"/>
              <a:buNone/>
            </a:pPr>
            <a:endParaRPr lang="en-US" altLang="en-US" sz="2400" smtClean="0"/>
          </a:p>
          <a:p>
            <a:pPr eaLnBrk="1" hangingPunct="1"/>
            <a:endParaRPr lang="en-US" altLang="en-US" sz="2000" smtClean="0"/>
          </a:p>
        </p:txBody>
      </p:sp>
    </p:spTree>
    <p:extLst>
      <p:ext uri="{BB962C8B-B14F-4D97-AF65-F5344CB8AC3E}">
        <p14:creationId xmlns:p14="http://schemas.microsoft.com/office/powerpoint/2010/main" val="826414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4"/>
          <p:cNvSpPr>
            <a:spLocks noGrp="1"/>
          </p:cNvSpPr>
          <p:nvPr>
            <p:ph type="sldNum" sz="quarter" idx="11"/>
          </p:nvPr>
        </p:nvSpPr>
        <p:spPr/>
        <p:txBody>
          <a:bodyPr/>
          <a:lstStyle>
            <a:lvl1pPr>
              <a:defRPr sz="2600">
                <a:solidFill>
                  <a:schemeClr val="tx1"/>
                </a:solidFill>
                <a:latin typeface="Times New Roman" pitchFamily="18" charset="0"/>
                <a:ea typeface="ＭＳ Ｐゴシック" pitchFamily="34" charset="-128"/>
              </a:defRPr>
            </a:lvl1pPr>
            <a:lvl2pPr>
              <a:defRPr sz="2000">
                <a:solidFill>
                  <a:schemeClr val="tx1"/>
                </a:solidFill>
                <a:latin typeface="Times New Roman" pitchFamily="18" charset="0"/>
                <a:ea typeface="ＭＳ Ｐゴシック" pitchFamily="34" charset="-128"/>
              </a:defRPr>
            </a:lvl2pPr>
            <a:lvl3pPr>
              <a:defRPr sz="2000">
                <a:solidFill>
                  <a:schemeClr val="tx1"/>
                </a:solidFill>
                <a:latin typeface="Times New Roman" pitchFamily="18" charset="0"/>
                <a:ea typeface="ＭＳ Ｐゴシック" pitchFamily="34" charset="-128"/>
              </a:defRPr>
            </a:lvl3pPr>
            <a:lvl4pPr>
              <a:defRPr sz="2000">
                <a:solidFill>
                  <a:schemeClr val="tx1"/>
                </a:solidFill>
                <a:latin typeface="Times New Roman" pitchFamily="18" charset="0"/>
                <a:ea typeface="ＭＳ Ｐゴシック" pitchFamily="34" charset="-128"/>
              </a:defRPr>
            </a:lvl4pPr>
            <a:lvl5pPr>
              <a:defRPr sz="2000">
                <a:solidFill>
                  <a:schemeClr val="tx1"/>
                </a:solidFill>
                <a:latin typeface="Times New Roman" pitchFamily="18" charset="0"/>
                <a:ea typeface="ＭＳ Ｐゴシック" pitchFamily="34" charset="-128"/>
              </a:defRPr>
            </a:lvl5pPr>
            <a:lvl6pPr eaLnBrk="0" hangingPunct="0">
              <a:defRPr sz="2000">
                <a:solidFill>
                  <a:schemeClr val="tx1"/>
                </a:solidFill>
                <a:latin typeface="Times New Roman" pitchFamily="18" charset="0"/>
                <a:ea typeface="ＭＳ Ｐゴシック" pitchFamily="34" charset="-128"/>
              </a:defRPr>
            </a:lvl6pPr>
            <a:lvl7pPr eaLnBrk="0" hangingPunct="0">
              <a:defRPr sz="2000">
                <a:solidFill>
                  <a:schemeClr val="tx1"/>
                </a:solidFill>
                <a:latin typeface="Times New Roman" pitchFamily="18" charset="0"/>
                <a:ea typeface="ＭＳ Ｐゴシック" pitchFamily="34" charset="-128"/>
              </a:defRPr>
            </a:lvl7pPr>
            <a:lvl8pPr eaLnBrk="0" hangingPunct="0">
              <a:defRPr sz="2000">
                <a:solidFill>
                  <a:schemeClr val="tx1"/>
                </a:solidFill>
                <a:latin typeface="Times New Roman" pitchFamily="18" charset="0"/>
                <a:ea typeface="ＭＳ Ｐゴシック" pitchFamily="34" charset="-128"/>
              </a:defRPr>
            </a:lvl8pPr>
            <a:lvl9pPr eaLnBrk="0" hangingPunct="0">
              <a:defRPr sz="2000">
                <a:solidFill>
                  <a:schemeClr val="tx1"/>
                </a:solidFill>
                <a:latin typeface="Times New Roman" pitchFamily="18" charset="0"/>
                <a:ea typeface="ＭＳ Ｐゴシック" pitchFamily="34" charset="-128"/>
              </a:defRPr>
            </a:lvl9pPr>
          </a:lstStyle>
          <a:p>
            <a:pPr>
              <a:defRPr/>
            </a:pPr>
            <a:fld id="{AA408D4B-7CE9-4F93-8C72-923E3990D5DD}" type="slidenum">
              <a:rPr lang="en-US" altLang="en-US" sz="1400" smtClean="0">
                <a:latin typeface="Arial" charset="0"/>
              </a:rPr>
              <a:pPr>
                <a:defRPr/>
              </a:pPr>
              <a:t>2</a:t>
            </a:fld>
            <a:endParaRPr lang="en-US" altLang="en-US" sz="1400" smtClean="0">
              <a:latin typeface="Arial" charset="0"/>
            </a:endParaRPr>
          </a:p>
        </p:txBody>
      </p:sp>
      <p:sp>
        <p:nvSpPr>
          <p:cNvPr id="6147" name="Rectangle 4"/>
          <p:cNvSpPr>
            <a:spLocks noGrp="1" noChangeArrowheads="1"/>
          </p:cNvSpPr>
          <p:nvPr>
            <p:ph type="title"/>
          </p:nvPr>
        </p:nvSpPr>
        <p:spPr/>
        <p:txBody>
          <a:bodyPr/>
          <a:lstStyle/>
          <a:p>
            <a:pPr eaLnBrk="1" hangingPunct="1"/>
            <a:r>
              <a:rPr lang="en-US" altLang="en-US" smtClean="0"/>
              <a:t>Disclaimer</a:t>
            </a:r>
          </a:p>
        </p:txBody>
      </p:sp>
      <p:sp>
        <p:nvSpPr>
          <p:cNvPr id="6148" name="Rectangle 5"/>
          <p:cNvSpPr>
            <a:spLocks noGrp="1" noChangeArrowheads="1"/>
          </p:cNvSpPr>
          <p:nvPr>
            <p:ph type="body" idx="1"/>
          </p:nvPr>
        </p:nvSpPr>
        <p:spPr>
          <a:xfrm>
            <a:off x="457200" y="1371600"/>
            <a:ext cx="8077200" cy="4800600"/>
          </a:xfrm>
        </p:spPr>
        <p:txBody>
          <a:bodyPr/>
          <a:lstStyle/>
          <a:p>
            <a:pPr marL="0" indent="0" eaLnBrk="1" hangingPunct="1">
              <a:lnSpc>
                <a:spcPct val="80000"/>
              </a:lnSpc>
              <a:buFont typeface="Wingdings" pitchFamily="2" charset="2"/>
              <a:buNone/>
            </a:pPr>
            <a:endParaRPr lang="en-US" altLang="en-US" sz="1800" smtClean="0"/>
          </a:p>
          <a:p>
            <a:pPr marL="0" indent="0" eaLnBrk="1" hangingPunct="1">
              <a:lnSpc>
                <a:spcPct val="90000"/>
              </a:lnSpc>
              <a:buFont typeface="Wingdings" pitchFamily="2" charset="2"/>
              <a:buNone/>
            </a:pPr>
            <a:r>
              <a:rPr lang="en-US" altLang="en-US" sz="2800" smtClean="0">
                <a:cs typeface="Times New Roman" pitchFamily="18" charset="0"/>
              </a:rPr>
              <a:t>The information provided is not written or intended as specific tax or legal advice and may not be relied on for purposes of avoiding any federal tax penalties.  </a:t>
            </a:r>
          </a:p>
          <a:p>
            <a:pPr marL="0" indent="0" eaLnBrk="1" hangingPunct="1">
              <a:lnSpc>
                <a:spcPct val="90000"/>
              </a:lnSpc>
              <a:buClr>
                <a:schemeClr val="bg1"/>
              </a:buClr>
              <a:buFontTx/>
              <a:buNone/>
            </a:pPr>
            <a:r>
              <a:rPr lang="en-US" altLang="en-US" sz="2800" smtClean="0">
                <a:cs typeface="Times New Roman" pitchFamily="18" charset="0"/>
              </a:rPr>
              <a:t>MassMutual, its employees and representatives are not authorized to give tax or legal advice. Individuals are encouraged to seek advice from their own tax or legal counsel.   </a:t>
            </a:r>
          </a:p>
          <a:p>
            <a:pPr marL="0" indent="0" eaLnBrk="1" hangingPunct="1">
              <a:lnSpc>
                <a:spcPct val="90000"/>
              </a:lnSpc>
              <a:buClr>
                <a:schemeClr val="bg1"/>
              </a:buClr>
              <a:buFontTx/>
              <a:buNone/>
            </a:pPr>
            <a:r>
              <a:rPr lang="en-US" altLang="en-US" sz="2800" smtClean="0">
                <a:cs typeface="Times New Roman" pitchFamily="18" charset="0"/>
              </a:rPr>
              <a:t>Individuals involved in the estate planning process should work with an estate planning team, including their own personal legal or tax counsel.  </a:t>
            </a:r>
          </a:p>
          <a:p>
            <a:pPr marL="0" indent="0" eaLnBrk="1" hangingPunct="1">
              <a:buFont typeface="Wingdings" pitchFamily="2" charset="2"/>
              <a:buNone/>
            </a:pPr>
            <a:endParaRPr lang="en-US" altLang="en-US" sz="2800" smtClean="0"/>
          </a:p>
          <a:p>
            <a:pPr marL="0" indent="0" eaLnBrk="1" hangingPunct="1">
              <a:lnSpc>
                <a:spcPct val="80000"/>
              </a:lnSpc>
              <a:buFont typeface="Wingdings" pitchFamily="2" charset="2"/>
              <a:buNone/>
            </a:pPr>
            <a:endParaRPr lang="en-US" altLang="en-US" sz="2800" smtClean="0"/>
          </a:p>
          <a:p>
            <a:pPr marL="0" indent="0" eaLnBrk="1" hangingPunct="1">
              <a:lnSpc>
                <a:spcPct val="80000"/>
              </a:lnSpc>
            </a:pPr>
            <a:endParaRPr lang="en-US" altLang="en-US" sz="2200" smtClean="0"/>
          </a:p>
        </p:txBody>
      </p:sp>
    </p:spTree>
    <p:extLst>
      <p:ext uri="{BB962C8B-B14F-4D97-AF65-F5344CB8AC3E}">
        <p14:creationId xmlns:p14="http://schemas.microsoft.com/office/powerpoint/2010/main" val="256834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4"/>
          <p:cNvSpPr>
            <a:spLocks noGrp="1"/>
          </p:cNvSpPr>
          <p:nvPr>
            <p:ph type="sldNum" sz="quarter" idx="11"/>
          </p:nvPr>
        </p:nvSpPr>
        <p:spPr/>
        <p:txBody>
          <a:bodyPr/>
          <a:lstStyle>
            <a:lvl1pPr>
              <a:defRPr sz="2600">
                <a:solidFill>
                  <a:schemeClr val="tx1"/>
                </a:solidFill>
                <a:latin typeface="Times New Roman" pitchFamily="18" charset="0"/>
                <a:ea typeface="ＭＳ Ｐゴシック" pitchFamily="34" charset="-128"/>
              </a:defRPr>
            </a:lvl1pPr>
            <a:lvl2pPr>
              <a:defRPr sz="2000">
                <a:solidFill>
                  <a:schemeClr val="tx1"/>
                </a:solidFill>
                <a:latin typeface="Times New Roman" pitchFamily="18" charset="0"/>
                <a:ea typeface="ＭＳ Ｐゴシック" pitchFamily="34" charset="-128"/>
              </a:defRPr>
            </a:lvl2pPr>
            <a:lvl3pPr>
              <a:defRPr sz="2000">
                <a:solidFill>
                  <a:schemeClr val="tx1"/>
                </a:solidFill>
                <a:latin typeface="Times New Roman" pitchFamily="18" charset="0"/>
                <a:ea typeface="ＭＳ Ｐゴシック" pitchFamily="34" charset="-128"/>
              </a:defRPr>
            </a:lvl3pPr>
            <a:lvl4pPr>
              <a:defRPr sz="2000">
                <a:solidFill>
                  <a:schemeClr val="tx1"/>
                </a:solidFill>
                <a:latin typeface="Times New Roman" pitchFamily="18" charset="0"/>
                <a:ea typeface="ＭＳ Ｐゴシック" pitchFamily="34" charset="-128"/>
              </a:defRPr>
            </a:lvl4pPr>
            <a:lvl5pPr>
              <a:defRPr sz="2000">
                <a:solidFill>
                  <a:schemeClr val="tx1"/>
                </a:solidFill>
                <a:latin typeface="Times New Roman" pitchFamily="18" charset="0"/>
                <a:ea typeface="ＭＳ Ｐゴシック" pitchFamily="34" charset="-128"/>
              </a:defRPr>
            </a:lvl5pPr>
            <a:lvl6pPr eaLnBrk="0" hangingPunct="0">
              <a:defRPr sz="2000">
                <a:solidFill>
                  <a:schemeClr val="tx1"/>
                </a:solidFill>
                <a:latin typeface="Times New Roman" pitchFamily="18" charset="0"/>
                <a:ea typeface="ＭＳ Ｐゴシック" pitchFamily="34" charset="-128"/>
              </a:defRPr>
            </a:lvl6pPr>
            <a:lvl7pPr eaLnBrk="0" hangingPunct="0">
              <a:defRPr sz="2000">
                <a:solidFill>
                  <a:schemeClr val="tx1"/>
                </a:solidFill>
                <a:latin typeface="Times New Roman" pitchFamily="18" charset="0"/>
                <a:ea typeface="ＭＳ Ｐゴシック" pitchFamily="34" charset="-128"/>
              </a:defRPr>
            </a:lvl7pPr>
            <a:lvl8pPr eaLnBrk="0" hangingPunct="0">
              <a:defRPr sz="2000">
                <a:solidFill>
                  <a:schemeClr val="tx1"/>
                </a:solidFill>
                <a:latin typeface="Times New Roman" pitchFamily="18" charset="0"/>
                <a:ea typeface="ＭＳ Ｐゴシック" pitchFamily="34" charset="-128"/>
              </a:defRPr>
            </a:lvl8pPr>
            <a:lvl9pPr eaLnBrk="0" hangingPunct="0">
              <a:defRPr sz="2000">
                <a:solidFill>
                  <a:schemeClr val="tx1"/>
                </a:solidFill>
                <a:latin typeface="Times New Roman" pitchFamily="18" charset="0"/>
                <a:ea typeface="ＭＳ Ｐゴシック" pitchFamily="34" charset="-128"/>
              </a:defRPr>
            </a:lvl9pPr>
          </a:lstStyle>
          <a:p>
            <a:pPr>
              <a:defRPr/>
            </a:pPr>
            <a:fld id="{C1BB4343-5AA3-4018-822C-DE2224DACCC2}" type="slidenum">
              <a:rPr lang="en-US" altLang="en-US" sz="1400" smtClean="0">
                <a:latin typeface="Arial" charset="0"/>
              </a:rPr>
              <a:pPr>
                <a:defRPr/>
              </a:pPr>
              <a:t>20</a:t>
            </a:fld>
            <a:endParaRPr lang="en-US" altLang="en-US" sz="1400" smtClean="0">
              <a:latin typeface="Arial" charset="0"/>
            </a:endParaRPr>
          </a:p>
        </p:txBody>
      </p:sp>
      <p:sp>
        <p:nvSpPr>
          <p:cNvPr id="50179" name="Rectangle 3"/>
          <p:cNvSpPr>
            <a:spLocks noGrp="1" noChangeArrowheads="1"/>
          </p:cNvSpPr>
          <p:nvPr>
            <p:ph type="body" idx="1"/>
          </p:nvPr>
        </p:nvSpPr>
        <p:spPr>
          <a:xfrm>
            <a:off x="457200" y="1219200"/>
            <a:ext cx="8001000" cy="4953000"/>
          </a:xfrm>
        </p:spPr>
        <p:txBody>
          <a:bodyPr/>
          <a:lstStyle/>
          <a:p>
            <a:pPr eaLnBrk="1" hangingPunct="1"/>
            <a:r>
              <a:rPr lang="en-US" altLang="en-US" smtClean="0"/>
              <a:t>The next Big Thing??</a:t>
            </a:r>
          </a:p>
          <a:p>
            <a:pPr eaLnBrk="1" hangingPunct="1"/>
            <a:r>
              <a:rPr lang="en-US" altLang="en-US" smtClean="0"/>
              <a:t>As of 2012 18 states have adopted decanting legislation</a:t>
            </a:r>
          </a:p>
          <a:p>
            <a:pPr eaLnBrk="1" hangingPunct="1"/>
            <a:r>
              <a:rPr lang="en-US" altLang="en-US" smtClean="0"/>
              <a:t>New York was the first 1992</a:t>
            </a:r>
          </a:p>
          <a:p>
            <a:pPr eaLnBrk="1" hangingPunct="1"/>
            <a:r>
              <a:rPr lang="en-US" altLang="en-US" smtClean="0"/>
              <a:t>Virginia, Illinois 2012</a:t>
            </a:r>
          </a:p>
          <a:p>
            <a:pPr eaLnBrk="1" hangingPunct="1"/>
            <a:r>
              <a:rPr lang="en-US" altLang="en-US" smtClean="0"/>
              <a:t>Rev. Rul. 2011-101</a:t>
            </a:r>
          </a:p>
        </p:txBody>
      </p:sp>
      <p:sp>
        <p:nvSpPr>
          <p:cNvPr id="50180" name="Rectangle 5"/>
          <p:cNvSpPr>
            <a:spLocks noGrp="1" noChangeArrowheads="1"/>
          </p:cNvSpPr>
          <p:nvPr>
            <p:ph type="title"/>
          </p:nvPr>
        </p:nvSpPr>
        <p:spPr>
          <a:noFill/>
        </p:spPr>
        <p:txBody>
          <a:bodyPr/>
          <a:lstStyle/>
          <a:p>
            <a:pPr eaLnBrk="1" hangingPunct="1"/>
            <a:r>
              <a:rPr lang="en-US" altLang="en-US" smtClean="0"/>
              <a:t>Trust Decanting</a:t>
            </a:r>
          </a:p>
        </p:txBody>
      </p:sp>
      <p:sp>
        <p:nvSpPr>
          <p:cNvPr id="50181" name="TextBox 1"/>
          <p:cNvSpPr txBox="1">
            <a:spLocks noChangeArrowheads="1"/>
          </p:cNvSpPr>
          <p:nvPr/>
        </p:nvSpPr>
        <p:spPr bwMode="auto">
          <a:xfrm>
            <a:off x="762000" y="4876800"/>
            <a:ext cx="7543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altLang="en-US" sz="1800"/>
              <a:t>Dorsh, Eric and Rashad Wareh. “Decanting: A Statutory Cornucopia.” Trusts &amp; Estates  March 2012 </a:t>
            </a:r>
          </a:p>
        </p:txBody>
      </p:sp>
    </p:spTree>
    <p:extLst>
      <p:ext uri="{BB962C8B-B14F-4D97-AF65-F5344CB8AC3E}">
        <p14:creationId xmlns:p14="http://schemas.microsoft.com/office/powerpoint/2010/main" val="1759760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altLang="en-US" smtClean="0"/>
              <a:t>Trust Decanting Statutes</a:t>
            </a:r>
          </a:p>
        </p:txBody>
      </p:sp>
      <p:sp>
        <p:nvSpPr>
          <p:cNvPr id="51203" name="Slide Number Placeholder 3"/>
          <p:cNvSpPr>
            <a:spLocks noGrp="1"/>
          </p:cNvSpPr>
          <p:nvPr>
            <p:ph type="sldNum" sz="quarter" idx="11"/>
          </p:nvPr>
        </p:nvSpPr>
        <p:spPr/>
        <p:txBody>
          <a:bodyPr/>
          <a:lstStyle>
            <a:lvl1pPr>
              <a:defRPr sz="2600">
                <a:solidFill>
                  <a:schemeClr val="tx1"/>
                </a:solidFill>
                <a:latin typeface="Times New Roman" pitchFamily="18" charset="0"/>
                <a:ea typeface="ＭＳ Ｐゴシック" pitchFamily="34" charset="-128"/>
              </a:defRPr>
            </a:lvl1pPr>
            <a:lvl2pPr>
              <a:defRPr sz="2000">
                <a:solidFill>
                  <a:schemeClr val="tx1"/>
                </a:solidFill>
                <a:latin typeface="Times New Roman" pitchFamily="18" charset="0"/>
                <a:ea typeface="ＭＳ Ｐゴシック" pitchFamily="34" charset="-128"/>
              </a:defRPr>
            </a:lvl2pPr>
            <a:lvl3pPr>
              <a:defRPr sz="2000">
                <a:solidFill>
                  <a:schemeClr val="tx1"/>
                </a:solidFill>
                <a:latin typeface="Times New Roman" pitchFamily="18" charset="0"/>
                <a:ea typeface="ＭＳ Ｐゴシック" pitchFamily="34" charset="-128"/>
              </a:defRPr>
            </a:lvl3pPr>
            <a:lvl4pPr>
              <a:defRPr sz="2000">
                <a:solidFill>
                  <a:schemeClr val="tx1"/>
                </a:solidFill>
                <a:latin typeface="Times New Roman" pitchFamily="18" charset="0"/>
                <a:ea typeface="ＭＳ Ｐゴシック" pitchFamily="34" charset="-128"/>
              </a:defRPr>
            </a:lvl4pPr>
            <a:lvl5pPr>
              <a:defRPr sz="2000">
                <a:solidFill>
                  <a:schemeClr val="tx1"/>
                </a:solidFill>
                <a:latin typeface="Times New Roman" pitchFamily="18" charset="0"/>
                <a:ea typeface="ＭＳ Ｐゴシック" pitchFamily="34" charset="-128"/>
              </a:defRPr>
            </a:lvl5pPr>
            <a:lvl6pPr eaLnBrk="0" hangingPunct="0">
              <a:defRPr sz="2000">
                <a:solidFill>
                  <a:schemeClr val="tx1"/>
                </a:solidFill>
                <a:latin typeface="Times New Roman" pitchFamily="18" charset="0"/>
                <a:ea typeface="ＭＳ Ｐゴシック" pitchFamily="34" charset="-128"/>
              </a:defRPr>
            </a:lvl6pPr>
            <a:lvl7pPr eaLnBrk="0" hangingPunct="0">
              <a:defRPr sz="2000">
                <a:solidFill>
                  <a:schemeClr val="tx1"/>
                </a:solidFill>
                <a:latin typeface="Times New Roman" pitchFamily="18" charset="0"/>
                <a:ea typeface="ＭＳ Ｐゴシック" pitchFamily="34" charset="-128"/>
              </a:defRPr>
            </a:lvl7pPr>
            <a:lvl8pPr eaLnBrk="0" hangingPunct="0">
              <a:defRPr sz="2000">
                <a:solidFill>
                  <a:schemeClr val="tx1"/>
                </a:solidFill>
                <a:latin typeface="Times New Roman" pitchFamily="18" charset="0"/>
                <a:ea typeface="ＭＳ Ｐゴシック" pitchFamily="34" charset="-128"/>
              </a:defRPr>
            </a:lvl8pPr>
            <a:lvl9pPr eaLnBrk="0" hangingPunct="0">
              <a:defRPr sz="2000">
                <a:solidFill>
                  <a:schemeClr val="tx1"/>
                </a:solidFill>
                <a:latin typeface="Times New Roman" pitchFamily="18" charset="0"/>
                <a:ea typeface="ＭＳ Ｐゴシック" pitchFamily="34" charset="-128"/>
              </a:defRPr>
            </a:lvl9pPr>
          </a:lstStyle>
          <a:p>
            <a:pPr>
              <a:defRPr/>
            </a:pPr>
            <a:fld id="{4250EF2C-31FD-420F-9A5B-C9C1FF083E63}" type="slidenum">
              <a:rPr lang="en-US" altLang="en-US" sz="1400" smtClean="0">
                <a:latin typeface="Arial" charset="0"/>
              </a:rPr>
              <a:pPr>
                <a:defRPr/>
              </a:pPr>
              <a:t>21</a:t>
            </a:fld>
            <a:endParaRPr lang="en-US" altLang="en-US" sz="1400" smtClean="0">
              <a:latin typeface="Arial" charset="0"/>
            </a:endParaRPr>
          </a:p>
        </p:txBody>
      </p:sp>
      <p:pic>
        <p:nvPicPr>
          <p:cNvPr id="51204" name="Picture 2" descr="C:\Users\MM79106\AppData\Local\Microsoft\Windows\Temporary Internet Files\Content.IE5\M59KCS0V\MC90018957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025" y="990600"/>
            <a:ext cx="8053388"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Sun 17"/>
          <p:cNvSpPr>
            <a:spLocks noChangeArrowheads="1"/>
          </p:cNvSpPr>
          <p:nvPr/>
        </p:nvSpPr>
        <p:spPr bwMode="auto">
          <a:xfrm>
            <a:off x="6757988" y="4191000"/>
            <a:ext cx="228600" cy="304800"/>
          </a:xfrm>
          <a:prstGeom prst="sun">
            <a:avLst>
              <a:gd name="adj" fmla="val 25000"/>
            </a:avLst>
          </a:prstGeom>
          <a:solidFill>
            <a:srgbClr val="FFFF00"/>
          </a:solidFill>
          <a:ln w="9525" algn="ctr">
            <a:solidFill>
              <a:schemeClr val="tx1"/>
            </a:solidFill>
            <a:round/>
            <a:headEnd/>
            <a:tailEnd/>
          </a:ln>
        </p:spPr>
        <p:txBody>
          <a:bodyPr wrap="none"/>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en-US" altLang="en-US">
              <a:solidFill>
                <a:srgbClr val="FFFF00"/>
              </a:solidFill>
            </a:endParaRPr>
          </a:p>
        </p:txBody>
      </p:sp>
      <p:sp>
        <p:nvSpPr>
          <p:cNvPr id="51206" name="Sun 22"/>
          <p:cNvSpPr>
            <a:spLocks noChangeArrowheads="1"/>
          </p:cNvSpPr>
          <p:nvPr/>
        </p:nvSpPr>
        <p:spPr bwMode="auto">
          <a:xfrm>
            <a:off x="2362200" y="3314700"/>
            <a:ext cx="228600" cy="304800"/>
          </a:xfrm>
          <a:prstGeom prst="sun">
            <a:avLst>
              <a:gd name="adj" fmla="val 25000"/>
            </a:avLst>
          </a:prstGeom>
          <a:solidFill>
            <a:srgbClr val="FFFF00"/>
          </a:solidFill>
          <a:ln w="9525" algn="ctr">
            <a:solidFill>
              <a:schemeClr val="tx1"/>
            </a:solidFill>
            <a:round/>
            <a:headEnd/>
            <a:tailEnd/>
          </a:ln>
        </p:spPr>
        <p:txBody>
          <a:bodyPr wrap="none"/>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en-US" altLang="en-US">
              <a:solidFill>
                <a:srgbClr val="FFFF00"/>
              </a:solidFill>
            </a:endParaRPr>
          </a:p>
        </p:txBody>
      </p:sp>
      <p:sp>
        <p:nvSpPr>
          <p:cNvPr id="51207" name="Sun 23"/>
          <p:cNvSpPr>
            <a:spLocks noChangeArrowheads="1"/>
          </p:cNvSpPr>
          <p:nvPr/>
        </p:nvSpPr>
        <p:spPr bwMode="auto">
          <a:xfrm>
            <a:off x="1714500" y="2971800"/>
            <a:ext cx="228600" cy="304800"/>
          </a:xfrm>
          <a:prstGeom prst="sun">
            <a:avLst>
              <a:gd name="adj" fmla="val 25000"/>
            </a:avLst>
          </a:prstGeom>
          <a:solidFill>
            <a:srgbClr val="FFFF00"/>
          </a:solidFill>
          <a:ln w="9525" algn="ctr">
            <a:solidFill>
              <a:schemeClr val="tx1"/>
            </a:solidFill>
            <a:round/>
            <a:headEnd/>
            <a:tailEnd/>
          </a:ln>
        </p:spPr>
        <p:txBody>
          <a:bodyPr wrap="none"/>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en-US" altLang="en-US">
              <a:solidFill>
                <a:srgbClr val="FFFF00"/>
              </a:solidFill>
            </a:endParaRPr>
          </a:p>
        </p:txBody>
      </p:sp>
      <p:sp>
        <p:nvSpPr>
          <p:cNvPr id="51208" name="Sun 24"/>
          <p:cNvSpPr>
            <a:spLocks noChangeArrowheads="1"/>
          </p:cNvSpPr>
          <p:nvPr/>
        </p:nvSpPr>
        <p:spPr bwMode="auto">
          <a:xfrm>
            <a:off x="3657600" y="2133600"/>
            <a:ext cx="228600" cy="304800"/>
          </a:xfrm>
          <a:prstGeom prst="sun">
            <a:avLst>
              <a:gd name="adj" fmla="val 25000"/>
            </a:avLst>
          </a:prstGeom>
          <a:solidFill>
            <a:srgbClr val="FFFF00"/>
          </a:solidFill>
          <a:ln w="9525" algn="ctr">
            <a:solidFill>
              <a:schemeClr val="tx1"/>
            </a:solidFill>
            <a:round/>
            <a:headEnd/>
            <a:tailEnd/>
          </a:ln>
        </p:spPr>
        <p:txBody>
          <a:bodyPr wrap="none"/>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en-US" altLang="en-US">
              <a:solidFill>
                <a:srgbClr val="FFFF00"/>
              </a:solidFill>
            </a:endParaRPr>
          </a:p>
        </p:txBody>
      </p:sp>
      <p:sp>
        <p:nvSpPr>
          <p:cNvPr id="51209" name="Sun 25"/>
          <p:cNvSpPr>
            <a:spLocks noChangeArrowheads="1"/>
          </p:cNvSpPr>
          <p:nvPr/>
        </p:nvSpPr>
        <p:spPr bwMode="auto">
          <a:xfrm>
            <a:off x="4953000" y="2954338"/>
            <a:ext cx="228600" cy="304800"/>
          </a:xfrm>
          <a:prstGeom prst="sun">
            <a:avLst>
              <a:gd name="adj" fmla="val 25000"/>
            </a:avLst>
          </a:prstGeom>
          <a:solidFill>
            <a:srgbClr val="FFFF00"/>
          </a:solidFill>
          <a:ln w="9525" algn="ctr">
            <a:solidFill>
              <a:schemeClr val="tx1"/>
            </a:solidFill>
            <a:round/>
            <a:headEnd/>
            <a:tailEnd/>
          </a:ln>
        </p:spPr>
        <p:txBody>
          <a:bodyPr wrap="none"/>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en-US" altLang="en-US">
              <a:solidFill>
                <a:srgbClr val="FFFF00"/>
              </a:solidFill>
            </a:endParaRPr>
          </a:p>
        </p:txBody>
      </p:sp>
      <p:sp>
        <p:nvSpPr>
          <p:cNvPr id="51210" name="Sun 26"/>
          <p:cNvSpPr>
            <a:spLocks noChangeArrowheads="1"/>
          </p:cNvSpPr>
          <p:nvPr/>
        </p:nvSpPr>
        <p:spPr bwMode="auto">
          <a:xfrm>
            <a:off x="5562600" y="2644775"/>
            <a:ext cx="228600" cy="304800"/>
          </a:xfrm>
          <a:prstGeom prst="sun">
            <a:avLst>
              <a:gd name="adj" fmla="val 25000"/>
            </a:avLst>
          </a:prstGeom>
          <a:solidFill>
            <a:srgbClr val="FFFF00"/>
          </a:solidFill>
          <a:ln w="9525" algn="ctr">
            <a:solidFill>
              <a:schemeClr val="tx1"/>
            </a:solidFill>
            <a:round/>
            <a:headEnd/>
            <a:tailEnd/>
          </a:ln>
        </p:spPr>
        <p:txBody>
          <a:bodyPr wrap="none"/>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en-US" altLang="en-US">
              <a:solidFill>
                <a:srgbClr val="FFFF00"/>
              </a:solidFill>
            </a:endParaRPr>
          </a:p>
        </p:txBody>
      </p:sp>
      <p:sp>
        <p:nvSpPr>
          <p:cNvPr id="51211" name="Sun 27"/>
          <p:cNvSpPr>
            <a:spLocks noChangeArrowheads="1"/>
          </p:cNvSpPr>
          <p:nvPr/>
        </p:nvSpPr>
        <p:spPr bwMode="auto">
          <a:xfrm>
            <a:off x="5943600" y="2667000"/>
            <a:ext cx="228600" cy="304800"/>
          </a:xfrm>
          <a:prstGeom prst="sun">
            <a:avLst>
              <a:gd name="adj" fmla="val 25000"/>
            </a:avLst>
          </a:prstGeom>
          <a:solidFill>
            <a:srgbClr val="FFFF00"/>
          </a:solidFill>
          <a:ln w="9525" algn="ctr">
            <a:solidFill>
              <a:schemeClr val="tx1"/>
            </a:solidFill>
            <a:round/>
            <a:headEnd/>
            <a:tailEnd/>
          </a:ln>
        </p:spPr>
        <p:txBody>
          <a:bodyPr wrap="none"/>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en-US" altLang="en-US">
              <a:solidFill>
                <a:srgbClr val="FFFF00"/>
              </a:solidFill>
            </a:endParaRPr>
          </a:p>
        </p:txBody>
      </p:sp>
      <p:sp>
        <p:nvSpPr>
          <p:cNvPr id="51212" name="Sun 28"/>
          <p:cNvSpPr>
            <a:spLocks noChangeArrowheads="1"/>
          </p:cNvSpPr>
          <p:nvPr/>
        </p:nvSpPr>
        <p:spPr bwMode="auto">
          <a:xfrm>
            <a:off x="6248400" y="2692400"/>
            <a:ext cx="228600" cy="304800"/>
          </a:xfrm>
          <a:prstGeom prst="sun">
            <a:avLst>
              <a:gd name="adj" fmla="val 25000"/>
            </a:avLst>
          </a:prstGeom>
          <a:solidFill>
            <a:srgbClr val="FFFF00"/>
          </a:solidFill>
          <a:ln w="9525" algn="ctr">
            <a:solidFill>
              <a:schemeClr val="tx1"/>
            </a:solidFill>
            <a:round/>
            <a:headEnd/>
            <a:tailEnd/>
          </a:ln>
        </p:spPr>
        <p:txBody>
          <a:bodyPr wrap="none"/>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en-US" altLang="en-US">
              <a:solidFill>
                <a:srgbClr val="FFFF00"/>
              </a:solidFill>
            </a:endParaRPr>
          </a:p>
        </p:txBody>
      </p:sp>
      <p:sp>
        <p:nvSpPr>
          <p:cNvPr id="51213" name="Sun 29"/>
          <p:cNvSpPr>
            <a:spLocks noChangeArrowheads="1"/>
          </p:cNvSpPr>
          <p:nvPr/>
        </p:nvSpPr>
        <p:spPr bwMode="auto">
          <a:xfrm>
            <a:off x="7024688" y="2997200"/>
            <a:ext cx="228600" cy="304800"/>
          </a:xfrm>
          <a:prstGeom prst="sun">
            <a:avLst>
              <a:gd name="adj" fmla="val 25000"/>
            </a:avLst>
          </a:prstGeom>
          <a:solidFill>
            <a:srgbClr val="FFFF00"/>
          </a:solidFill>
          <a:ln w="9525" algn="ctr">
            <a:solidFill>
              <a:schemeClr val="tx1"/>
            </a:solidFill>
            <a:round/>
            <a:headEnd/>
            <a:tailEnd/>
          </a:ln>
        </p:spPr>
        <p:txBody>
          <a:bodyPr wrap="none"/>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en-US" altLang="en-US">
              <a:solidFill>
                <a:srgbClr val="FFFF00"/>
              </a:solidFill>
            </a:endParaRPr>
          </a:p>
        </p:txBody>
      </p:sp>
      <p:sp>
        <p:nvSpPr>
          <p:cNvPr id="51214" name="Sun 30"/>
          <p:cNvSpPr>
            <a:spLocks noChangeArrowheads="1"/>
          </p:cNvSpPr>
          <p:nvPr/>
        </p:nvSpPr>
        <p:spPr bwMode="auto">
          <a:xfrm>
            <a:off x="7253288" y="2144713"/>
            <a:ext cx="228600" cy="304800"/>
          </a:xfrm>
          <a:prstGeom prst="sun">
            <a:avLst>
              <a:gd name="adj" fmla="val 25000"/>
            </a:avLst>
          </a:prstGeom>
          <a:solidFill>
            <a:srgbClr val="FFFF00"/>
          </a:solidFill>
          <a:ln w="9525" algn="ctr">
            <a:solidFill>
              <a:schemeClr val="tx1"/>
            </a:solidFill>
            <a:round/>
            <a:headEnd/>
            <a:tailEnd/>
          </a:ln>
        </p:spPr>
        <p:txBody>
          <a:bodyPr wrap="none"/>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en-US" altLang="en-US">
              <a:solidFill>
                <a:srgbClr val="FFFF00"/>
              </a:solidFill>
            </a:endParaRPr>
          </a:p>
        </p:txBody>
      </p:sp>
      <p:sp>
        <p:nvSpPr>
          <p:cNvPr id="51215" name="Sun 31"/>
          <p:cNvSpPr>
            <a:spLocks noChangeArrowheads="1"/>
          </p:cNvSpPr>
          <p:nvPr/>
        </p:nvSpPr>
        <p:spPr bwMode="auto">
          <a:xfrm>
            <a:off x="7772400" y="1992313"/>
            <a:ext cx="228600" cy="304800"/>
          </a:xfrm>
          <a:prstGeom prst="sun">
            <a:avLst>
              <a:gd name="adj" fmla="val 25000"/>
            </a:avLst>
          </a:prstGeom>
          <a:solidFill>
            <a:srgbClr val="FFFF00"/>
          </a:solidFill>
          <a:ln w="9525" algn="ctr">
            <a:solidFill>
              <a:schemeClr val="tx1"/>
            </a:solidFill>
            <a:round/>
            <a:headEnd/>
            <a:tailEnd/>
          </a:ln>
        </p:spPr>
        <p:txBody>
          <a:bodyPr wrap="none"/>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en-US" altLang="en-US">
              <a:solidFill>
                <a:srgbClr val="FFFF00"/>
              </a:solidFill>
            </a:endParaRPr>
          </a:p>
        </p:txBody>
      </p:sp>
      <p:sp>
        <p:nvSpPr>
          <p:cNvPr id="51216" name="Sun 32"/>
          <p:cNvSpPr>
            <a:spLocks noChangeArrowheads="1"/>
          </p:cNvSpPr>
          <p:nvPr/>
        </p:nvSpPr>
        <p:spPr bwMode="auto">
          <a:xfrm>
            <a:off x="8001000" y="2286000"/>
            <a:ext cx="228600" cy="304800"/>
          </a:xfrm>
          <a:prstGeom prst="sun">
            <a:avLst>
              <a:gd name="adj" fmla="val 25000"/>
            </a:avLst>
          </a:prstGeom>
          <a:solidFill>
            <a:srgbClr val="FFFF00"/>
          </a:solidFill>
          <a:ln w="9525" algn="ctr">
            <a:solidFill>
              <a:schemeClr val="tx1"/>
            </a:solidFill>
            <a:round/>
            <a:headEnd/>
            <a:tailEnd/>
          </a:ln>
        </p:spPr>
        <p:txBody>
          <a:bodyPr wrap="none"/>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en-US" altLang="en-US">
              <a:solidFill>
                <a:srgbClr val="FFFF00"/>
              </a:solidFill>
            </a:endParaRPr>
          </a:p>
        </p:txBody>
      </p:sp>
      <p:sp>
        <p:nvSpPr>
          <p:cNvPr id="51217" name="Sun 33"/>
          <p:cNvSpPr>
            <a:spLocks noChangeArrowheads="1"/>
          </p:cNvSpPr>
          <p:nvPr/>
        </p:nvSpPr>
        <p:spPr bwMode="auto">
          <a:xfrm>
            <a:off x="6129338" y="3087688"/>
            <a:ext cx="228600" cy="304800"/>
          </a:xfrm>
          <a:prstGeom prst="sun">
            <a:avLst>
              <a:gd name="adj" fmla="val 25000"/>
            </a:avLst>
          </a:prstGeom>
          <a:solidFill>
            <a:srgbClr val="FFFF00"/>
          </a:solidFill>
          <a:ln w="9525" algn="ctr">
            <a:solidFill>
              <a:schemeClr val="tx1"/>
            </a:solidFill>
            <a:round/>
            <a:headEnd/>
            <a:tailEnd/>
          </a:ln>
        </p:spPr>
        <p:txBody>
          <a:bodyPr wrap="none"/>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en-US" altLang="en-US">
              <a:solidFill>
                <a:srgbClr val="FFFF00"/>
              </a:solidFill>
            </a:endParaRPr>
          </a:p>
        </p:txBody>
      </p:sp>
      <p:sp>
        <p:nvSpPr>
          <p:cNvPr id="51218" name="Sun 34"/>
          <p:cNvSpPr>
            <a:spLocks noChangeArrowheads="1"/>
          </p:cNvSpPr>
          <p:nvPr/>
        </p:nvSpPr>
        <p:spPr bwMode="auto">
          <a:xfrm>
            <a:off x="6057900" y="3392488"/>
            <a:ext cx="228600" cy="304800"/>
          </a:xfrm>
          <a:prstGeom prst="sun">
            <a:avLst>
              <a:gd name="adj" fmla="val 25000"/>
            </a:avLst>
          </a:prstGeom>
          <a:solidFill>
            <a:srgbClr val="FFFF00"/>
          </a:solidFill>
          <a:ln w="9525" algn="ctr">
            <a:solidFill>
              <a:schemeClr val="tx1"/>
            </a:solidFill>
            <a:round/>
            <a:headEnd/>
            <a:tailEnd/>
          </a:ln>
        </p:spPr>
        <p:txBody>
          <a:bodyPr wrap="none"/>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en-US" altLang="en-US">
              <a:solidFill>
                <a:srgbClr val="FFFF00"/>
              </a:solidFill>
            </a:endParaRPr>
          </a:p>
        </p:txBody>
      </p:sp>
      <p:sp>
        <p:nvSpPr>
          <p:cNvPr id="51219" name="Sun 35"/>
          <p:cNvSpPr>
            <a:spLocks noChangeArrowheads="1"/>
          </p:cNvSpPr>
          <p:nvPr/>
        </p:nvSpPr>
        <p:spPr bwMode="auto">
          <a:xfrm>
            <a:off x="1928813" y="4800600"/>
            <a:ext cx="228600" cy="304800"/>
          </a:xfrm>
          <a:prstGeom prst="sun">
            <a:avLst>
              <a:gd name="adj" fmla="val 25000"/>
            </a:avLst>
          </a:prstGeom>
          <a:solidFill>
            <a:srgbClr val="FFFF00"/>
          </a:solidFill>
          <a:ln w="9525" algn="ctr">
            <a:solidFill>
              <a:schemeClr val="tx1"/>
            </a:solidFill>
            <a:round/>
            <a:headEnd/>
            <a:tailEnd/>
          </a:ln>
        </p:spPr>
        <p:txBody>
          <a:bodyPr wrap="none"/>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en-US" altLang="en-US">
              <a:solidFill>
                <a:srgbClr val="FFFF00"/>
              </a:solidFill>
            </a:endParaRPr>
          </a:p>
        </p:txBody>
      </p:sp>
      <p:sp>
        <p:nvSpPr>
          <p:cNvPr id="51220" name="Sun 36"/>
          <p:cNvSpPr>
            <a:spLocks noChangeArrowheads="1"/>
          </p:cNvSpPr>
          <p:nvPr/>
        </p:nvSpPr>
        <p:spPr bwMode="auto">
          <a:xfrm>
            <a:off x="6057900" y="2339975"/>
            <a:ext cx="228600" cy="304800"/>
          </a:xfrm>
          <a:prstGeom prst="sun">
            <a:avLst>
              <a:gd name="adj" fmla="val 25000"/>
            </a:avLst>
          </a:prstGeom>
          <a:solidFill>
            <a:srgbClr val="FFFF00"/>
          </a:solidFill>
          <a:ln w="9525" algn="ctr">
            <a:solidFill>
              <a:schemeClr val="tx1"/>
            </a:solidFill>
            <a:round/>
            <a:headEnd/>
            <a:tailEnd/>
          </a:ln>
        </p:spPr>
        <p:txBody>
          <a:bodyPr wrap="none"/>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en-US" altLang="en-US">
              <a:solidFill>
                <a:srgbClr val="FFFF00"/>
              </a:solidFill>
            </a:endParaRPr>
          </a:p>
        </p:txBody>
      </p:sp>
      <p:sp>
        <p:nvSpPr>
          <p:cNvPr id="51221" name="Sun 37"/>
          <p:cNvSpPr>
            <a:spLocks noChangeArrowheads="1"/>
          </p:cNvSpPr>
          <p:nvPr/>
        </p:nvSpPr>
        <p:spPr bwMode="auto">
          <a:xfrm>
            <a:off x="7529513" y="2797175"/>
            <a:ext cx="228600" cy="304800"/>
          </a:xfrm>
          <a:prstGeom prst="sun">
            <a:avLst>
              <a:gd name="adj" fmla="val 25000"/>
            </a:avLst>
          </a:prstGeom>
          <a:solidFill>
            <a:srgbClr val="FFFF00"/>
          </a:solidFill>
          <a:ln w="9525" algn="ctr">
            <a:solidFill>
              <a:schemeClr val="tx1"/>
            </a:solidFill>
            <a:round/>
            <a:headEnd/>
            <a:tailEnd/>
          </a:ln>
        </p:spPr>
        <p:txBody>
          <a:bodyPr wrap="none"/>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en-US" altLang="en-US">
              <a:solidFill>
                <a:srgbClr val="FFFF00"/>
              </a:solidFill>
            </a:endParaRPr>
          </a:p>
        </p:txBody>
      </p:sp>
      <p:sp>
        <p:nvSpPr>
          <p:cNvPr id="51222" name="Sun 38"/>
          <p:cNvSpPr>
            <a:spLocks noChangeArrowheads="1"/>
          </p:cNvSpPr>
          <p:nvPr/>
        </p:nvSpPr>
        <p:spPr bwMode="auto">
          <a:xfrm>
            <a:off x="7253288" y="3276600"/>
            <a:ext cx="228600" cy="304800"/>
          </a:xfrm>
          <a:prstGeom prst="sun">
            <a:avLst>
              <a:gd name="adj" fmla="val 25000"/>
            </a:avLst>
          </a:prstGeom>
          <a:solidFill>
            <a:srgbClr val="FFFF00"/>
          </a:solidFill>
          <a:ln w="9525" algn="ctr">
            <a:solidFill>
              <a:schemeClr val="tx1"/>
            </a:solidFill>
            <a:round/>
            <a:headEnd/>
            <a:tailEnd/>
          </a:ln>
        </p:spPr>
        <p:txBody>
          <a:bodyPr wrap="none"/>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en-US" altLang="en-US">
              <a:solidFill>
                <a:srgbClr val="FFFF00"/>
              </a:solidFill>
            </a:endParaRPr>
          </a:p>
        </p:txBody>
      </p:sp>
      <p:sp>
        <p:nvSpPr>
          <p:cNvPr id="51223" name="TextBox 22"/>
          <p:cNvSpPr txBox="1">
            <a:spLocks noChangeArrowheads="1"/>
          </p:cNvSpPr>
          <p:nvPr/>
        </p:nvSpPr>
        <p:spPr bwMode="auto">
          <a:xfrm>
            <a:off x="762000" y="5983288"/>
            <a:ext cx="75438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altLang="en-US" sz="1400" dirty="0" err="1"/>
              <a:t>Dorsh</a:t>
            </a:r>
            <a:r>
              <a:rPr lang="en-US" altLang="en-US" sz="1400" dirty="0"/>
              <a:t>, Eric and Rashad </a:t>
            </a:r>
            <a:r>
              <a:rPr lang="en-US" altLang="en-US" sz="1400" dirty="0" err="1"/>
              <a:t>Wareh</a:t>
            </a:r>
            <a:r>
              <a:rPr lang="en-US" altLang="en-US" sz="1400" dirty="0"/>
              <a:t>. “Decanting: A Statutory Cornucopia.” Trusts &amp; Estates  March 2012 </a:t>
            </a:r>
          </a:p>
        </p:txBody>
      </p:sp>
    </p:spTree>
    <p:extLst>
      <p:ext uri="{BB962C8B-B14F-4D97-AF65-F5344CB8AC3E}">
        <p14:creationId xmlns:p14="http://schemas.microsoft.com/office/powerpoint/2010/main" val="3910603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4"/>
          <p:cNvSpPr>
            <a:spLocks noGrp="1"/>
          </p:cNvSpPr>
          <p:nvPr>
            <p:ph type="sldNum" sz="quarter" idx="11"/>
          </p:nvPr>
        </p:nvSpPr>
        <p:spPr/>
        <p:txBody>
          <a:bodyPr/>
          <a:lstStyle>
            <a:lvl1pPr>
              <a:defRPr sz="2600">
                <a:solidFill>
                  <a:schemeClr val="tx1"/>
                </a:solidFill>
                <a:latin typeface="Times New Roman" pitchFamily="18" charset="0"/>
                <a:ea typeface="ＭＳ Ｐゴシック" pitchFamily="34" charset="-128"/>
              </a:defRPr>
            </a:lvl1pPr>
            <a:lvl2pPr>
              <a:defRPr sz="2000">
                <a:solidFill>
                  <a:schemeClr val="tx1"/>
                </a:solidFill>
                <a:latin typeface="Times New Roman" pitchFamily="18" charset="0"/>
                <a:ea typeface="ＭＳ Ｐゴシック" pitchFamily="34" charset="-128"/>
              </a:defRPr>
            </a:lvl2pPr>
            <a:lvl3pPr>
              <a:defRPr sz="2000">
                <a:solidFill>
                  <a:schemeClr val="tx1"/>
                </a:solidFill>
                <a:latin typeface="Times New Roman" pitchFamily="18" charset="0"/>
                <a:ea typeface="ＭＳ Ｐゴシック" pitchFamily="34" charset="-128"/>
              </a:defRPr>
            </a:lvl3pPr>
            <a:lvl4pPr>
              <a:defRPr sz="2000">
                <a:solidFill>
                  <a:schemeClr val="tx1"/>
                </a:solidFill>
                <a:latin typeface="Times New Roman" pitchFamily="18" charset="0"/>
                <a:ea typeface="ＭＳ Ｐゴシック" pitchFamily="34" charset="-128"/>
              </a:defRPr>
            </a:lvl4pPr>
            <a:lvl5pPr>
              <a:defRPr sz="2000">
                <a:solidFill>
                  <a:schemeClr val="tx1"/>
                </a:solidFill>
                <a:latin typeface="Times New Roman" pitchFamily="18" charset="0"/>
                <a:ea typeface="ＭＳ Ｐゴシック" pitchFamily="34" charset="-128"/>
              </a:defRPr>
            </a:lvl5pPr>
            <a:lvl6pPr eaLnBrk="0" hangingPunct="0">
              <a:defRPr sz="2000">
                <a:solidFill>
                  <a:schemeClr val="tx1"/>
                </a:solidFill>
                <a:latin typeface="Times New Roman" pitchFamily="18" charset="0"/>
                <a:ea typeface="ＭＳ Ｐゴシック" pitchFamily="34" charset="-128"/>
              </a:defRPr>
            </a:lvl6pPr>
            <a:lvl7pPr eaLnBrk="0" hangingPunct="0">
              <a:defRPr sz="2000">
                <a:solidFill>
                  <a:schemeClr val="tx1"/>
                </a:solidFill>
                <a:latin typeface="Times New Roman" pitchFamily="18" charset="0"/>
                <a:ea typeface="ＭＳ Ｐゴシック" pitchFamily="34" charset="-128"/>
              </a:defRPr>
            </a:lvl7pPr>
            <a:lvl8pPr eaLnBrk="0" hangingPunct="0">
              <a:defRPr sz="2000">
                <a:solidFill>
                  <a:schemeClr val="tx1"/>
                </a:solidFill>
                <a:latin typeface="Times New Roman" pitchFamily="18" charset="0"/>
                <a:ea typeface="ＭＳ Ｐゴシック" pitchFamily="34" charset="-128"/>
              </a:defRPr>
            </a:lvl8pPr>
            <a:lvl9pPr eaLnBrk="0" hangingPunct="0">
              <a:defRPr sz="2000">
                <a:solidFill>
                  <a:schemeClr val="tx1"/>
                </a:solidFill>
                <a:latin typeface="Times New Roman" pitchFamily="18" charset="0"/>
                <a:ea typeface="ＭＳ Ｐゴシック" pitchFamily="34" charset="-128"/>
              </a:defRPr>
            </a:lvl9pPr>
          </a:lstStyle>
          <a:p>
            <a:pPr>
              <a:defRPr/>
            </a:pPr>
            <a:fld id="{3FA602AF-6277-4CDE-AE64-F26BBD0D83DF}" type="slidenum">
              <a:rPr lang="en-US" altLang="en-US" sz="1400" smtClean="0">
                <a:latin typeface="Arial" charset="0"/>
              </a:rPr>
              <a:pPr>
                <a:defRPr/>
              </a:pPr>
              <a:t>22</a:t>
            </a:fld>
            <a:endParaRPr lang="en-US" altLang="en-US" sz="1400" smtClean="0">
              <a:latin typeface="Arial" charset="0"/>
            </a:endParaRPr>
          </a:p>
        </p:txBody>
      </p:sp>
      <p:sp>
        <p:nvSpPr>
          <p:cNvPr id="36868" name="Rectangle 3"/>
          <p:cNvSpPr>
            <a:spLocks noGrp="1" noChangeArrowheads="1"/>
          </p:cNvSpPr>
          <p:nvPr>
            <p:ph type="body" idx="1"/>
          </p:nvPr>
        </p:nvSpPr>
        <p:spPr>
          <a:xfrm>
            <a:off x="581025" y="2514600"/>
            <a:ext cx="8001000" cy="3733800"/>
          </a:xfrm>
        </p:spPr>
        <p:txBody>
          <a:bodyPr/>
          <a:lstStyle/>
          <a:p>
            <a:pPr algn="ctr" eaLnBrk="1" hangingPunct="1">
              <a:buFont typeface="Wingdings" pitchFamily="2" charset="2"/>
              <a:buNone/>
            </a:pPr>
            <a:r>
              <a:rPr lang="en-US" altLang="en-US" sz="4400" dirty="0" smtClean="0"/>
              <a:t>Permanent Insurance Designs</a:t>
            </a:r>
          </a:p>
          <a:p>
            <a:pPr algn="ctr" eaLnBrk="1" hangingPunct="1">
              <a:buFont typeface="Wingdings" pitchFamily="2" charset="2"/>
              <a:buNone/>
            </a:pPr>
            <a:r>
              <a:rPr lang="en-US" altLang="en-US" sz="4400" dirty="0" smtClean="0"/>
              <a:t>For Irrevocable Trusts</a:t>
            </a:r>
          </a:p>
        </p:txBody>
      </p:sp>
      <p:sp>
        <p:nvSpPr>
          <p:cNvPr id="6" name="Rectangle 2"/>
          <p:cNvSpPr>
            <a:spLocks noGrp="1" noChangeArrowheads="1"/>
          </p:cNvSpPr>
          <p:nvPr>
            <p:ph type="title"/>
          </p:nvPr>
        </p:nvSpPr>
        <p:spPr>
          <a:xfrm>
            <a:off x="304800" y="228600"/>
            <a:ext cx="7772400" cy="533400"/>
          </a:xfrm>
        </p:spPr>
        <p:txBody>
          <a:bodyPr/>
          <a:lstStyle/>
          <a:p>
            <a:pPr eaLnBrk="1" hangingPunct="1"/>
            <a:r>
              <a:rPr lang="en-US" altLang="en-US" sz="2500" smtClean="0"/>
              <a:t>Analysis of Different Types of Life Policies in Irrevocable Trusts</a:t>
            </a:r>
          </a:p>
        </p:txBody>
      </p:sp>
    </p:spTree>
    <p:extLst>
      <p:ext uri="{BB962C8B-B14F-4D97-AF65-F5344CB8AC3E}">
        <p14:creationId xmlns:p14="http://schemas.microsoft.com/office/powerpoint/2010/main" val="1044541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4"/>
          <p:cNvSpPr txBox="1">
            <a:spLocks noGrp="1"/>
          </p:cNvSpPr>
          <p:nvPr/>
        </p:nvSpPr>
        <p:spPr bwMode="auto">
          <a:xfrm>
            <a:off x="70866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pPr algn="r"/>
            <a:fld id="{8C3011D7-1F18-45FE-8FCF-2A9262EE07E1}" type="slidenum">
              <a:rPr lang="en-US" altLang="en-US" sz="1400"/>
              <a:pPr algn="r"/>
              <a:t>23</a:t>
            </a:fld>
            <a:endParaRPr lang="en-US" altLang="en-US" sz="1400"/>
          </a:p>
        </p:txBody>
      </p:sp>
      <p:sp>
        <p:nvSpPr>
          <p:cNvPr id="19459" name="Rectangle 2"/>
          <p:cNvSpPr>
            <a:spLocks noGrp="1" noChangeArrowheads="1"/>
          </p:cNvSpPr>
          <p:nvPr>
            <p:ph type="title"/>
          </p:nvPr>
        </p:nvSpPr>
        <p:spPr>
          <a:xfrm>
            <a:off x="304800" y="228600"/>
            <a:ext cx="7772400" cy="533400"/>
          </a:xfrm>
        </p:spPr>
        <p:txBody>
          <a:bodyPr/>
          <a:lstStyle/>
          <a:p>
            <a:pPr eaLnBrk="1" hangingPunct="1"/>
            <a:r>
              <a:rPr lang="en-US" altLang="en-US" sz="2500" smtClean="0"/>
              <a:t>Analysis of Different Types of Life Policies in Irrevocable Trusts</a:t>
            </a:r>
          </a:p>
        </p:txBody>
      </p:sp>
      <p:sp>
        <p:nvSpPr>
          <p:cNvPr id="19460" name="Rectangle 3"/>
          <p:cNvSpPr>
            <a:spLocks noGrp="1" noChangeArrowheads="1"/>
          </p:cNvSpPr>
          <p:nvPr>
            <p:ph type="body" idx="1"/>
          </p:nvPr>
        </p:nvSpPr>
        <p:spPr>
          <a:xfrm>
            <a:off x="457200" y="1543050"/>
            <a:ext cx="8305800" cy="4495800"/>
          </a:xfrm>
        </p:spPr>
        <p:txBody>
          <a:bodyPr/>
          <a:lstStyle/>
          <a:p>
            <a:pPr eaLnBrk="1" hangingPunct="1">
              <a:lnSpc>
                <a:spcPct val="90000"/>
              </a:lnSpc>
              <a:spcBef>
                <a:spcPct val="40000"/>
              </a:spcBef>
            </a:pPr>
            <a:r>
              <a:rPr lang="en-US" altLang="en-US" smtClean="0"/>
              <a:t>Death benefits are obviously important in estate planning</a:t>
            </a:r>
          </a:p>
          <a:p>
            <a:pPr eaLnBrk="1" hangingPunct="1">
              <a:lnSpc>
                <a:spcPct val="90000"/>
              </a:lnSpc>
              <a:spcBef>
                <a:spcPct val="40000"/>
              </a:spcBef>
            </a:pPr>
            <a:r>
              <a:rPr lang="en-US" altLang="en-US" smtClean="0"/>
              <a:t>Many believe that No-Lapse Guaranteed contracts represent the least expensive permanent death benefit</a:t>
            </a:r>
          </a:p>
          <a:p>
            <a:pPr eaLnBrk="1" hangingPunct="1">
              <a:lnSpc>
                <a:spcPct val="90000"/>
              </a:lnSpc>
              <a:spcBef>
                <a:spcPct val="40000"/>
              </a:spcBef>
            </a:pPr>
            <a:r>
              <a:rPr lang="en-US" altLang="en-US" smtClean="0"/>
              <a:t>Whole life policies, of course, do offer permanent death benefits with guaranteed cash values and the opportunity for dividends* </a:t>
            </a:r>
          </a:p>
          <a:p>
            <a:pPr eaLnBrk="1" hangingPunct="1">
              <a:lnSpc>
                <a:spcPct val="90000"/>
              </a:lnSpc>
              <a:spcBef>
                <a:spcPct val="40000"/>
              </a:spcBef>
            </a:pPr>
            <a:r>
              <a:rPr lang="en-US" altLang="en-US" smtClean="0"/>
              <a:t>First, we’ll look at how do different types of whole life policies compare?</a:t>
            </a:r>
          </a:p>
        </p:txBody>
      </p:sp>
      <p:sp>
        <p:nvSpPr>
          <p:cNvPr id="19461" name="Text Box 7"/>
          <p:cNvSpPr txBox="1">
            <a:spLocks noChangeArrowheads="1"/>
          </p:cNvSpPr>
          <p:nvPr/>
        </p:nvSpPr>
        <p:spPr bwMode="auto">
          <a:xfrm>
            <a:off x="628650" y="5486400"/>
            <a:ext cx="2819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pPr>
              <a:spcBef>
                <a:spcPct val="50000"/>
              </a:spcBef>
            </a:pPr>
            <a:r>
              <a:rPr lang="en-US" altLang="en-US" sz="1600"/>
              <a:t>*Non-guaranteed</a:t>
            </a:r>
          </a:p>
        </p:txBody>
      </p:sp>
      <p:sp>
        <p:nvSpPr>
          <p:cNvPr id="19462" name="Rectangle 7"/>
          <p:cNvSpPr>
            <a:spLocks noChangeArrowheads="1"/>
          </p:cNvSpPr>
          <p:nvPr/>
        </p:nvSpPr>
        <p:spPr bwMode="auto">
          <a:xfrm>
            <a:off x="0" y="909638"/>
            <a:ext cx="2279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r>
              <a:rPr lang="en-US" altLang="en-US" sz="2000" i="1"/>
              <a:t>Points to Consider</a:t>
            </a:r>
            <a:endParaRPr lang="en-US" altLang="en-US" sz="2000" i="1">
              <a:solidFill>
                <a:srgbClr val="FF0000"/>
              </a:solidFill>
            </a:endParaRPr>
          </a:p>
        </p:txBody>
      </p:sp>
      <p:sp>
        <p:nvSpPr>
          <p:cNvPr id="19463" name="Footer Placeholder 3"/>
          <p:cNvSpPr>
            <a:spLocks noGrp="1"/>
          </p:cNvSpPr>
          <p:nvPr>
            <p:ph type="ftr" sz="quarter" idx="10"/>
          </p:nvPr>
        </p:nvSpPr>
        <p:spPr>
          <a:xfrm>
            <a:off x="2133600" y="6597650"/>
            <a:ext cx="4648200" cy="280988"/>
          </a:xfrm>
          <a:noFill/>
        </p:spPr>
        <p:txBody>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r>
              <a:rPr lang="en-US" altLang="en-US" sz="1200" i="1" smtClean="0"/>
              <a:t>For Professional Use Only. Not For Use With The Public.</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11"/>
          </p:nvPr>
        </p:nvSpPr>
        <p:spPr>
          <a:noFill/>
        </p:spPr>
        <p:txBody>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fld id="{8B4AE28D-DD0E-4A09-B78F-9E23A8C9A827}" type="slidenum">
              <a:rPr lang="en-US" altLang="en-US" sz="1400" smtClean="0"/>
              <a:pPr/>
              <a:t>24</a:t>
            </a:fld>
            <a:endParaRPr lang="en-US" altLang="en-US" sz="1400" smtClean="0"/>
          </a:p>
        </p:txBody>
      </p:sp>
      <p:sp>
        <p:nvSpPr>
          <p:cNvPr id="20483" name="Rectangle 2"/>
          <p:cNvSpPr>
            <a:spLocks noGrp="1" noChangeArrowheads="1"/>
          </p:cNvSpPr>
          <p:nvPr>
            <p:ph type="title"/>
          </p:nvPr>
        </p:nvSpPr>
        <p:spPr>
          <a:xfrm>
            <a:off x="228600" y="152400"/>
            <a:ext cx="8153400" cy="457200"/>
          </a:xfrm>
        </p:spPr>
        <p:txBody>
          <a:bodyPr/>
          <a:lstStyle/>
          <a:p>
            <a:r>
              <a:rPr lang="en-US" altLang="en-US" dirty="0" smtClean="0"/>
              <a:t>The Numbers – Illustrations assume</a:t>
            </a:r>
            <a:endParaRPr lang="en-US" altLang="en-US" sz="2500" dirty="0" smtClean="0"/>
          </a:p>
        </p:txBody>
      </p:sp>
      <p:graphicFrame>
        <p:nvGraphicFramePr>
          <p:cNvPr id="88226" name="Group 162"/>
          <p:cNvGraphicFramePr>
            <a:graphicFrameLocks noGrp="1"/>
          </p:cNvGraphicFramePr>
          <p:nvPr>
            <p:ph idx="1"/>
            <p:extLst>
              <p:ext uri="{D42A27DB-BD31-4B8C-83A1-F6EECF244321}">
                <p14:modId xmlns:p14="http://schemas.microsoft.com/office/powerpoint/2010/main" val="4205367837"/>
              </p:ext>
            </p:extLst>
          </p:nvPr>
        </p:nvGraphicFramePr>
        <p:xfrm>
          <a:off x="381000" y="1485900"/>
          <a:ext cx="8229600" cy="4692650"/>
        </p:xfrm>
        <a:graphic>
          <a:graphicData uri="http://schemas.openxmlformats.org/drawingml/2006/table">
            <a:tbl>
              <a:tblPr/>
              <a:tblGrid>
                <a:gridCol w="1606550"/>
                <a:gridCol w="1162050"/>
                <a:gridCol w="1271588"/>
                <a:gridCol w="1720850"/>
                <a:gridCol w="2468562"/>
              </a:tblGrid>
              <a:tr h="914331">
                <a:tc>
                  <a:txBody>
                    <a:bodyPr/>
                    <a:lstStyle/>
                    <a:p>
                      <a:pPr marL="0" marR="0" lvl="0" indent="0" algn="ctr" defTabSz="914400" rtl="0" eaLnBrk="0" fontAlgn="base" latinLnBrk="0" hangingPunct="0">
                        <a:lnSpc>
                          <a:spcPct val="100000"/>
                        </a:lnSpc>
                        <a:spcBef>
                          <a:spcPct val="20000"/>
                        </a:spcBef>
                        <a:spcAft>
                          <a:spcPct val="0"/>
                        </a:spcAft>
                        <a:buClr>
                          <a:srgbClr val="00183D"/>
                        </a:buClr>
                        <a:buSzTx/>
                        <a:buFont typeface="Wingdings" pitchFamily="2" charset="2"/>
                        <a:buNone/>
                        <a:tabLst/>
                      </a:pPr>
                      <a:r>
                        <a:rPr kumimoji="0" lang="en-US" sz="1800" b="1" i="0" u="none" strike="noStrike" cap="none" normalizeH="0" baseline="0" dirty="0" smtClean="0">
                          <a:ln>
                            <a:noFill/>
                          </a:ln>
                          <a:solidFill>
                            <a:schemeClr val="tx1"/>
                          </a:solidFill>
                          <a:effectLst/>
                          <a:latin typeface="Times New Roman" pitchFamily="18" charset="0"/>
                          <a:ea typeface="ＭＳ Ｐゴシック" pitchFamily="48" charset="-128"/>
                        </a:rPr>
                        <a:t>Product Design</a:t>
                      </a:r>
                    </a:p>
                  </a:txBody>
                  <a:tcPr marT="45686" marB="45686"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183D"/>
                        </a:buClr>
                        <a:buSzTx/>
                        <a:buFont typeface="Wingdings" pitchFamily="2" charset="2"/>
                        <a:buNone/>
                        <a:tabLst/>
                      </a:pPr>
                      <a:r>
                        <a:rPr kumimoji="0" lang="en-US" sz="1800" b="1" i="0" u="none" strike="noStrike" cap="none" normalizeH="0" baseline="0" dirty="0" smtClean="0">
                          <a:ln>
                            <a:noFill/>
                          </a:ln>
                          <a:solidFill>
                            <a:schemeClr val="tx1"/>
                          </a:solidFill>
                          <a:effectLst/>
                          <a:latin typeface="Times New Roman" pitchFamily="18" charset="0"/>
                          <a:ea typeface="ＭＳ Ｐゴシック" pitchFamily="48" charset="-128"/>
                        </a:rPr>
                        <a:t>Premium</a:t>
                      </a:r>
                    </a:p>
                  </a:txBody>
                  <a:tcPr marT="45686" marB="4568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183D"/>
                        </a:buClr>
                        <a:buSzTx/>
                        <a:buFont typeface="Wingdings" pitchFamily="2" charset="2"/>
                        <a:buNone/>
                        <a:tabLst/>
                      </a:pPr>
                      <a:r>
                        <a:rPr kumimoji="0" lang="en-US" sz="1800" b="1" i="0" u="none" strike="noStrike" cap="none" normalizeH="0" baseline="0" dirty="0" smtClean="0">
                          <a:ln>
                            <a:noFill/>
                          </a:ln>
                          <a:solidFill>
                            <a:schemeClr val="tx1"/>
                          </a:solidFill>
                          <a:effectLst/>
                          <a:latin typeface="Times New Roman" pitchFamily="18" charset="0"/>
                          <a:ea typeface="ＭＳ Ｐゴシック" pitchFamily="48" charset="-128"/>
                        </a:rPr>
                        <a:t>Initial Death Benefit</a:t>
                      </a:r>
                    </a:p>
                  </a:txBody>
                  <a:tcPr marT="45686" marB="4568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183D"/>
                        </a:buClr>
                        <a:buSzTx/>
                        <a:buFont typeface="Wingdings" pitchFamily="2" charset="2"/>
                        <a:buNone/>
                        <a:tabLst/>
                      </a:pPr>
                      <a:r>
                        <a:rPr kumimoji="0" lang="en-US" sz="1800" b="1" i="0" u="none" strike="noStrike" cap="none" normalizeH="0" baseline="0" dirty="0" smtClean="0">
                          <a:ln>
                            <a:noFill/>
                          </a:ln>
                          <a:solidFill>
                            <a:schemeClr val="tx1"/>
                          </a:solidFill>
                          <a:effectLst/>
                          <a:latin typeface="Times New Roman" pitchFamily="18" charset="0"/>
                          <a:ea typeface="ＭＳ Ｐゴシック" pitchFamily="48" charset="-128"/>
                        </a:rPr>
                        <a:t>Dividend Option</a:t>
                      </a:r>
                    </a:p>
                  </a:txBody>
                  <a:tcPr marT="45686" marB="4568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183D"/>
                        </a:buClr>
                        <a:buSzTx/>
                        <a:buFont typeface="Wingdings" pitchFamily="2" charset="2"/>
                        <a:buNone/>
                        <a:tabLst/>
                      </a:pPr>
                      <a:r>
                        <a:rPr kumimoji="0" lang="en-US" sz="1800" b="1" i="0" u="none" strike="noStrike" cap="none" normalizeH="0" baseline="0" dirty="0" smtClean="0">
                          <a:ln>
                            <a:noFill/>
                          </a:ln>
                          <a:solidFill>
                            <a:schemeClr val="tx1"/>
                          </a:solidFill>
                          <a:effectLst/>
                          <a:latin typeface="Times New Roman" pitchFamily="18" charset="0"/>
                          <a:ea typeface="ＭＳ Ｐゴシック" pitchFamily="48" charset="-128"/>
                        </a:rPr>
                        <a:t>Age, Gender &amp; Underwriting Class</a:t>
                      </a:r>
                    </a:p>
                  </a:txBody>
                  <a:tcPr marT="45686" marB="45686"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71659">
                <a:tc>
                  <a:txBody>
                    <a:bodyPr/>
                    <a:lstStyle/>
                    <a:p>
                      <a:pPr marL="0" marR="0" lvl="0" indent="0" algn="ctr" defTabSz="914400" rtl="0" eaLnBrk="0" fontAlgn="base" latinLnBrk="0" hangingPunct="0">
                        <a:lnSpc>
                          <a:spcPct val="100000"/>
                        </a:lnSpc>
                        <a:spcBef>
                          <a:spcPct val="20000"/>
                        </a:spcBef>
                        <a:spcAft>
                          <a:spcPct val="0"/>
                        </a:spcAft>
                        <a:buClr>
                          <a:srgbClr val="00183D"/>
                        </a:buClr>
                        <a:buSzTx/>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48" charset="-128"/>
                        </a:rPr>
                        <a:t>10 Pay</a:t>
                      </a:r>
                    </a:p>
                  </a:txBody>
                  <a:tcPr marT="45686" marB="4568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183D"/>
                        </a:buClr>
                        <a:buSzTx/>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48" charset="-128"/>
                        </a:rPr>
                        <a:t>$10,000</a:t>
                      </a:r>
                    </a:p>
                  </a:txBody>
                  <a:tcPr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183D"/>
                        </a:buClr>
                        <a:buSzTx/>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48" charset="-128"/>
                        </a:rPr>
                        <a:t>$209,512</a:t>
                      </a:r>
                    </a:p>
                    <a:p>
                      <a:pPr marL="0" marR="0" lvl="0" indent="0" algn="ctr" defTabSz="914400" rtl="0" eaLnBrk="0" fontAlgn="base" latinLnBrk="0" hangingPunct="0">
                        <a:lnSpc>
                          <a:spcPct val="100000"/>
                        </a:lnSpc>
                        <a:spcBef>
                          <a:spcPct val="20000"/>
                        </a:spcBef>
                        <a:spcAft>
                          <a:spcPct val="0"/>
                        </a:spcAft>
                        <a:buClr>
                          <a:srgbClr val="00183D"/>
                        </a:buClr>
                        <a:buSzTx/>
                        <a:buFont typeface="Wingdings" pitchFamily="2" charset="2"/>
                        <a:buNone/>
                        <a:tabLst/>
                      </a:pPr>
                      <a:endParaRPr kumimoji="0" lang="en-US" sz="1600" b="0" i="0" u="none" strike="noStrike" cap="none" normalizeH="0" baseline="0" dirty="0" smtClean="0">
                        <a:ln>
                          <a:noFill/>
                        </a:ln>
                        <a:solidFill>
                          <a:schemeClr val="tx1"/>
                        </a:solidFill>
                        <a:effectLst/>
                        <a:latin typeface="Times New Roman" pitchFamily="18" charset="0"/>
                        <a:ea typeface="ＭＳ Ｐゴシック" pitchFamily="48" charset="-128"/>
                      </a:endParaRPr>
                    </a:p>
                  </a:txBody>
                  <a:tcPr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183D"/>
                        </a:buClr>
                        <a:buSzTx/>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48" charset="-128"/>
                        </a:rPr>
                        <a:t>Paid-Up Additions</a:t>
                      </a:r>
                    </a:p>
                  </a:txBody>
                  <a:tcPr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183D"/>
                        </a:buClr>
                        <a:buSzTx/>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48" charset="-128"/>
                        </a:rPr>
                        <a:t>Male Age 50, Select Preferred Non-Tobacco</a:t>
                      </a:r>
                    </a:p>
                    <a:p>
                      <a:pPr marL="0" marR="0" lvl="0" indent="0" algn="ctr" defTabSz="914400" rtl="0" eaLnBrk="0" fontAlgn="base" latinLnBrk="0" hangingPunct="0">
                        <a:lnSpc>
                          <a:spcPct val="100000"/>
                        </a:lnSpc>
                        <a:spcBef>
                          <a:spcPct val="20000"/>
                        </a:spcBef>
                        <a:spcAft>
                          <a:spcPct val="0"/>
                        </a:spcAft>
                        <a:buClr>
                          <a:srgbClr val="00183D"/>
                        </a:buClr>
                        <a:buSzTx/>
                        <a:buFont typeface="Wingdings" pitchFamily="2" charset="2"/>
                        <a:buNone/>
                        <a:tabLst/>
                      </a:pPr>
                      <a:endParaRPr kumimoji="0" lang="en-US" sz="1600" b="0" i="0" u="none" strike="noStrike" cap="none" normalizeH="0" baseline="0" dirty="0" smtClean="0">
                        <a:ln>
                          <a:noFill/>
                        </a:ln>
                        <a:solidFill>
                          <a:schemeClr val="tx1"/>
                        </a:solidFill>
                        <a:effectLst/>
                        <a:latin typeface="Times New Roman" pitchFamily="18" charset="0"/>
                        <a:ea typeface="ＭＳ Ｐゴシック" pitchFamily="48" charset="-128"/>
                      </a:endParaRPr>
                    </a:p>
                  </a:txBody>
                  <a:tcPr marT="45686" marB="4568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68886">
                <a:tc>
                  <a:txBody>
                    <a:bodyPr/>
                    <a:lstStyle/>
                    <a:p>
                      <a:pPr marL="0" marR="0" lvl="0" indent="0" algn="ctr" defTabSz="914400" rtl="0" eaLnBrk="0" fontAlgn="base" latinLnBrk="0" hangingPunct="0">
                        <a:lnSpc>
                          <a:spcPct val="100000"/>
                        </a:lnSpc>
                        <a:spcBef>
                          <a:spcPct val="20000"/>
                        </a:spcBef>
                        <a:spcAft>
                          <a:spcPct val="0"/>
                        </a:spcAft>
                        <a:buClr>
                          <a:srgbClr val="00183D"/>
                        </a:buClr>
                        <a:buSzTx/>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48" charset="-128"/>
                        </a:rPr>
                        <a:t>Paid up at 65</a:t>
                      </a:r>
                    </a:p>
                  </a:txBody>
                  <a:tcPr marT="45686" marB="4568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183D"/>
                        </a:buClr>
                        <a:buSzTx/>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48" charset="-128"/>
                        </a:rPr>
                        <a:t>$10,000</a:t>
                      </a:r>
                    </a:p>
                  </a:txBody>
                  <a:tcPr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183D"/>
                        </a:buClr>
                        <a:buSzTx/>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48" charset="-128"/>
                        </a:rPr>
                        <a:t>$264,628</a:t>
                      </a:r>
                    </a:p>
                  </a:txBody>
                  <a:tcPr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183D"/>
                        </a:buClr>
                        <a:buSzTx/>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48" charset="-128"/>
                        </a:rPr>
                        <a:t>Paid-Up Additions</a:t>
                      </a:r>
                    </a:p>
                  </a:txBody>
                  <a:tcPr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183D"/>
                        </a:buClr>
                        <a:buSzTx/>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48" charset="-128"/>
                        </a:rPr>
                        <a:t>Male Age 50, Select Preferred Non-Tobacco</a:t>
                      </a:r>
                    </a:p>
                  </a:txBody>
                  <a:tcPr marT="45686" marB="4568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68886">
                <a:tc>
                  <a:txBody>
                    <a:bodyPr/>
                    <a:lstStyle/>
                    <a:p>
                      <a:pPr marL="0" marR="0" lvl="0" indent="0" algn="ctr" defTabSz="914400" rtl="0" eaLnBrk="0" fontAlgn="base" latinLnBrk="0" hangingPunct="0">
                        <a:lnSpc>
                          <a:spcPct val="100000"/>
                        </a:lnSpc>
                        <a:spcBef>
                          <a:spcPct val="20000"/>
                        </a:spcBef>
                        <a:spcAft>
                          <a:spcPct val="0"/>
                        </a:spcAft>
                        <a:buClr>
                          <a:srgbClr val="00183D"/>
                        </a:buClr>
                        <a:buSzTx/>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48" charset="-128"/>
                        </a:rPr>
                        <a:t>20 Pay</a:t>
                      </a:r>
                    </a:p>
                  </a:txBody>
                  <a:tcPr marT="45686" marB="4568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183D"/>
                        </a:buClr>
                        <a:buSzTx/>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48" charset="-128"/>
                        </a:rPr>
                        <a:t>$10,000</a:t>
                      </a:r>
                    </a:p>
                  </a:txBody>
                  <a:tcPr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183D"/>
                        </a:buClr>
                        <a:buSzTx/>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48" charset="-128"/>
                        </a:rPr>
                        <a:t>$304,322</a:t>
                      </a:r>
                    </a:p>
                  </a:txBody>
                  <a:tcPr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183D"/>
                        </a:buClr>
                        <a:buSzTx/>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48" charset="-128"/>
                        </a:rPr>
                        <a:t>Paid-Up Additions</a:t>
                      </a:r>
                    </a:p>
                    <a:p>
                      <a:pPr marL="0" marR="0" lvl="0" indent="0" algn="ctr" defTabSz="914400" rtl="0" eaLnBrk="0" fontAlgn="base" latinLnBrk="0" hangingPunct="0">
                        <a:lnSpc>
                          <a:spcPct val="100000"/>
                        </a:lnSpc>
                        <a:spcBef>
                          <a:spcPct val="20000"/>
                        </a:spcBef>
                        <a:spcAft>
                          <a:spcPct val="0"/>
                        </a:spcAft>
                        <a:buClr>
                          <a:srgbClr val="00183D"/>
                        </a:buClr>
                        <a:buSzTx/>
                        <a:buFont typeface="Wingdings" pitchFamily="2" charset="2"/>
                        <a:buNone/>
                        <a:tabLst/>
                      </a:pPr>
                      <a:endParaRPr kumimoji="0" lang="en-US" sz="1600" b="0" i="0" u="none" strike="noStrike" cap="none" normalizeH="0" baseline="0" dirty="0" smtClean="0">
                        <a:ln>
                          <a:noFill/>
                        </a:ln>
                        <a:solidFill>
                          <a:schemeClr val="tx1"/>
                        </a:solidFill>
                        <a:effectLst/>
                        <a:latin typeface="Times New Roman" pitchFamily="18" charset="0"/>
                        <a:ea typeface="ＭＳ Ｐゴシック" pitchFamily="48" charset="-128"/>
                      </a:endParaRPr>
                    </a:p>
                  </a:txBody>
                  <a:tcPr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183D"/>
                        </a:buClr>
                        <a:buSzTx/>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48" charset="-128"/>
                        </a:rPr>
                        <a:t>Male Age 50, Select Preferred Non-Tobacco</a:t>
                      </a:r>
                    </a:p>
                    <a:p>
                      <a:pPr marL="0" marR="0" lvl="0" indent="0" algn="ctr" defTabSz="914400" rtl="0" eaLnBrk="0" fontAlgn="base" latinLnBrk="0" hangingPunct="0">
                        <a:lnSpc>
                          <a:spcPct val="100000"/>
                        </a:lnSpc>
                        <a:spcBef>
                          <a:spcPct val="20000"/>
                        </a:spcBef>
                        <a:spcAft>
                          <a:spcPct val="0"/>
                        </a:spcAft>
                        <a:buClr>
                          <a:srgbClr val="00183D"/>
                        </a:buClr>
                        <a:buSzTx/>
                        <a:buFont typeface="Wingdings" pitchFamily="2" charset="2"/>
                        <a:buNone/>
                        <a:tabLst/>
                      </a:pPr>
                      <a:endParaRPr kumimoji="0" lang="en-US" sz="1600" b="0" i="0" u="none" strike="noStrike" cap="none" normalizeH="0" baseline="0" dirty="0" smtClean="0">
                        <a:ln>
                          <a:noFill/>
                        </a:ln>
                        <a:solidFill>
                          <a:schemeClr val="tx1"/>
                        </a:solidFill>
                        <a:effectLst/>
                        <a:latin typeface="Times New Roman" pitchFamily="18" charset="0"/>
                        <a:ea typeface="ＭＳ Ｐゴシック" pitchFamily="48" charset="-128"/>
                      </a:endParaRPr>
                    </a:p>
                  </a:txBody>
                  <a:tcPr marT="45686" marB="4568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68886">
                <a:tc>
                  <a:txBody>
                    <a:bodyPr/>
                    <a:lstStyle/>
                    <a:p>
                      <a:pPr marL="0" marR="0" lvl="0" indent="0" algn="ctr" defTabSz="914400" rtl="0" eaLnBrk="0" fontAlgn="base" latinLnBrk="0" hangingPunct="0">
                        <a:lnSpc>
                          <a:spcPct val="100000"/>
                        </a:lnSpc>
                        <a:spcBef>
                          <a:spcPct val="20000"/>
                        </a:spcBef>
                        <a:spcAft>
                          <a:spcPct val="0"/>
                        </a:spcAft>
                        <a:buClr>
                          <a:srgbClr val="00183D"/>
                        </a:buClr>
                        <a:buSzTx/>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48" charset="-128"/>
                        </a:rPr>
                        <a:t>Paid up at 100</a:t>
                      </a:r>
                      <a:endParaRPr kumimoji="0" lang="en-US" sz="1600" b="0" i="0" u="none" strike="noStrike" cap="none" normalizeH="0" baseline="30000" dirty="0" smtClean="0">
                        <a:ln>
                          <a:noFill/>
                        </a:ln>
                        <a:solidFill>
                          <a:schemeClr val="tx1"/>
                        </a:solidFill>
                        <a:effectLst/>
                        <a:latin typeface="Times New Roman" pitchFamily="18" charset="0"/>
                        <a:ea typeface="ＭＳ Ｐゴシック" pitchFamily="48" charset="-128"/>
                      </a:endParaRPr>
                    </a:p>
                  </a:txBody>
                  <a:tcPr marT="45686" marB="4568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183D"/>
                        </a:buClr>
                        <a:buSzTx/>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ea typeface="ＭＳ Ｐゴシック" pitchFamily="48" charset="-128"/>
                        </a:rPr>
                        <a:t>$10,000</a:t>
                      </a:r>
                    </a:p>
                  </a:txBody>
                  <a:tcPr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183D"/>
                        </a:buClr>
                        <a:buSzTx/>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48" charset="-128"/>
                        </a:rPr>
                        <a:t>$410,987</a:t>
                      </a:r>
                    </a:p>
                  </a:txBody>
                  <a:tcPr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183D"/>
                        </a:buClr>
                        <a:buSzTx/>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48" charset="-128"/>
                        </a:rPr>
                        <a:t>Paid-Up Additions</a:t>
                      </a:r>
                    </a:p>
                    <a:p>
                      <a:pPr marL="0" marR="0" lvl="0" indent="0" algn="ctr" defTabSz="914400" rtl="0" eaLnBrk="0" fontAlgn="base" latinLnBrk="0" hangingPunct="0">
                        <a:lnSpc>
                          <a:spcPct val="100000"/>
                        </a:lnSpc>
                        <a:spcBef>
                          <a:spcPct val="20000"/>
                        </a:spcBef>
                        <a:spcAft>
                          <a:spcPct val="0"/>
                        </a:spcAft>
                        <a:buClr>
                          <a:srgbClr val="00183D"/>
                        </a:buClr>
                        <a:buSzTx/>
                        <a:buFont typeface="Wingdings" pitchFamily="2" charset="2"/>
                        <a:buNone/>
                        <a:tabLst/>
                      </a:pPr>
                      <a:endParaRPr kumimoji="0" lang="en-US" sz="1600" b="0" i="0" u="none" strike="noStrike" cap="none" normalizeH="0" baseline="0" dirty="0" smtClean="0">
                        <a:ln>
                          <a:noFill/>
                        </a:ln>
                        <a:solidFill>
                          <a:schemeClr val="tx1"/>
                        </a:solidFill>
                        <a:effectLst/>
                        <a:latin typeface="Times New Roman" pitchFamily="18" charset="0"/>
                        <a:ea typeface="ＭＳ Ｐゴシック" pitchFamily="48" charset="-128"/>
                      </a:endParaRPr>
                    </a:p>
                  </a:txBody>
                  <a:tcPr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183D"/>
                        </a:buClr>
                        <a:buSzTx/>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48" charset="-128"/>
                        </a:rPr>
                        <a:t>Male Age 50, Select Preferred Non-Tobacco</a:t>
                      </a:r>
                    </a:p>
                    <a:p>
                      <a:pPr marL="0" marR="0" lvl="0" indent="0" algn="ctr" defTabSz="914400" rtl="0" eaLnBrk="0" fontAlgn="base" latinLnBrk="0" hangingPunct="0">
                        <a:lnSpc>
                          <a:spcPct val="100000"/>
                        </a:lnSpc>
                        <a:spcBef>
                          <a:spcPct val="20000"/>
                        </a:spcBef>
                        <a:spcAft>
                          <a:spcPct val="0"/>
                        </a:spcAft>
                        <a:buClr>
                          <a:srgbClr val="00183D"/>
                        </a:buClr>
                        <a:buSzTx/>
                        <a:buFont typeface="Wingdings" pitchFamily="2" charset="2"/>
                        <a:buNone/>
                        <a:tabLst/>
                      </a:pPr>
                      <a:endParaRPr kumimoji="0" lang="en-US" sz="1600" b="0" i="0" u="none" strike="noStrike" cap="none" normalizeH="0" baseline="0" dirty="0" smtClean="0">
                        <a:ln>
                          <a:noFill/>
                        </a:ln>
                        <a:solidFill>
                          <a:schemeClr val="tx1"/>
                        </a:solidFill>
                        <a:effectLst/>
                        <a:latin typeface="Times New Roman" pitchFamily="18" charset="0"/>
                        <a:ea typeface="ＭＳ Ｐゴシック" pitchFamily="48" charset="-128"/>
                      </a:endParaRPr>
                    </a:p>
                  </a:txBody>
                  <a:tcPr marT="45686" marB="4568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0522" name="Rectangle 7"/>
          <p:cNvSpPr>
            <a:spLocks noChangeArrowheads="1"/>
          </p:cNvSpPr>
          <p:nvPr/>
        </p:nvSpPr>
        <p:spPr bwMode="auto">
          <a:xfrm>
            <a:off x="0" y="909638"/>
            <a:ext cx="4911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r>
              <a:rPr lang="en-US" altLang="en-US" sz="2000" i="1"/>
              <a:t>Four different types of whole life to review</a:t>
            </a:r>
            <a:endParaRPr lang="en-US" altLang="en-US" sz="2000" i="1">
              <a:solidFill>
                <a:srgbClr val="FF0000"/>
              </a:solidFill>
            </a:endParaRPr>
          </a:p>
        </p:txBody>
      </p:sp>
      <p:sp>
        <p:nvSpPr>
          <p:cNvPr id="20523" name="Footer Placeholder 3"/>
          <p:cNvSpPr>
            <a:spLocks noGrp="1"/>
          </p:cNvSpPr>
          <p:nvPr>
            <p:ph type="ftr" sz="quarter" idx="10"/>
          </p:nvPr>
        </p:nvSpPr>
        <p:spPr>
          <a:xfrm>
            <a:off x="2133600" y="6597650"/>
            <a:ext cx="4648200" cy="280988"/>
          </a:xfrm>
          <a:noFill/>
        </p:spPr>
        <p:txBody>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r>
              <a:rPr lang="en-US" altLang="en-US" sz="1200" i="1" smtClean="0"/>
              <a:t>For Professional Use Only. Not For Use With The Public.</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11"/>
          </p:nvPr>
        </p:nvSpPr>
        <p:spPr>
          <a:noFill/>
        </p:spPr>
        <p:txBody>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fld id="{37BBCE1D-3A58-432A-8543-4022466A7A6A}" type="slidenum">
              <a:rPr lang="en-US" altLang="en-US" sz="1400" smtClean="0"/>
              <a:pPr/>
              <a:t>25</a:t>
            </a:fld>
            <a:endParaRPr lang="en-US" altLang="en-US" sz="1400" smtClean="0"/>
          </a:p>
        </p:txBody>
      </p:sp>
      <p:sp>
        <p:nvSpPr>
          <p:cNvPr id="21507" name="Slide Number Placeholder 4"/>
          <p:cNvSpPr txBox="1">
            <a:spLocks noGrp="1"/>
          </p:cNvSpPr>
          <p:nvPr/>
        </p:nvSpPr>
        <p:spPr bwMode="auto">
          <a:xfrm>
            <a:off x="70866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pPr algn="r"/>
            <a:fld id="{E892E598-D43D-48EC-8850-07EB5BB4F62D}" type="slidenum">
              <a:rPr lang="en-US" altLang="en-US" sz="1400"/>
              <a:pPr algn="r"/>
              <a:t>25</a:t>
            </a:fld>
            <a:endParaRPr lang="en-US" altLang="en-US" sz="1400"/>
          </a:p>
        </p:txBody>
      </p:sp>
      <p:sp>
        <p:nvSpPr>
          <p:cNvPr id="21508" name="Rectangle 2"/>
          <p:cNvSpPr>
            <a:spLocks noGrp="1" noChangeArrowheads="1"/>
          </p:cNvSpPr>
          <p:nvPr>
            <p:ph type="title"/>
          </p:nvPr>
        </p:nvSpPr>
        <p:spPr>
          <a:xfrm>
            <a:off x="457200" y="-76200"/>
            <a:ext cx="8229600" cy="1143000"/>
          </a:xfrm>
        </p:spPr>
        <p:txBody>
          <a:bodyPr/>
          <a:lstStyle/>
          <a:p>
            <a:pPr eaLnBrk="1" hangingPunct="1"/>
            <a:r>
              <a:rPr lang="en-US" altLang="en-US" smtClean="0"/>
              <a:t>Policy Cash Values* – Part I</a:t>
            </a:r>
          </a:p>
        </p:txBody>
      </p:sp>
      <p:sp>
        <p:nvSpPr>
          <p:cNvPr id="21509" name="Text Box 3"/>
          <p:cNvSpPr txBox="1">
            <a:spLocks noChangeArrowheads="1"/>
          </p:cNvSpPr>
          <p:nvPr/>
        </p:nvSpPr>
        <p:spPr bwMode="auto">
          <a:xfrm>
            <a:off x="533400" y="5972175"/>
            <a:ext cx="815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pPr eaLnBrk="1" hangingPunct="1"/>
            <a:r>
              <a:rPr lang="en-US" altLang="en-US" sz="1400" i="1">
                <a:latin typeface="Times New Roman" pitchFamily="18" charset="0"/>
              </a:rPr>
              <a:t>*These values are not guaranteed.</a:t>
            </a:r>
          </a:p>
        </p:txBody>
      </p:sp>
      <p:graphicFrame>
        <p:nvGraphicFramePr>
          <p:cNvPr id="15424" name="Group 64"/>
          <p:cNvGraphicFramePr>
            <a:graphicFrameLocks noGrp="1"/>
          </p:cNvGraphicFramePr>
          <p:nvPr>
            <p:ph idx="1"/>
            <p:extLst>
              <p:ext uri="{D42A27DB-BD31-4B8C-83A1-F6EECF244321}">
                <p14:modId xmlns:p14="http://schemas.microsoft.com/office/powerpoint/2010/main" val="659190765"/>
              </p:ext>
            </p:extLst>
          </p:nvPr>
        </p:nvGraphicFramePr>
        <p:xfrm>
          <a:off x="228600" y="1323975"/>
          <a:ext cx="8686800" cy="4495801"/>
        </p:xfrm>
        <a:graphic>
          <a:graphicData uri="http://schemas.openxmlformats.org/drawingml/2006/table">
            <a:tbl>
              <a:tblPr/>
              <a:tblGrid>
                <a:gridCol w="1085850"/>
                <a:gridCol w="1143000"/>
                <a:gridCol w="1152525"/>
                <a:gridCol w="962025"/>
                <a:gridCol w="1085850"/>
                <a:gridCol w="1085850"/>
                <a:gridCol w="1085850"/>
                <a:gridCol w="1085850"/>
              </a:tblGrid>
              <a:tr h="1431925">
                <a:tc>
                  <a:txBody>
                    <a:bodyPr/>
                    <a:lstStyle/>
                    <a:p>
                      <a:pPr marL="0" marR="0" lvl="0" indent="0" algn="ctr" defTabSz="914400" rtl="0" eaLnBrk="0" fontAlgn="base" latinLnBrk="0" hangingPunct="0">
                        <a:lnSpc>
                          <a:spcPct val="100000"/>
                        </a:lnSpc>
                        <a:spcBef>
                          <a:spcPct val="20000"/>
                        </a:spcBef>
                        <a:spcAft>
                          <a:spcPct val="0"/>
                        </a:spcAft>
                        <a:buClr>
                          <a:srgbClr val="00183D"/>
                        </a:buClr>
                        <a:buSzTx/>
                        <a:buFont typeface="Wingdings" pitchFamily="2" charset="2"/>
                        <a:buNone/>
                        <a:tabLst/>
                      </a:pPr>
                      <a:r>
                        <a:rPr kumimoji="0" lang="en-US" sz="1600" b="1" i="0" u="none" strike="noStrike" cap="none" normalizeH="0" baseline="0" dirty="0" smtClean="0">
                          <a:ln>
                            <a:noFill/>
                          </a:ln>
                          <a:solidFill>
                            <a:schemeClr val="tx1"/>
                          </a:solidFill>
                          <a:effectLst/>
                          <a:latin typeface="Times New Roman" pitchFamily="18" charset="0"/>
                          <a:ea typeface="ＭＳ Ｐゴシック" pitchFamily="48" charset="-128"/>
                        </a:rPr>
                        <a:t>Product Design</a:t>
                      </a:r>
                    </a:p>
                  </a:txBody>
                  <a:tcPr marL="45720" marR="45720"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0000"/>
                        </a:spcBef>
                        <a:spcAft>
                          <a:spcPct val="0"/>
                        </a:spcAft>
                        <a:buClr>
                          <a:schemeClr val="bg1"/>
                        </a:buClr>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ＭＳ Ｐゴシック" pitchFamily="48" charset="-128"/>
                          <a:cs typeface="Times New Roman" pitchFamily="18" charset="0"/>
                        </a:rPr>
                        <a:t>Annual Premiums</a:t>
                      </a:r>
                      <a:endParaRPr kumimoji="0" lang="en-US" sz="1600" b="0" i="0" u="none" strike="noStrike" cap="none" normalizeH="0" baseline="0" dirty="0" smtClean="0">
                        <a:ln>
                          <a:noFill/>
                        </a:ln>
                        <a:solidFill>
                          <a:schemeClr val="tx1"/>
                        </a:solidFill>
                        <a:effectLst/>
                        <a:latin typeface="Arial" charset="0"/>
                        <a:ea typeface="ＭＳ Ｐゴシック" pitchFamily="48" charset="-128"/>
                      </a:endParaRPr>
                    </a:p>
                  </a:txBody>
                  <a:tcPr marL="45720" marR="4572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0000"/>
                        </a:spcBef>
                        <a:spcAft>
                          <a:spcPct val="0"/>
                        </a:spcAft>
                        <a:buClr>
                          <a:schemeClr val="bg1"/>
                        </a:buClr>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ＭＳ Ｐゴシック" pitchFamily="48" charset="-128"/>
                          <a:cs typeface="Times New Roman" pitchFamily="18" charset="0"/>
                        </a:rPr>
                        <a:t>Total Premiums Paid</a:t>
                      </a:r>
                      <a:endParaRPr kumimoji="0" lang="en-US" sz="1600" b="0" i="0" u="none" strike="noStrike" cap="none" normalizeH="0" baseline="0" dirty="0" smtClean="0">
                        <a:ln>
                          <a:noFill/>
                        </a:ln>
                        <a:solidFill>
                          <a:schemeClr val="tx1"/>
                        </a:solidFill>
                        <a:effectLst/>
                        <a:latin typeface="Arial" charset="0"/>
                        <a:ea typeface="ＭＳ Ｐゴシック" pitchFamily="48" charset="-128"/>
                      </a:endParaRPr>
                    </a:p>
                  </a:txBody>
                  <a:tcPr marL="45720" marR="4572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0000"/>
                        </a:spcBef>
                        <a:spcAft>
                          <a:spcPct val="0"/>
                        </a:spcAft>
                        <a:buClr>
                          <a:schemeClr val="bg1"/>
                        </a:buClr>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ＭＳ Ｐゴシック" pitchFamily="48" charset="-128"/>
                          <a:cs typeface="Times New Roman" pitchFamily="18" charset="0"/>
                        </a:rPr>
                        <a:t>IRR On Cash:</a:t>
                      </a:r>
                    </a:p>
                    <a:p>
                      <a:pPr marL="0" marR="0" lvl="0" indent="0" algn="ctr" defTabSz="914400" rtl="0" eaLnBrk="1" fontAlgn="b" latinLnBrk="0" hangingPunct="1">
                        <a:lnSpc>
                          <a:spcPct val="100000"/>
                        </a:lnSpc>
                        <a:spcBef>
                          <a:spcPct val="20000"/>
                        </a:spcBef>
                        <a:spcAft>
                          <a:spcPct val="0"/>
                        </a:spcAft>
                        <a:buClr>
                          <a:schemeClr val="bg1"/>
                        </a:buClr>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ＭＳ Ｐゴシック" pitchFamily="48" charset="-128"/>
                          <a:cs typeface="Times New Roman" pitchFamily="18" charset="0"/>
                        </a:rPr>
                        <a:t>Yr 1*</a:t>
                      </a:r>
                      <a:endParaRPr kumimoji="0" lang="en-US" sz="1600" b="0" i="0" u="none" strike="noStrike" cap="none" normalizeH="0" baseline="0" dirty="0" smtClean="0">
                        <a:ln>
                          <a:noFill/>
                        </a:ln>
                        <a:solidFill>
                          <a:schemeClr val="tx1"/>
                        </a:solidFill>
                        <a:effectLst/>
                        <a:latin typeface="Arial" charset="0"/>
                        <a:ea typeface="ＭＳ Ｐゴシック" pitchFamily="48" charset="-128"/>
                      </a:endParaRPr>
                    </a:p>
                  </a:txBody>
                  <a:tcPr marL="45720" marR="4572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0000"/>
                        </a:spcBef>
                        <a:spcAft>
                          <a:spcPct val="0"/>
                        </a:spcAft>
                        <a:buClr>
                          <a:schemeClr val="bg1"/>
                        </a:buClr>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ＭＳ Ｐゴシック" pitchFamily="48" charset="-128"/>
                          <a:cs typeface="Times New Roman" pitchFamily="18" charset="0"/>
                        </a:rPr>
                        <a:t>IRR On Cash:</a:t>
                      </a:r>
                    </a:p>
                    <a:p>
                      <a:pPr marL="0" marR="0" lvl="0" indent="0" algn="ctr" defTabSz="914400" rtl="0" eaLnBrk="1" fontAlgn="b" latinLnBrk="0" hangingPunct="1">
                        <a:lnSpc>
                          <a:spcPct val="100000"/>
                        </a:lnSpc>
                        <a:spcBef>
                          <a:spcPct val="20000"/>
                        </a:spcBef>
                        <a:spcAft>
                          <a:spcPct val="0"/>
                        </a:spcAft>
                        <a:buClr>
                          <a:schemeClr val="bg1"/>
                        </a:buClr>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ＭＳ Ｐゴシック" pitchFamily="48" charset="-128"/>
                          <a:cs typeface="Times New Roman" pitchFamily="18" charset="0"/>
                        </a:rPr>
                        <a:t>Yr 5*</a:t>
                      </a:r>
                      <a:endParaRPr kumimoji="0" lang="en-US" sz="1600" b="0" i="0" u="none" strike="noStrike" cap="none" normalizeH="0" baseline="0" dirty="0" smtClean="0">
                        <a:ln>
                          <a:noFill/>
                        </a:ln>
                        <a:solidFill>
                          <a:schemeClr val="tx1"/>
                        </a:solidFill>
                        <a:effectLst/>
                        <a:latin typeface="Arial" charset="0"/>
                        <a:ea typeface="ＭＳ Ｐゴシック" pitchFamily="48" charset="-128"/>
                      </a:endParaRPr>
                    </a:p>
                  </a:txBody>
                  <a:tcPr marL="45720" marR="4572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0000"/>
                        </a:spcBef>
                        <a:spcAft>
                          <a:spcPct val="0"/>
                        </a:spcAft>
                        <a:buClr>
                          <a:schemeClr val="bg1"/>
                        </a:buClr>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ＭＳ Ｐゴシック" pitchFamily="48" charset="-128"/>
                          <a:cs typeface="Times New Roman" pitchFamily="18" charset="0"/>
                        </a:rPr>
                        <a:t>IRR On Cash:</a:t>
                      </a:r>
                    </a:p>
                    <a:p>
                      <a:pPr marL="0" marR="0" lvl="0" indent="0" algn="ctr" defTabSz="914400" rtl="0" eaLnBrk="1" fontAlgn="b" latinLnBrk="0" hangingPunct="1">
                        <a:lnSpc>
                          <a:spcPct val="100000"/>
                        </a:lnSpc>
                        <a:spcBef>
                          <a:spcPct val="20000"/>
                        </a:spcBef>
                        <a:spcAft>
                          <a:spcPct val="0"/>
                        </a:spcAft>
                        <a:buClr>
                          <a:schemeClr val="bg1"/>
                        </a:buClr>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ＭＳ Ｐゴシック" pitchFamily="48" charset="-128"/>
                          <a:cs typeface="Times New Roman" pitchFamily="18" charset="0"/>
                        </a:rPr>
                        <a:t>Yr 10*</a:t>
                      </a:r>
                      <a:endParaRPr kumimoji="0" lang="en-US" sz="1600" b="0" i="0" u="none" strike="noStrike" cap="none" normalizeH="0" baseline="0" dirty="0" smtClean="0">
                        <a:ln>
                          <a:noFill/>
                        </a:ln>
                        <a:solidFill>
                          <a:schemeClr val="tx1"/>
                        </a:solidFill>
                        <a:effectLst/>
                        <a:latin typeface="Arial" charset="0"/>
                        <a:ea typeface="ＭＳ Ｐゴシック" pitchFamily="48" charset="-128"/>
                      </a:endParaRPr>
                    </a:p>
                  </a:txBody>
                  <a:tcPr marL="45720" marR="4572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0000"/>
                        </a:spcBef>
                        <a:spcAft>
                          <a:spcPct val="0"/>
                        </a:spcAft>
                        <a:buClr>
                          <a:schemeClr val="bg1"/>
                        </a:buClr>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ＭＳ Ｐゴシック" pitchFamily="48" charset="-128"/>
                          <a:cs typeface="Times New Roman" pitchFamily="18" charset="0"/>
                        </a:rPr>
                        <a:t>IRR On Cash:</a:t>
                      </a:r>
                    </a:p>
                    <a:p>
                      <a:pPr marL="0" marR="0" lvl="0" indent="0" algn="ctr" defTabSz="914400" rtl="0" eaLnBrk="1" fontAlgn="b" latinLnBrk="0" hangingPunct="1">
                        <a:lnSpc>
                          <a:spcPct val="100000"/>
                        </a:lnSpc>
                        <a:spcBef>
                          <a:spcPct val="20000"/>
                        </a:spcBef>
                        <a:spcAft>
                          <a:spcPct val="0"/>
                        </a:spcAft>
                        <a:buClr>
                          <a:schemeClr val="bg1"/>
                        </a:buClr>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ＭＳ Ｐゴシック" pitchFamily="48" charset="-128"/>
                          <a:cs typeface="Times New Roman" pitchFamily="18" charset="0"/>
                        </a:rPr>
                        <a:t>Yr 20*</a:t>
                      </a:r>
                      <a:endParaRPr kumimoji="0" lang="en-US" sz="1600" b="0" i="0" u="none" strike="noStrike" cap="none" normalizeH="0" baseline="0" dirty="0" smtClean="0">
                        <a:ln>
                          <a:noFill/>
                        </a:ln>
                        <a:solidFill>
                          <a:schemeClr val="tx1"/>
                        </a:solidFill>
                        <a:effectLst/>
                        <a:latin typeface="Arial" charset="0"/>
                        <a:ea typeface="ＭＳ Ｐゴシック" pitchFamily="48" charset="-128"/>
                      </a:endParaRPr>
                    </a:p>
                  </a:txBody>
                  <a:tcPr marL="45720" marR="4572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0000"/>
                        </a:spcBef>
                        <a:spcAft>
                          <a:spcPct val="0"/>
                        </a:spcAft>
                        <a:buClr>
                          <a:schemeClr val="bg1"/>
                        </a:buClr>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ＭＳ Ｐゴシック" pitchFamily="48" charset="-128"/>
                          <a:cs typeface="Times New Roman" pitchFamily="18" charset="0"/>
                        </a:rPr>
                        <a:t>IRR On Cash:</a:t>
                      </a:r>
                    </a:p>
                    <a:p>
                      <a:pPr marL="0" marR="0" lvl="0" indent="0" algn="ctr" defTabSz="914400" rtl="0" eaLnBrk="1" fontAlgn="b" latinLnBrk="0" hangingPunct="1">
                        <a:lnSpc>
                          <a:spcPct val="100000"/>
                        </a:lnSpc>
                        <a:spcBef>
                          <a:spcPct val="20000"/>
                        </a:spcBef>
                        <a:spcAft>
                          <a:spcPct val="0"/>
                        </a:spcAft>
                        <a:buClr>
                          <a:schemeClr val="bg1"/>
                        </a:buClr>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ＭＳ Ｐゴシック" pitchFamily="48" charset="-128"/>
                          <a:cs typeface="Times New Roman" pitchFamily="18" charset="0"/>
                        </a:rPr>
                        <a:t>Yr 30*</a:t>
                      </a:r>
                      <a:endParaRPr kumimoji="0" lang="en-US" sz="1600" b="0" i="0" u="none" strike="noStrike" cap="none" normalizeH="0" baseline="0" dirty="0" smtClean="0">
                        <a:ln>
                          <a:noFill/>
                        </a:ln>
                        <a:solidFill>
                          <a:schemeClr val="tx1"/>
                        </a:solidFill>
                        <a:effectLst/>
                        <a:latin typeface="Arial" charset="0"/>
                        <a:ea typeface="ＭＳ Ｐゴシック" pitchFamily="48" charset="-128"/>
                      </a:endParaRPr>
                    </a:p>
                  </a:txBody>
                  <a:tcPr marL="45720" marR="45720"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6763">
                <a:tc>
                  <a:txBody>
                    <a:bodyPr/>
                    <a:lstStyle/>
                    <a:p>
                      <a:pPr marL="0" marR="0" lvl="0" indent="0" algn="ctr" defTabSz="914400" rtl="0" eaLnBrk="1" fontAlgn="b" latinLnBrk="0" hangingPunct="1">
                        <a:lnSpc>
                          <a:spcPct val="100000"/>
                        </a:lnSpc>
                        <a:spcBef>
                          <a:spcPct val="20000"/>
                        </a:spcBef>
                        <a:spcAft>
                          <a:spcPct val="0"/>
                        </a:spcAft>
                        <a:buClr>
                          <a:schemeClr val="bg1"/>
                        </a:buClr>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48" charset="-128"/>
                          <a:cs typeface="Times New Roman" pitchFamily="18" charset="0"/>
                        </a:rPr>
                        <a:t>10 Pay</a:t>
                      </a:r>
                      <a:endParaRPr kumimoji="0" lang="en-US" sz="1600" b="0" i="0" u="none" strike="noStrike" cap="none" normalizeH="0" baseline="0" dirty="0" smtClean="0">
                        <a:ln>
                          <a:noFill/>
                        </a:ln>
                        <a:solidFill>
                          <a:schemeClr val="tx1"/>
                        </a:solidFill>
                        <a:effectLst/>
                        <a:latin typeface="Arial" charset="0"/>
                        <a:ea typeface="ＭＳ Ｐゴシック" pitchFamily="48" charset="-128"/>
                      </a:endParaRPr>
                    </a:p>
                  </a:txBody>
                  <a:tcPr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chemeClr val="bg1"/>
                        </a:buClr>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48" charset="-128"/>
                          <a:cs typeface="Times New Roman" pitchFamily="18" charset="0"/>
                        </a:rPr>
                        <a:t>$10,000</a:t>
                      </a:r>
                      <a:endParaRPr kumimoji="0" lang="en-US" sz="1600" b="0" i="0" u="none" strike="noStrike" cap="none" normalizeH="0" baseline="0" dirty="0" smtClean="0">
                        <a:ln>
                          <a:noFill/>
                        </a:ln>
                        <a:solidFill>
                          <a:schemeClr val="tx1"/>
                        </a:solidFill>
                        <a:effectLst/>
                        <a:latin typeface="Arial" charset="0"/>
                        <a:ea typeface="ＭＳ Ｐゴシック" pitchFamily="48"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chemeClr val="bg1"/>
                        </a:buClr>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48" charset="-128"/>
                          <a:cs typeface="Times New Roman" pitchFamily="18" charset="0"/>
                        </a:rPr>
                        <a:t>$100,000 </a:t>
                      </a:r>
                      <a:endParaRPr kumimoji="0" lang="en-US" sz="1600" b="0" i="0" u="none" strike="noStrike" cap="none" normalizeH="0" baseline="0" dirty="0" smtClean="0">
                        <a:ln>
                          <a:noFill/>
                        </a:ln>
                        <a:solidFill>
                          <a:schemeClr val="tx1"/>
                        </a:solidFill>
                        <a:effectLst/>
                        <a:latin typeface="Arial" charset="0"/>
                        <a:ea typeface="ＭＳ Ｐゴシック" pitchFamily="48"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chemeClr val="bg1"/>
                        </a:buClr>
                        <a:buSzTx/>
                        <a:buFontTx/>
                        <a:buNone/>
                        <a:tabLst/>
                      </a:pPr>
                      <a:r>
                        <a:rPr kumimoji="0" lang="en-US" sz="1600" b="0" i="0" u="none" strike="noStrike" cap="none" normalizeH="0" baseline="0" dirty="0" smtClean="0">
                          <a:ln>
                            <a:noFill/>
                          </a:ln>
                          <a:solidFill>
                            <a:srgbClr val="800000"/>
                          </a:solidFill>
                          <a:effectLst/>
                          <a:latin typeface="Times New Roman" pitchFamily="18" charset="0"/>
                          <a:ea typeface="ＭＳ Ｐゴシック" pitchFamily="48" charset="-128"/>
                          <a:cs typeface="Times New Roman" pitchFamily="18" charset="0"/>
                        </a:rPr>
                        <a:t>-61.95%</a:t>
                      </a:r>
                      <a:endParaRPr kumimoji="0" lang="en-US" sz="1600" b="0" i="0" u="none" strike="noStrike" cap="none" normalizeH="0" baseline="0" dirty="0" smtClean="0">
                        <a:ln>
                          <a:noFill/>
                        </a:ln>
                        <a:solidFill>
                          <a:srgbClr val="800000"/>
                        </a:solidFill>
                        <a:effectLst/>
                        <a:latin typeface="Arial" charset="0"/>
                        <a:ea typeface="ＭＳ Ｐゴシック" pitchFamily="48"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chemeClr val="bg1"/>
                        </a:buClr>
                        <a:buSzTx/>
                        <a:buFontTx/>
                        <a:buNone/>
                        <a:tabLst/>
                      </a:pPr>
                      <a:r>
                        <a:rPr kumimoji="0" lang="en-US" sz="1600" b="0" i="0" u="none" strike="noStrike" cap="none" normalizeH="0" baseline="0" dirty="0" smtClean="0">
                          <a:ln>
                            <a:noFill/>
                          </a:ln>
                          <a:solidFill>
                            <a:srgbClr val="800000"/>
                          </a:solidFill>
                          <a:effectLst/>
                          <a:latin typeface="Times New Roman" pitchFamily="18" charset="0"/>
                          <a:ea typeface="ＭＳ Ｐゴシック" pitchFamily="48" charset="-128"/>
                          <a:cs typeface="Times New Roman" pitchFamily="18" charset="0"/>
                        </a:rPr>
                        <a:t>-5.50%</a:t>
                      </a:r>
                      <a:endParaRPr kumimoji="0" lang="en-US" sz="1600" b="0" i="0" u="none" strike="noStrike" cap="none" normalizeH="0" baseline="0" dirty="0" smtClean="0">
                        <a:ln>
                          <a:noFill/>
                        </a:ln>
                        <a:solidFill>
                          <a:srgbClr val="800000"/>
                        </a:solidFill>
                        <a:effectLst/>
                        <a:latin typeface="Arial" charset="0"/>
                        <a:ea typeface="ＭＳ Ｐゴシック" pitchFamily="48"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chemeClr val="bg1"/>
                        </a:buClr>
                        <a:buSzTx/>
                        <a:buFontTx/>
                        <a:buNone/>
                        <a:tabLst/>
                      </a:pPr>
                      <a:r>
                        <a:rPr kumimoji="0" lang="en-US" sz="1600" b="0" i="0" u="none" strike="noStrike" cap="none" normalizeH="0" baseline="0" dirty="0" smtClean="0">
                          <a:ln>
                            <a:noFill/>
                          </a:ln>
                          <a:solidFill>
                            <a:srgbClr val="336600"/>
                          </a:solidFill>
                          <a:effectLst/>
                          <a:latin typeface="Times New Roman" pitchFamily="18" charset="0"/>
                          <a:ea typeface="ＭＳ Ｐゴシック" pitchFamily="48" charset="-128"/>
                          <a:cs typeface="Times New Roman" pitchFamily="18" charset="0"/>
                        </a:rPr>
                        <a:t>1.09%</a:t>
                      </a:r>
                      <a:endParaRPr kumimoji="0" lang="en-US" sz="1600" b="0" i="0" u="none" strike="noStrike" cap="none" normalizeH="0" baseline="0" dirty="0" smtClean="0">
                        <a:ln>
                          <a:noFill/>
                        </a:ln>
                        <a:solidFill>
                          <a:srgbClr val="336600"/>
                        </a:solidFill>
                        <a:effectLst/>
                        <a:latin typeface="Arial" charset="0"/>
                        <a:ea typeface="ＭＳ Ｐゴシック" pitchFamily="48"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chemeClr val="bg1"/>
                        </a:buClr>
                        <a:buSzTx/>
                        <a:buFontTx/>
                        <a:buNone/>
                        <a:tabLst/>
                      </a:pPr>
                      <a:r>
                        <a:rPr kumimoji="0" lang="en-US" sz="1600" b="0" i="0" u="none" strike="noStrike" cap="none" normalizeH="0" baseline="0" dirty="0" smtClean="0">
                          <a:ln>
                            <a:noFill/>
                          </a:ln>
                          <a:solidFill>
                            <a:srgbClr val="336600"/>
                          </a:solidFill>
                          <a:effectLst/>
                          <a:latin typeface="Times New Roman" pitchFamily="18" charset="0"/>
                          <a:ea typeface="ＭＳ Ｐゴシック" pitchFamily="48" charset="-128"/>
                          <a:cs typeface="Times New Roman" pitchFamily="18" charset="0"/>
                        </a:rPr>
                        <a:t>4.26%</a:t>
                      </a:r>
                      <a:endParaRPr kumimoji="0" lang="en-US" sz="1600" b="0" i="0" u="none" strike="noStrike" cap="none" normalizeH="0" baseline="0" dirty="0" smtClean="0">
                        <a:ln>
                          <a:noFill/>
                        </a:ln>
                        <a:solidFill>
                          <a:srgbClr val="336600"/>
                        </a:solidFill>
                        <a:effectLst/>
                        <a:latin typeface="Arial" charset="0"/>
                        <a:ea typeface="ＭＳ Ｐゴシック" pitchFamily="48"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chemeClr val="bg1"/>
                        </a:buClr>
                        <a:buSzTx/>
                        <a:buFontTx/>
                        <a:buNone/>
                        <a:tabLst/>
                      </a:pPr>
                      <a:r>
                        <a:rPr kumimoji="0" lang="en-US" sz="1600" b="0" i="0" u="none" strike="noStrike" cap="none" normalizeH="0" baseline="0" dirty="0" smtClean="0">
                          <a:ln>
                            <a:noFill/>
                          </a:ln>
                          <a:solidFill>
                            <a:srgbClr val="336600"/>
                          </a:solidFill>
                          <a:effectLst/>
                          <a:latin typeface="Times New Roman" pitchFamily="18" charset="0"/>
                          <a:ea typeface="ＭＳ Ｐゴシック" pitchFamily="48" charset="-128"/>
                          <a:cs typeface="Times New Roman" pitchFamily="18" charset="0"/>
                        </a:rPr>
                        <a:t>4.79%</a:t>
                      </a:r>
                      <a:endParaRPr kumimoji="0" lang="en-US" sz="1600" b="0" i="0" u="none" strike="noStrike" cap="none" normalizeH="0" baseline="0" dirty="0" smtClean="0">
                        <a:ln>
                          <a:noFill/>
                        </a:ln>
                        <a:solidFill>
                          <a:srgbClr val="336600"/>
                        </a:solidFill>
                        <a:effectLst/>
                        <a:latin typeface="Arial" charset="0"/>
                        <a:ea typeface="ＭＳ Ｐゴシック" pitchFamily="48" charset="-128"/>
                      </a:endParaRPr>
                    </a:p>
                  </a:txBody>
                  <a:tcPr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65175">
                <a:tc>
                  <a:txBody>
                    <a:bodyPr/>
                    <a:lstStyle/>
                    <a:p>
                      <a:pPr marL="0" marR="0" lvl="0" indent="0" algn="ctr" defTabSz="914400" rtl="0" eaLnBrk="1" fontAlgn="b" latinLnBrk="0" hangingPunct="1">
                        <a:lnSpc>
                          <a:spcPct val="100000"/>
                        </a:lnSpc>
                        <a:spcBef>
                          <a:spcPct val="20000"/>
                        </a:spcBef>
                        <a:spcAft>
                          <a:spcPct val="0"/>
                        </a:spcAft>
                        <a:buClr>
                          <a:schemeClr val="bg1"/>
                        </a:buClr>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48" charset="-128"/>
                          <a:cs typeface="Times New Roman" pitchFamily="18" charset="0"/>
                        </a:rPr>
                        <a:t>Paid up at 65</a:t>
                      </a:r>
                      <a:endParaRPr kumimoji="0" lang="en-US" sz="1600" b="0" i="0" u="none" strike="noStrike" cap="none" normalizeH="0" baseline="0" dirty="0" smtClean="0">
                        <a:ln>
                          <a:noFill/>
                        </a:ln>
                        <a:solidFill>
                          <a:schemeClr val="tx1"/>
                        </a:solidFill>
                        <a:effectLst/>
                        <a:latin typeface="Arial" charset="0"/>
                        <a:ea typeface="ＭＳ Ｐゴシック" pitchFamily="48" charset="-128"/>
                      </a:endParaRPr>
                    </a:p>
                  </a:txBody>
                  <a:tcPr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chemeClr val="bg1"/>
                        </a:buClr>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48" charset="-128"/>
                          <a:cs typeface="Times New Roman" pitchFamily="18" charset="0"/>
                        </a:rPr>
                        <a:t>$10,000 </a:t>
                      </a:r>
                      <a:endParaRPr kumimoji="0" lang="en-US" sz="1600" b="0" i="0" u="none" strike="noStrike" cap="none" normalizeH="0" baseline="0" dirty="0" smtClean="0">
                        <a:ln>
                          <a:noFill/>
                        </a:ln>
                        <a:solidFill>
                          <a:schemeClr val="tx1"/>
                        </a:solidFill>
                        <a:effectLst/>
                        <a:latin typeface="Arial" charset="0"/>
                        <a:ea typeface="ＭＳ Ｐゴシック" pitchFamily="48"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chemeClr val="bg1"/>
                        </a:buClr>
                        <a:buSzTx/>
                        <a:buFontTx/>
                        <a:buNone/>
                        <a:tabLst/>
                      </a:pPr>
                      <a:r>
                        <a:rPr kumimoji="0" lang="en-US" sz="1600" b="0" i="0" u="none" strike="noStrike" cap="none" normalizeH="0" baseline="0" smtClean="0">
                          <a:ln>
                            <a:noFill/>
                          </a:ln>
                          <a:solidFill>
                            <a:schemeClr val="tx1"/>
                          </a:solidFill>
                          <a:effectLst/>
                          <a:latin typeface="Times New Roman" pitchFamily="18" charset="0"/>
                          <a:ea typeface="ＭＳ Ｐゴシック" pitchFamily="48" charset="-128"/>
                          <a:cs typeface="Times New Roman" pitchFamily="18" charset="0"/>
                        </a:rPr>
                        <a:t>$150,000 </a:t>
                      </a:r>
                      <a:endParaRPr kumimoji="0" lang="en-US" sz="1600" b="0" i="0" u="none" strike="noStrike" cap="none" normalizeH="0" baseline="0" dirty="0" smtClean="0">
                        <a:ln>
                          <a:noFill/>
                        </a:ln>
                        <a:solidFill>
                          <a:schemeClr val="tx1"/>
                        </a:solidFill>
                        <a:effectLst/>
                        <a:latin typeface="Arial" charset="0"/>
                        <a:ea typeface="ＭＳ Ｐゴシック" pitchFamily="48"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chemeClr val="bg1"/>
                        </a:buClr>
                        <a:buSzTx/>
                        <a:buFontTx/>
                        <a:buNone/>
                        <a:tabLst/>
                      </a:pPr>
                      <a:r>
                        <a:rPr kumimoji="0" lang="en-US" sz="1600" b="0" i="0" u="none" strike="noStrike" cap="none" normalizeH="0" baseline="0" dirty="0" smtClean="0">
                          <a:ln>
                            <a:noFill/>
                          </a:ln>
                          <a:solidFill>
                            <a:srgbClr val="800000"/>
                          </a:solidFill>
                          <a:effectLst/>
                          <a:latin typeface="Times New Roman" pitchFamily="18" charset="0"/>
                          <a:ea typeface="ＭＳ Ｐゴシック" pitchFamily="48" charset="-128"/>
                          <a:cs typeface="Times New Roman" pitchFamily="18" charset="0"/>
                        </a:rPr>
                        <a:t>-94.07%</a:t>
                      </a:r>
                      <a:endParaRPr kumimoji="0" lang="en-US" sz="1600" b="0" i="0" u="none" strike="noStrike" cap="none" normalizeH="0" baseline="0" dirty="0" smtClean="0">
                        <a:ln>
                          <a:noFill/>
                        </a:ln>
                        <a:solidFill>
                          <a:srgbClr val="800000"/>
                        </a:solidFill>
                        <a:effectLst/>
                        <a:latin typeface="Arial" charset="0"/>
                        <a:ea typeface="ＭＳ Ｐゴシック" pitchFamily="48"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chemeClr val="bg1"/>
                        </a:buClr>
                        <a:buSzTx/>
                        <a:buFontTx/>
                        <a:buNone/>
                        <a:tabLst/>
                      </a:pPr>
                      <a:r>
                        <a:rPr kumimoji="0" lang="en-US" sz="1600" b="0" i="0" u="none" strike="noStrike" cap="none" normalizeH="0" baseline="0" dirty="0" smtClean="0">
                          <a:ln>
                            <a:noFill/>
                          </a:ln>
                          <a:solidFill>
                            <a:srgbClr val="800000"/>
                          </a:solidFill>
                          <a:effectLst/>
                          <a:latin typeface="Times New Roman" pitchFamily="18" charset="0"/>
                          <a:ea typeface="ＭＳ Ｐゴシック" pitchFamily="48" charset="-128"/>
                          <a:cs typeface="Times New Roman" pitchFamily="18" charset="0"/>
                        </a:rPr>
                        <a:t>-8.73%</a:t>
                      </a:r>
                      <a:endParaRPr kumimoji="0" lang="en-US" sz="1600" b="0" i="0" u="none" strike="noStrike" cap="none" normalizeH="0" baseline="0" dirty="0" smtClean="0">
                        <a:ln>
                          <a:noFill/>
                        </a:ln>
                        <a:solidFill>
                          <a:srgbClr val="800000"/>
                        </a:solidFill>
                        <a:effectLst/>
                        <a:latin typeface="Arial" charset="0"/>
                        <a:ea typeface="ＭＳ Ｐゴシック" pitchFamily="48"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chemeClr val="bg1"/>
                        </a:buClr>
                        <a:buSzTx/>
                        <a:buFontTx/>
                        <a:buNone/>
                        <a:tabLst/>
                      </a:pPr>
                      <a:r>
                        <a:rPr kumimoji="0" lang="en-US" sz="1600" b="0" i="0" u="none" strike="noStrike" cap="none" normalizeH="0" baseline="0" dirty="0" smtClean="0">
                          <a:ln>
                            <a:noFill/>
                          </a:ln>
                          <a:solidFill>
                            <a:srgbClr val="336600"/>
                          </a:solidFill>
                          <a:effectLst/>
                          <a:latin typeface="Times New Roman" pitchFamily="18" charset="0"/>
                          <a:ea typeface="ＭＳ Ｐゴシック" pitchFamily="48" charset="-128"/>
                          <a:cs typeface="Times New Roman" pitchFamily="18" charset="0"/>
                        </a:rPr>
                        <a:t>0.39%</a:t>
                      </a:r>
                      <a:endParaRPr kumimoji="0" lang="en-US" sz="1600" b="0" i="0" u="none" strike="noStrike" cap="none" normalizeH="0" baseline="0" dirty="0" smtClean="0">
                        <a:ln>
                          <a:noFill/>
                        </a:ln>
                        <a:solidFill>
                          <a:srgbClr val="336600"/>
                        </a:solidFill>
                        <a:effectLst/>
                        <a:latin typeface="Arial" charset="0"/>
                        <a:ea typeface="ＭＳ Ｐゴシック" pitchFamily="48"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chemeClr val="bg1"/>
                        </a:buClr>
                        <a:buSzTx/>
                        <a:buFontTx/>
                        <a:buNone/>
                        <a:tabLst/>
                      </a:pPr>
                      <a:r>
                        <a:rPr kumimoji="0" lang="en-US" sz="1600" b="0" i="0" u="none" strike="noStrike" cap="none" normalizeH="0" baseline="0" dirty="0" smtClean="0">
                          <a:ln>
                            <a:noFill/>
                          </a:ln>
                          <a:solidFill>
                            <a:srgbClr val="336600"/>
                          </a:solidFill>
                          <a:effectLst/>
                          <a:latin typeface="Times New Roman" pitchFamily="18" charset="0"/>
                          <a:ea typeface="ＭＳ Ｐゴシック" pitchFamily="48" charset="-128"/>
                          <a:cs typeface="Times New Roman" pitchFamily="18" charset="0"/>
                        </a:rPr>
                        <a:t>3.99%</a:t>
                      </a:r>
                      <a:endParaRPr kumimoji="0" lang="en-US" sz="1600" b="0" i="0" u="none" strike="noStrike" cap="none" normalizeH="0" baseline="0" dirty="0" smtClean="0">
                        <a:ln>
                          <a:noFill/>
                        </a:ln>
                        <a:solidFill>
                          <a:srgbClr val="336600"/>
                        </a:solidFill>
                        <a:effectLst/>
                        <a:latin typeface="Arial" charset="0"/>
                        <a:ea typeface="ＭＳ Ｐゴシック" pitchFamily="48"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chemeClr val="bg1"/>
                        </a:buClr>
                        <a:buSzTx/>
                        <a:buFontTx/>
                        <a:buNone/>
                        <a:tabLst/>
                      </a:pPr>
                      <a:r>
                        <a:rPr kumimoji="0" lang="en-US" sz="1600" b="0" i="0" u="none" strike="noStrike" cap="none" normalizeH="0" baseline="0" dirty="0" smtClean="0">
                          <a:ln>
                            <a:noFill/>
                          </a:ln>
                          <a:solidFill>
                            <a:srgbClr val="336600"/>
                          </a:solidFill>
                          <a:effectLst/>
                          <a:latin typeface="Times New Roman" pitchFamily="18" charset="0"/>
                          <a:ea typeface="ＭＳ Ｐゴシック" pitchFamily="48" charset="-128"/>
                          <a:cs typeface="Times New Roman" pitchFamily="18" charset="0"/>
                        </a:rPr>
                        <a:t>4.70%</a:t>
                      </a:r>
                      <a:endParaRPr kumimoji="0" lang="en-US" sz="1600" b="0" i="0" u="none" strike="noStrike" cap="none" normalizeH="0" baseline="0" dirty="0" smtClean="0">
                        <a:ln>
                          <a:noFill/>
                        </a:ln>
                        <a:solidFill>
                          <a:srgbClr val="336600"/>
                        </a:solidFill>
                        <a:effectLst/>
                        <a:latin typeface="Arial" charset="0"/>
                        <a:ea typeface="ＭＳ Ｐゴシック" pitchFamily="48" charset="-128"/>
                      </a:endParaRPr>
                    </a:p>
                  </a:txBody>
                  <a:tcPr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66763">
                <a:tc>
                  <a:txBody>
                    <a:bodyPr/>
                    <a:lstStyle/>
                    <a:p>
                      <a:pPr marL="0" marR="0" lvl="0" indent="0" algn="ctr" defTabSz="914400" rtl="0" eaLnBrk="1" fontAlgn="b" latinLnBrk="0" hangingPunct="1">
                        <a:lnSpc>
                          <a:spcPct val="100000"/>
                        </a:lnSpc>
                        <a:spcBef>
                          <a:spcPct val="20000"/>
                        </a:spcBef>
                        <a:spcAft>
                          <a:spcPct val="0"/>
                        </a:spcAft>
                        <a:buClr>
                          <a:schemeClr val="bg1"/>
                        </a:buClr>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48" charset="-128"/>
                          <a:cs typeface="Times New Roman" pitchFamily="18" charset="0"/>
                        </a:rPr>
                        <a:t>20 Pay</a:t>
                      </a:r>
                    </a:p>
                  </a:txBody>
                  <a:tcPr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chemeClr val="bg1"/>
                        </a:buClr>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48" charset="-128"/>
                          <a:cs typeface="Times New Roman" pitchFamily="18" charset="0"/>
                        </a:rPr>
                        <a:t>$10,000 </a:t>
                      </a:r>
                      <a:endParaRPr kumimoji="0" lang="en-US" sz="1600" b="0" i="0" u="none" strike="noStrike" cap="none" normalizeH="0" baseline="0" dirty="0" smtClean="0">
                        <a:ln>
                          <a:noFill/>
                        </a:ln>
                        <a:solidFill>
                          <a:schemeClr val="tx1"/>
                        </a:solidFill>
                        <a:effectLst/>
                        <a:latin typeface="Arial" charset="0"/>
                        <a:ea typeface="ＭＳ Ｐゴシック" pitchFamily="48"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chemeClr val="bg1"/>
                        </a:buClr>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48" charset="-128"/>
                          <a:cs typeface="Times New Roman" pitchFamily="18" charset="0"/>
                        </a:rPr>
                        <a:t>$200,000 </a:t>
                      </a:r>
                      <a:endParaRPr kumimoji="0" lang="en-US" sz="1600" b="0" i="0" u="none" strike="noStrike" cap="none" normalizeH="0" baseline="0" dirty="0" smtClean="0">
                        <a:ln>
                          <a:noFill/>
                        </a:ln>
                        <a:solidFill>
                          <a:schemeClr val="tx1"/>
                        </a:solidFill>
                        <a:effectLst/>
                        <a:latin typeface="Arial" charset="0"/>
                        <a:ea typeface="ＭＳ Ｐゴシック" pitchFamily="48"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chemeClr val="bg1"/>
                        </a:buClr>
                        <a:buSzTx/>
                        <a:buFontTx/>
                        <a:buNone/>
                        <a:tabLst/>
                      </a:pPr>
                      <a:r>
                        <a:rPr kumimoji="0" lang="en-US" sz="1600" b="0" i="0" u="none" strike="noStrike" cap="none" normalizeH="0" baseline="0" dirty="0" smtClean="0">
                          <a:ln>
                            <a:noFill/>
                          </a:ln>
                          <a:solidFill>
                            <a:srgbClr val="800000"/>
                          </a:solidFill>
                          <a:effectLst/>
                          <a:latin typeface="Times New Roman" pitchFamily="18" charset="0"/>
                          <a:ea typeface="ＭＳ Ｐゴシック" pitchFamily="48" charset="-128"/>
                          <a:cs typeface="Times New Roman" pitchFamily="18" charset="0"/>
                        </a:rPr>
                        <a:t>-74.53%</a:t>
                      </a:r>
                      <a:endParaRPr kumimoji="0" lang="en-US" sz="1600" b="0" i="0" u="none" strike="noStrike" cap="none" normalizeH="0" baseline="0" dirty="0" smtClean="0">
                        <a:ln>
                          <a:noFill/>
                        </a:ln>
                        <a:solidFill>
                          <a:srgbClr val="800000"/>
                        </a:solidFill>
                        <a:effectLst/>
                        <a:latin typeface="Arial" charset="0"/>
                        <a:ea typeface="ＭＳ Ｐゴシック" pitchFamily="48"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chemeClr val="bg1"/>
                        </a:buClr>
                        <a:buSzTx/>
                        <a:buFontTx/>
                        <a:buNone/>
                        <a:tabLst/>
                      </a:pPr>
                      <a:r>
                        <a:rPr kumimoji="0" lang="en-US" sz="1600" b="0" i="0" u="none" strike="noStrike" cap="none" normalizeH="0" baseline="0" dirty="0" smtClean="0">
                          <a:ln>
                            <a:noFill/>
                          </a:ln>
                          <a:solidFill>
                            <a:srgbClr val="800000"/>
                          </a:solidFill>
                          <a:effectLst/>
                          <a:latin typeface="Times New Roman" pitchFamily="18" charset="0"/>
                          <a:ea typeface="ＭＳ Ｐゴシック" pitchFamily="48" charset="-128"/>
                          <a:cs typeface="Times New Roman" pitchFamily="18" charset="0"/>
                        </a:rPr>
                        <a:t>-12.54%</a:t>
                      </a:r>
                      <a:endParaRPr kumimoji="0" lang="en-US" sz="1600" b="0" i="0" u="none" strike="noStrike" cap="none" normalizeH="0" baseline="0" dirty="0" smtClean="0">
                        <a:ln>
                          <a:noFill/>
                        </a:ln>
                        <a:solidFill>
                          <a:srgbClr val="800000"/>
                        </a:solidFill>
                        <a:effectLst/>
                        <a:latin typeface="Arial" charset="0"/>
                        <a:ea typeface="ＭＳ Ｐゴシック" pitchFamily="48"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chemeClr val="bg1"/>
                        </a:buClr>
                        <a:buSzTx/>
                        <a:buFontTx/>
                        <a:buNone/>
                        <a:tabLst/>
                      </a:pPr>
                      <a:r>
                        <a:rPr kumimoji="0" lang="en-US" sz="1600" b="0" i="0" u="none" strike="noStrike" cap="none" normalizeH="0" baseline="0" dirty="0" smtClean="0">
                          <a:ln>
                            <a:noFill/>
                          </a:ln>
                          <a:solidFill>
                            <a:srgbClr val="800000"/>
                          </a:solidFill>
                          <a:effectLst/>
                          <a:latin typeface="Times New Roman" pitchFamily="18" charset="0"/>
                          <a:ea typeface="ＭＳ Ｐゴシック" pitchFamily="48" charset="-128"/>
                          <a:cs typeface="Times New Roman" pitchFamily="18" charset="0"/>
                        </a:rPr>
                        <a:t>-0.95%</a:t>
                      </a:r>
                      <a:endParaRPr kumimoji="0" lang="en-US" sz="1600" b="0" i="0" u="none" strike="noStrike" cap="none" normalizeH="0" baseline="0" dirty="0" smtClean="0">
                        <a:ln>
                          <a:noFill/>
                        </a:ln>
                        <a:solidFill>
                          <a:srgbClr val="800000"/>
                        </a:solidFill>
                        <a:effectLst/>
                        <a:latin typeface="Arial" charset="0"/>
                        <a:ea typeface="ＭＳ Ｐゴシック" pitchFamily="48"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chemeClr val="bg1"/>
                        </a:buClr>
                        <a:buSzTx/>
                        <a:buFontTx/>
                        <a:buNone/>
                        <a:tabLst/>
                      </a:pPr>
                      <a:r>
                        <a:rPr kumimoji="0" lang="en-US" sz="1600" b="0" i="0" u="none" strike="noStrike" cap="none" normalizeH="0" baseline="0" dirty="0" smtClean="0">
                          <a:ln>
                            <a:noFill/>
                          </a:ln>
                          <a:solidFill>
                            <a:srgbClr val="336600"/>
                          </a:solidFill>
                          <a:effectLst/>
                          <a:latin typeface="Times New Roman" pitchFamily="18" charset="0"/>
                          <a:ea typeface="ＭＳ Ｐゴシック" pitchFamily="48" charset="-128"/>
                          <a:cs typeface="Times New Roman" pitchFamily="18" charset="0"/>
                        </a:rPr>
                        <a:t>3.35%</a:t>
                      </a:r>
                      <a:endParaRPr kumimoji="0" lang="en-US" sz="1600" b="0" i="0" u="none" strike="noStrike" cap="none" normalizeH="0" baseline="0" dirty="0" smtClean="0">
                        <a:ln>
                          <a:noFill/>
                        </a:ln>
                        <a:solidFill>
                          <a:srgbClr val="336600"/>
                        </a:solidFill>
                        <a:effectLst/>
                        <a:latin typeface="Arial" charset="0"/>
                        <a:ea typeface="ＭＳ Ｐゴシック" pitchFamily="48"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chemeClr val="bg1"/>
                        </a:buClr>
                        <a:buSzTx/>
                        <a:buFontTx/>
                        <a:buNone/>
                        <a:tabLst/>
                      </a:pPr>
                      <a:r>
                        <a:rPr kumimoji="0" lang="en-US" sz="1600" b="0" i="0" u="none" strike="noStrike" cap="none" normalizeH="0" baseline="0" dirty="0" smtClean="0">
                          <a:ln>
                            <a:noFill/>
                          </a:ln>
                          <a:solidFill>
                            <a:srgbClr val="336600"/>
                          </a:solidFill>
                          <a:effectLst/>
                          <a:latin typeface="Times New Roman" pitchFamily="18" charset="0"/>
                          <a:ea typeface="ＭＳ Ｐゴシック" pitchFamily="48" charset="-128"/>
                          <a:cs typeface="Times New Roman" pitchFamily="18" charset="0"/>
                        </a:rPr>
                        <a:t>4.45%</a:t>
                      </a:r>
                      <a:endParaRPr kumimoji="0" lang="en-US" sz="1600" b="0" i="0" u="none" strike="noStrike" cap="none" normalizeH="0" baseline="0" dirty="0" smtClean="0">
                        <a:ln>
                          <a:noFill/>
                        </a:ln>
                        <a:solidFill>
                          <a:srgbClr val="336600"/>
                        </a:solidFill>
                        <a:effectLst/>
                        <a:latin typeface="Arial" charset="0"/>
                        <a:ea typeface="ＭＳ Ｐゴシック" pitchFamily="48" charset="-128"/>
                      </a:endParaRPr>
                    </a:p>
                  </a:txBody>
                  <a:tcPr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65175">
                <a:tc>
                  <a:txBody>
                    <a:bodyPr/>
                    <a:lstStyle/>
                    <a:p>
                      <a:pPr marL="0" marR="0" lvl="0" indent="0" algn="ctr" defTabSz="914400" rtl="0" eaLnBrk="1" fontAlgn="b" latinLnBrk="0" hangingPunct="1">
                        <a:lnSpc>
                          <a:spcPct val="100000"/>
                        </a:lnSpc>
                        <a:spcBef>
                          <a:spcPct val="20000"/>
                        </a:spcBef>
                        <a:spcAft>
                          <a:spcPct val="0"/>
                        </a:spcAft>
                        <a:buClr>
                          <a:schemeClr val="bg1"/>
                        </a:buClr>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48" charset="-128"/>
                          <a:cs typeface="Times New Roman" pitchFamily="18" charset="0"/>
                        </a:rPr>
                        <a:t>Paid up at 100</a:t>
                      </a:r>
                      <a:endParaRPr kumimoji="0" lang="en-US" sz="1600" b="0" i="0" u="none" strike="noStrike" cap="none" normalizeH="0" baseline="30000" dirty="0" smtClean="0">
                        <a:ln>
                          <a:noFill/>
                        </a:ln>
                        <a:solidFill>
                          <a:schemeClr val="tx1"/>
                        </a:solidFill>
                        <a:effectLst/>
                        <a:latin typeface="Times New Roman" pitchFamily="18" charset="0"/>
                        <a:ea typeface="ＭＳ Ｐゴシック" pitchFamily="48" charset="-128"/>
                        <a:cs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chemeClr val="bg1"/>
                        </a:buClr>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48" charset="-128"/>
                          <a:cs typeface="Times New Roman" pitchFamily="18" charset="0"/>
                        </a:rPr>
                        <a:t>$10,000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chemeClr val="bg1"/>
                        </a:buClr>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48" charset="-128"/>
                          <a:cs typeface="Times New Roman" pitchFamily="18" charset="0"/>
                        </a:rPr>
                        <a:t>$500,000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chemeClr val="bg1"/>
                        </a:buClr>
                        <a:buSzTx/>
                        <a:buFontTx/>
                        <a:buNone/>
                        <a:tabLst/>
                      </a:pPr>
                      <a:r>
                        <a:rPr kumimoji="0" lang="en-US" sz="1600" b="0" i="0" u="none" strike="noStrike" cap="none" normalizeH="0" baseline="0" dirty="0" smtClean="0">
                          <a:ln>
                            <a:noFill/>
                          </a:ln>
                          <a:solidFill>
                            <a:srgbClr val="800000"/>
                          </a:solidFill>
                          <a:effectLst/>
                          <a:latin typeface="Times New Roman" pitchFamily="18" charset="0"/>
                          <a:ea typeface="ＭＳ Ｐゴシック" pitchFamily="48" charset="-128"/>
                          <a:cs typeface="Times New Roman" pitchFamily="18" charset="0"/>
                        </a:rPr>
                        <a:t>-100%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chemeClr val="bg1"/>
                        </a:buClr>
                        <a:buSzTx/>
                        <a:buFontTx/>
                        <a:buNone/>
                        <a:tabLst/>
                      </a:pPr>
                      <a:r>
                        <a:rPr kumimoji="0" lang="en-US" sz="1600" b="0" i="0" u="none" strike="noStrike" cap="none" normalizeH="0" baseline="0" dirty="0" smtClean="0">
                          <a:ln>
                            <a:noFill/>
                          </a:ln>
                          <a:solidFill>
                            <a:srgbClr val="800000"/>
                          </a:solidFill>
                          <a:effectLst/>
                          <a:latin typeface="Times New Roman" pitchFamily="18" charset="0"/>
                          <a:ea typeface="ＭＳ Ｐゴシック" pitchFamily="48" charset="-128"/>
                          <a:cs typeface="Times New Roman" pitchFamily="18" charset="0"/>
                        </a:rPr>
                        <a:t>-15.44%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chemeClr val="bg1"/>
                        </a:buClr>
                        <a:buSzTx/>
                        <a:buFontTx/>
                        <a:buNone/>
                        <a:tabLst/>
                      </a:pPr>
                      <a:r>
                        <a:rPr kumimoji="0" lang="en-US" sz="1600" b="0" i="0" u="none" strike="noStrike" cap="none" normalizeH="0" baseline="0" dirty="0" smtClean="0">
                          <a:ln>
                            <a:noFill/>
                          </a:ln>
                          <a:solidFill>
                            <a:srgbClr val="800000"/>
                          </a:solidFill>
                          <a:effectLst/>
                          <a:latin typeface="Times New Roman" pitchFamily="18" charset="0"/>
                          <a:ea typeface="ＭＳ Ｐゴシック" pitchFamily="48" charset="-128"/>
                          <a:cs typeface="Times New Roman" pitchFamily="18" charset="0"/>
                        </a:rPr>
                        <a:t>-1.01 %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chemeClr val="bg1"/>
                        </a:buClr>
                        <a:buSzTx/>
                        <a:buFontTx/>
                        <a:buNone/>
                        <a:tabLst/>
                      </a:pPr>
                      <a:r>
                        <a:rPr kumimoji="0" lang="en-US" sz="1600" b="0" i="0" u="none" strike="noStrike" cap="none" normalizeH="0" baseline="0" dirty="0" smtClean="0">
                          <a:ln>
                            <a:noFill/>
                          </a:ln>
                          <a:solidFill>
                            <a:srgbClr val="336600"/>
                          </a:solidFill>
                          <a:effectLst/>
                          <a:latin typeface="Times New Roman" pitchFamily="18" charset="0"/>
                          <a:ea typeface="ＭＳ Ｐゴシック" pitchFamily="48" charset="-128"/>
                          <a:cs typeface="Times New Roman" pitchFamily="18" charset="0"/>
                        </a:rPr>
                        <a:t>2.92%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chemeClr val="bg1"/>
                        </a:buClr>
                        <a:buSzTx/>
                        <a:buFontTx/>
                        <a:buNone/>
                        <a:tabLst/>
                      </a:pPr>
                      <a:r>
                        <a:rPr kumimoji="0" lang="en-US" sz="1600" b="0" i="0" u="none" strike="noStrike" cap="none" normalizeH="0" baseline="0" dirty="0" smtClean="0">
                          <a:ln>
                            <a:noFill/>
                          </a:ln>
                          <a:solidFill>
                            <a:srgbClr val="336600"/>
                          </a:solidFill>
                          <a:effectLst/>
                          <a:latin typeface="Times New Roman" pitchFamily="18" charset="0"/>
                          <a:ea typeface="ＭＳ Ｐゴシック" pitchFamily="48" charset="-128"/>
                          <a:cs typeface="Times New Roman" pitchFamily="18" charset="0"/>
                        </a:rPr>
                        <a:t>4.04%</a:t>
                      </a:r>
                    </a:p>
                  </a:txBody>
                  <a:tcPr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1573" name="Rectangle 7"/>
          <p:cNvSpPr>
            <a:spLocks noChangeArrowheads="1"/>
          </p:cNvSpPr>
          <p:nvPr/>
        </p:nvSpPr>
        <p:spPr bwMode="auto">
          <a:xfrm>
            <a:off x="0" y="909638"/>
            <a:ext cx="75120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r>
              <a:rPr lang="en-US" altLang="en-US" sz="1800" i="1"/>
              <a:t>Hypothetical Internal Rates of return on Cash Values, at various periods</a:t>
            </a:r>
            <a:endParaRPr lang="en-US" altLang="en-US" sz="1800" i="1">
              <a:solidFill>
                <a:srgbClr val="FF0000"/>
              </a:solidFill>
            </a:endParaRPr>
          </a:p>
        </p:txBody>
      </p:sp>
      <p:sp>
        <p:nvSpPr>
          <p:cNvPr id="21574" name="Footer Placeholder 3"/>
          <p:cNvSpPr>
            <a:spLocks noGrp="1"/>
          </p:cNvSpPr>
          <p:nvPr>
            <p:ph type="ftr" sz="quarter" idx="10"/>
          </p:nvPr>
        </p:nvSpPr>
        <p:spPr>
          <a:xfrm>
            <a:off x="2133600" y="6597650"/>
            <a:ext cx="4648200" cy="280988"/>
          </a:xfrm>
          <a:noFill/>
        </p:spPr>
        <p:txBody>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r>
              <a:rPr lang="en-US" altLang="en-US" sz="1200" i="1" smtClean="0"/>
              <a:t>For Professional Use Only. Not For Use With The Public.</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11"/>
          </p:nvPr>
        </p:nvSpPr>
        <p:spPr>
          <a:noFill/>
        </p:spPr>
        <p:txBody>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fld id="{BE031C65-B49E-46CB-93E7-269122DB36BA}" type="slidenum">
              <a:rPr lang="en-US" altLang="en-US" sz="1400" smtClean="0"/>
              <a:pPr/>
              <a:t>26</a:t>
            </a:fld>
            <a:endParaRPr lang="en-US" altLang="en-US" sz="1400" smtClean="0"/>
          </a:p>
        </p:txBody>
      </p:sp>
      <p:sp>
        <p:nvSpPr>
          <p:cNvPr id="22531" name="Slide Number Placeholder 4"/>
          <p:cNvSpPr txBox="1">
            <a:spLocks noGrp="1"/>
          </p:cNvSpPr>
          <p:nvPr/>
        </p:nvSpPr>
        <p:spPr bwMode="auto">
          <a:xfrm>
            <a:off x="70866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pPr algn="r"/>
            <a:fld id="{B297BC3E-CBC2-4EB8-A730-969FAEBFC90F}" type="slidenum">
              <a:rPr lang="en-US" altLang="en-US" sz="1400"/>
              <a:pPr algn="r"/>
              <a:t>26</a:t>
            </a:fld>
            <a:endParaRPr lang="en-US" altLang="en-US" sz="1400"/>
          </a:p>
        </p:txBody>
      </p:sp>
      <p:sp>
        <p:nvSpPr>
          <p:cNvPr id="22532" name="Rectangle 2"/>
          <p:cNvSpPr>
            <a:spLocks noGrp="1" noChangeArrowheads="1"/>
          </p:cNvSpPr>
          <p:nvPr>
            <p:ph type="title"/>
          </p:nvPr>
        </p:nvSpPr>
        <p:spPr>
          <a:xfrm>
            <a:off x="457200" y="0"/>
            <a:ext cx="8229600" cy="1143000"/>
          </a:xfrm>
        </p:spPr>
        <p:txBody>
          <a:bodyPr/>
          <a:lstStyle/>
          <a:p>
            <a:pPr eaLnBrk="1" hangingPunct="1"/>
            <a:r>
              <a:rPr lang="en-US" altLang="en-US" smtClean="0"/>
              <a:t>Policy Cash Values* – Part II</a:t>
            </a:r>
          </a:p>
        </p:txBody>
      </p:sp>
      <p:sp>
        <p:nvSpPr>
          <p:cNvPr id="22533" name="Text Box 3"/>
          <p:cNvSpPr txBox="1">
            <a:spLocks noChangeArrowheads="1"/>
          </p:cNvSpPr>
          <p:nvPr/>
        </p:nvSpPr>
        <p:spPr bwMode="auto">
          <a:xfrm>
            <a:off x="533400" y="5781675"/>
            <a:ext cx="7696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pPr eaLnBrk="1" hangingPunct="1"/>
            <a:r>
              <a:rPr lang="en-US" altLang="en-US" sz="1400" i="1" dirty="0">
                <a:latin typeface="Times New Roman" pitchFamily="18" charset="0"/>
              </a:rPr>
              <a:t>*These values are not guaranteed.</a:t>
            </a:r>
          </a:p>
        </p:txBody>
      </p:sp>
      <p:graphicFrame>
        <p:nvGraphicFramePr>
          <p:cNvPr id="248882" name="Group 50"/>
          <p:cNvGraphicFramePr>
            <a:graphicFrameLocks noGrp="1"/>
          </p:cNvGraphicFramePr>
          <p:nvPr>
            <p:ph idx="1"/>
            <p:extLst>
              <p:ext uri="{D42A27DB-BD31-4B8C-83A1-F6EECF244321}">
                <p14:modId xmlns:p14="http://schemas.microsoft.com/office/powerpoint/2010/main" val="3785508910"/>
              </p:ext>
            </p:extLst>
          </p:nvPr>
        </p:nvGraphicFramePr>
        <p:xfrm>
          <a:off x="457200" y="1438275"/>
          <a:ext cx="8077200" cy="4110037"/>
        </p:xfrm>
        <a:graphic>
          <a:graphicData uri="http://schemas.openxmlformats.org/drawingml/2006/table">
            <a:tbl>
              <a:tblPr/>
              <a:tblGrid>
                <a:gridCol w="1425575"/>
                <a:gridCol w="1401763"/>
                <a:gridCol w="1454150"/>
                <a:gridCol w="1316037"/>
                <a:gridCol w="1246188"/>
                <a:gridCol w="1233487"/>
              </a:tblGrid>
              <a:tr h="1311155">
                <a:tc>
                  <a:txBody>
                    <a:bodyPr/>
                    <a:lstStyle/>
                    <a:p>
                      <a:pPr marL="0" marR="0" lvl="0" indent="0" algn="ctr" defTabSz="914400" rtl="0" eaLnBrk="1" fontAlgn="b" latinLnBrk="0" hangingPunct="1">
                        <a:lnSpc>
                          <a:spcPct val="100000"/>
                        </a:lnSpc>
                        <a:spcBef>
                          <a:spcPct val="20000"/>
                        </a:spcBef>
                        <a:spcAft>
                          <a:spcPct val="0"/>
                        </a:spcAft>
                        <a:buClr>
                          <a:schemeClr val="bg1"/>
                        </a:buClr>
                        <a:buSzTx/>
                        <a:buFontTx/>
                        <a:buNone/>
                        <a:tabLst/>
                        <a:defRPr/>
                      </a:pPr>
                      <a:r>
                        <a:rPr kumimoji="0" lang="en-US" sz="1600" b="1" i="0" u="none" strike="noStrike" kern="1200" cap="none" normalizeH="0" baseline="0" dirty="0" smtClean="0">
                          <a:ln>
                            <a:noFill/>
                          </a:ln>
                          <a:solidFill>
                            <a:schemeClr val="tx1"/>
                          </a:solidFill>
                          <a:effectLst/>
                          <a:latin typeface="Times New Roman" pitchFamily="18" charset="0"/>
                          <a:ea typeface="ＭＳ Ｐゴシック" pitchFamily="48" charset="-128"/>
                          <a:cs typeface="Times New Roman" pitchFamily="18" charset="0"/>
                        </a:rPr>
                        <a:t>Product Design</a:t>
                      </a:r>
                    </a:p>
                  </a:txBody>
                  <a:tcPr anchor="b" horzOverflow="overflow">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0000"/>
                        </a:spcBef>
                        <a:spcAft>
                          <a:spcPct val="0"/>
                        </a:spcAft>
                        <a:buClr>
                          <a:schemeClr val="bg1"/>
                        </a:buClr>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ＭＳ Ｐゴシック" pitchFamily="48" charset="-128"/>
                          <a:cs typeface="Times New Roman" pitchFamily="18" charset="0"/>
                        </a:rPr>
                        <a:t>Annual Premium</a:t>
                      </a:r>
                      <a:endParaRPr kumimoji="0" lang="en-US" sz="1600" b="0" i="0" u="none" strike="noStrike" cap="none" normalizeH="0" baseline="0" dirty="0" smtClean="0">
                        <a:ln>
                          <a:noFill/>
                        </a:ln>
                        <a:solidFill>
                          <a:schemeClr val="tx1"/>
                        </a:solidFill>
                        <a:effectLst/>
                        <a:latin typeface="Arial" charset="0"/>
                        <a:ea typeface="ＭＳ Ｐゴシック" pitchFamily="48" charset="-128"/>
                      </a:endParaRPr>
                    </a:p>
                  </a:txBody>
                  <a:tcPr anchor="b"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0000"/>
                        </a:spcBef>
                        <a:spcAft>
                          <a:spcPct val="0"/>
                        </a:spcAft>
                        <a:buClr>
                          <a:schemeClr val="bg1"/>
                        </a:buClr>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ＭＳ Ｐゴシック" pitchFamily="48" charset="-128"/>
                          <a:cs typeface="Times New Roman" pitchFamily="18" charset="0"/>
                        </a:rPr>
                        <a:t>Total Premiums Paid</a:t>
                      </a:r>
                      <a:endParaRPr kumimoji="0" lang="en-US" sz="1600" b="0" i="0" u="none" strike="noStrike" cap="none" normalizeH="0" baseline="0" dirty="0" smtClean="0">
                        <a:ln>
                          <a:noFill/>
                        </a:ln>
                        <a:solidFill>
                          <a:schemeClr val="tx1"/>
                        </a:solidFill>
                        <a:effectLst/>
                        <a:latin typeface="Arial" charset="0"/>
                        <a:ea typeface="ＭＳ Ｐゴシック" pitchFamily="48" charset="-128"/>
                      </a:endParaRPr>
                    </a:p>
                  </a:txBody>
                  <a:tcPr anchor="b"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0000"/>
                        </a:spcBef>
                        <a:spcAft>
                          <a:spcPct val="0"/>
                        </a:spcAft>
                        <a:buClr>
                          <a:schemeClr val="bg1"/>
                        </a:buClr>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ＭＳ Ｐゴシック" pitchFamily="48" charset="-128"/>
                          <a:cs typeface="Times New Roman" pitchFamily="18" charset="0"/>
                        </a:rPr>
                        <a:t>CSV % of Total Premiums in Yr 1*</a:t>
                      </a:r>
                      <a:endParaRPr kumimoji="0" lang="en-US" sz="1600" b="0" i="0" u="none" strike="noStrike" cap="none" normalizeH="0" baseline="0" dirty="0" smtClean="0">
                        <a:ln>
                          <a:noFill/>
                        </a:ln>
                        <a:solidFill>
                          <a:schemeClr val="tx1"/>
                        </a:solidFill>
                        <a:effectLst/>
                        <a:latin typeface="Arial" charset="0"/>
                        <a:ea typeface="ＭＳ Ｐゴシック" pitchFamily="48" charset="-128"/>
                      </a:endParaRPr>
                    </a:p>
                  </a:txBody>
                  <a:tcPr anchor="b"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0000"/>
                        </a:spcBef>
                        <a:spcAft>
                          <a:spcPct val="0"/>
                        </a:spcAft>
                        <a:buClr>
                          <a:schemeClr val="bg1"/>
                        </a:buClr>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ＭＳ Ｐゴシック" pitchFamily="48" charset="-128"/>
                          <a:cs typeface="Times New Roman" pitchFamily="18" charset="0"/>
                        </a:rPr>
                        <a:t>CSV % of Total Premiums in Yr 5*</a:t>
                      </a:r>
                    </a:p>
                  </a:txBody>
                  <a:tcPr anchor="b"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0000"/>
                        </a:spcBef>
                        <a:spcAft>
                          <a:spcPct val="0"/>
                        </a:spcAft>
                        <a:buClr>
                          <a:schemeClr val="bg1"/>
                        </a:buClr>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ＭＳ Ｐゴシック" pitchFamily="48" charset="-128"/>
                          <a:cs typeface="Times New Roman" pitchFamily="18" charset="0"/>
                        </a:rPr>
                        <a:t>CSV % of Total Premiums in Yr 10*</a:t>
                      </a:r>
                    </a:p>
                  </a:txBody>
                  <a:tcPr anchor="b" horzOverflow="overflow">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r>
              <a:tr h="719072">
                <a:tc>
                  <a:txBody>
                    <a:bodyPr/>
                    <a:lstStyle/>
                    <a:p>
                      <a:pPr marL="0" marR="0" lvl="0" indent="0" algn="ctr" defTabSz="914400" rtl="0" eaLnBrk="1" fontAlgn="b" latinLnBrk="0" hangingPunct="1">
                        <a:lnSpc>
                          <a:spcPct val="100000"/>
                        </a:lnSpc>
                        <a:spcBef>
                          <a:spcPct val="20000"/>
                        </a:spcBef>
                        <a:spcAft>
                          <a:spcPct val="0"/>
                        </a:spcAft>
                        <a:buClr>
                          <a:schemeClr val="bg1"/>
                        </a:buClr>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48" charset="-128"/>
                          <a:cs typeface="Times New Roman" pitchFamily="18" charset="0"/>
                        </a:rPr>
                        <a:t>10 Pay</a:t>
                      </a:r>
                      <a:endParaRPr kumimoji="0" lang="en-US" sz="1600" b="0" i="0" u="none" strike="noStrike" cap="none" normalizeH="0" baseline="0" dirty="0" smtClean="0">
                        <a:ln>
                          <a:noFill/>
                        </a:ln>
                        <a:solidFill>
                          <a:schemeClr val="tx1"/>
                        </a:solidFill>
                        <a:effectLst/>
                        <a:latin typeface="Arial" charset="0"/>
                        <a:ea typeface="ＭＳ Ｐゴシック" pitchFamily="48" charset="-128"/>
                      </a:endParaRPr>
                    </a:p>
                  </a:txBody>
                  <a:tcPr anchor="ctr" horzOverflow="overflow">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chemeClr val="bg1"/>
                        </a:buClr>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48" charset="-128"/>
                          <a:cs typeface="Times New Roman" pitchFamily="18" charset="0"/>
                        </a:rPr>
                        <a:t>$10,000 </a:t>
                      </a:r>
                      <a:endParaRPr kumimoji="0" lang="en-US" sz="1600" b="0" i="0" u="none" strike="noStrike" cap="none" normalizeH="0" baseline="0" dirty="0" smtClean="0">
                        <a:ln>
                          <a:noFill/>
                        </a:ln>
                        <a:solidFill>
                          <a:schemeClr val="tx1"/>
                        </a:solidFill>
                        <a:effectLst/>
                        <a:latin typeface="Arial" charset="0"/>
                        <a:ea typeface="ＭＳ Ｐゴシック" pitchFamily="48"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chemeClr val="bg1"/>
                        </a:buClr>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48" charset="-128"/>
                          <a:cs typeface="Times New Roman" pitchFamily="18" charset="0"/>
                        </a:rPr>
                        <a:t>$100,000 </a:t>
                      </a:r>
                      <a:endParaRPr kumimoji="0" lang="en-US" sz="1600" b="0" i="0" u="none" strike="noStrike" cap="none" normalizeH="0" baseline="0" dirty="0" smtClean="0">
                        <a:ln>
                          <a:noFill/>
                        </a:ln>
                        <a:solidFill>
                          <a:schemeClr val="tx1"/>
                        </a:solidFill>
                        <a:effectLst/>
                        <a:latin typeface="Arial" charset="0"/>
                        <a:ea typeface="ＭＳ Ｐゴシック" pitchFamily="48"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chemeClr val="bg1"/>
                        </a:buClr>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48" charset="-128"/>
                          <a:cs typeface="Times New Roman" pitchFamily="18" charset="0"/>
                        </a:rPr>
                        <a:t>38.1%</a:t>
                      </a:r>
                      <a:endParaRPr kumimoji="0" lang="en-US" sz="1600" b="0" i="0" u="none" strike="noStrike" cap="none" normalizeH="0" baseline="0" dirty="0" smtClean="0">
                        <a:ln>
                          <a:noFill/>
                        </a:ln>
                        <a:solidFill>
                          <a:schemeClr val="tx1"/>
                        </a:solidFill>
                        <a:effectLst/>
                        <a:latin typeface="Arial" charset="0"/>
                        <a:ea typeface="ＭＳ Ｐゴシック" pitchFamily="48"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chemeClr val="bg1"/>
                        </a:buClr>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48" charset="-128"/>
                          <a:cs typeface="Times New Roman" pitchFamily="18" charset="0"/>
                        </a:rPr>
                        <a:t>84.7%</a:t>
                      </a:r>
                      <a:endParaRPr kumimoji="0" lang="en-US" sz="1600" b="0" i="0" u="none" strike="noStrike" cap="none" normalizeH="0" baseline="0" dirty="0" smtClean="0">
                        <a:ln>
                          <a:noFill/>
                        </a:ln>
                        <a:solidFill>
                          <a:schemeClr val="tx1"/>
                        </a:solidFill>
                        <a:effectLst/>
                        <a:latin typeface="Arial" charset="0"/>
                        <a:ea typeface="ＭＳ Ｐゴシック" pitchFamily="48"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chemeClr val="bg1"/>
                        </a:buClr>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48" charset="-128"/>
                          <a:cs typeface="Times New Roman" pitchFamily="18" charset="0"/>
                        </a:rPr>
                        <a:t>106.2%</a:t>
                      </a:r>
                      <a:endParaRPr kumimoji="0" lang="en-US" sz="1600" b="0" i="0" u="none" strike="noStrike" cap="none" normalizeH="0" baseline="0" dirty="0" smtClean="0">
                        <a:ln>
                          <a:noFill/>
                        </a:ln>
                        <a:solidFill>
                          <a:schemeClr val="tx1"/>
                        </a:solidFill>
                        <a:effectLst/>
                        <a:latin typeface="Arial" charset="0"/>
                        <a:ea typeface="ＭＳ Ｐゴシック" pitchFamily="48" charset="-128"/>
                      </a:endParaRPr>
                    </a:p>
                  </a:txBody>
                  <a:tcPr anchor="ctr" horzOverflow="overflow">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r>
              <a:tr h="720659">
                <a:tc>
                  <a:txBody>
                    <a:bodyPr/>
                    <a:lstStyle/>
                    <a:p>
                      <a:pPr marL="0" marR="0" lvl="0" indent="0" algn="ctr" defTabSz="914400" rtl="0" eaLnBrk="1" fontAlgn="b" latinLnBrk="0" hangingPunct="1">
                        <a:lnSpc>
                          <a:spcPct val="100000"/>
                        </a:lnSpc>
                        <a:spcBef>
                          <a:spcPct val="20000"/>
                        </a:spcBef>
                        <a:spcAft>
                          <a:spcPct val="0"/>
                        </a:spcAft>
                        <a:buClr>
                          <a:schemeClr val="bg1"/>
                        </a:buClr>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48" charset="-128"/>
                          <a:cs typeface="Times New Roman" pitchFamily="18" charset="0"/>
                        </a:rPr>
                        <a:t>Paid up at 65</a:t>
                      </a:r>
                      <a:endParaRPr kumimoji="0" lang="en-US" sz="1600" b="0" i="0" u="none" strike="noStrike" cap="none" normalizeH="0" baseline="0" dirty="0" smtClean="0">
                        <a:ln>
                          <a:noFill/>
                        </a:ln>
                        <a:solidFill>
                          <a:schemeClr val="tx1"/>
                        </a:solidFill>
                        <a:effectLst/>
                        <a:latin typeface="Arial" charset="0"/>
                        <a:ea typeface="ＭＳ Ｐゴシック" pitchFamily="48" charset="-128"/>
                      </a:endParaRPr>
                    </a:p>
                  </a:txBody>
                  <a:tcPr anchor="ctr" horzOverflow="overflow">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chemeClr val="bg1"/>
                        </a:buClr>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48" charset="-128"/>
                          <a:cs typeface="Times New Roman" pitchFamily="18" charset="0"/>
                        </a:rPr>
                        <a:t>$10,000 </a:t>
                      </a:r>
                      <a:endParaRPr kumimoji="0" lang="en-US" sz="1600" b="0" i="0" u="none" strike="noStrike" cap="none" normalizeH="0" baseline="0" dirty="0" smtClean="0">
                        <a:ln>
                          <a:noFill/>
                        </a:ln>
                        <a:solidFill>
                          <a:schemeClr val="tx1"/>
                        </a:solidFill>
                        <a:effectLst/>
                        <a:latin typeface="Arial" charset="0"/>
                        <a:ea typeface="ＭＳ Ｐゴシック" pitchFamily="48"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chemeClr val="bg1"/>
                        </a:buClr>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48" charset="-128"/>
                          <a:cs typeface="Times New Roman" pitchFamily="18" charset="0"/>
                        </a:rPr>
                        <a:t>$150,000 </a:t>
                      </a:r>
                      <a:endParaRPr kumimoji="0" lang="en-US" sz="1600" b="0" i="0" u="none" strike="noStrike" cap="none" normalizeH="0" baseline="0" dirty="0" smtClean="0">
                        <a:ln>
                          <a:noFill/>
                        </a:ln>
                        <a:solidFill>
                          <a:schemeClr val="tx1"/>
                        </a:solidFill>
                        <a:effectLst/>
                        <a:latin typeface="Arial" charset="0"/>
                        <a:ea typeface="ＭＳ Ｐゴシック" pitchFamily="48"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chemeClr val="bg1"/>
                        </a:buClr>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48" charset="-128"/>
                          <a:cs typeface="Times New Roman" pitchFamily="18" charset="0"/>
                        </a:rPr>
                        <a:t>5.9%</a:t>
                      </a:r>
                      <a:endParaRPr kumimoji="0" lang="en-US" sz="1600" b="0" i="0" u="none" strike="noStrike" cap="none" normalizeH="0" baseline="0" dirty="0" smtClean="0">
                        <a:ln>
                          <a:noFill/>
                        </a:ln>
                        <a:solidFill>
                          <a:schemeClr val="tx1"/>
                        </a:solidFill>
                        <a:effectLst/>
                        <a:latin typeface="Arial" charset="0"/>
                        <a:ea typeface="ＭＳ Ｐゴシック" pitchFamily="48"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chemeClr val="bg1"/>
                        </a:buClr>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48" charset="-128"/>
                          <a:cs typeface="Times New Roman" pitchFamily="18" charset="0"/>
                        </a:rPr>
                        <a:t>76.7%</a:t>
                      </a:r>
                      <a:endParaRPr kumimoji="0" lang="en-US" sz="1600" b="0" i="0" u="none" strike="noStrike" cap="none" normalizeH="0" baseline="0" dirty="0" smtClean="0">
                        <a:ln>
                          <a:noFill/>
                        </a:ln>
                        <a:solidFill>
                          <a:schemeClr val="tx1"/>
                        </a:solidFill>
                        <a:effectLst/>
                        <a:latin typeface="Arial" charset="0"/>
                        <a:ea typeface="ＭＳ Ｐゴシック" pitchFamily="48"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chemeClr val="bg1"/>
                        </a:buClr>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48" charset="-128"/>
                          <a:cs typeface="Times New Roman" pitchFamily="18" charset="0"/>
                        </a:rPr>
                        <a:t>102.1%</a:t>
                      </a:r>
                      <a:endParaRPr kumimoji="0" lang="en-US" sz="1600" b="0" i="0" u="none" strike="noStrike" cap="none" normalizeH="0" baseline="0" dirty="0" smtClean="0">
                        <a:ln>
                          <a:noFill/>
                        </a:ln>
                        <a:solidFill>
                          <a:schemeClr val="tx1"/>
                        </a:solidFill>
                        <a:effectLst/>
                        <a:latin typeface="Arial" charset="0"/>
                        <a:ea typeface="ＭＳ Ｐゴシック" pitchFamily="48" charset="-128"/>
                      </a:endParaRPr>
                    </a:p>
                  </a:txBody>
                  <a:tcPr anchor="ctr" horzOverflow="overflow">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r>
              <a:tr h="719072">
                <a:tc>
                  <a:txBody>
                    <a:bodyPr/>
                    <a:lstStyle/>
                    <a:p>
                      <a:pPr marL="0" marR="0" lvl="0" indent="0" algn="ctr" defTabSz="914400" rtl="0" eaLnBrk="1" fontAlgn="b" latinLnBrk="0" hangingPunct="1">
                        <a:lnSpc>
                          <a:spcPct val="100000"/>
                        </a:lnSpc>
                        <a:spcBef>
                          <a:spcPct val="20000"/>
                        </a:spcBef>
                        <a:spcAft>
                          <a:spcPct val="0"/>
                        </a:spcAft>
                        <a:buClr>
                          <a:schemeClr val="bg1"/>
                        </a:buClr>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48" charset="-128"/>
                          <a:cs typeface="Times New Roman" pitchFamily="18" charset="0"/>
                        </a:rPr>
                        <a:t>20 Pay</a:t>
                      </a:r>
                    </a:p>
                  </a:txBody>
                  <a:tcPr anchor="ctr" horzOverflow="overflow">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chemeClr val="bg1"/>
                        </a:buClr>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48" charset="-128"/>
                          <a:cs typeface="Times New Roman" pitchFamily="18" charset="0"/>
                        </a:rPr>
                        <a:t>$10,000 </a:t>
                      </a:r>
                      <a:endParaRPr kumimoji="0" lang="en-US" sz="1600" b="0" i="0" u="none" strike="noStrike" cap="none" normalizeH="0" baseline="0" dirty="0" smtClean="0">
                        <a:ln>
                          <a:noFill/>
                        </a:ln>
                        <a:solidFill>
                          <a:schemeClr val="tx1"/>
                        </a:solidFill>
                        <a:effectLst/>
                        <a:latin typeface="Arial" charset="0"/>
                        <a:ea typeface="ＭＳ Ｐゴシック" pitchFamily="48"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chemeClr val="bg1"/>
                        </a:buClr>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48" charset="-128"/>
                          <a:cs typeface="Times New Roman" pitchFamily="18" charset="0"/>
                        </a:rPr>
                        <a:t>$200,000 </a:t>
                      </a:r>
                      <a:endParaRPr kumimoji="0" lang="en-US" sz="1600" b="0" i="0" u="none" strike="noStrike" cap="none" normalizeH="0" baseline="0" dirty="0" smtClean="0">
                        <a:ln>
                          <a:noFill/>
                        </a:ln>
                        <a:solidFill>
                          <a:schemeClr val="tx1"/>
                        </a:solidFill>
                        <a:effectLst/>
                        <a:latin typeface="Arial" charset="0"/>
                        <a:ea typeface="ＭＳ Ｐゴシック" pitchFamily="48"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chemeClr val="bg1"/>
                        </a:buClr>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48" charset="-128"/>
                          <a:cs typeface="Times New Roman" pitchFamily="18" charset="0"/>
                        </a:rPr>
                        <a:t>25.5%</a:t>
                      </a:r>
                      <a:endParaRPr kumimoji="0" lang="en-US" sz="1600" b="0" i="0" u="none" strike="noStrike" cap="none" normalizeH="0" baseline="0" dirty="0" smtClean="0">
                        <a:ln>
                          <a:noFill/>
                        </a:ln>
                        <a:solidFill>
                          <a:schemeClr val="tx1"/>
                        </a:solidFill>
                        <a:effectLst/>
                        <a:latin typeface="Arial" charset="0"/>
                        <a:ea typeface="ＭＳ Ｐゴシック" pitchFamily="48"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chemeClr val="bg1"/>
                        </a:buClr>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48" charset="-128"/>
                          <a:cs typeface="Times New Roman" pitchFamily="18" charset="0"/>
                        </a:rPr>
                        <a:t>68.1%</a:t>
                      </a:r>
                      <a:endParaRPr kumimoji="0" lang="en-US" sz="1600" b="0" i="0" u="none" strike="noStrike" cap="none" normalizeH="0" baseline="0" dirty="0" smtClean="0">
                        <a:ln>
                          <a:noFill/>
                        </a:ln>
                        <a:solidFill>
                          <a:schemeClr val="tx1"/>
                        </a:solidFill>
                        <a:effectLst/>
                        <a:latin typeface="Arial" charset="0"/>
                        <a:ea typeface="ＭＳ Ｐゴシック" pitchFamily="48"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chemeClr val="bg1"/>
                        </a:buClr>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48" charset="-128"/>
                          <a:cs typeface="Times New Roman" pitchFamily="18" charset="0"/>
                        </a:rPr>
                        <a:t>94.9%</a:t>
                      </a:r>
                      <a:endParaRPr kumimoji="0" lang="en-US" sz="1600" b="0" i="0" u="none" strike="noStrike" cap="none" normalizeH="0" baseline="0" dirty="0" smtClean="0">
                        <a:ln>
                          <a:noFill/>
                        </a:ln>
                        <a:solidFill>
                          <a:schemeClr val="tx1"/>
                        </a:solidFill>
                        <a:effectLst/>
                        <a:latin typeface="Arial" charset="0"/>
                        <a:ea typeface="ＭＳ Ｐゴシック" pitchFamily="48" charset="-128"/>
                      </a:endParaRPr>
                    </a:p>
                  </a:txBody>
                  <a:tcPr anchor="ctr" horzOverflow="overflow">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r>
              <a:tr h="640079">
                <a:tc>
                  <a:txBody>
                    <a:bodyPr/>
                    <a:lstStyle/>
                    <a:p>
                      <a:pPr marL="0" marR="0" lvl="0" indent="0" algn="ctr" defTabSz="914400" rtl="0" eaLnBrk="1" fontAlgn="b" latinLnBrk="0" hangingPunct="1">
                        <a:lnSpc>
                          <a:spcPct val="100000"/>
                        </a:lnSpc>
                        <a:spcBef>
                          <a:spcPct val="20000"/>
                        </a:spcBef>
                        <a:spcAft>
                          <a:spcPct val="0"/>
                        </a:spcAft>
                        <a:buClr>
                          <a:schemeClr val="bg1"/>
                        </a:buClr>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48" charset="-128"/>
                          <a:cs typeface="Times New Roman" pitchFamily="18" charset="0"/>
                        </a:rPr>
                        <a:t>Paid up at 100</a:t>
                      </a:r>
                      <a:endParaRPr kumimoji="0" lang="en-US" sz="1600" b="0" i="0" u="none" strike="noStrike" cap="none" normalizeH="0" baseline="30000" dirty="0" smtClean="0">
                        <a:ln>
                          <a:noFill/>
                        </a:ln>
                        <a:solidFill>
                          <a:schemeClr val="tx1"/>
                        </a:solidFill>
                        <a:effectLst/>
                        <a:latin typeface="Times New Roman" pitchFamily="18" charset="0"/>
                        <a:ea typeface="ＭＳ Ｐゴシック" pitchFamily="48" charset="-128"/>
                        <a:cs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chemeClr val="bg1"/>
                        </a:buClr>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48" charset="-128"/>
                          <a:cs typeface="Times New Roman" pitchFamily="18" charset="0"/>
                        </a:rPr>
                        <a:t>$10,000</a:t>
                      </a: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chemeClr val="bg1"/>
                        </a:buClr>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48" charset="-128"/>
                          <a:cs typeface="Times New Roman" pitchFamily="18" charset="0"/>
                        </a:rPr>
                        <a:t>$500,000</a:t>
                      </a: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chemeClr val="bg1"/>
                        </a:buClr>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48" charset="-128"/>
                          <a:cs typeface="Times New Roman" pitchFamily="18" charset="0"/>
                        </a:rPr>
                        <a:t>0.0%</a:t>
                      </a: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chemeClr val="bg1"/>
                        </a:buClr>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48" charset="-128"/>
                          <a:cs typeface="Times New Roman" pitchFamily="18" charset="0"/>
                        </a:rPr>
                        <a:t>62.2%</a:t>
                      </a: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chemeClr val="bg1"/>
                        </a:buClr>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48" charset="-128"/>
                          <a:cs typeface="Times New Roman" pitchFamily="18" charset="0"/>
                        </a:rPr>
                        <a:t>94.6%</a:t>
                      </a:r>
                    </a:p>
                  </a:txBody>
                  <a:tcPr anchor="ctr" horzOverflow="overflow">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2578" name="Rectangle 7"/>
          <p:cNvSpPr>
            <a:spLocks noChangeArrowheads="1"/>
          </p:cNvSpPr>
          <p:nvPr/>
        </p:nvSpPr>
        <p:spPr bwMode="auto">
          <a:xfrm>
            <a:off x="0" y="909638"/>
            <a:ext cx="84343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r>
              <a:rPr lang="en-US" altLang="en-US" sz="1800" i="1"/>
              <a:t>Hypothetical Cash Values as a percent of total premiums paid, at various periods</a:t>
            </a:r>
            <a:endParaRPr lang="en-US" altLang="en-US" sz="1800" i="1">
              <a:solidFill>
                <a:srgbClr val="FF0000"/>
              </a:solidFill>
            </a:endParaRPr>
          </a:p>
        </p:txBody>
      </p:sp>
      <p:sp>
        <p:nvSpPr>
          <p:cNvPr id="22579" name="Footer Placeholder 3"/>
          <p:cNvSpPr>
            <a:spLocks noGrp="1"/>
          </p:cNvSpPr>
          <p:nvPr>
            <p:ph type="ftr" sz="quarter" idx="10"/>
          </p:nvPr>
        </p:nvSpPr>
        <p:spPr>
          <a:xfrm>
            <a:off x="2133600" y="6597650"/>
            <a:ext cx="4648200" cy="280988"/>
          </a:xfrm>
          <a:noFill/>
        </p:spPr>
        <p:txBody>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r>
              <a:rPr lang="en-US" altLang="en-US" sz="1200" i="1" smtClean="0"/>
              <a:t>For Professional Use Only. Not For Use With The Public.</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11"/>
          </p:nvPr>
        </p:nvSpPr>
        <p:spPr>
          <a:noFill/>
        </p:spPr>
        <p:txBody>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fld id="{C77A2F87-8DCC-4CDC-A03C-0A68E46C291D}" type="slidenum">
              <a:rPr lang="en-US" altLang="en-US" sz="1400" smtClean="0"/>
              <a:pPr/>
              <a:t>27</a:t>
            </a:fld>
            <a:endParaRPr lang="en-US" altLang="en-US" sz="1400" smtClean="0"/>
          </a:p>
        </p:txBody>
      </p:sp>
      <p:sp>
        <p:nvSpPr>
          <p:cNvPr id="23555" name="Rectangle 2"/>
          <p:cNvSpPr>
            <a:spLocks noGrp="1" noChangeArrowheads="1"/>
          </p:cNvSpPr>
          <p:nvPr>
            <p:ph type="title"/>
          </p:nvPr>
        </p:nvSpPr>
        <p:spPr/>
        <p:txBody>
          <a:bodyPr/>
          <a:lstStyle/>
          <a:p>
            <a:r>
              <a:rPr lang="en-US" altLang="en-US" dirty="0" smtClean="0"/>
              <a:t>The Numbers</a:t>
            </a:r>
          </a:p>
        </p:txBody>
      </p:sp>
      <p:graphicFrame>
        <p:nvGraphicFramePr>
          <p:cNvPr id="91171" name="Group 35"/>
          <p:cNvGraphicFramePr>
            <a:graphicFrameLocks noGrp="1"/>
          </p:cNvGraphicFramePr>
          <p:nvPr>
            <p:ph idx="1"/>
            <p:extLst>
              <p:ext uri="{D42A27DB-BD31-4B8C-83A1-F6EECF244321}">
                <p14:modId xmlns:p14="http://schemas.microsoft.com/office/powerpoint/2010/main" val="2983097695"/>
              </p:ext>
            </p:extLst>
          </p:nvPr>
        </p:nvGraphicFramePr>
        <p:xfrm>
          <a:off x="457200" y="1447800"/>
          <a:ext cx="8458200" cy="2455864"/>
        </p:xfrm>
        <a:graphic>
          <a:graphicData uri="http://schemas.openxmlformats.org/drawingml/2006/table">
            <a:tbl>
              <a:tblPr/>
              <a:tblGrid>
                <a:gridCol w="1692275"/>
                <a:gridCol w="1355725"/>
                <a:gridCol w="1676400"/>
                <a:gridCol w="1752600"/>
                <a:gridCol w="1981200"/>
              </a:tblGrid>
              <a:tr h="1096624">
                <a:tc>
                  <a:txBody>
                    <a:bodyPr/>
                    <a:lstStyle/>
                    <a:p>
                      <a:pPr marL="0" marR="0" lvl="0" indent="0" algn="ctr" defTabSz="914400" rtl="0" eaLnBrk="0" fontAlgn="base" latinLnBrk="0" hangingPunct="0">
                        <a:lnSpc>
                          <a:spcPct val="100000"/>
                        </a:lnSpc>
                        <a:spcBef>
                          <a:spcPct val="20000"/>
                        </a:spcBef>
                        <a:spcAft>
                          <a:spcPct val="0"/>
                        </a:spcAft>
                        <a:buClr>
                          <a:srgbClr val="00183D"/>
                        </a:buClr>
                        <a:buSzTx/>
                        <a:buFont typeface="Wingdings" pitchFamily="2" charset="2"/>
                        <a:buNone/>
                        <a:tabLst/>
                        <a:defRPr/>
                      </a:pPr>
                      <a:r>
                        <a:rPr kumimoji="0" lang="en-US" sz="2000" b="1" i="0" u="none" strike="noStrike" kern="1200" cap="none" normalizeH="0" baseline="0" dirty="0" smtClean="0">
                          <a:ln>
                            <a:noFill/>
                          </a:ln>
                          <a:solidFill>
                            <a:schemeClr val="tx1"/>
                          </a:solidFill>
                          <a:effectLst/>
                          <a:latin typeface="Times New Roman" pitchFamily="18" charset="0"/>
                          <a:ea typeface="ＭＳ Ｐゴシック" pitchFamily="48" charset="-128"/>
                          <a:cs typeface="+mn-cs"/>
                        </a:rPr>
                        <a:t>Product Design</a:t>
                      </a:r>
                    </a:p>
                  </a:txBody>
                  <a:tcPr marT="45636" marB="45636"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183D"/>
                        </a:buClr>
                        <a:buSzTx/>
                        <a:buFont typeface="Wingdings" pitchFamily="2" charset="2"/>
                        <a:buNone/>
                        <a:tabLst/>
                      </a:pPr>
                      <a:r>
                        <a:rPr kumimoji="0" lang="en-US" sz="2000" b="1" i="0" u="none" strike="noStrike" cap="none" normalizeH="0" baseline="0" dirty="0" smtClean="0">
                          <a:ln>
                            <a:noFill/>
                          </a:ln>
                          <a:solidFill>
                            <a:schemeClr val="tx1"/>
                          </a:solidFill>
                          <a:effectLst/>
                          <a:latin typeface="Times New Roman" pitchFamily="18" charset="0"/>
                          <a:ea typeface="ＭＳ Ｐゴシック" pitchFamily="48" charset="-128"/>
                        </a:rPr>
                        <a:t>Premium</a:t>
                      </a:r>
                    </a:p>
                  </a:txBody>
                  <a:tcPr marT="45636" marB="4563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183D"/>
                        </a:buClr>
                        <a:buSzTx/>
                        <a:buFont typeface="Wingdings" pitchFamily="2" charset="2"/>
                        <a:buNone/>
                        <a:tabLst/>
                      </a:pPr>
                      <a:r>
                        <a:rPr kumimoji="0" lang="en-US" sz="2000" b="1" i="0" u="none" strike="noStrike" cap="none" normalizeH="0" baseline="0" dirty="0" smtClean="0">
                          <a:ln>
                            <a:noFill/>
                          </a:ln>
                          <a:solidFill>
                            <a:schemeClr val="tx1"/>
                          </a:solidFill>
                          <a:effectLst/>
                          <a:latin typeface="Times New Roman" pitchFamily="18" charset="0"/>
                          <a:ea typeface="ＭＳ Ｐゴシック" pitchFamily="48" charset="-128"/>
                        </a:rPr>
                        <a:t>Initial Death Benefit</a:t>
                      </a:r>
                    </a:p>
                  </a:txBody>
                  <a:tcPr marT="45636" marB="4563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183D"/>
                        </a:buClr>
                        <a:buSzTx/>
                        <a:buFont typeface="Wingdings" pitchFamily="2" charset="2"/>
                        <a:buNone/>
                        <a:tabLst/>
                      </a:pPr>
                      <a:r>
                        <a:rPr kumimoji="0" lang="en-US" sz="2000" b="1" i="0" u="none" strike="noStrike" cap="none" normalizeH="0" baseline="0" dirty="0" smtClean="0">
                          <a:ln>
                            <a:noFill/>
                          </a:ln>
                          <a:solidFill>
                            <a:schemeClr val="tx1"/>
                          </a:solidFill>
                          <a:effectLst/>
                          <a:latin typeface="Times New Roman" pitchFamily="18" charset="0"/>
                          <a:ea typeface="ＭＳ Ｐゴシック" pitchFamily="48" charset="-128"/>
                        </a:rPr>
                        <a:t>Death Benefit Option</a:t>
                      </a:r>
                    </a:p>
                  </a:txBody>
                  <a:tcPr marT="45636" marB="4563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183D"/>
                        </a:buClr>
                        <a:buSzTx/>
                        <a:buFont typeface="Wingdings" pitchFamily="2" charset="2"/>
                        <a:buNone/>
                        <a:tabLst/>
                      </a:pPr>
                      <a:r>
                        <a:rPr kumimoji="0" lang="en-US" sz="2000" b="1" i="0" u="none" strike="noStrike" cap="none" normalizeH="0" baseline="0" dirty="0" smtClean="0">
                          <a:ln>
                            <a:noFill/>
                          </a:ln>
                          <a:solidFill>
                            <a:schemeClr val="tx1"/>
                          </a:solidFill>
                          <a:effectLst/>
                          <a:latin typeface="Times New Roman" pitchFamily="18" charset="0"/>
                          <a:ea typeface="ＭＳ Ｐゴシック" pitchFamily="48" charset="-128"/>
                        </a:rPr>
                        <a:t>Age, Gender, Underwriting Class</a:t>
                      </a:r>
                    </a:p>
                  </a:txBody>
                  <a:tcPr marT="45636" marB="45636"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59239">
                <a:tc>
                  <a:txBody>
                    <a:bodyPr/>
                    <a:lstStyle/>
                    <a:p>
                      <a:pPr marL="0" marR="0" lvl="0" indent="0" algn="ctr" defTabSz="914400" rtl="0" eaLnBrk="0" fontAlgn="base" latinLnBrk="0" hangingPunct="0">
                        <a:lnSpc>
                          <a:spcPct val="100000"/>
                        </a:lnSpc>
                        <a:spcBef>
                          <a:spcPct val="20000"/>
                        </a:spcBef>
                        <a:spcAft>
                          <a:spcPct val="0"/>
                        </a:spcAft>
                        <a:buClr>
                          <a:srgbClr val="00183D"/>
                        </a:buClr>
                        <a:buSzTx/>
                        <a:buFont typeface="Wingdings" pitchFamily="2" charset="2"/>
                        <a:buNone/>
                        <a:tabLst/>
                      </a:pPr>
                      <a:endParaRPr kumimoji="0" lang="en-US" sz="2400" b="1" i="0" u="none" strike="noStrike" cap="none" normalizeH="0" baseline="30000" dirty="0" smtClean="0">
                        <a:ln>
                          <a:noFill/>
                        </a:ln>
                        <a:solidFill>
                          <a:schemeClr val="tx1"/>
                        </a:solidFill>
                        <a:effectLst/>
                        <a:latin typeface="Times New Roman" pitchFamily="18" charset="0"/>
                        <a:ea typeface="ＭＳ Ｐゴシック" pitchFamily="48" charset="-128"/>
                      </a:endParaRPr>
                    </a:p>
                    <a:p>
                      <a:pPr marL="0" marR="0" lvl="0" indent="0" algn="ctr" defTabSz="914400" rtl="0" eaLnBrk="0" fontAlgn="base" latinLnBrk="0" hangingPunct="0">
                        <a:lnSpc>
                          <a:spcPct val="100000"/>
                        </a:lnSpc>
                        <a:spcBef>
                          <a:spcPct val="20000"/>
                        </a:spcBef>
                        <a:spcAft>
                          <a:spcPct val="0"/>
                        </a:spcAft>
                        <a:buClr>
                          <a:srgbClr val="00183D"/>
                        </a:buClr>
                        <a:buSzTx/>
                        <a:buFont typeface="Wingdings" pitchFamily="2" charset="2"/>
                        <a:buNone/>
                        <a:tabLst/>
                      </a:pPr>
                      <a:r>
                        <a:rPr kumimoji="0" lang="en-US" sz="2400" b="1" i="0" u="none" strike="noStrike" cap="none" normalizeH="0" baseline="30000" dirty="0" smtClean="0">
                          <a:ln>
                            <a:noFill/>
                          </a:ln>
                          <a:solidFill>
                            <a:schemeClr val="tx1"/>
                          </a:solidFill>
                          <a:effectLst/>
                          <a:latin typeface="Times New Roman" pitchFamily="18" charset="0"/>
                          <a:ea typeface="ＭＳ Ｐゴシック" pitchFamily="48" charset="-128"/>
                        </a:rPr>
                        <a:t>Hypothetical single life guaranteed UL</a:t>
                      </a:r>
                    </a:p>
                    <a:p>
                      <a:pPr marL="0" marR="0" lvl="0" indent="0" algn="ctr" defTabSz="914400" rtl="0" eaLnBrk="0" fontAlgn="base" latinLnBrk="0" hangingPunct="0">
                        <a:lnSpc>
                          <a:spcPct val="100000"/>
                        </a:lnSpc>
                        <a:spcBef>
                          <a:spcPct val="20000"/>
                        </a:spcBef>
                        <a:spcAft>
                          <a:spcPct val="0"/>
                        </a:spcAft>
                        <a:buClr>
                          <a:srgbClr val="00183D"/>
                        </a:buClr>
                        <a:buSzTx/>
                        <a:buFont typeface="Wingdings" pitchFamily="2" charset="2"/>
                        <a:buNone/>
                        <a:tabLst/>
                      </a:pPr>
                      <a:endParaRPr kumimoji="0" lang="en-US" sz="2000" b="1" i="0" u="none" strike="noStrike" cap="none" normalizeH="0" baseline="30000" dirty="0" smtClean="0">
                        <a:ln>
                          <a:noFill/>
                        </a:ln>
                        <a:solidFill>
                          <a:schemeClr val="tx1"/>
                        </a:solidFill>
                        <a:effectLst/>
                        <a:latin typeface="Times New Roman" pitchFamily="18" charset="0"/>
                        <a:ea typeface="ＭＳ Ｐゴシック" pitchFamily="48" charset="-128"/>
                      </a:endParaRPr>
                    </a:p>
                  </a:txBody>
                  <a:tcPr marT="45636" marB="4563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183D"/>
                        </a:buClr>
                        <a:buSzTx/>
                        <a:buFont typeface="Wingdings" pitchFamily="2" charset="2"/>
                        <a:buNone/>
                        <a:tabLst/>
                      </a:pPr>
                      <a:r>
                        <a:rPr kumimoji="0" lang="en-US" sz="2200" b="0" i="0" u="none" strike="noStrike" cap="none" normalizeH="0" baseline="0" dirty="0" smtClean="0">
                          <a:ln>
                            <a:noFill/>
                          </a:ln>
                          <a:solidFill>
                            <a:schemeClr val="tx1"/>
                          </a:solidFill>
                          <a:effectLst/>
                          <a:latin typeface="Times New Roman" pitchFamily="18" charset="0"/>
                          <a:ea typeface="ＭＳ Ｐゴシック" pitchFamily="48" charset="-128"/>
                        </a:rPr>
                        <a:t>$10,000</a:t>
                      </a:r>
                    </a:p>
                  </a:txBody>
                  <a:tcPr marT="45636" marB="456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183D"/>
                        </a:buClr>
                        <a:buSzTx/>
                        <a:buFont typeface="Wingdings" pitchFamily="2" charset="2"/>
                        <a:buNone/>
                        <a:tabLst/>
                      </a:pPr>
                      <a:r>
                        <a:rPr kumimoji="0" lang="en-US" sz="2200" b="0" i="0" u="none" strike="noStrike" cap="none" normalizeH="0" baseline="0" dirty="0" smtClean="0">
                          <a:ln>
                            <a:noFill/>
                          </a:ln>
                          <a:solidFill>
                            <a:schemeClr val="tx1"/>
                          </a:solidFill>
                          <a:effectLst/>
                          <a:latin typeface="Times New Roman" pitchFamily="18" charset="0"/>
                          <a:ea typeface="ＭＳ Ｐゴシック" pitchFamily="48" charset="-128"/>
                        </a:rPr>
                        <a:t>$826,169</a:t>
                      </a:r>
                    </a:p>
                  </a:txBody>
                  <a:tcPr marT="45636" marB="456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183D"/>
                        </a:buClr>
                        <a:buSzTx/>
                        <a:buFont typeface="Wingdings" pitchFamily="2" charset="2"/>
                        <a:buNone/>
                        <a:tabLst/>
                      </a:pPr>
                      <a:r>
                        <a:rPr kumimoji="0" lang="en-US" sz="2200" b="0" i="0" u="none" strike="noStrike" cap="none" normalizeH="0" baseline="0" dirty="0" smtClean="0">
                          <a:ln>
                            <a:noFill/>
                          </a:ln>
                          <a:solidFill>
                            <a:schemeClr val="tx1"/>
                          </a:solidFill>
                          <a:effectLst/>
                          <a:latin typeface="Times New Roman" pitchFamily="18" charset="0"/>
                          <a:ea typeface="ＭＳ Ｐゴシック" pitchFamily="48" charset="-128"/>
                        </a:rPr>
                        <a:t>Option 1</a:t>
                      </a:r>
                    </a:p>
                  </a:txBody>
                  <a:tcPr marT="45636" marB="456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183D"/>
                        </a:buClr>
                        <a:buSzTx/>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ea typeface="ＭＳ Ｐゴシック" pitchFamily="48" charset="-128"/>
                        </a:rPr>
                        <a:t>Male Age 50, Select Preferred Non-Tobacco</a:t>
                      </a:r>
                    </a:p>
                  </a:txBody>
                  <a:tcPr marT="45636" marB="4563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3576" name="Rectangle 5"/>
          <p:cNvSpPr>
            <a:spLocks noChangeArrowheads="1"/>
          </p:cNvSpPr>
          <p:nvPr/>
        </p:nvSpPr>
        <p:spPr bwMode="auto">
          <a:xfrm>
            <a:off x="0" y="909638"/>
            <a:ext cx="60690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r>
              <a:rPr lang="en-US" altLang="en-US" sz="2000" i="1" dirty="0"/>
              <a:t>Example of a Single Life Guaranteed Universal Life</a:t>
            </a:r>
            <a:endParaRPr lang="en-US" altLang="en-US" sz="2000" i="1" dirty="0">
              <a:solidFill>
                <a:srgbClr val="FF0000"/>
              </a:solidFill>
            </a:endParaRPr>
          </a:p>
        </p:txBody>
      </p:sp>
      <p:sp>
        <p:nvSpPr>
          <p:cNvPr id="23577" name="Footer Placeholder 3"/>
          <p:cNvSpPr>
            <a:spLocks noGrp="1"/>
          </p:cNvSpPr>
          <p:nvPr>
            <p:ph type="ftr" sz="quarter" idx="10"/>
          </p:nvPr>
        </p:nvSpPr>
        <p:spPr>
          <a:xfrm>
            <a:off x="2133600" y="6597650"/>
            <a:ext cx="4648200" cy="280988"/>
          </a:xfrm>
          <a:noFill/>
        </p:spPr>
        <p:txBody>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r>
              <a:rPr lang="en-US" altLang="en-US" sz="1200" i="1" smtClean="0"/>
              <a:t>For Professional Use Only. Not For Use With The Public.</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1"/>
          <p:cNvSpPr>
            <a:spLocks noChangeArrowheads="1"/>
          </p:cNvSpPr>
          <p:nvPr/>
        </p:nvSpPr>
        <p:spPr bwMode="auto">
          <a:xfrm>
            <a:off x="2851150" y="6319838"/>
            <a:ext cx="3227388" cy="538162"/>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endParaRPr lang="en-US" altLang="en-US"/>
          </a:p>
        </p:txBody>
      </p:sp>
      <p:sp>
        <p:nvSpPr>
          <p:cNvPr id="24580" name="Footer Placeholder 3"/>
          <p:cNvSpPr>
            <a:spLocks noGrp="1"/>
          </p:cNvSpPr>
          <p:nvPr>
            <p:ph type="ftr" sz="quarter" idx="10"/>
          </p:nvPr>
        </p:nvSpPr>
        <p:spPr>
          <a:xfrm>
            <a:off x="2133600" y="6597650"/>
            <a:ext cx="4648200" cy="280988"/>
          </a:xfrm>
          <a:noFill/>
        </p:spPr>
        <p:txBody>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r>
              <a:rPr lang="en-US" altLang="en-US" sz="1200" i="1" smtClean="0"/>
              <a:t>For Professional Use Only. Not For Use With The Public.</a:t>
            </a:r>
          </a:p>
        </p:txBody>
      </p:sp>
      <p:pic>
        <p:nvPicPr>
          <p:cNvPr id="4608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135" t="10016" r="18892" b="9928"/>
          <a:stretch/>
        </p:blipFill>
        <p:spPr bwMode="auto">
          <a:xfrm>
            <a:off x="658906" y="995082"/>
            <a:ext cx="7597588" cy="5517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2"/>
          <p:cNvSpPr>
            <a:spLocks noGrp="1" noChangeArrowheads="1"/>
          </p:cNvSpPr>
          <p:nvPr>
            <p:ph type="title"/>
          </p:nvPr>
        </p:nvSpPr>
        <p:spPr>
          <a:xfrm>
            <a:off x="323850" y="209550"/>
            <a:ext cx="7772400" cy="533400"/>
          </a:xfrm>
        </p:spPr>
        <p:txBody>
          <a:bodyPr/>
          <a:lstStyle/>
          <a:p>
            <a:r>
              <a:rPr lang="en-US" altLang="en-US" sz="2400" dirty="0" smtClean="0"/>
              <a:t>Policy Death Benefit IRR: Whole Life and Guaranteed UL Insurance</a:t>
            </a:r>
          </a:p>
        </p:txBody>
      </p:sp>
      <p:sp>
        <p:nvSpPr>
          <p:cNvPr id="7" name="Text Box 3"/>
          <p:cNvSpPr txBox="1">
            <a:spLocks noChangeArrowheads="1"/>
          </p:cNvSpPr>
          <p:nvPr/>
        </p:nvSpPr>
        <p:spPr bwMode="auto">
          <a:xfrm>
            <a:off x="62752" y="6456269"/>
            <a:ext cx="288618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pPr eaLnBrk="1" hangingPunct="1"/>
            <a:r>
              <a:rPr lang="en-US" altLang="en-US" sz="1200" i="1" dirty="0" smtClean="0">
                <a:latin typeface="Times New Roman" pitchFamily="18" charset="0"/>
              </a:rPr>
              <a:t>NOTE: Current values </a:t>
            </a:r>
            <a:r>
              <a:rPr lang="en-US" altLang="en-US" sz="1200" i="1" dirty="0">
                <a:latin typeface="Times New Roman" pitchFamily="18" charset="0"/>
              </a:rPr>
              <a:t>are </a:t>
            </a:r>
            <a:r>
              <a:rPr lang="en-US" altLang="en-US" sz="1200" i="1" u="sng" dirty="0">
                <a:latin typeface="Times New Roman" pitchFamily="18" charset="0"/>
              </a:rPr>
              <a:t>not</a:t>
            </a:r>
            <a:r>
              <a:rPr lang="en-US" altLang="en-US" sz="1200" i="1" dirty="0">
                <a:latin typeface="Times New Roman" pitchFamily="18" charset="0"/>
              </a:rPr>
              <a:t> guaranteed.</a:t>
            </a:r>
          </a:p>
        </p:txBody>
      </p:sp>
      <p:sp>
        <p:nvSpPr>
          <p:cNvPr id="8" name="Rectangle 7"/>
          <p:cNvSpPr>
            <a:spLocks noGrp="1" noChangeArrowheads="1"/>
          </p:cNvSpPr>
          <p:nvPr>
            <p:ph type="sldNum" sz="quarter" idx="11"/>
          </p:nvPr>
        </p:nvSpPr>
        <p:spPr>
          <a:xfrm>
            <a:off x="7086600" y="6248400"/>
            <a:ext cx="1905000" cy="457200"/>
          </a:xfrm>
          <a:noFill/>
        </p:spPr>
        <p:txBody>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fld id="{C77A2F87-8DCC-4CDC-A03C-0A68E46C291D}" type="slidenum">
              <a:rPr lang="en-US" altLang="en-US" sz="1400" smtClean="0"/>
              <a:pPr/>
              <a:t>28</a:t>
            </a:fld>
            <a:endParaRPr lang="en-US" altLang="en-US" sz="1400" smtClean="0"/>
          </a:p>
        </p:txBody>
      </p:sp>
    </p:spTree>
    <p:extLst>
      <p:ext uri="{BB962C8B-B14F-4D97-AF65-F5344CB8AC3E}">
        <p14:creationId xmlns:p14="http://schemas.microsoft.com/office/powerpoint/2010/main" val="35910113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11"/>
          </p:nvPr>
        </p:nvSpPr>
        <p:spPr>
          <a:noFill/>
        </p:spPr>
        <p:txBody>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fld id="{6913810B-F636-413B-B964-04541802D9E0}" type="slidenum">
              <a:rPr lang="en-US" altLang="en-US" sz="1400" smtClean="0"/>
              <a:pPr/>
              <a:t>29</a:t>
            </a:fld>
            <a:endParaRPr lang="en-US" altLang="en-US" sz="1400" smtClean="0"/>
          </a:p>
        </p:txBody>
      </p:sp>
      <p:sp>
        <p:nvSpPr>
          <p:cNvPr id="25603" name="Slide Number Placeholder 4"/>
          <p:cNvSpPr txBox="1">
            <a:spLocks noGrp="1"/>
          </p:cNvSpPr>
          <p:nvPr/>
        </p:nvSpPr>
        <p:spPr bwMode="auto">
          <a:xfrm>
            <a:off x="70866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pPr algn="r"/>
            <a:fld id="{98AC06D9-79A4-4C69-8005-A51EA1C1A21A}" type="slidenum">
              <a:rPr lang="en-US" altLang="en-US" sz="1400"/>
              <a:pPr algn="r"/>
              <a:t>29</a:t>
            </a:fld>
            <a:endParaRPr lang="en-US" altLang="en-US" sz="1400"/>
          </a:p>
        </p:txBody>
      </p:sp>
      <p:sp>
        <p:nvSpPr>
          <p:cNvPr id="25604" name="Rectangle 2"/>
          <p:cNvSpPr>
            <a:spLocks noGrp="1" noChangeArrowheads="1"/>
          </p:cNvSpPr>
          <p:nvPr>
            <p:ph type="title"/>
          </p:nvPr>
        </p:nvSpPr>
        <p:spPr/>
        <p:txBody>
          <a:bodyPr/>
          <a:lstStyle/>
          <a:p>
            <a:pPr eaLnBrk="1" hangingPunct="1"/>
            <a:r>
              <a:rPr lang="en-US" altLang="en-US" smtClean="0"/>
              <a:t>Why Whole Life vs. Guaranteed UL Inside Trust?</a:t>
            </a:r>
            <a:r>
              <a:rPr lang="en-US" altLang="en-US" sz="3200" smtClean="0">
                <a:latin typeface="Times New Roman" pitchFamily="18" charset="0"/>
              </a:rPr>
              <a:t> </a:t>
            </a:r>
          </a:p>
        </p:txBody>
      </p:sp>
      <p:sp>
        <p:nvSpPr>
          <p:cNvPr id="25605" name="Rectangle 3"/>
          <p:cNvSpPr>
            <a:spLocks noGrp="1" noChangeArrowheads="1"/>
          </p:cNvSpPr>
          <p:nvPr>
            <p:ph type="body" idx="1"/>
          </p:nvPr>
        </p:nvSpPr>
        <p:spPr>
          <a:xfrm>
            <a:off x="381000" y="1285875"/>
            <a:ext cx="8229600" cy="4038600"/>
          </a:xfrm>
        </p:spPr>
        <p:txBody>
          <a:bodyPr/>
          <a:lstStyle/>
          <a:p>
            <a:pPr eaLnBrk="1" hangingPunct="1">
              <a:lnSpc>
                <a:spcPct val="115000"/>
              </a:lnSpc>
              <a:spcBef>
                <a:spcPct val="0"/>
              </a:spcBef>
            </a:pPr>
            <a:r>
              <a:rPr lang="en-US" altLang="en-US" sz="2400" dirty="0" smtClean="0"/>
              <a:t>Whole Life provides a source of funds available to trustee</a:t>
            </a:r>
          </a:p>
          <a:p>
            <a:pPr eaLnBrk="1" hangingPunct="1">
              <a:lnSpc>
                <a:spcPct val="115000"/>
              </a:lnSpc>
              <a:spcBef>
                <a:spcPct val="0"/>
              </a:spcBef>
            </a:pPr>
            <a:r>
              <a:rPr lang="en-US" altLang="en-US" sz="2400" dirty="0" smtClean="0"/>
              <a:t>Dividends (which are not guaranteed) can be used to help pay policy premiums </a:t>
            </a:r>
          </a:p>
          <a:p>
            <a:pPr lvl="1" eaLnBrk="1" hangingPunct="1">
              <a:spcBef>
                <a:spcPct val="0"/>
              </a:spcBef>
              <a:spcAft>
                <a:spcPts val="600"/>
              </a:spcAft>
              <a:buFont typeface="Courier New" panose="02070309020205020404" pitchFamily="49" charset="0"/>
              <a:buChar char="o"/>
            </a:pPr>
            <a:r>
              <a:rPr lang="en-US" altLang="en-US" dirty="0" smtClean="0"/>
              <a:t>Trustee may have access to policy cash value to support the policy in the event the grantor fails to make a timely gift to the trust</a:t>
            </a:r>
          </a:p>
          <a:p>
            <a:pPr eaLnBrk="1" hangingPunct="1">
              <a:lnSpc>
                <a:spcPct val="115000"/>
              </a:lnSpc>
              <a:spcBef>
                <a:spcPct val="0"/>
              </a:spcBef>
            </a:pPr>
            <a:r>
              <a:rPr lang="en-US" altLang="en-US" sz="2400" dirty="0" smtClean="0"/>
              <a:t>Dividends (which are not guaranteed) can be used to purchase additional paid up life insurance</a:t>
            </a:r>
          </a:p>
          <a:p>
            <a:pPr lvl="1" eaLnBrk="1" hangingPunct="1">
              <a:spcBef>
                <a:spcPct val="0"/>
              </a:spcBef>
              <a:spcAft>
                <a:spcPts val="600"/>
              </a:spcAft>
              <a:buFont typeface="Courier New" panose="02070309020205020404" pitchFamily="49" charset="0"/>
              <a:buChar char="o"/>
            </a:pPr>
            <a:r>
              <a:rPr lang="en-US" altLang="en-US" dirty="0" smtClean="0"/>
              <a:t>Increasing policy death benefit provides a level of “inflation protection” to trust beneficiaries</a:t>
            </a:r>
          </a:p>
          <a:p>
            <a:pPr eaLnBrk="1" hangingPunct="1">
              <a:lnSpc>
                <a:spcPct val="115000"/>
              </a:lnSpc>
              <a:spcBef>
                <a:spcPct val="0"/>
              </a:spcBef>
            </a:pPr>
            <a:r>
              <a:rPr lang="en-US" altLang="en-US" sz="2400" dirty="0" smtClean="0"/>
              <a:t>Policy cash values grow tax deferred</a:t>
            </a:r>
          </a:p>
        </p:txBody>
      </p:sp>
      <p:sp>
        <p:nvSpPr>
          <p:cNvPr id="25606" name="Text Box 4"/>
          <p:cNvSpPr txBox="1">
            <a:spLocks noChangeArrowheads="1"/>
          </p:cNvSpPr>
          <p:nvPr/>
        </p:nvSpPr>
        <p:spPr bwMode="auto">
          <a:xfrm>
            <a:off x="457200" y="5305425"/>
            <a:ext cx="8043863"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r>
              <a:rPr lang="en-US" altLang="en-US" sz="1200" i="1"/>
              <a:t>Distributions under the policy (including cash dividends and partial/full surrenders) are not subject to taxation up to the amount paid into the policy (cost basis). If the policy is a Modified Endowment Contract, policy loans and/or distributions are taxable to the extent of gain and are subject to a 10% tax penalty. Access to cash values through borrowing or partial surrenders will reduce the policy’s cash value and death benefit, increase the chance the policy will lapse, and may result in a tax liability if the policy terminates before the death of the insured.</a:t>
            </a:r>
          </a:p>
        </p:txBody>
      </p:sp>
      <p:sp>
        <p:nvSpPr>
          <p:cNvPr id="25607" name="Rectangle 7"/>
          <p:cNvSpPr>
            <a:spLocks noChangeArrowheads="1"/>
          </p:cNvSpPr>
          <p:nvPr/>
        </p:nvSpPr>
        <p:spPr bwMode="auto">
          <a:xfrm>
            <a:off x="0" y="909638"/>
            <a:ext cx="31670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r>
              <a:rPr lang="en-US" altLang="en-US" sz="2000" i="1"/>
              <a:t>Key Aspects of Whole Life</a:t>
            </a:r>
            <a:endParaRPr lang="en-US" altLang="en-US" sz="2000" i="1">
              <a:solidFill>
                <a:srgbClr val="FF0000"/>
              </a:solidFill>
            </a:endParaRPr>
          </a:p>
        </p:txBody>
      </p:sp>
      <p:sp>
        <p:nvSpPr>
          <p:cNvPr id="25608" name="Footer Placeholder 3"/>
          <p:cNvSpPr>
            <a:spLocks noGrp="1"/>
          </p:cNvSpPr>
          <p:nvPr>
            <p:ph type="ftr" sz="quarter" idx="10"/>
          </p:nvPr>
        </p:nvSpPr>
        <p:spPr>
          <a:xfrm>
            <a:off x="2133600" y="6597650"/>
            <a:ext cx="4648200" cy="280988"/>
          </a:xfrm>
          <a:noFill/>
        </p:spPr>
        <p:txBody>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r>
              <a:rPr lang="en-US" altLang="en-US" sz="1200" i="1" smtClean="0"/>
              <a:t>For Professional Use Only. Not For Use With The Public.</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2"/>
          <p:cNvSpPr>
            <a:spLocks noGrp="1"/>
          </p:cNvSpPr>
          <p:nvPr>
            <p:ph type="sldNum" sz="quarter" idx="11"/>
          </p:nvPr>
        </p:nvSpPr>
        <p:spPr/>
        <p:txBody>
          <a:bodyPr/>
          <a:lstStyle>
            <a:lvl1pPr>
              <a:defRPr sz="2600">
                <a:solidFill>
                  <a:schemeClr val="tx1"/>
                </a:solidFill>
                <a:latin typeface="Times New Roman" pitchFamily="18" charset="0"/>
                <a:ea typeface="ＭＳ Ｐゴシック" pitchFamily="34" charset="-128"/>
              </a:defRPr>
            </a:lvl1pPr>
            <a:lvl2pPr>
              <a:defRPr sz="2000">
                <a:solidFill>
                  <a:schemeClr val="tx1"/>
                </a:solidFill>
                <a:latin typeface="Times New Roman" pitchFamily="18" charset="0"/>
                <a:ea typeface="ＭＳ Ｐゴシック" pitchFamily="34" charset="-128"/>
              </a:defRPr>
            </a:lvl2pPr>
            <a:lvl3pPr>
              <a:defRPr sz="2000">
                <a:solidFill>
                  <a:schemeClr val="tx1"/>
                </a:solidFill>
                <a:latin typeface="Times New Roman" pitchFamily="18" charset="0"/>
                <a:ea typeface="ＭＳ Ｐゴシック" pitchFamily="34" charset="-128"/>
              </a:defRPr>
            </a:lvl3pPr>
            <a:lvl4pPr>
              <a:defRPr sz="2000">
                <a:solidFill>
                  <a:schemeClr val="tx1"/>
                </a:solidFill>
                <a:latin typeface="Times New Roman" pitchFamily="18" charset="0"/>
                <a:ea typeface="ＭＳ Ｐゴシック" pitchFamily="34" charset="-128"/>
              </a:defRPr>
            </a:lvl4pPr>
            <a:lvl5pPr>
              <a:defRPr sz="2000">
                <a:solidFill>
                  <a:schemeClr val="tx1"/>
                </a:solidFill>
                <a:latin typeface="Times New Roman" pitchFamily="18" charset="0"/>
                <a:ea typeface="ＭＳ Ｐゴシック" pitchFamily="34" charset="-128"/>
              </a:defRPr>
            </a:lvl5pPr>
            <a:lvl6pPr eaLnBrk="0" hangingPunct="0">
              <a:defRPr sz="2000">
                <a:solidFill>
                  <a:schemeClr val="tx1"/>
                </a:solidFill>
                <a:latin typeface="Times New Roman" pitchFamily="18" charset="0"/>
                <a:ea typeface="ＭＳ Ｐゴシック" pitchFamily="34" charset="-128"/>
              </a:defRPr>
            </a:lvl6pPr>
            <a:lvl7pPr eaLnBrk="0" hangingPunct="0">
              <a:defRPr sz="2000">
                <a:solidFill>
                  <a:schemeClr val="tx1"/>
                </a:solidFill>
                <a:latin typeface="Times New Roman" pitchFamily="18" charset="0"/>
                <a:ea typeface="ＭＳ Ｐゴシック" pitchFamily="34" charset="-128"/>
              </a:defRPr>
            </a:lvl7pPr>
            <a:lvl8pPr eaLnBrk="0" hangingPunct="0">
              <a:defRPr sz="2000">
                <a:solidFill>
                  <a:schemeClr val="tx1"/>
                </a:solidFill>
                <a:latin typeface="Times New Roman" pitchFamily="18" charset="0"/>
                <a:ea typeface="ＭＳ Ｐゴシック" pitchFamily="34" charset="-128"/>
              </a:defRPr>
            </a:lvl8pPr>
            <a:lvl9pPr eaLnBrk="0" hangingPunct="0">
              <a:defRPr sz="2000">
                <a:solidFill>
                  <a:schemeClr val="tx1"/>
                </a:solidFill>
                <a:latin typeface="Times New Roman" pitchFamily="18" charset="0"/>
                <a:ea typeface="ＭＳ Ｐゴシック" pitchFamily="34" charset="-128"/>
              </a:defRPr>
            </a:lvl9pPr>
          </a:lstStyle>
          <a:p>
            <a:pPr>
              <a:defRPr/>
            </a:pPr>
            <a:fld id="{36E67B93-4042-4956-B99E-7E40D2DA89D4}" type="slidenum">
              <a:rPr lang="en-US" altLang="en-US" sz="1400" smtClean="0">
                <a:latin typeface="Arial" charset="0"/>
              </a:rPr>
              <a:pPr>
                <a:defRPr/>
              </a:pPr>
              <a:t>3</a:t>
            </a:fld>
            <a:endParaRPr lang="en-US" altLang="en-US" sz="1400" smtClean="0">
              <a:latin typeface="Arial" charset="0"/>
            </a:endParaRPr>
          </a:p>
        </p:txBody>
      </p:sp>
      <p:sp>
        <p:nvSpPr>
          <p:cNvPr id="14339" name="Title 1"/>
          <p:cNvSpPr>
            <a:spLocks noGrp="1"/>
          </p:cNvSpPr>
          <p:nvPr>
            <p:ph type="title" idx="4294967295"/>
          </p:nvPr>
        </p:nvSpPr>
        <p:spPr/>
        <p:txBody>
          <a:bodyPr>
            <a:normAutofit fontScale="90000"/>
          </a:bodyPr>
          <a:lstStyle/>
          <a:p>
            <a:pPr eaLnBrk="1" hangingPunct="1">
              <a:defRPr/>
            </a:pPr>
            <a:r>
              <a:rPr lang="en-US" sz="1900" dirty="0" smtClean="0"/>
              <a:t/>
            </a:r>
            <a:br>
              <a:rPr lang="en-US" sz="1900" dirty="0" smtClean="0"/>
            </a:br>
            <a:r>
              <a:rPr lang="en-US" sz="1900" dirty="0" smtClean="0"/>
              <a:t/>
            </a:r>
            <a:br>
              <a:rPr lang="en-US" sz="1900" dirty="0" smtClean="0"/>
            </a:br>
            <a:endParaRPr lang="en-US" sz="1900" dirty="0" smtClean="0">
              <a:solidFill>
                <a:schemeClr val="bg1"/>
              </a:solidFill>
              <a:latin typeface="Arial" pitchFamily="34" charset="0"/>
              <a:cs typeface="Arial" pitchFamily="34" charset="0"/>
            </a:endParaRPr>
          </a:p>
        </p:txBody>
      </p:sp>
      <p:sp>
        <p:nvSpPr>
          <p:cNvPr id="7172" name="Content Placeholder 3"/>
          <p:cNvSpPr>
            <a:spLocks noGrp="1"/>
          </p:cNvSpPr>
          <p:nvPr>
            <p:ph sz="half" idx="4294967295"/>
          </p:nvPr>
        </p:nvSpPr>
        <p:spPr>
          <a:xfrm>
            <a:off x="4572000" y="1447800"/>
            <a:ext cx="4343400" cy="4495800"/>
          </a:xfrm>
        </p:spPr>
        <p:txBody>
          <a:bodyPr/>
          <a:lstStyle/>
          <a:p>
            <a:pPr>
              <a:spcBef>
                <a:spcPts val="3000"/>
              </a:spcBef>
            </a:pPr>
            <a:r>
              <a:rPr lang="en-US" altLang="en-US" sz="2400" dirty="0" smtClean="0">
                <a:solidFill>
                  <a:srgbClr val="0066CC"/>
                </a:solidFill>
              </a:rPr>
              <a:t>New Tax Changes</a:t>
            </a:r>
          </a:p>
          <a:p>
            <a:pPr>
              <a:spcBef>
                <a:spcPts val="3000"/>
              </a:spcBef>
            </a:pPr>
            <a:r>
              <a:rPr lang="en-US" altLang="en-US" sz="2400" dirty="0" smtClean="0">
                <a:solidFill>
                  <a:srgbClr val="0066CC"/>
                </a:solidFill>
              </a:rPr>
              <a:t>Future Tax Reform</a:t>
            </a:r>
          </a:p>
          <a:p>
            <a:pPr>
              <a:spcBef>
                <a:spcPts val="3000"/>
              </a:spcBef>
            </a:pPr>
            <a:r>
              <a:rPr lang="en-US" altLang="en-US" sz="2400" dirty="0" smtClean="0">
                <a:solidFill>
                  <a:srgbClr val="0066CC"/>
                </a:solidFill>
              </a:rPr>
              <a:t>New Estate Planning Opportunities</a:t>
            </a:r>
          </a:p>
        </p:txBody>
      </p:sp>
      <p:sp>
        <p:nvSpPr>
          <p:cNvPr id="7173" name="Slide Number Placeholder 9"/>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eaLnBrk="1" hangingPunct="1"/>
            <a:endParaRPr lang="en-US" altLang="en-US" sz="1400">
              <a:solidFill>
                <a:srgbClr val="898989"/>
              </a:solidFill>
              <a:latin typeface="Calibri" pitchFamily="34" charset="0"/>
            </a:endParaRPr>
          </a:p>
        </p:txBody>
      </p:sp>
      <p:sp>
        <p:nvSpPr>
          <p:cNvPr id="7174" name="Title 1"/>
          <p:cNvSpPr txBox="1">
            <a:spLocks/>
          </p:cNvSpPr>
          <p:nvPr/>
        </p:nvSpPr>
        <p:spPr bwMode="auto">
          <a:xfrm>
            <a:off x="8077200" y="457200"/>
            <a:ext cx="168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endParaRPr lang="en-US" altLang="en-US" sz="2800" b="1" i="1">
              <a:solidFill>
                <a:schemeClr val="tx2"/>
              </a:solidFill>
              <a:latin typeface="Calibri" pitchFamily="34" charset="0"/>
            </a:endParaRPr>
          </a:p>
        </p:txBody>
      </p:sp>
      <p:sp>
        <p:nvSpPr>
          <p:cNvPr id="9" name="Rectangle 8"/>
          <p:cNvSpPr/>
          <p:nvPr/>
        </p:nvSpPr>
        <p:spPr>
          <a:xfrm>
            <a:off x="3894138" y="6642100"/>
            <a:ext cx="1890712" cy="215900"/>
          </a:xfrm>
          <a:prstGeom prst="rect">
            <a:avLst/>
          </a:prstGeom>
        </p:spPr>
        <p:txBody>
          <a:bodyPr wrap="none">
            <a:spAutoFit/>
          </a:bodyPr>
          <a:lstStyle/>
          <a:p>
            <a:pPr fontAlgn="auto">
              <a:spcBef>
                <a:spcPts val="0"/>
              </a:spcBef>
              <a:spcAft>
                <a:spcPts val="0"/>
              </a:spcAft>
              <a:defRPr/>
            </a:pPr>
            <a:r>
              <a:rPr lang="en-US" sz="800" dirty="0">
                <a:solidFill>
                  <a:schemeClr val="bg1">
                    <a:lumMod val="50000"/>
                  </a:schemeClr>
                </a:solidFill>
                <a:latin typeface="+mn-lt"/>
                <a:ea typeface="ＭＳ Ｐゴシック" charset="-128"/>
                <a:cs typeface="ＭＳ Ｐゴシック" charset="-128"/>
              </a:rPr>
              <a:t>Copyright AALU 2012 All Rights Reserved</a:t>
            </a:r>
          </a:p>
        </p:txBody>
      </p:sp>
      <p:pic>
        <p:nvPicPr>
          <p:cNvPr id="2" name="Picture 1" descr="Fotolia_296210_XS.jpg"/>
          <p:cNvPicPr>
            <a:picLocks noChangeAspect="1"/>
          </p:cNvPicPr>
          <p:nvPr/>
        </p:nvPicPr>
        <p:blipFill>
          <a:blip r:embed="rId3">
            <a:extLst/>
          </a:blip>
          <a:stretch>
            <a:fillRect/>
          </a:stretch>
        </p:blipFill>
        <p:spPr>
          <a:xfrm>
            <a:off x="914400" y="1447800"/>
            <a:ext cx="2971800" cy="44524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177" name="Text Box 9"/>
          <p:cNvSpPr txBox="1">
            <a:spLocks noChangeArrowheads="1"/>
          </p:cNvSpPr>
          <p:nvPr/>
        </p:nvSpPr>
        <p:spPr bwMode="auto">
          <a:xfrm>
            <a:off x="457200" y="304800"/>
            <a:ext cx="640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tLang="en-US">
                <a:solidFill>
                  <a:srgbClr val="FFFFFF"/>
                </a:solidFill>
              </a:rPr>
              <a:t>Main Topics of the Day:</a:t>
            </a:r>
          </a:p>
        </p:txBody>
      </p:sp>
    </p:spTree>
    <p:extLst>
      <p:ext uri="{BB962C8B-B14F-4D97-AF65-F5344CB8AC3E}">
        <p14:creationId xmlns:p14="http://schemas.microsoft.com/office/powerpoint/2010/main" val="1029243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11"/>
          </p:nvPr>
        </p:nvSpPr>
        <p:spPr>
          <a:noFill/>
        </p:spPr>
        <p:txBody>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fld id="{A502965A-1828-4B81-A50F-AC97C1AC2C18}" type="slidenum">
              <a:rPr lang="en-US" altLang="en-US" sz="1400" smtClean="0"/>
              <a:pPr/>
              <a:t>30</a:t>
            </a:fld>
            <a:endParaRPr lang="en-US" altLang="en-US" sz="1400" smtClean="0"/>
          </a:p>
        </p:txBody>
      </p:sp>
      <p:sp>
        <p:nvSpPr>
          <p:cNvPr id="26627" name="Slide Number Placeholder 4"/>
          <p:cNvSpPr txBox="1">
            <a:spLocks noGrp="1"/>
          </p:cNvSpPr>
          <p:nvPr/>
        </p:nvSpPr>
        <p:spPr bwMode="auto">
          <a:xfrm>
            <a:off x="70866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pPr algn="r"/>
            <a:fld id="{45D26B72-828D-446D-9D90-A1527FDA4C02}" type="slidenum">
              <a:rPr lang="en-US" altLang="en-US" sz="1400"/>
              <a:pPr algn="r"/>
              <a:t>30</a:t>
            </a:fld>
            <a:endParaRPr lang="en-US" altLang="en-US" sz="1400"/>
          </a:p>
        </p:txBody>
      </p:sp>
      <p:sp>
        <p:nvSpPr>
          <p:cNvPr id="26628" name="Rectangle 2"/>
          <p:cNvSpPr>
            <a:spLocks noGrp="1" noChangeArrowheads="1"/>
          </p:cNvSpPr>
          <p:nvPr>
            <p:ph type="title"/>
          </p:nvPr>
        </p:nvSpPr>
        <p:spPr/>
        <p:txBody>
          <a:bodyPr/>
          <a:lstStyle/>
          <a:p>
            <a:pPr eaLnBrk="1" hangingPunct="1"/>
            <a:r>
              <a:rPr lang="en-US" altLang="en-US" sz="2600" smtClean="0">
                <a:latin typeface="Times New Roman" pitchFamily="18" charset="0"/>
              </a:rPr>
              <a:t>Why Whole Life vs. Guaranteed UL Inside Trust? </a:t>
            </a:r>
            <a:endParaRPr lang="en-US" altLang="en-US" sz="3200" smtClean="0">
              <a:latin typeface="Times New Roman" pitchFamily="18" charset="0"/>
            </a:endParaRPr>
          </a:p>
        </p:txBody>
      </p:sp>
      <p:sp>
        <p:nvSpPr>
          <p:cNvPr id="26629" name="Rectangle 3"/>
          <p:cNvSpPr>
            <a:spLocks noGrp="1" noChangeArrowheads="1"/>
          </p:cNvSpPr>
          <p:nvPr>
            <p:ph type="body" idx="1"/>
          </p:nvPr>
        </p:nvSpPr>
        <p:spPr>
          <a:xfrm>
            <a:off x="381000" y="1472079"/>
            <a:ext cx="8153400" cy="4981575"/>
          </a:xfrm>
        </p:spPr>
        <p:txBody>
          <a:bodyPr/>
          <a:lstStyle/>
          <a:p>
            <a:pPr eaLnBrk="1" hangingPunct="1">
              <a:spcBef>
                <a:spcPct val="0"/>
              </a:spcBef>
              <a:spcAft>
                <a:spcPts val="1200"/>
              </a:spcAft>
            </a:pPr>
            <a:r>
              <a:rPr lang="en-US" altLang="en-US" sz="2400" dirty="0" smtClean="0"/>
              <a:t>Generally provides greater initial guaranteed death benefit per premium dollar, hence lower premium outlays.</a:t>
            </a:r>
          </a:p>
          <a:p>
            <a:pPr eaLnBrk="1" hangingPunct="1">
              <a:spcBef>
                <a:spcPct val="0"/>
              </a:spcBef>
              <a:spcAft>
                <a:spcPts val="1200"/>
              </a:spcAft>
            </a:pPr>
            <a:r>
              <a:rPr lang="en-US" altLang="en-US" sz="2400" dirty="0" smtClean="0"/>
              <a:t>These products generally have minimal or no cash value available for the trustee in later years.</a:t>
            </a:r>
          </a:p>
          <a:p>
            <a:pPr eaLnBrk="1" hangingPunct="1">
              <a:spcBef>
                <a:spcPct val="0"/>
              </a:spcBef>
              <a:spcAft>
                <a:spcPts val="1200"/>
              </a:spcAft>
            </a:pPr>
            <a:r>
              <a:rPr lang="en-US" altLang="en-US" sz="2400" dirty="0" smtClean="0"/>
              <a:t>Failure to timely pay premium may void the death benefit guarantee.</a:t>
            </a:r>
          </a:p>
          <a:p>
            <a:pPr eaLnBrk="1" hangingPunct="1">
              <a:spcBef>
                <a:spcPct val="0"/>
              </a:spcBef>
              <a:spcAft>
                <a:spcPts val="1200"/>
              </a:spcAft>
            </a:pPr>
            <a:r>
              <a:rPr lang="en-US" altLang="en-US" sz="2400" dirty="0" smtClean="0"/>
              <a:t>Unexpected accident or illness of trust grantor may create a temporary hardship in making gifts to pay premium.</a:t>
            </a:r>
          </a:p>
          <a:p>
            <a:pPr eaLnBrk="1" hangingPunct="1">
              <a:spcBef>
                <a:spcPct val="0"/>
              </a:spcBef>
              <a:spcAft>
                <a:spcPts val="1200"/>
              </a:spcAft>
            </a:pPr>
            <a:r>
              <a:rPr lang="en-US" altLang="en-US" sz="2400" dirty="0" smtClean="0"/>
              <a:t>Guaranteed UL products provide a level benefit, so over time inflation may erode the purchasing power of the death benefit.</a:t>
            </a:r>
          </a:p>
          <a:p>
            <a:pPr eaLnBrk="1" hangingPunct="1">
              <a:lnSpc>
                <a:spcPct val="115000"/>
              </a:lnSpc>
              <a:spcBef>
                <a:spcPct val="0"/>
              </a:spcBef>
            </a:pPr>
            <a:endParaRPr lang="en-US" altLang="en-US" sz="2400" dirty="0" smtClean="0"/>
          </a:p>
          <a:p>
            <a:pPr eaLnBrk="1" hangingPunct="1">
              <a:lnSpc>
                <a:spcPct val="95000"/>
              </a:lnSpc>
              <a:spcBef>
                <a:spcPct val="0"/>
              </a:spcBef>
              <a:buFont typeface="Wingdings" pitchFamily="2" charset="2"/>
              <a:buNone/>
            </a:pPr>
            <a:endParaRPr lang="en-US" altLang="en-US" sz="2400" dirty="0" smtClean="0"/>
          </a:p>
        </p:txBody>
      </p:sp>
      <p:sp>
        <p:nvSpPr>
          <p:cNvPr id="26630" name="Rectangle 6"/>
          <p:cNvSpPr>
            <a:spLocks noChangeArrowheads="1"/>
          </p:cNvSpPr>
          <p:nvPr/>
        </p:nvSpPr>
        <p:spPr bwMode="auto">
          <a:xfrm>
            <a:off x="0" y="1044108"/>
            <a:ext cx="49323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r>
              <a:rPr lang="en-US" altLang="en-US" sz="2000" i="1" dirty="0"/>
              <a:t>Key Aspects of Guaranteed Universal Life</a:t>
            </a:r>
            <a:endParaRPr lang="en-US" altLang="en-US" sz="2000" i="1" dirty="0">
              <a:solidFill>
                <a:srgbClr val="FF0000"/>
              </a:solidFill>
            </a:endParaRPr>
          </a:p>
        </p:txBody>
      </p:sp>
      <p:sp>
        <p:nvSpPr>
          <p:cNvPr id="26631" name="Footer Placeholder 3"/>
          <p:cNvSpPr>
            <a:spLocks noGrp="1"/>
          </p:cNvSpPr>
          <p:nvPr>
            <p:ph type="ftr" sz="quarter" idx="10"/>
          </p:nvPr>
        </p:nvSpPr>
        <p:spPr>
          <a:xfrm>
            <a:off x="2133600" y="6597650"/>
            <a:ext cx="4648200" cy="280988"/>
          </a:xfrm>
          <a:noFill/>
        </p:spPr>
        <p:txBody>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r>
              <a:rPr lang="en-US" altLang="en-US" sz="1200" i="1" smtClean="0"/>
              <a:t>For Professional Use Only. Not For Use With The Public.</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4"/>
          <p:cNvSpPr>
            <a:spLocks noGrp="1"/>
          </p:cNvSpPr>
          <p:nvPr>
            <p:ph type="sldNum" sz="quarter" idx="11"/>
          </p:nvPr>
        </p:nvSpPr>
        <p:spPr>
          <a:noFill/>
        </p:spPr>
        <p:txBody>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fld id="{1D26B3B9-F4A5-4425-8070-CB5B04F87150}" type="slidenum">
              <a:rPr lang="en-US" altLang="en-US" sz="1400" smtClean="0"/>
              <a:pPr/>
              <a:t>31</a:t>
            </a:fld>
            <a:endParaRPr lang="en-US" altLang="en-US" sz="1400" smtClean="0"/>
          </a:p>
        </p:txBody>
      </p:sp>
      <p:pic>
        <p:nvPicPr>
          <p:cNvPr id="27651" name="Picture 2"/>
          <p:cNvPicPr>
            <a:picLocks noChangeAspect="1" noChangeArrowheads="1"/>
          </p:cNvPicPr>
          <p:nvPr/>
        </p:nvPicPr>
        <p:blipFill>
          <a:blip r:embed="rId3">
            <a:extLst>
              <a:ext uri="{28A0092B-C50C-407E-A947-70E740481C1C}">
                <a14:useLocalDpi xmlns:a14="http://schemas.microsoft.com/office/drawing/2010/main" val="0"/>
              </a:ext>
            </a:extLst>
          </a:blip>
          <a:srcRect l="10431" t="19301" r="1315" b="27873"/>
          <a:stretch>
            <a:fillRect/>
          </a:stretch>
        </p:blipFill>
        <p:spPr bwMode="auto">
          <a:xfrm>
            <a:off x="261938" y="2670175"/>
            <a:ext cx="8577262" cy="320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52" name="Rectangle 6"/>
          <p:cNvSpPr>
            <a:spLocks noChangeArrowheads="1"/>
          </p:cNvSpPr>
          <p:nvPr/>
        </p:nvSpPr>
        <p:spPr bwMode="auto">
          <a:xfrm>
            <a:off x="0" y="909638"/>
            <a:ext cx="49323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r>
              <a:rPr lang="en-US" altLang="en-US" sz="2000" i="1"/>
              <a:t>Key Aspects of Guaranteed Universal Life</a:t>
            </a:r>
          </a:p>
        </p:txBody>
      </p:sp>
      <p:sp>
        <p:nvSpPr>
          <p:cNvPr id="27653" name="Rectangle 5"/>
          <p:cNvSpPr>
            <a:spLocks noChangeArrowheads="1"/>
          </p:cNvSpPr>
          <p:nvPr/>
        </p:nvSpPr>
        <p:spPr bwMode="auto">
          <a:xfrm>
            <a:off x="2116138" y="1577975"/>
            <a:ext cx="49117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pPr algn="ctr"/>
            <a:r>
              <a:rPr lang="en-US" altLang="en-US" sz="2400" i="1"/>
              <a:t>The long term impact of inflation on a GUL death benefit</a:t>
            </a:r>
          </a:p>
        </p:txBody>
      </p:sp>
      <p:sp>
        <p:nvSpPr>
          <p:cNvPr id="27654" name="Rectangle 2"/>
          <p:cNvSpPr>
            <a:spLocks noGrp="1" noChangeArrowheads="1"/>
          </p:cNvSpPr>
          <p:nvPr>
            <p:ph type="title"/>
          </p:nvPr>
        </p:nvSpPr>
        <p:spPr/>
        <p:txBody>
          <a:bodyPr/>
          <a:lstStyle/>
          <a:p>
            <a:pPr eaLnBrk="1" hangingPunct="1"/>
            <a:r>
              <a:rPr lang="en-US" altLang="en-US" sz="2600" smtClean="0">
                <a:latin typeface="Times New Roman" pitchFamily="18" charset="0"/>
              </a:rPr>
              <a:t>Why Whole Life vs. Guaranteed UL Inside Trust? </a:t>
            </a:r>
            <a:endParaRPr lang="en-US" altLang="en-US" sz="3200" smtClean="0">
              <a:latin typeface="Times New Roman" pitchFamily="18" charset="0"/>
            </a:endParaRPr>
          </a:p>
        </p:txBody>
      </p:sp>
      <p:sp>
        <p:nvSpPr>
          <p:cNvPr id="27655" name="Footer Placeholder 3"/>
          <p:cNvSpPr>
            <a:spLocks noGrp="1"/>
          </p:cNvSpPr>
          <p:nvPr>
            <p:ph type="ftr" sz="quarter" idx="10"/>
          </p:nvPr>
        </p:nvSpPr>
        <p:spPr>
          <a:xfrm>
            <a:off x="2133600" y="6597650"/>
            <a:ext cx="4648200" cy="280988"/>
          </a:xfrm>
          <a:noFill/>
        </p:spPr>
        <p:txBody>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r>
              <a:rPr lang="en-US" altLang="en-US" sz="1200" i="1" smtClean="0"/>
              <a:t>For Professional Use Only. Not For Use With The Public.</a:t>
            </a:r>
          </a:p>
        </p:txBody>
      </p:sp>
      <p:sp>
        <p:nvSpPr>
          <p:cNvPr id="8" name="Oval 7"/>
          <p:cNvSpPr/>
          <p:nvPr/>
        </p:nvSpPr>
        <p:spPr bwMode="auto">
          <a:xfrm>
            <a:off x="8867775" y="6610350"/>
            <a:ext cx="171450" cy="142875"/>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a typeface="ＭＳ Ｐゴシック" pitchFamily="48" charset="-128"/>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11"/>
          </p:nvPr>
        </p:nvSpPr>
        <p:spPr>
          <a:noFill/>
        </p:spPr>
        <p:txBody>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fld id="{5A849C15-5B88-4A8D-ABDD-D56532210365}" type="slidenum">
              <a:rPr lang="en-US" altLang="en-US" sz="1400" smtClean="0"/>
              <a:pPr/>
              <a:t>32</a:t>
            </a:fld>
            <a:endParaRPr lang="en-US" altLang="en-US" sz="1400" smtClean="0"/>
          </a:p>
        </p:txBody>
      </p:sp>
      <p:sp>
        <p:nvSpPr>
          <p:cNvPr id="28675" name="Title 1"/>
          <p:cNvSpPr>
            <a:spLocks noGrp="1"/>
          </p:cNvSpPr>
          <p:nvPr>
            <p:ph type="title"/>
          </p:nvPr>
        </p:nvSpPr>
        <p:spPr/>
        <p:txBody>
          <a:bodyPr/>
          <a:lstStyle/>
          <a:p>
            <a:pPr eaLnBrk="1" hangingPunct="1"/>
            <a:r>
              <a:rPr lang="en-US" altLang="en-US" smtClean="0"/>
              <a:t>In Summary – The Importance of Cash Values in an ILIT</a:t>
            </a:r>
          </a:p>
        </p:txBody>
      </p:sp>
      <p:sp>
        <p:nvSpPr>
          <p:cNvPr id="28676" name="Slide Number Placeholder 3"/>
          <p:cNvSpPr txBox="1">
            <a:spLocks noGrp="1"/>
          </p:cNvSpPr>
          <p:nvPr/>
        </p:nvSpPr>
        <p:spPr bwMode="auto">
          <a:xfrm>
            <a:off x="70866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pPr algn="r"/>
            <a:fld id="{2AAA9BB2-A3BE-4994-8046-CFE3B21601EA}" type="slidenum">
              <a:rPr lang="en-US" altLang="en-US" sz="1400"/>
              <a:pPr algn="r"/>
              <a:t>32</a:t>
            </a:fld>
            <a:endParaRPr lang="en-US" altLang="en-US" sz="1400"/>
          </a:p>
        </p:txBody>
      </p:sp>
      <p:sp>
        <p:nvSpPr>
          <p:cNvPr id="28677" name="TextBox 4"/>
          <p:cNvSpPr txBox="1">
            <a:spLocks noChangeArrowheads="1"/>
          </p:cNvSpPr>
          <p:nvPr/>
        </p:nvSpPr>
        <p:spPr bwMode="auto">
          <a:xfrm>
            <a:off x="381000" y="1509713"/>
            <a:ext cx="8534400" cy="298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pPr>
              <a:buFont typeface="Wingdings" pitchFamily="2" charset="2"/>
              <a:buChar char="§"/>
            </a:pPr>
            <a:r>
              <a:rPr lang="en-US" altLang="en-US">
                <a:latin typeface="Times New Roman" pitchFamily="18" charset="0"/>
              </a:rPr>
              <a:t>Cash values can provide for distributions during life.</a:t>
            </a:r>
            <a:br>
              <a:rPr lang="en-US" altLang="en-US">
                <a:latin typeface="Times New Roman" pitchFamily="18" charset="0"/>
              </a:rPr>
            </a:br>
            <a:endParaRPr lang="en-US" altLang="en-US" sz="1000">
              <a:latin typeface="Times New Roman" pitchFamily="18" charset="0"/>
            </a:endParaRPr>
          </a:p>
          <a:p>
            <a:pPr>
              <a:buFont typeface="Wingdings" pitchFamily="2" charset="2"/>
              <a:buChar char="§"/>
            </a:pPr>
            <a:r>
              <a:rPr lang="en-US" altLang="en-US">
                <a:latin typeface="Times New Roman" pitchFamily="18" charset="0"/>
              </a:rPr>
              <a:t>If significant cash values exist, disruption in gifted amounts may be less problematic.</a:t>
            </a:r>
            <a:br>
              <a:rPr lang="en-US" altLang="en-US">
                <a:latin typeface="Times New Roman" pitchFamily="18" charset="0"/>
              </a:rPr>
            </a:br>
            <a:endParaRPr lang="en-US" altLang="en-US" sz="1000">
              <a:latin typeface="Times New Roman" pitchFamily="18" charset="0"/>
            </a:endParaRPr>
          </a:p>
          <a:p>
            <a:pPr>
              <a:spcAft>
                <a:spcPts val="1200"/>
              </a:spcAft>
              <a:buFont typeface="Wingdings" pitchFamily="2" charset="2"/>
              <a:buChar char="§"/>
            </a:pPr>
            <a:r>
              <a:rPr lang="en-US" altLang="en-US">
                <a:latin typeface="Times New Roman" pitchFamily="18" charset="0"/>
              </a:rPr>
              <a:t>If the death benefit needs of the trust beneficiaries change, cash values may be used to facilitate purchase of more appropriate products.</a:t>
            </a:r>
          </a:p>
        </p:txBody>
      </p:sp>
      <p:sp>
        <p:nvSpPr>
          <p:cNvPr id="28678" name="Rectangle 6"/>
          <p:cNvSpPr>
            <a:spLocks noChangeArrowheads="1"/>
          </p:cNvSpPr>
          <p:nvPr/>
        </p:nvSpPr>
        <p:spPr bwMode="auto">
          <a:xfrm>
            <a:off x="0" y="909638"/>
            <a:ext cx="5499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r>
              <a:rPr lang="en-US" altLang="en-US" sz="2000" i="1"/>
              <a:t>Distinct Advantages of </a:t>
            </a:r>
            <a:r>
              <a:rPr lang="en-US" altLang="en-US" sz="2000" i="1">
                <a:solidFill>
                  <a:srgbClr val="0000FF"/>
                </a:solidFill>
              </a:rPr>
              <a:t>Cash Value </a:t>
            </a:r>
            <a:r>
              <a:rPr lang="en-US" altLang="en-US" sz="2000" i="1"/>
              <a:t>in an ILIT</a:t>
            </a:r>
            <a:endParaRPr lang="en-US" altLang="en-US" sz="2000" i="1">
              <a:solidFill>
                <a:srgbClr val="FF0000"/>
              </a:solidFill>
            </a:endParaRPr>
          </a:p>
        </p:txBody>
      </p:sp>
      <p:sp>
        <p:nvSpPr>
          <p:cNvPr id="28679" name="Footer Placeholder 3"/>
          <p:cNvSpPr>
            <a:spLocks noGrp="1"/>
          </p:cNvSpPr>
          <p:nvPr>
            <p:ph type="ftr" sz="quarter" idx="10"/>
          </p:nvPr>
        </p:nvSpPr>
        <p:spPr>
          <a:xfrm>
            <a:off x="2133600" y="6597650"/>
            <a:ext cx="4648200" cy="280988"/>
          </a:xfrm>
          <a:noFill/>
        </p:spPr>
        <p:txBody>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r>
              <a:rPr lang="en-US" altLang="en-US" sz="1200" i="1" smtClean="0"/>
              <a:t>For Professional Use Only. Not For Use With The Public.</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p:cNvSpPr>
            <a:spLocks noGrp="1"/>
          </p:cNvSpPr>
          <p:nvPr>
            <p:ph type="sldNum" sz="quarter" idx="11"/>
          </p:nvPr>
        </p:nvSpPr>
        <p:spPr>
          <a:noFill/>
        </p:spPr>
        <p:txBody>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fld id="{AFDC52A5-7C66-48DF-9C6E-B227292FFEFA}" type="slidenum">
              <a:rPr lang="en-US" altLang="en-US" sz="1400" smtClean="0"/>
              <a:pPr/>
              <a:t>33</a:t>
            </a:fld>
            <a:endParaRPr lang="en-US" altLang="en-US" sz="1400" smtClean="0"/>
          </a:p>
        </p:txBody>
      </p:sp>
      <p:sp>
        <p:nvSpPr>
          <p:cNvPr id="29699" name="Rectangle 2"/>
          <p:cNvSpPr>
            <a:spLocks noGrp="1" noChangeArrowheads="1"/>
          </p:cNvSpPr>
          <p:nvPr>
            <p:ph type="title"/>
          </p:nvPr>
        </p:nvSpPr>
        <p:spPr/>
        <p:txBody>
          <a:bodyPr/>
          <a:lstStyle/>
          <a:p>
            <a:pPr eaLnBrk="1" hangingPunct="1"/>
            <a:r>
              <a:rPr lang="en-US" altLang="en-US" sz="2400" smtClean="0"/>
              <a:t>Optional Design for Irrevocable Life Insurance Trusts</a:t>
            </a:r>
            <a:endParaRPr lang="en-US" altLang="en-US" sz="2600" smtClean="0"/>
          </a:p>
        </p:txBody>
      </p:sp>
      <p:sp>
        <p:nvSpPr>
          <p:cNvPr id="29700" name="Rectangle 5"/>
          <p:cNvSpPr>
            <a:spLocks noChangeArrowheads="1"/>
          </p:cNvSpPr>
          <p:nvPr/>
        </p:nvSpPr>
        <p:spPr bwMode="auto">
          <a:xfrm>
            <a:off x="403225" y="1431925"/>
            <a:ext cx="832326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r>
              <a:rPr lang="en-US" altLang="en-US" sz="2400">
                <a:latin typeface="Times New Roman" pitchFamily="18" charset="0"/>
              </a:rPr>
              <a:t>An optional life insurance design to consider is Joint and Survivor whole life (JSwl) and Joint and Survivor universal life – both the current assumption and the Guaranteed design (JSulG).</a:t>
            </a:r>
          </a:p>
          <a:p>
            <a:endParaRPr lang="en-US" altLang="en-US" sz="2400">
              <a:latin typeface="Times New Roman" pitchFamily="18" charset="0"/>
            </a:endParaRPr>
          </a:p>
          <a:p>
            <a:r>
              <a:rPr lang="en-US" altLang="en-US" sz="2400">
                <a:latin typeface="Times New Roman" pitchFamily="18" charset="0"/>
              </a:rPr>
              <a:t>This product is also known as survivorship life insurance and second to die life insurance. The product is designed to pay the death benefit at the second death.</a:t>
            </a:r>
          </a:p>
          <a:p>
            <a:endParaRPr lang="en-US" altLang="en-US" sz="2400">
              <a:latin typeface="Times New Roman" pitchFamily="18" charset="0"/>
            </a:endParaRPr>
          </a:p>
          <a:p>
            <a:r>
              <a:rPr lang="en-US" altLang="en-US" sz="2400">
                <a:latin typeface="Times New Roman" pitchFamily="18" charset="0"/>
              </a:rPr>
              <a:t>Although this product design is useful in many ways, the primary use is in estate planning; often for the purpose of providing liquidity for an executor to pay estate taxes and other final expenses.</a:t>
            </a:r>
          </a:p>
        </p:txBody>
      </p:sp>
      <p:sp>
        <p:nvSpPr>
          <p:cNvPr id="29701" name="Rectangle 6"/>
          <p:cNvSpPr>
            <a:spLocks noChangeArrowheads="1"/>
          </p:cNvSpPr>
          <p:nvPr/>
        </p:nvSpPr>
        <p:spPr bwMode="auto">
          <a:xfrm>
            <a:off x="-1588" y="939800"/>
            <a:ext cx="199707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r>
              <a:rPr lang="en-US" altLang="en-US" sz="2000" i="1"/>
              <a:t>JSwl and JSulG</a:t>
            </a:r>
          </a:p>
        </p:txBody>
      </p:sp>
      <p:sp>
        <p:nvSpPr>
          <p:cNvPr id="29702" name="Footer Placeholder 3"/>
          <p:cNvSpPr>
            <a:spLocks noGrp="1"/>
          </p:cNvSpPr>
          <p:nvPr>
            <p:ph type="ftr" sz="quarter" idx="10"/>
          </p:nvPr>
        </p:nvSpPr>
        <p:spPr>
          <a:xfrm>
            <a:off x="2133600" y="6597650"/>
            <a:ext cx="4648200" cy="280988"/>
          </a:xfrm>
          <a:noFill/>
        </p:spPr>
        <p:txBody>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r>
              <a:rPr lang="en-US" altLang="en-US" sz="1200" i="1" smtClean="0"/>
              <a:t>For Professional Use Only. Not For Use With The Public.</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11"/>
          </p:nvPr>
        </p:nvSpPr>
        <p:spPr>
          <a:noFill/>
        </p:spPr>
        <p:txBody>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fld id="{E2C31AA9-95D0-40EA-96FB-6106BA68008D}" type="slidenum">
              <a:rPr lang="en-US" altLang="en-US" sz="1400" smtClean="0"/>
              <a:pPr/>
              <a:t>34</a:t>
            </a:fld>
            <a:endParaRPr lang="en-US" altLang="en-US" sz="1400" smtClean="0"/>
          </a:p>
        </p:txBody>
      </p:sp>
      <p:sp>
        <p:nvSpPr>
          <p:cNvPr id="30723" name="Slide Number Placeholder 4"/>
          <p:cNvSpPr txBox="1">
            <a:spLocks noGrp="1"/>
          </p:cNvSpPr>
          <p:nvPr/>
        </p:nvSpPr>
        <p:spPr bwMode="auto">
          <a:xfrm>
            <a:off x="70866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pPr algn="r"/>
            <a:fld id="{EF2C1A41-E893-467A-9E5D-5B417C019991}" type="slidenum">
              <a:rPr lang="en-US" altLang="en-US" sz="1400"/>
              <a:pPr algn="r"/>
              <a:t>34</a:t>
            </a:fld>
            <a:endParaRPr lang="en-US" altLang="en-US" sz="1400"/>
          </a:p>
        </p:txBody>
      </p:sp>
      <p:sp>
        <p:nvSpPr>
          <p:cNvPr id="30724" name="Rectangle 2"/>
          <p:cNvSpPr>
            <a:spLocks noGrp="1" noChangeArrowheads="1"/>
          </p:cNvSpPr>
          <p:nvPr>
            <p:ph type="title"/>
          </p:nvPr>
        </p:nvSpPr>
        <p:spPr/>
        <p:txBody>
          <a:bodyPr/>
          <a:lstStyle/>
          <a:p>
            <a:pPr eaLnBrk="1" hangingPunct="1"/>
            <a:r>
              <a:rPr lang="en-US" altLang="en-US" sz="2400" smtClean="0"/>
              <a:t>Assumption for JSwl and JSul/g – Death Benefits and Cash Values</a:t>
            </a:r>
            <a:endParaRPr lang="en-US" altLang="en-US" sz="2600" smtClean="0"/>
          </a:p>
        </p:txBody>
      </p:sp>
      <p:graphicFrame>
        <p:nvGraphicFramePr>
          <p:cNvPr id="23630" name="Group 78"/>
          <p:cNvGraphicFramePr>
            <a:graphicFrameLocks noGrp="1"/>
          </p:cNvGraphicFramePr>
          <p:nvPr>
            <p:extLst>
              <p:ext uri="{D42A27DB-BD31-4B8C-83A1-F6EECF244321}">
                <p14:modId xmlns:p14="http://schemas.microsoft.com/office/powerpoint/2010/main" val="272434021"/>
              </p:ext>
            </p:extLst>
          </p:nvPr>
        </p:nvGraphicFramePr>
        <p:xfrm>
          <a:off x="276225" y="1541463"/>
          <a:ext cx="8715374" cy="3878263"/>
        </p:xfrm>
        <a:graphic>
          <a:graphicData uri="http://schemas.openxmlformats.org/drawingml/2006/table">
            <a:tbl>
              <a:tblPr/>
              <a:tblGrid>
                <a:gridCol w="1161081"/>
                <a:gridCol w="1030461"/>
                <a:gridCol w="1197138"/>
                <a:gridCol w="1431620"/>
                <a:gridCol w="1315324"/>
                <a:gridCol w="1185290"/>
                <a:gridCol w="1394460"/>
              </a:tblGrid>
              <a:tr h="838200">
                <a:tc>
                  <a:txBody>
                    <a:bodyPr/>
                    <a:lstStyle/>
                    <a:p>
                      <a:pPr marL="0" marR="0" lvl="0" indent="0" algn="ctr" defTabSz="914400" rtl="0" eaLnBrk="0" fontAlgn="base" latinLnBrk="0" hangingPunct="0">
                        <a:lnSpc>
                          <a:spcPct val="100000"/>
                        </a:lnSpc>
                        <a:spcBef>
                          <a:spcPct val="20000"/>
                        </a:spcBef>
                        <a:spcAft>
                          <a:spcPct val="0"/>
                        </a:spcAft>
                        <a:buClr>
                          <a:srgbClr val="00183D"/>
                        </a:buClr>
                        <a:buSzTx/>
                        <a:buFont typeface="Wingdings" pitchFamily="2" charset="2"/>
                        <a:buNone/>
                        <a:tabLst/>
                        <a:defRPr/>
                      </a:pPr>
                      <a:r>
                        <a:rPr kumimoji="0" lang="en-US" sz="1600" b="1" i="0" u="none" strike="noStrike" kern="1200" cap="none" normalizeH="0" baseline="0" dirty="0" smtClean="0">
                          <a:ln>
                            <a:noFill/>
                          </a:ln>
                          <a:solidFill>
                            <a:schemeClr val="tx1"/>
                          </a:solidFill>
                          <a:effectLst/>
                          <a:latin typeface="Times New Roman" pitchFamily="18" charset="0"/>
                          <a:ea typeface="ＭＳ Ｐゴシック" pitchFamily="48" charset="-128"/>
                          <a:cs typeface="+mn-cs"/>
                        </a:rPr>
                        <a:t>Product Design</a:t>
                      </a:r>
                    </a:p>
                  </a:txBody>
                  <a:tcPr marL="91435" marR="91435"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183D"/>
                        </a:buClr>
                        <a:buSzTx/>
                        <a:buFont typeface="Wingdings" pitchFamily="2" charset="2"/>
                        <a:buNone/>
                        <a:tabLst/>
                      </a:pPr>
                      <a:r>
                        <a:rPr kumimoji="0" lang="en-US" sz="1500" b="1" i="0" u="none" strike="noStrike" cap="none" normalizeH="0" baseline="0" dirty="0" smtClean="0">
                          <a:ln>
                            <a:noFill/>
                          </a:ln>
                          <a:solidFill>
                            <a:schemeClr val="tx1"/>
                          </a:solidFill>
                          <a:effectLst/>
                          <a:latin typeface="Times New Roman" pitchFamily="18" charset="0"/>
                          <a:ea typeface="ＭＳ Ｐゴシック" pitchFamily="48" charset="-128"/>
                        </a:rPr>
                        <a:t>Premium</a:t>
                      </a:r>
                    </a:p>
                  </a:txBody>
                  <a:tcPr marL="91435" marR="9143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183D"/>
                        </a:buClr>
                        <a:buSzTx/>
                        <a:buFont typeface="Wingdings" pitchFamily="2" charset="2"/>
                        <a:buNone/>
                        <a:tabLst/>
                      </a:pPr>
                      <a:r>
                        <a:rPr kumimoji="0" lang="en-US" sz="1500" b="1" i="0" u="none" strike="noStrike" cap="none" normalizeH="0" baseline="0" dirty="0" smtClean="0">
                          <a:ln>
                            <a:noFill/>
                          </a:ln>
                          <a:solidFill>
                            <a:schemeClr val="tx1"/>
                          </a:solidFill>
                          <a:effectLst/>
                          <a:latin typeface="Times New Roman" pitchFamily="18" charset="0"/>
                          <a:ea typeface="ＭＳ Ｐゴシック" pitchFamily="48" charset="-128"/>
                        </a:rPr>
                        <a:t>Initial Death Benefit</a:t>
                      </a:r>
                    </a:p>
                  </a:txBody>
                  <a:tcPr marL="91435" marR="9143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183D"/>
                        </a:buClr>
                        <a:buSzTx/>
                        <a:buFont typeface="Wingdings" pitchFamily="2" charset="2"/>
                        <a:buNone/>
                        <a:tabLst/>
                      </a:pPr>
                      <a:r>
                        <a:rPr kumimoji="0" lang="en-US" sz="1500" b="1" i="0" u="none" strike="noStrike" cap="none" normalizeH="0" baseline="0" dirty="0" smtClean="0">
                          <a:ln>
                            <a:noFill/>
                          </a:ln>
                          <a:solidFill>
                            <a:schemeClr val="tx1"/>
                          </a:solidFill>
                          <a:effectLst/>
                          <a:latin typeface="Times New Roman" pitchFamily="18" charset="0"/>
                          <a:ea typeface="ＭＳ Ｐゴシック" pitchFamily="48" charset="-128"/>
                        </a:rPr>
                        <a:t>Term Rider: </a:t>
                      </a:r>
                      <a:r>
                        <a:rPr kumimoji="0" lang="en-US" sz="1500" b="1" i="1" u="none" strike="noStrike" cap="none" normalizeH="0" baseline="0" dirty="0" smtClean="0">
                          <a:ln>
                            <a:noFill/>
                          </a:ln>
                          <a:solidFill>
                            <a:schemeClr val="tx1"/>
                          </a:solidFill>
                          <a:effectLst/>
                          <a:latin typeface="Times New Roman" pitchFamily="18" charset="0"/>
                          <a:ea typeface="ＭＳ Ｐゴシック" pitchFamily="48" charset="-128"/>
                        </a:rPr>
                        <a:t>50% base, 50% term blend</a:t>
                      </a:r>
                    </a:p>
                  </a:txBody>
                  <a:tcPr marL="91435" marR="9143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183D"/>
                        </a:buClr>
                        <a:buSzTx/>
                        <a:buFont typeface="Wingdings" pitchFamily="2" charset="2"/>
                        <a:buNone/>
                        <a:tabLst/>
                      </a:pPr>
                      <a:r>
                        <a:rPr kumimoji="0" lang="en-US" sz="1500" b="1" i="0" u="none" strike="noStrike" cap="none" normalizeH="0" baseline="0" dirty="0" smtClean="0">
                          <a:ln>
                            <a:noFill/>
                          </a:ln>
                          <a:solidFill>
                            <a:schemeClr val="accent1">
                              <a:lumMod val="90000"/>
                              <a:lumOff val="10000"/>
                            </a:schemeClr>
                          </a:solidFill>
                          <a:effectLst/>
                          <a:latin typeface="Times New Roman" pitchFamily="18" charset="0"/>
                          <a:ea typeface="ＭＳ Ｐゴシック" pitchFamily="48" charset="-128"/>
                        </a:rPr>
                        <a:t>Total Death Benefit</a:t>
                      </a:r>
                    </a:p>
                  </a:txBody>
                  <a:tcPr marL="91435" marR="9143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183D"/>
                        </a:buClr>
                        <a:buSzTx/>
                        <a:buFont typeface="Wingdings" pitchFamily="2" charset="2"/>
                        <a:buNone/>
                        <a:tabLst/>
                      </a:pPr>
                      <a:r>
                        <a:rPr kumimoji="0" lang="en-US" sz="1500" b="1" i="0" u="none" strike="noStrike" cap="none" normalizeH="0" baseline="0" dirty="0" smtClean="0">
                          <a:ln>
                            <a:noFill/>
                          </a:ln>
                          <a:solidFill>
                            <a:schemeClr val="tx1"/>
                          </a:solidFill>
                          <a:effectLst/>
                          <a:latin typeface="Times New Roman" pitchFamily="18" charset="0"/>
                          <a:ea typeface="ＭＳ Ｐゴシック" pitchFamily="48" charset="-128"/>
                        </a:rPr>
                        <a:t>Dividend Option</a:t>
                      </a:r>
                    </a:p>
                  </a:txBody>
                  <a:tcPr marL="91435" marR="9143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183D"/>
                        </a:buClr>
                        <a:buSzTx/>
                        <a:buFont typeface="Wingdings" pitchFamily="2" charset="2"/>
                        <a:buNone/>
                        <a:tabLst/>
                      </a:pPr>
                      <a:r>
                        <a:rPr kumimoji="0" lang="en-US" sz="1500" b="1" i="0" u="none" strike="noStrike" cap="none" normalizeH="0" baseline="0" dirty="0" smtClean="0">
                          <a:ln>
                            <a:noFill/>
                          </a:ln>
                          <a:solidFill>
                            <a:schemeClr val="tx1"/>
                          </a:solidFill>
                          <a:effectLst/>
                          <a:latin typeface="Times New Roman" pitchFamily="18" charset="0"/>
                          <a:ea typeface="ＭＳ Ｐゴシック" pitchFamily="48" charset="-128"/>
                        </a:rPr>
                        <a:t>Age, Gender, Underwriting Class</a:t>
                      </a:r>
                    </a:p>
                  </a:txBody>
                  <a:tcPr marL="91435" marR="9143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4413">
                <a:tc>
                  <a:txBody>
                    <a:bodyPr/>
                    <a:lstStyle/>
                    <a:p>
                      <a:pPr marL="0" marR="0" lvl="0" indent="0" algn="ctr" defTabSz="914400" rtl="0" eaLnBrk="0" fontAlgn="base" latinLnBrk="0" hangingPunct="0">
                        <a:lnSpc>
                          <a:spcPct val="100000"/>
                        </a:lnSpc>
                        <a:spcBef>
                          <a:spcPct val="20000"/>
                        </a:spcBef>
                        <a:spcAft>
                          <a:spcPct val="0"/>
                        </a:spcAft>
                        <a:buClr>
                          <a:srgbClr val="00183D"/>
                        </a:buClr>
                        <a:buSzTx/>
                        <a:buFont typeface="Wingdings" pitchFamily="2" charset="2"/>
                        <a:buNone/>
                        <a:tabLst/>
                      </a:pPr>
                      <a:r>
                        <a:rPr kumimoji="0" lang="en-US" sz="1500" b="0" i="0" u="none" strike="noStrike" cap="none" normalizeH="0" baseline="0" dirty="0" err="1" smtClean="0">
                          <a:ln>
                            <a:noFill/>
                          </a:ln>
                          <a:solidFill>
                            <a:schemeClr val="tx1"/>
                          </a:solidFill>
                          <a:effectLst/>
                          <a:latin typeface="Times New Roman" pitchFamily="18" charset="0"/>
                          <a:ea typeface="ＭＳ Ｐゴシック" pitchFamily="48" charset="-128"/>
                        </a:rPr>
                        <a:t>JSwl</a:t>
                      </a:r>
                      <a:endParaRPr kumimoji="0" lang="en-US" sz="1500" b="0" i="0" u="none" strike="noStrike" cap="none" normalizeH="0" baseline="0" dirty="0" smtClean="0">
                        <a:ln>
                          <a:noFill/>
                        </a:ln>
                        <a:solidFill>
                          <a:schemeClr val="tx1"/>
                        </a:solidFill>
                        <a:effectLst/>
                        <a:latin typeface="Times New Roman" pitchFamily="18" charset="0"/>
                        <a:ea typeface="ＭＳ Ｐゴシック" pitchFamily="48" charset="-128"/>
                      </a:endParaRPr>
                    </a:p>
                  </a:txBody>
                  <a:tcPr marL="91435" marR="914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183D"/>
                        </a:buClr>
                        <a:buSzTx/>
                        <a:buFont typeface="Wingdings" pitchFamily="2" charset="2"/>
                        <a:buNone/>
                        <a:tabLst/>
                      </a:pPr>
                      <a:r>
                        <a:rPr kumimoji="0" lang="en-US" sz="1500" b="0" i="0" u="none" strike="noStrike" cap="none" normalizeH="0" baseline="0" dirty="0" smtClean="0">
                          <a:ln>
                            <a:noFill/>
                          </a:ln>
                          <a:solidFill>
                            <a:schemeClr val="tx1"/>
                          </a:solidFill>
                          <a:effectLst/>
                          <a:latin typeface="Times New Roman" pitchFamily="18" charset="0"/>
                          <a:ea typeface="ＭＳ Ｐゴシック" pitchFamily="48" charset="-128"/>
                        </a:rPr>
                        <a:t>$257,330</a:t>
                      </a: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183D"/>
                        </a:buClr>
                        <a:buSzTx/>
                        <a:buFont typeface="Wingdings" pitchFamily="2" charset="2"/>
                        <a:buNone/>
                        <a:tabLst/>
                      </a:pPr>
                      <a:r>
                        <a:rPr kumimoji="0" lang="en-US" sz="1500" b="0" i="0" u="none" strike="noStrike" cap="none" normalizeH="0" baseline="0" dirty="0" smtClean="0">
                          <a:ln>
                            <a:noFill/>
                          </a:ln>
                          <a:solidFill>
                            <a:schemeClr val="tx1"/>
                          </a:solidFill>
                          <a:effectLst/>
                          <a:latin typeface="Times New Roman" pitchFamily="18" charset="0"/>
                          <a:ea typeface="ＭＳ Ｐゴシック" pitchFamily="48" charset="-128"/>
                        </a:rPr>
                        <a:t>$12,000,000</a:t>
                      </a: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183D"/>
                        </a:buClr>
                        <a:buSzTx/>
                        <a:buFont typeface="Wingdings" pitchFamily="2" charset="2"/>
                        <a:buNone/>
                        <a:tabLst/>
                      </a:pPr>
                      <a:r>
                        <a:rPr kumimoji="0" lang="en-US" sz="1500" b="0" i="0" u="none" strike="noStrike" cap="none" normalizeH="0" baseline="0" dirty="0" smtClean="0">
                          <a:ln>
                            <a:noFill/>
                          </a:ln>
                          <a:solidFill>
                            <a:schemeClr val="tx1"/>
                          </a:solidFill>
                          <a:effectLst/>
                          <a:latin typeface="Times New Roman" pitchFamily="18" charset="0"/>
                          <a:ea typeface="ＭＳ Ｐゴシック" pitchFamily="48" charset="-128"/>
                        </a:rPr>
                        <a:t>None</a:t>
                      </a: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183D"/>
                        </a:buClr>
                        <a:buSzTx/>
                        <a:buFont typeface="Wingdings" pitchFamily="2" charset="2"/>
                        <a:buNone/>
                        <a:tabLst/>
                      </a:pPr>
                      <a:r>
                        <a:rPr kumimoji="0" lang="en-US" sz="1500" b="0" i="0" u="none" strike="noStrike" cap="none" normalizeH="0" baseline="0" dirty="0" smtClean="0">
                          <a:ln>
                            <a:noFill/>
                          </a:ln>
                          <a:solidFill>
                            <a:schemeClr val="accent1">
                              <a:lumMod val="90000"/>
                              <a:lumOff val="10000"/>
                            </a:schemeClr>
                          </a:solidFill>
                          <a:effectLst/>
                          <a:latin typeface="Times New Roman" pitchFamily="18" charset="0"/>
                          <a:ea typeface="ＭＳ Ｐゴシック" pitchFamily="48" charset="-128"/>
                        </a:rPr>
                        <a:t>$12,000,000</a:t>
                      </a: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183D"/>
                        </a:buClr>
                        <a:buSzTx/>
                        <a:buFont typeface="Wingdings" pitchFamily="2" charset="2"/>
                        <a:buNone/>
                        <a:tabLst/>
                      </a:pPr>
                      <a:r>
                        <a:rPr kumimoji="0" lang="en-US" sz="1500" b="0" i="0" u="none" strike="noStrike" cap="none" normalizeH="0" baseline="0" dirty="0" smtClean="0">
                          <a:ln>
                            <a:noFill/>
                          </a:ln>
                          <a:solidFill>
                            <a:schemeClr val="tx1"/>
                          </a:solidFill>
                          <a:effectLst/>
                          <a:latin typeface="Times New Roman" pitchFamily="18" charset="0"/>
                          <a:ea typeface="ＭＳ Ｐゴシック" pitchFamily="48" charset="-128"/>
                        </a:rPr>
                        <a:t>Paid-Up Additions</a:t>
                      </a: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183D"/>
                        </a:buClr>
                        <a:buSzTx/>
                        <a:buFont typeface="Wingdings" pitchFamily="2" charset="2"/>
                        <a:buNone/>
                        <a:tabLst/>
                      </a:pPr>
                      <a:r>
                        <a:rPr kumimoji="0" lang="en-US" sz="1500" b="0" i="0" u="none" strike="noStrike" cap="none" normalizeH="0" baseline="0" dirty="0" smtClean="0">
                          <a:ln>
                            <a:noFill/>
                          </a:ln>
                          <a:solidFill>
                            <a:schemeClr val="tx1"/>
                          </a:solidFill>
                          <a:effectLst/>
                          <a:latin typeface="Times New Roman" pitchFamily="18" charset="0"/>
                          <a:ea typeface="ＭＳ Ｐゴシック" pitchFamily="48" charset="-128"/>
                        </a:rPr>
                        <a:t>Male &amp; Female Age 60, Select Preferred Non Tobacco</a:t>
                      </a: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2825">
                <a:tc>
                  <a:txBody>
                    <a:bodyPr/>
                    <a:lstStyle/>
                    <a:p>
                      <a:pPr marL="0" marR="0" lvl="0" indent="0" algn="ctr" defTabSz="914400" rtl="0" eaLnBrk="0" fontAlgn="base" latinLnBrk="0" hangingPunct="0">
                        <a:lnSpc>
                          <a:spcPct val="100000"/>
                        </a:lnSpc>
                        <a:spcBef>
                          <a:spcPct val="20000"/>
                        </a:spcBef>
                        <a:spcAft>
                          <a:spcPct val="0"/>
                        </a:spcAft>
                        <a:buClr>
                          <a:srgbClr val="00183D"/>
                        </a:buClr>
                        <a:buSzTx/>
                        <a:buFont typeface="Wingdings" pitchFamily="2" charset="2"/>
                        <a:buNone/>
                        <a:tabLst/>
                      </a:pPr>
                      <a:r>
                        <a:rPr kumimoji="0" lang="en-US" sz="1500" b="0" i="0" u="none" strike="noStrike" cap="none" normalizeH="0" baseline="0" dirty="0" err="1" smtClean="0">
                          <a:ln>
                            <a:noFill/>
                          </a:ln>
                          <a:solidFill>
                            <a:schemeClr val="tx1"/>
                          </a:solidFill>
                          <a:effectLst/>
                          <a:latin typeface="Times New Roman" pitchFamily="18" charset="0"/>
                          <a:ea typeface="ＭＳ Ｐゴシック" pitchFamily="48" charset="-128"/>
                        </a:rPr>
                        <a:t>JSwl</a:t>
                      </a:r>
                      <a:r>
                        <a:rPr kumimoji="0" lang="en-US" sz="1500" b="0" i="0" u="none" strike="noStrike" cap="none" normalizeH="0" baseline="0" dirty="0" smtClean="0">
                          <a:ln>
                            <a:noFill/>
                          </a:ln>
                          <a:solidFill>
                            <a:schemeClr val="tx1"/>
                          </a:solidFill>
                          <a:effectLst/>
                          <a:latin typeface="Times New Roman" pitchFamily="18" charset="0"/>
                          <a:ea typeface="ＭＳ Ｐゴシック" pitchFamily="48" charset="-128"/>
                        </a:rPr>
                        <a:t> with Term Rider</a:t>
                      </a:r>
                    </a:p>
                  </a:txBody>
                  <a:tcPr marL="91435" marR="914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183D"/>
                        </a:buClr>
                        <a:buSzTx/>
                        <a:buFont typeface="Wingdings" pitchFamily="2" charset="2"/>
                        <a:buNone/>
                        <a:tabLst/>
                      </a:pPr>
                      <a:r>
                        <a:rPr kumimoji="0" lang="en-US" sz="1500" b="0" i="0" u="none" strike="noStrike" cap="none" normalizeH="0" baseline="0" dirty="0" smtClean="0">
                          <a:ln>
                            <a:noFill/>
                          </a:ln>
                          <a:solidFill>
                            <a:schemeClr val="tx1"/>
                          </a:solidFill>
                          <a:effectLst/>
                          <a:latin typeface="Times New Roman" pitchFamily="18" charset="0"/>
                          <a:ea typeface="ＭＳ Ｐゴシック" pitchFamily="48" charset="-128"/>
                        </a:rPr>
                        <a:t>$147,108</a:t>
                      </a: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183D"/>
                        </a:buClr>
                        <a:buSzTx/>
                        <a:buFont typeface="Wingdings" pitchFamily="2" charset="2"/>
                        <a:buNone/>
                        <a:tabLst/>
                      </a:pPr>
                      <a:r>
                        <a:rPr kumimoji="0" lang="en-US" sz="1500" b="0" i="0" u="none" strike="noStrike" cap="none" normalizeH="0" baseline="0" dirty="0" smtClean="0">
                          <a:ln>
                            <a:noFill/>
                          </a:ln>
                          <a:solidFill>
                            <a:schemeClr val="tx1"/>
                          </a:solidFill>
                          <a:effectLst/>
                          <a:latin typeface="Times New Roman" pitchFamily="18" charset="0"/>
                          <a:ea typeface="ＭＳ Ｐゴシック" pitchFamily="48" charset="-128"/>
                        </a:rPr>
                        <a:t>$6,000,000</a:t>
                      </a: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183D"/>
                        </a:buClr>
                        <a:buSzTx/>
                        <a:buFont typeface="Wingdings" pitchFamily="2" charset="2"/>
                        <a:buNone/>
                        <a:tabLst/>
                      </a:pPr>
                      <a:r>
                        <a:rPr kumimoji="0" lang="en-US" sz="1500" b="0" i="0" u="none" strike="noStrike" cap="none" normalizeH="0" baseline="0" dirty="0" smtClean="0">
                          <a:ln>
                            <a:noFill/>
                          </a:ln>
                          <a:solidFill>
                            <a:schemeClr val="tx1"/>
                          </a:solidFill>
                          <a:effectLst/>
                          <a:latin typeface="Times New Roman" pitchFamily="18" charset="0"/>
                          <a:ea typeface="ＭＳ Ｐゴシック" pitchFamily="48" charset="-128"/>
                        </a:rPr>
                        <a:t>$6,000,000</a:t>
                      </a: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183D"/>
                        </a:buClr>
                        <a:buSzTx/>
                        <a:buFont typeface="Wingdings" pitchFamily="2" charset="2"/>
                        <a:buNone/>
                        <a:tabLst/>
                      </a:pPr>
                      <a:r>
                        <a:rPr kumimoji="0" lang="en-US" sz="1500" b="0" i="0" u="none" strike="noStrike" cap="none" normalizeH="0" baseline="0" dirty="0" smtClean="0">
                          <a:ln>
                            <a:noFill/>
                          </a:ln>
                          <a:solidFill>
                            <a:schemeClr val="accent1">
                              <a:lumMod val="90000"/>
                              <a:lumOff val="10000"/>
                            </a:schemeClr>
                          </a:solidFill>
                          <a:effectLst/>
                          <a:latin typeface="Times New Roman" pitchFamily="18" charset="0"/>
                          <a:ea typeface="ＭＳ Ｐゴシック" pitchFamily="48" charset="-128"/>
                        </a:rPr>
                        <a:t>$12,000,000</a:t>
                      </a: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183D"/>
                        </a:buClr>
                        <a:buSzTx/>
                        <a:buFont typeface="Wingdings" pitchFamily="2" charset="2"/>
                        <a:buNone/>
                        <a:tabLst/>
                      </a:pPr>
                      <a:r>
                        <a:rPr kumimoji="0" lang="en-US" sz="1500" b="0" i="0" u="none" strike="noStrike" cap="none" normalizeH="0" baseline="0" dirty="0" smtClean="0">
                          <a:ln>
                            <a:noFill/>
                          </a:ln>
                          <a:solidFill>
                            <a:schemeClr val="tx1"/>
                          </a:solidFill>
                          <a:effectLst/>
                          <a:latin typeface="Times New Roman" pitchFamily="18" charset="0"/>
                          <a:ea typeface="ＭＳ Ｐゴシック" pitchFamily="48" charset="-128"/>
                        </a:rPr>
                        <a:t>Paid-Up Additions</a:t>
                      </a: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183D"/>
                        </a:buClr>
                        <a:buSzTx/>
                        <a:buFont typeface="Wingdings" pitchFamily="2" charset="2"/>
                        <a:buNone/>
                        <a:tabLst/>
                      </a:pPr>
                      <a:r>
                        <a:rPr kumimoji="0" lang="en-US" sz="1500" b="0" i="0" u="none" strike="noStrike" cap="none" normalizeH="0" baseline="0" dirty="0" smtClean="0">
                          <a:ln>
                            <a:noFill/>
                          </a:ln>
                          <a:solidFill>
                            <a:schemeClr val="tx1"/>
                          </a:solidFill>
                          <a:effectLst/>
                          <a:latin typeface="Times New Roman" pitchFamily="18" charset="0"/>
                          <a:ea typeface="ＭＳ Ｐゴシック" pitchFamily="48" charset="-128"/>
                        </a:rPr>
                        <a:t>Male &amp; Female Age 60, Select Preferred Non Tobacco</a:t>
                      </a: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2825">
                <a:tc>
                  <a:txBody>
                    <a:bodyPr/>
                    <a:lstStyle/>
                    <a:p>
                      <a:pPr marL="0" marR="0" lvl="0" indent="0" algn="ctr" defTabSz="914400" rtl="0" eaLnBrk="0" fontAlgn="base" latinLnBrk="0" hangingPunct="0">
                        <a:lnSpc>
                          <a:spcPct val="100000"/>
                        </a:lnSpc>
                        <a:spcBef>
                          <a:spcPct val="20000"/>
                        </a:spcBef>
                        <a:spcAft>
                          <a:spcPct val="0"/>
                        </a:spcAft>
                        <a:buClr>
                          <a:srgbClr val="00183D"/>
                        </a:buClr>
                        <a:buSzTx/>
                        <a:buFont typeface="Wingdings" pitchFamily="2" charset="2"/>
                        <a:buNone/>
                        <a:tabLst/>
                      </a:pPr>
                      <a:r>
                        <a:rPr kumimoji="0" lang="en-US" sz="2200" b="0" i="0" u="none" strike="noStrike" cap="none" normalizeH="0" baseline="30000" dirty="0" err="1" smtClean="0">
                          <a:ln>
                            <a:noFill/>
                          </a:ln>
                          <a:solidFill>
                            <a:schemeClr val="tx1"/>
                          </a:solidFill>
                          <a:effectLst/>
                          <a:latin typeface="Times New Roman" pitchFamily="18" charset="0"/>
                          <a:ea typeface="ＭＳ Ｐゴシック" pitchFamily="48" charset="-128"/>
                        </a:rPr>
                        <a:t>JSulG</a:t>
                      </a:r>
                      <a:endParaRPr kumimoji="0" lang="en-US" sz="2200" b="0" i="0" u="none" strike="noStrike" cap="none" normalizeH="0" baseline="30000" dirty="0" smtClean="0">
                        <a:ln>
                          <a:noFill/>
                        </a:ln>
                        <a:solidFill>
                          <a:srgbClr val="000000"/>
                        </a:solidFill>
                        <a:effectLst/>
                        <a:latin typeface="Times New Roman" pitchFamily="18" charset="0"/>
                        <a:ea typeface="ＭＳ Ｐゴシック" pitchFamily="48" charset="-128"/>
                      </a:endParaRPr>
                    </a:p>
                    <a:p>
                      <a:pPr marL="0" marR="0" lvl="0" indent="0" algn="ctr" defTabSz="914400" rtl="0" eaLnBrk="0" fontAlgn="base" latinLnBrk="0" hangingPunct="0">
                        <a:lnSpc>
                          <a:spcPct val="100000"/>
                        </a:lnSpc>
                        <a:spcBef>
                          <a:spcPct val="20000"/>
                        </a:spcBef>
                        <a:spcAft>
                          <a:spcPct val="0"/>
                        </a:spcAft>
                        <a:buClr>
                          <a:srgbClr val="00183D"/>
                        </a:buClr>
                        <a:buSzTx/>
                        <a:buFont typeface="Wingdings" pitchFamily="2" charset="2"/>
                        <a:buNone/>
                        <a:tabLst/>
                      </a:pPr>
                      <a:r>
                        <a:rPr kumimoji="0" lang="en-US" sz="2200" b="0" i="0" u="none" strike="noStrike" cap="none" normalizeH="0" baseline="30000" dirty="0" smtClean="0">
                          <a:ln>
                            <a:noFill/>
                          </a:ln>
                          <a:solidFill>
                            <a:srgbClr val="000000"/>
                          </a:solidFill>
                          <a:effectLst/>
                          <a:latin typeface="Times New Roman" pitchFamily="18" charset="0"/>
                          <a:ea typeface="ＭＳ Ｐゴシック" pitchFamily="48" charset="-128"/>
                        </a:rPr>
                        <a:t>(guaranteed UL)</a:t>
                      </a:r>
                      <a:endParaRPr kumimoji="0" lang="en-US" sz="1500" b="0" i="0" u="none" strike="noStrike" cap="none" normalizeH="0" baseline="30000" dirty="0" smtClean="0">
                        <a:ln>
                          <a:noFill/>
                        </a:ln>
                        <a:solidFill>
                          <a:schemeClr val="tx1"/>
                        </a:solidFill>
                        <a:effectLst/>
                        <a:latin typeface="Times New Roman" pitchFamily="18" charset="0"/>
                        <a:ea typeface="ＭＳ Ｐゴシック" pitchFamily="48" charset="-128"/>
                      </a:endParaRPr>
                    </a:p>
                  </a:txBody>
                  <a:tcPr marL="91435" marR="914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183D"/>
                        </a:buClr>
                        <a:buSzTx/>
                        <a:buFont typeface="Wingdings" pitchFamily="2" charset="2"/>
                        <a:buNone/>
                        <a:tabLst/>
                      </a:pPr>
                      <a:r>
                        <a:rPr kumimoji="0" lang="en-US" sz="1500" b="0" i="0" u="none" strike="noStrike" cap="none" normalizeH="0" baseline="0" dirty="0" smtClean="0">
                          <a:ln>
                            <a:noFill/>
                          </a:ln>
                          <a:solidFill>
                            <a:schemeClr val="tx1"/>
                          </a:solidFill>
                          <a:effectLst/>
                          <a:latin typeface="Times New Roman" pitchFamily="18" charset="0"/>
                          <a:ea typeface="ＭＳ Ｐゴシック" pitchFamily="48" charset="-128"/>
                        </a:rPr>
                        <a:t>$135,287</a:t>
                      </a: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183D"/>
                        </a:buClr>
                        <a:buSzTx/>
                        <a:buFont typeface="Wingdings" pitchFamily="2" charset="2"/>
                        <a:buNone/>
                        <a:tabLst/>
                      </a:pPr>
                      <a:r>
                        <a:rPr kumimoji="0" lang="en-US" sz="1500" b="0" i="0" u="none" strike="noStrike" cap="none" normalizeH="0" baseline="0" dirty="0" smtClean="0">
                          <a:ln>
                            <a:noFill/>
                          </a:ln>
                          <a:solidFill>
                            <a:schemeClr val="tx1"/>
                          </a:solidFill>
                          <a:effectLst/>
                          <a:latin typeface="Times New Roman" pitchFamily="18" charset="0"/>
                          <a:ea typeface="ＭＳ Ｐゴシック" pitchFamily="48" charset="-128"/>
                        </a:rPr>
                        <a:t>$12,000,000</a:t>
                      </a: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183D"/>
                        </a:buClr>
                        <a:buSzTx/>
                        <a:buFont typeface="Wingdings" pitchFamily="2" charset="2"/>
                        <a:buNone/>
                        <a:tabLst/>
                      </a:pPr>
                      <a:r>
                        <a:rPr kumimoji="0" lang="en-US" sz="1500" b="0" i="0" u="none" strike="noStrike" cap="none" normalizeH="0" baseline="0" dirty="0" smtClean="0">
                          <a:ln>
                            <a:noFill/>
                          </a:ln>
                          <a:solidFill>
                            <a:schemeClr val="tx1"/>
                          </a:solidFill>
                          <a:effectLst/>
                          <a:latin typeface="Times New Roman" pitchFamily="18" charset="0"/>
                          <a:ea typeface="ＭＳ Ｐゴシック" pitchFamily="48" charset="-128"/>
                        </a:rPr>
                        <a:t>None</a:t>
                      </a: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183D"/>
                        </a:buClr>
                        <a:buSzTx/>
                        <a:buFont typeface="Wingdings" pitchFamily="2" charset="2"/>
                        <a:buNone/>
                        <a:tabLst/>
                      </a:pPr>
                      <a:r>
                        <a:rPr kumimoji="0" lang="en-US" sz="1500" b="0" i="0" u="none" strike="noStrike" cap="none" normalizeH="0" baseline="0" dirty="0" smtClean="0">
                          <a:ln>
                            <a:noFill/>
                          </a:ln>
                          <a:solidFill>
                            <a:schemeClr val="accent1">
                              <a:lumMod val="90000"/>
                              <a:lumOff val="10000"/>
                            </a:schemeClr>
                          </a:solidFill>
                          <a:effectLst/>
                          <a:latin typeface="Times New Roman" pitchFamily="18" charset="0"/>
                          <a:ea typeface="ＭＳ Ｐゴシック" pitchFamily="48" charset="-128"/>
                        </a:rPr>
                        <a:t>$12,000,000</a:t>
                      </a: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183D"/>
                        </a:buClr>
                        <a:buSzTx/>
                        <a:buFont typeface="Wingdings" pitchFamily="2" charset="2"/>
                        <a:buNone/>
                        <a:tabLst/>
                      </a:pPr>
                      <a:r>
                        <a:rPr kumimoji="0" lang="en-US" sz="1500" b="0" i="0" u="none" strike="noStrike" cap="none" normalizeH="0" baseline="0" dirty="0" smtClean="0">
                          <a:ln>
                            <a:noFill/>
                          </a:ln>
                          <a:solidFill>
                            <a:schemeClr val="tx1"/>
                          </a:solidFill>
                          <a:effectLst/>
                          <a:latin typeface="Times New Roman" pitchFamily="18" charset="0"/>
                          <a:ea typeface="ＭＳ Ｐゴシック" pitchFamily="48" charset="-128"/>
                        </a:rPr>
                        <a:t>Death Benefit Option 1</a:t>
                      </a: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183D"/>
                        </a:buClr>
                        <a:buSzTx/>
                        <a:buFont typeface="Wingdings" pitchFamily="2" charset="2"/>
                        <a:buNone/>
                        <a:tabLst/>
                      </a:pPr>
                      <a:r>
                        <a:rPr kumimoji="0" lang="en-US" sz="1500" b="0" i="0" u="none" strike="noStrike" cap="none" normalizeH="0" baseline="0" dirty="0" smtClean="0">
                          <a:ln>
                            <a:noFill/>
                          </a:ln>
                          <a:solidFill>
                            <a:schemeClr val="tx1"/>
                          </a:solidFill>
                          <a:effectLst/>
                          <a:latin typeface="Times New Roman" pitchFamily="18" charset="0"/>
                          <a:ea typeface="ＭＳ Ｐゴシック" pitchFamily="48" charset="-128"/>
                        </a:rPr>
                        <a:t>Male &amp; Female Age 60, Select Preferred Non Tobacco</a:t>
                      </a: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0767" name="Rectangle 71"/>
          <p:cNvSpPr>
            <a:spLocks noChangeArrowheads="1"/>
          </p:cNvSpPr>
          <p:nvPr/>
        </p:nvSpPr>
        <p:spPr bwMode="auto">
          <a:xfrm>
            <a:off x="457200" y="5602288"/>
            <a:ext cx="830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r>
              <a:rPr lang="en-US" altLang="en-US" sz="1200" b="1"/>
              <a:t>JSwl</a:t>
            </a:r>
            <a:r>
              <a:rPr lang="en-US" altLang="en-US" sz="1200"/>
              <a:t> Example is a level-premium, second-to-die, participating, permanent life insurance policy.</a:t>
            </a:r>
          </a:p>
          <a:p>
            <a:r>
              <a:rPr lang="en-US" altLang="en-US" sz="1200" b="1"/>
              <a:t>JSulg</a:t>
            </a:r>
            <a:r>
              <a:rPr lang="en-US" altLang="en-US" sz="1200"/>
              <a:t> Example is participating, interest sensitive, guaranteed joint and survivor universal life insurance.</a:t>
            </a:r>
          </a:p>
        </p:txBody>
      </p:sp>
      <p:sp>
        <p:nvSpPr>
          <p:cNvPr id="30768" name="Rectangle 7"/>
          <p:cNvSpPr>
            <a:spLocks noChangeArrowheads="1"/>
          </p:cNvSpPr>
          <p:nvPr/>
        </p:nvSpPr>
        <p:spPr bwMode="auto">
          <a:xfrm>
            <a:off x="0" y="909638"/>
            <a:ext cx="8054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r>
              <a:rPr lang="en-US" altLang="en-US" sz="2000" i="1"/>
              <a:t>Joint and Survivor WL compared to Joint and Survivor Guaranteed UL</a:t>
            </a:r>
          </a:p>
        </p:txBody>
      </p:sp>
      <p:sp>
        <p:nvSpPr>
          <p:cNvPr id="30769" name="Footer Placeholder 3"/>
          <p:cNvSpPr>
            <a:spLocks noGrp="1"/>
          </p:cNvSpPr>
          <p:nvPr>
            <p:ph type="ftr" sz="quarter" idx="10"/>
          </p:nvPr>
        </p:nvSpPr>
        <p:spPr>
          <a:xfrm>
            <a:off x="2133600" y="6597650"/>
            <a:ext cx="4648200" cy="280988"/>
          </a:xfrm>
          <a:noFill/>
        </p:spPr>
        <p:txBody>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r>
              <a:rPr lang="en-US" altLang="en-US" sz="1200" i="1" smtClean="0"/>
              <a:t>For Professional Use Only. Not For Use With The Public.</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306421465"/>
              </p:ext>
            </p:extLst>
          </p:nvPr>
        </p:nvGraphicFramePr>
        <p:xfrm>
          <a:off x="928049" y="971904"/>
          <a:ext cx="7057308" cy="5131641"/>
        </p:xfrm>
        <a:graphic>
          <a:graphicData uri="http://schemas.openxmlformats.org/presentationml/2006/ole">
            <mc:AlternateContent xmlns:mc="http://schemas.openxmlformats.org/markup-compatibility/2006">
              <mc:Choice xmlns:v="urn:schemas-microsoft-com:vml" Requires="v">
                <p:oleObj spid="_x0000_s45101" name="Worksheet" r:id="rId5" imgW="6458065" imgH="4695765" progId="Excel.Sheet.12">
                  <p:embed/>
                </p:oleObj>
              </mc:Choice>
              <mc:Fallback>
                <p:oleObj name="Worksheet" r:id="rId5" imgW="6458065" imgH="4695765" progId="Excel.Sheet.12">
                  <p:embed/>
                  <p:pic>
                    <p:nvPicPr>
                      <p:cNvPr id="0" name=""/>
                      <p:cNvPicPr/>
                      <p:nvPr/>
                    </p:nvPicPr>
                    <p:blipFill>
                      <a:blip r:embed="rId6"/>
                      <a:stretch>
                        <a:fillRect/>
                      </a:stretch>
                    </p:blipFill>
                    <p:spPr>
                      <a:xfrm>
                        <a:off x="928049" y="971904"/>
                        <a:ext cx="7057308" cy="5131641"/>
                      </a:xfrm>
                      <a:prstGeom prst="rect">
                        <a:avLst/>
                      </a:prstGeom>
                    </p:spPr>
                  </p:pic>
                </p:oleObj>
              </mc:Fallback>
            </mc:AlternateContent>
          </a:graphicData>
        </a:graphic>
      </p:graphicFrame>
      <p:sp>
        <p:nvSpPr>
          <p:cNvPr id="31746" name="Rectangle 7"/>
          <p:cNvSpPr>
            <a:spLocks noGrp="1" noChangeArrowheads="1"/>
          </p:cNvSpPr>
          <p:nvPr>
            <p:ph type="sldNum" sz="quarter" idx="11"/>
          </p:nvPr>
        </p:nvSpPr>
        <p:spPr>
          <a:noFill/>
        </p:spPr>
        <p:txBody>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fld id="{DB7AF384-4455-4835-BBC4-1D2BF0969F07}" type="slidenum">
              <a:rPr lang="en-US" altLang="en-US" sz="1400" smtClean="0"/>
              <a:pPr/>
              <a:t>35</a:t>
            </a:fld>
            <a:endParaRPr lang="en-US" altLang="en-US" sz="1400" smtClean="0"/>
          </a:p>
        </p:txBody>
      </p:sp>
      <p:sp>
        <p:nvSpPr>
          <p:cNvPr id="31747" name="Slide Number Placeholder 4"/>
          <p:cNvSpPr txBox="1">
            <a:spLocks noGrp="1"/>
          </p:cNvSpPr>
          <p:nvPr/>
        </p:nvSpPr>
        <p:spPr bwMode="auto">
          <a:xfrm>
            <a:off x="70866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pPr algn="r"/>
            <a:fld id="{20D7A689-A53A-467A-8CA7-D85916081CC2}" type="slidenum">
              <a:rPr lang="en-US" altLang="en-US" sz="1400"/>
              <a:pPr algn="r"/>
              <a:t>35</a:t>
            </a:fld>
            <a:endParaRPr lang="en-US" altLang="en-US" sz="1400"/>
          </a:p>
        </p:txBody>
      </p:sp>
      <p:sp>
        <p:nvSpPr>
          <p:cNvPr id="31748" name="Rectangle 2"/>
          <p:cNvSpPr>
            <a:spLocks noGrp="1" noChangeArrowheads="1"/>
          </p:cNvSpPr>
          <p:nvPr>
            <p:ph type="title"/>
          </p:nvPr>
        </p:nvSpPr>
        <p:spPr>
          <a:xfrm>
            <a:off x="457200" y="152400"/>
            <a:ext cx="8382000" cy="609600"/>
          </a:xfrm>
        </p:spPr>
        <p:txBody>
          <a:bodyPr/>
          <a:lstStyle/>
          <a:p>
            <a:pPr eaLnBrk="1" hangingPunct="1"/>
            <a:r>
              <a:rPr lang="en-US" altLang="en-US" smtClean="0"/>
              <a:t>Policy Values (both insureds are alive)*</a:t>
            </a:r>
            <a:br>
              <a:rPr lang="en-US" altLang="en-US" smtClean="0"/>
            </a:br>
            <a:r>
              <a:rPr lang="en-US" altLang="en-US" smtClean="0"/>
              <a:t>$12 million Initial Death Benefit</a:t>
            </a:r>
          </a:p>
        </p:txBody>
      </p:sp>
      <p:sp>
        <p:nvSpPr>
          <p:cNvPr id="31749" name="Text Box 3"/>
          <p:cNvSpPr txBox="1">
            <a:spLocks noChangeArrowheads="1"/>
          </p:cNvSpPr>
          <p:nvPr/>
        </p:nvSpPr>
        <p:spPr bwMode="auto">
          <a:xfrm>
            <a:off x="228600" y="6080125"/>
            <a:ext cx="8686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r>
              <a:rPr lang="en-US" altLang="en-US" sz="1000">
                <a:latin typeface="Times New Roman" pitchFamily="18" charset="0"/>
              </a:rPr>
              <a:t>* </a:t>
            </a:r>
            <a:r>
              <a:rPr lang="en-US" altLang="en-US" sz="1000"/>
              <a:t>These values are not guaranteed. They include dividends that are neither estimates nor guaranteed. Dividends in future years may be higher or lower depending on the company’s experience.</a:t>
            </a:r>
          </a:p>
        </p:txBody>
      </p:sp>
      <p:sp>
        <p:nvSpPr>
          <p:cNvPr id="31750" name="Text Box 41"/>
          <p:cNvSpPr txBox="1">
            <a:spLocks noChangeArrowheads="1"/>
          </p:cNvSpPr>
          <p:nvPr/>
        </p:nvSpPr>
        <p:spPr bwMode="auto">
          <a:xfrm>
            <a:off x="228600" y="6477000"/>
            <a:ext cx="28956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pPr>
              <a:spcBef>
                <a:spcPct val="50000"/>
              </a:spcBef>
            </a:pPr>
            <a:r>
              <a:rPr lang="en-US" altLang="en-US" sz="1000"/>
              <a:t>** Values shown represent a 50/50 term blend.</a:t>
            </a:r>
          </a:p>
        </p:txBody>
      </p:sp>
      <p:sp>
        <p:nvSpPr>
          <p:cNvPr id="4" name="TextBox 3"/>
          <p:cNvSpPr txBox="1">
            <a:spLocks noChangeArrowheads="1"/>
          </p:cNvSpPr>
          <p:nvPr/>
        </p:nvSpPr>
        <p:spPr bwMode="auto">
          <a:xfrm>
            <a:off x="1227424" y="2744126"/>
            <a:ext cx="8826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r>
              <a:rPr lang="en-US" altLang="en-US" sz="1200" b="1">
                <a:solidFill>
                  <a:srgbClr val="FF0000"/>
                </a:solidFill>
              </a:rPr>
              <a:t>Age 85 </a:t>
            </a:r>
            <a:r>
              <a:rPr lang="en-US" altLang="en-US" sz="1200" b="1">
                <a:solidFill>
                  <a:srgbClr val="FF0000"/>
                </a:solidFill>
                <a:sym typeface="Wingdings" pitchFamily="2" charset="2"/>
              </a:rPr>
              <a:t></a:t>
            </a:r>
            <a:endParaRPr lang="en-US" altLang="en-US" sz="1200" b="1">
              <a:solidFill>
                <a:srgbClr val="FF0000"/>
              </a:solidFill>
            </a:endParaRPr>
          </a:p>
        </p:txBody>
      </p:sp>
      <p:sp>
        <p:nvSpPr>
          <p:cNvPr id="16" name="TextBox 15"/>
          <p:cNvSpPr txBox="1">
            <a:spLocks noChangeArrowheads="1"/>
          </p:cNvSpPr>
          <p:nvPr/>
        </p:nvSpPr>
        <p:spPr bwMode="auto">
          <a:xfrm>
            <a:off x="1227424" y="4125890"/>
            <a:ext cx="8826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r>
              <a:rPr lang="en-US" altLang="en-US" sz="1200" b="1">
                <a:solidFill>
                  <a:srgbClr val="FF0000"/>
                </a:solidFill>
              </a:rPr>
              <a:t>Age 85 </a:t>
            </a:r>
            <a:r>
              <a:rPr lang="en-US" altLang="en-US" sz="1200" b="1">
                <a:solidFill>
                  <a:srgbClr val="FF0000"/>
                </a:solidFill>
                <a:sym typeface="Wingdings" pitchFamily="2" charset="2"/>
              </a:rPr>
              <a:t></a:t>
            </a:r>
            <a:endParaRPr lang="en-US" altLang="en-US" sz="1200" b="1">
              <a:solidFill>
                <a:srgbClr val="FF0000"/>
              </a:solidFill>
            </a:endParaRPr>
          </a:p>
        </p:txBody>
      </p:sp>
      <p:sp>
        <p:nvSpPr>
          <p:cNvPr id="17" name="TextBox 16"/>
          <p:cNvSpPr txBox="1">
            <a:spLocks noChangeArrowheads="1"/>
          </p:cNvSpPr>
          <p:nvPr/>
        </p:nvSpPr>
        <p:spPr bwMode="auto">
          <a:xfrm>
            <a:off x="1227424" y="5557484"/>
            <a:ext cx="8826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r>
              <a:rPr lang="en-US" altLang="en-US" sz="1200" b="1">
                <a:solidFill>
                  <a:srgbClr val="FF0000"/>
                </a:solidFill>
              </a:rPr>
              <a:t>Age 85 </a:t>
            </a:r>
            <a:r>
              <a:rPr lang="en-US" altLang="en-US" sz="1200" b="1">
                <a:solidFill>
                  <a:srgbClr val="FF0000"/>
                </a:solidFill>
                <a:sym typeface="Wingdings" pitchFamily="2" charset="2"/>
              </a:rPr>
              <a:t></a:t>
            </a:r>
            <a:endParaRPr lang="en-US" altLang="en-US" sz="1200" b="1">
              <a:solidFill>
                <a:srgbClr val="FF0000"/>
              </a:solidFill>
            </a:endParaRPr>
          </a:p>
        </p:txBody>
      </p:sp>
      <p:sp>
        <p:nvSpPr>
          <p:cNvPr id="5" name="Rectangle 4"/>
          <p:cNvSpPr>
            <a:spLocks noChangeArrowheads="1"/>
          </p:cNvSpPr>
          <p:nvPr/>
        </p:nvSpPr>
        <p:spPr bwMode="auto">
          <a:xfrm>
            <a:off x="2219611" y="2744126"/>
            <a:ext cx="5749925" cy="277812"/>
          </a:xfrm>
          <a:prstGeom prst="rect">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endParaRPr lang="en-US" altLang="en-US"/>
          </a:p>
        </p:txBody>
      </p:sp>
      <p:sp>
        <p:nvSpPr>
          <p:cNvPr id="19" name="Rectangle 18"/>
          <p:cNvSpPr>
            <a:spLocks noChangeArrowheads="1"/>
          </p:cNvSpPr>
          <p:nvPr/>
        </p:nvSpPr>
        <p:spPr bwMode="auto">
          <a:xfrm>
            <a:off x="2219611" y="4125890"/>
            <a:ext cx="5749925" cy="277813"/>
          </a:xfrm>
          <a:prstGeom prst="rect">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endParaRPr lang="en-US" altLang="en-US"/>
          </a:p>
        </p:txBody>
      </p:sp>
      <p:sp>
        <p:nvSpPr>
          <p:cNvPr id="20" name="Rectangle 19"/>
          <p:cNvSpPr>
            <a:spLocks noChangeArrowheads="1"/>
          </p:cNvSpPr>
          <p:nvPr/>
        </p:nvSpPr>
        <p:spPr bwMode="auto">
          <a:xfrm>
            <a:off x="2219611" y="5557484"/>
            <a:ext cx="5749925" cy="276225"/>
          </a:xfrm>
          <a:prstGeom prst="rect">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endParaRPr lang="en-US" altLang="en-US"/>
          </a:p>
        </p:txBody>
      </p:sp>
      <p:sp>
        <p:nvSpPr>
          <p:cNvPr id="31759" name="Footer Placeholder 3"/>
          <p:cNvSpPr>
            <a:spLocks noGrp="1"/>
          </p:cNvSpPr>
          <p:nvPr>
            <p:ph type="ftr" sz="quarter" idx="10"/>
          </p:nvPr>
        </p:nvSpPr>
        <p:spPr>
          <a:xfrm>
            <a:off x="2133600" y="6597650"/>
            <a:ext cx="4648200" cy="280988"/>
          </a:xfrm>
          <a:noFill/>
        </p:spPr>
        <p:txBody>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r>
              <a:rPr lang="en-US" altLang="en-US" sz="1200" i="1" smtClean="0"/>
              <a:t>For Professional Use Only. Not For Use With The Public.</a:t>
            </a:r>
          </a:p>
        </p:txBody>
      </p:sp>
      <p:sp>
        <p:nvSpPr>
          <p:cNvPr id="31760" name="Text Box 41"/>
          <p:cNvSpPr txBox="1">
            <a:spLocks noChangeArrowheads="1"/>
          </p:cNvSpPr>
          <p:nvPr/>
        </p:nvSpPr>
        <p:spPr bwMode="auto">
          <a:xfrm>
            <a:off x="5581936" y="1276350"/>
            <a:ext cx="447675"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pPr>
              <a:spcBef>
                <a:spcPct val="50000"/>
              </a:spcBef>
            </a:pPr>
            <a:r>
              <a:rPr lang="en-US" altLang="en-US" sz="1600"/>
              <a: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11"/>
          </p:nvPr>
        </p:nvSpPr>
        <p:spPr>
          <a:noFill/>
        </p:spPr>
        <p:txBody>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fld id="{76AC9592-DD83-4201-ADE9-B90BB1966EB1}" type="slidenum">
              <a:rPr lang="en-US" altLang="en-US" sz="1400" smtClean="0"/>
              <a:pPr/>
              <a:t>36</a:t>
            </a:fld>
            <a:endParaRPr lang="en-US" altLang="en-US" sz="1400" smtClean="0"/>
          </a:p>
        </p:txBody>
      </p:sp>
      <p:sp>
        <p:nvSpPr>
          <p:cNvPr id="32771" name="Slide Number Placeholder 4"/>
          <p:cNvSpPr txBox="1">
            <a:spLocks noGrp="1"/>
          </p:cNvSpPr>
          <p:nvPr/>
        </p:nvSpPr>
        <p:spPr bwMode="auto">
          <a:xfrm>
            <a:off x="70866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pPr algn="r"/>
            <a:fld id="{F235AA76-3306-4F90-AF49-782E73077B3F}" type="slidenum">
              <a:rPr lang="en-US" altLang="en-US" sz="1400"/>
              <a:pPr algn="r"/>
              <a:t>36</a:t>
            </a:fld>
            <a:endParaRPr lang="en-US" altLang="en-US" sz="1400"/>
          </a:p>
        </p:txBody>
      </p:sp>
      <p:sp>
        <p:nvSpPr>
          <p:cNvPr id="32772" name="Rectangle 2"/>
          <p:cNvSpPr>
            <a:spLocks noGrp="1" noChangeArrowheads="1"/>
          </p:cNvSpPr>
          <p:nvPr>
            <p:ph type="title"/>
          </p:nvPr>
        </p:nvSpPr>
        <p:spPr/>
        <p:txBody>
          <a:bodyPr/>
          <a:lstStyle/>
          <a:p>
            <a:pPr eaLnBrk="1" hangingPunct="1"/>
            <a:r>
              <a:rPr lang="en-US" altLang="en-US" smtClean="0"/>
              <a:t>Summary- Why cash value may matter in Estate Plans!</a:t>
            </a:r>
          </a:p>
        </p:txBody>
      </p:sp>
      <p:sp>
        <p:nvSpPr>
          <p:cNvPr id="32773" name="Rectangle 3"/>
          <p:cNvSpPr>
            <a:spLocks noGrp="1" noChangeArrowheads="1"/>
          </p:cNvSpPr>
          <p:nvPr>
            <p:ph type="body" idx="1"/>
          </p:nvPr>
        </p:nvSpPr>
        <p:spPr>
          <a:xfrm>
            <a:off x="309563" y="1511300"/>
            <a:ext cx="8431212" cy="4494213"/>
          </a:xfrm>
        </p:spPr>
        <p:txBody>
          <a:bodyPr/>
          <a:lstStyle/>
          <a:p>
            <a:pPr eaLnBrk="1" hangingPunct="1">
              <a:spcBef>
                <a:spcPct val="0"/>
              </a:spcBef>
            </a:pPr>
            <a:r>
              <a:rPr lang="en-US" altLang="en-US" sz="2000" dirty="0" smtClean="0"/>
              <a:t>Cash values can be used for lifetime distributions</a:t>
            </a:r>
          </a:p>
          <a:p>
            <a:pPr lvl="1" eaLnBrk="1" hangingPunct="1">
              <a:spcBef>
                <a:spcPct val="0"/>
              </a:spcBef>
              <a:spcAft>
                <a:spcPts val="1200"/>
              </a:spcAft>
              <a:buFont typeface="Courier New" panose="02070309020205020404" pitchFamily="49" charset="0"/>
              <a:buChar char="o"/>
            </a:pPr>
            <a:r>
              <a:rPr lang="en-US" altLang="en-US" i="1" dirty="0" smtClean="0"/>
              <a:t>Distributions for spouse, children and others</a:t>
            </a:r>
          </a:p>
          <a:p>
            <a:pPr eaLnBrk="1" hangingPunct="1">
              <a:spcBef>
                <a:spcPct val="0"/>
              </a:spcBef>
              <a:spcAft>
                <a:spcPts val="1200"/>
              </a:spcAft>
            </a:pPr>
            <a:r>
              <a:rPr lang="en-US" altLang="en-US" sz="2000" dirty="0" smtClean="0"/>
              <a:t>Cash values can be used to exchange for another life contract</a:t>
            </a:r>
          </a:p>
          <a:p>
            <a:pPr eaLnBrk="1" hangingPunct="1">
              <a:spcBef>
                <a:spcPct val="0"/>
              </a:spcBef>
              <a:spcAft>
                <a:spcPts val="1200"/>
              </a:spcAft>
            </a:pPr>
            <a:r>
              <a:rPr lang="en-US" altLang="en-US" sz="2000" dirty="0" smtClean="0"/>
              <a:t>Cash values can be accessed to provide liquidity for purchase or to make loans</a:t>
            </a:r>
          </a:p>
          <a:p>
            <a:pPr eaLnBrk="1" hangingPunct="1">
              <a:spcBef>
                <a:spcPct val="0"/>
              </a:spcBef>
              <a:spcAft>
                <a:spcPts val="1200"/>
              </a:spcAft>
            </a:pPr>
            <a:r>
              <a:rPr lang="en-US" altLang="en-US" sz="2000" dirty="0" smtClean="0"/>
              <a:t>Assuming a couple each establishes a trust, the cash values can be used to help provide supplemental retirement income from cash value with protection in the event of death of either survivor. Reciprocation rules must be considered.</a:t>
            </a:r>
          </a:p>
          <a:p>
            <a:pPr eaLnBrk="1" hangingPunct="1">
              <a:spcBef>
                <a:spcPct val="0"/>
              </a:spcBef>
              <a:spcAft>
                <a:spcPts val="1200"/>
              </a:spcAft>
            </a:pPr>
            <a:r>
              <a:rPr lang="en-US" altLang="en-US" sz="2000" dirty="0" smtClean="0"/>
              <a:t>In States with questionable creditor protection, assets held in an irrevocable trust can provide more certain protection from creditors</a:t>
            </a:r>
          </a:p>
          <a:p>
            <a:pPr eaLnBrk="1" hangingPunct="1">
              <a:spcBef>
                <a:spcPct val="0"/>
              </a:spcBef>
              <a:spcAft>
                <a:spcPts val="1200"/>
              </a:spcAft>
            </a:pPr>
            <a:r>
              <a:rPr lang="en-US" altLang="en-US" sz="2000" dirty="0" smtClean="0"/>
              <a:t>With whole life insurance any dividends (not guaranteed) can be used for distribution, to reduce premiums or to purchase paid-up additions</a:t>
            </a:r>
          </a:p>
          <a:p>
            <a:pPr eaLnBrk="1" hangingPunct="1">
              <a:buFont typeface="Wingdings" pitchFamily="2" charset="2"/>
              <a:buNone/>
            </a:pPr>
            <a:endParaRPr lang="en-US" altLang="en-US" sz="2000" dirty="0" smtClean="0"/>
          </a:p>
        </p:txBody>
      </p:sp>
      <p:sp>
        <p:nvSpPr>
          <p:cNvPr id="32774" name="Rectangle 6"/>
          <p:cNvSpPr>
            <a:spLocks noChangeArrowheads="1"/>
          </p:cNvSpPr>
          <p:nvPr/>
        </p:nvSpPr>
        <p:spPr bwMode="auto">
          <a:xfrm>
            <a:off x="0" y="909638"/>
            <a:ext cx="72278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r>
              <a:rPr lang="en-US" altLang="en-US" sz="2000" i="1"/>
              <a:t>Cash Value in Joint and Survivor Life Insurance / ILIT Planning</a:t>
            </a:r>
          </a:p>
        </p:txBody>
      </p:sp>
      <p:sp>
        <p:nvSpPr>
          <p:cNvPr id="32775" name="Footer Placeholder 3"/>
          <p:cNvSpPr>
            <a:spLocks noGrp="1"/>
          </p:cNvSpPr>
          <p:nvPr>
            <p:ph type="ftr" sz="quarter" idx="10"/>
          </p:nvPr>
        </p:nvSpPr>
        <p:spPr>
          <a:xfrm>
            <a:off x="2133600" y="6597650"/>
            <a:ext cx="4648200" cy="280988"/>
          </a:xfrm>
          <a:noFill/>
        </p:spPr>
        <p:txBody>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r>
              <a:rPr lang="en-US" altLang="en-US" sz="1200" i="1" smtClean="0"/>
              <a:t>For Professional Use Only. Not For Use With The Public.</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4"/>
          <p:cNvSpPr>
            <a:spLocks noGrp="1"/>
          </p:cNvSpPr>
          <p:nvPr>
            <p:ph type="sldNum" sz="quarter" idx="11"/>
          </p:nvPr>
        </p:nvSpPr>
        <p:spPr/>
        <p:txBody>
          <a:bodyPr/>
          <a:lstStyle>
            <a:lvl1pPr>
              <a:defRPr sz="2600">
                <a:solidFill>
                  <a:schemeClr val="tx1"/>
                </a:solidFill>
                <a:latin typeface="Times New Roman" pitchFamily="18" charset="0"/>
                <a:ea typeface="ＭＳ Ｐゴシック" pitchFamily="34" charset="-128"/>
              </a:defRPr>
            </a:lvl1pPr>
            <a:lvl2pPr>
              <a:defRPr sz="2000">
                <a:solidFill>
                  <a:schemeClr val="tx1"/>
                </a:solidFill>
                <a:latin typeface="Times New Roman" pitchFamily="18" charset="0"/>
                <a:ea typeface="ＭＳ Ｐゴシック" pitchFamily="34" charset="-128"/>
              </a:defRPr>
            </a:lvl2pPr>
            <a:lvl3pPr>
              <a:defRPr sz="2000">
                <a:solidFill>
                  <a:schemeClr val="tx1"/>
                </a:solidFill>
                <a:latin typeface="Times New Roman" pitchFamily="18" charset="0"/>
                <a:ea typeface="ＭＳ Ｐゴシック" pitchFamily="34" charset="-128"/>
              </a:defRPr>
            </a:lvl3pPr>
            <a:lvl4pPr>
              <a:defRPr sz="2000">
                <a:solidFill>
                  <a:schemeClr val="tx1"/>
                </a:solidFill>
                <a:latin typeface="Times New Roman" pitchFamily="18" charset="0"/>
                <a:ea typeface="ＭＳ Ｐゴシック" pitchFamily="34" charset="-128"/>
              </a:defRPr>
            </a:lvl4pPr>
            <a:lvl5pPr>
              <a:defRPr sz="2000">
                <a:solidFill>
                  <a:schemeClr val="tx1"/>
                </a:solidFill>
                <a:latin typeface="Times New Roman" pitchFamily="18" charset="0"/>
                <a:ea typeface="ＭＳ Ｐゴシック" pitchFamily="34" charset="-128"/>
              </a:defRPr>
            </a:lvl5pPr>
            <a:lvl6pPr eaLnBrk="0" hangingPunct="0">
              <a:defRPr sz="2000">
                <a:solidFill>
                  <a:schemeClr val="tx1"/>
                </a:solidFill>
                <a:latin typeface="Times New Roman" pitchFamily="18" charset="0"/>
                <a:ea typeface="ＭＳ Ｐゴシック" pitchFamily="34" charset="-128"/>
              </a:defRPr>
            </a:lvl6pPr>
            <a:lvl7pPr eaLnBrk="0" hangingPunct="0">
              <a:defRPr sz="2000">
                <a:solidFill>
                  <a:schemeClr val="tx1"/>
                </a:solidFill>
                <a:latin typeface="Times New Roman" pitchFamily="18" charset="0"/>
                <a:ea typeface="ＭＳ Ｐゴシック" pitchFamily="34" charset="-128"/>
              </a:defRPr>
            </a:lvl7pPr>
            <a:lvl8pPr eaLnBrk="0" hangingPunct="0">
              <a:defRPr sz="2000">
                <a:solidFill>
                  <a:schemeClr val="tx1"/>
                </a:solidFill>
                <a:latin typeface="Times New Roman" pitchFamily="18" charset="0"/>
                <a:ea typeface="ＭＳ Ｐゴシック" pitchFamily="34" charset="-128"/>
              </a:defRPr>
            </a:lvl8pPr>
            <a:lvl9pPr eaLnBrk="0" hangingPunct="0">
              <a:defRPr sz="2000">
                <a:solidFill>
                  <a:schemeClr val="tx1"/>
                </a:solidFill>
                <a:latin typeface="Times New Roman" pitchFamily="18" charset="0"/>
                <a:ea typeface="ＭＳ Ｐゴシック" pitchFamily="34" charset="-128"/>
              </a:defRPr>
            </a:lvl9pPr>
          </a:lstStyle>
          <a:p>
            <a:pPr>
              <a:defRPr/>
            </a:pPr>
            <a:fld id="{3FA602AF-6277-4CDE-AE64-F26BBD0D83DF}" type="slidenum">
              <a:rPr lang="en-US" altLang="en-US" sz="1400" smtClean="0">
                <a:latin typeface="Arial" charset="0"/>
              </a:rPr>
              <a:pPr>
                <a:defRPr/>
              </a:pPr>
              <a:t>37</a:t>
            </a:fld>
            <a:endParaRPr lang="en-US" altLang="en-US" sz="1400" smtClean="0">
              <a:latin typeface="Arial" charset="0"/>
            </a:endParaRPr>
          </a:p>
        </p:txBody>
      </p:sp>
      <p:sp>
        <p:nvSpPr>
          <p:cNvPr id="36867" name="Rectangle 2"/>
          <p:cNvSpPr>
            <a:spLocks noGrp="1" noChangeArrowheads="1"/>
          </p:cNvSpPr>
          <p:nvPr>
            <p:ph type="title"/>
          </p:nvPr>
        </p:nvSpPr>
        <p:spPr>
          <a:xfrm>
            <a:off x="228600" y="228600"/>
            <a:ext cx="7772400" cy="533400"/>
          </a:xfrm>
        </p:spPr>
        <p:txBody>
          <a:bodyPr/>
          <a:lstStyle/>
          <a:p>
            <a:pPr eaLnBrk="1" hangingPunct="1"/>
            <a:r>
              <a:rPr lang="en-US" altLang="en-US" smtClean="0"/>
              <a:t>What’s Hot</a:t>
            </a:r>
          </a:p>
        </p:txBody>
      </p:sp>
      <p:sp>
        <p:nvSpPr>
          <p:cNvPr id="36868" name="Rectangle 3"/>
          <p:cNvSpPr>
            <a:spLocks noGrp="1" noChangeArrowheads="1"/>
          </p:cNvSpPr>
          <p:nvPr>
            <p:ph type="body" idx="1"/>
          </p:nvPr>
        </p:nvSpPr>
        <p:spPr>
          <a:xfrm>
            <a:off x="581025" y="2514600"/>
            <a:ext cx="8001000" cy="3733800"/>
          </a:xfrm>
        </p:spPr>
        <p:txBody>
          <a:bodyPr/>
          <a:lstStyle/>
          <a:p>
            <a:pPr algn="ctr" eaLnBrk="1" hangingPunct="1">
              <a:buFont typeface="Wingdings" pitchFamily="2" charset="2"/>
              <a:buNone/>
            </a:pPr>
            <a:r>
              <a:rPr lang="en-US" altLang="en-US" sz="4400" dirty="0" smtClean="0"/>
              <a:t>Synopsis of Grantor Trusts</a:t>
            </a:r>
            <a:endParaRPr lang="en-US" altLang="en-US" sz="2000" i="1" dirty="0" smtClean="0"/>
          </a:p>
        </p:txBody>
      </p:sp>
    </p:spTree>
    <p:extLst>
      <p:ext uri="{BB962C8B-B14F-4D97-AF65-F5344CB8AC3E}">
        <p14:creationId xmlns:p14="http://schemas.microsoft.com/office/powerpoint/2010/main" val="4611227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11"/>
          </p:nvPr>
        </p:nvSpPr>
        <p:spPr>
          <a:noFill/>
        </p:spPr>
        <p:txBody>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fld id="{9D9886CD-9405-4A72-BEFC-96BB2DE8FDFC}" type="slidenum">
              <a:rPr lang="en-US" altLang="en-US" sz="1400" smtClean="0"/>
              <a:pPr/>
              <a:t>38</a:t>
            </a:fld>
            <a:endParaRPr lang="en-US" altLang="en-US" sz="1400" smtClean="0"/>
          </a:p>
        </p:txBody>
      </p:sp>
      <p:sp>
        <p:nvSpPr>
          <p:cNvPr id="33795" name="Slide Number Placeholder 2"/>
          <p:cNvSpPr txBox="1">
            <a:spLocks noGrp="1"/>
          </p:cNvSpPr>
          <p:nvPr/>
        </p:nvSpPr>
        <p:spPr bwMode="auto">
          <a:xfrm>
            <a:off x="70866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pPr algn="r"/>
            <a:fld id="{36D0FA74-F10D-42A5-8D5A-AD29AF9700B8}" type="slidenum">
              <a:rPr lang="en-US" altLang="en-US" sz="1400"/>
              <a:pPr algn="r"/>
              <a:t>38</a:t>
            </a:fld>
            <a:endParaRPr lang="en-US" altLang="en-US" sz="1400"/>
          </a:p>
        </p:txBody>
      </p:sp>
      <p:sp>
        <p:nvSpPr>
          <p:cNvPr id="33796" name="Rectangle 2"/>
          <p:cNvSpPr>
            <a:spLocks noGrp="1" noChangeArrowheads="1"/>
          </p:cNvSpPr>
          <p:nvPr>
            <p:ph type="title" idx="4294967295"/>
          </p:nvPr>
        </p:nvSpPr>
        <p:spPr>
          <a:xfrm>
            <a:off x="609600" y="304800"/>
            <a:ext cx="7772400" cy="533400"/>
          </a:xfrm>
        </p:spPr>
        <p:txBody>
          <a:bodyPr/>
          <a:lstStyle/>
          <a:p>
            <a:pPr eaLnBrk="1" hangingPunct="1"/>
            <a:r>
              <a:rPr lang="en-US" altLang="en-US" smtClean="0"/>
              <a:t>The Grantor Trust Rules – A Hidden Planning Tool!</a:t>
            </a:r>
          </a:p>
        </p:txBody>
      </p:sp>
      <p:sp>
        <p:nvSpPr>
          <p:cNvPr id="32774" name="Rectangle 3"/>
          <p:cNvSpPr>
            <a:spLocks noGrp="1" noChangeArrowheads="1"/>
          </p:cNvSpPr>
          <p:nvPr>
            <p:ph type="body" idx="4294967295"/>
          </p:nvPr>
        </p:nvSpPr>
        <p:spPr>
          <a:xfrm>
            <a:off x="609600" y="1497013"/>
            <a:ext cx="7772400" cy="4114800"/>
          </a:xfrm>
        </p:spPr>
        <p:txBody>
          <a:bodyPr/>
          <a:lstStyle/>
          <a:p>
            <a:pPr marL="419100" indent="-419100" eaLnBrk="1" hangingPunct="1">
              <a:spcAft>
                <a:spcPts val="1200"/>
              </a:spcAft>
              <a:buFont typeface="Wingdings" pitchFamily="2" charset="2"/>
              <a:buNone/>
              <a:defRPr/>
            </a:pPr>
            <a:r>
              <a:rPr lang="en-US" b="1" dirty="0" smtClean="0"/>
              <a:t>Internal Revenue Code Section 671-679 </a:t>
            </a:r>
            <a:r>
              <a:rPr lang="en-US" dirty="0" smtClean="0"/>
              <a:t>collectively are know as </a:t>
            </a:r>
            <a:r>
              <a:rPr lang="en-US" b="1" i="1" dirty="0" smtClean="0">
                <a:solidFill>
                  <a:schemeClr val="accent1">
                    <a:lumMod val="90000"/>
                    <a:lumOff val="10000"/>
                  </a:schemeClr>
                </a:solidFill>
              </a:rPr>
              <a:t>the “Grantor Trust Rules”</a:t>
            </a:r>
            <a:r>
              <a:rPr lang="en-US" dirty="0" smtClean="0"/>
              <a:t>.  The Rules operate to treat the Grantor as the owner of all trust assets for income tax purposes.</a:t>
            </a:r>
            <a:endParaRPr lang="en-US" i="1" dirty="0" smtClean="0"/>
          </a:p>
          <a:p>
            <a:pPr marL="0" indent="0" eaLnBrk="1" hangingPunct="1">
              <a:buFont typeface="Wingdings" pitchFamily="2" charset="2"/>
              <a:buNone/>
              <a:defRPr/>
            </a:pPr>
            <a:r>
              <a:rPr lang="en-US" b="1" dirty="0" smtClean="0">
                <a:solidFill>
                  <a:schemeClr val="accent1">
                    <a:lumMod val="90000"/>
                    <a:lumOff val="10000"/>
                  </a:schemeClr>
                </a:solidFill>
              </a:rPr>
              <a:t>Usually created by Transfer of assets to a trust while retaining some rights on benefits –</a:t>
            </a:r>
          </a:p>
          <a:p>
            <a:pPr marL="419100" indent="-419100" eaLnBrk="1" hangingPunct="1">
              <a:buFont typeface="Wingdings" pitchFamily="2" charset="2"/>
              <a:buNone/>
              <a:defRPr/>
            </a:pPr>
            <a:r>
              <a:rPr lang="en-US" dirty="0" smtClean="0"/>
              <a:t>	</a:t>
            </a:r>
            <a:r>
              <a:rPr lang="en-US" b="1" dirty="0" smtClean="0">
                <a:cs typeface="Times New Roman" pitchFamily="18" charset="0"/>
              </a:rPr>
              <a:t>· </a:t>
            </a:r>
            <a:r>
              <a:rPr lang="en-US" sz="2400" dirty="0" smtClean="0">
                <a:cs typeface="Times New Roman" pitchFamily="18" charset="0"/>
              </a:rPr>
              <a:t>Retained interests (IRC Sec. 673)</a:t>
            </a:r>
          </a:p>
          <a:p>
            <a:pPr marL="419100" indent="-419100" eaLnBrk="1" hangingPunct="1">
              <a:buFont typeface="Wingdings" pitchFamily="2" charset="2"/>
              <a:buNone/>
              <a:defRPr/>
            </a:pPr>
            <a:r>
              <a:rPr lang="en-US" sz="2400" dirty="0" smtClean="0">
                <a:cs typeface="Times New Roman" pitchFamily="18" charset="0"/>
              </a:rPr>
              <a:t>	</a:t>
            </a:r>
            <a:r>
              <a:rPr lang="en-US" sz="2400" b="1" dirty="0" smtClean="0">
                <a:cs typeface="Times New Roman" pitchFamily="18" charset="0"/>
              </a:rPr>
              <a:t>· </a:t>
            </a:r>
            <a:r>
              <a:rPr lang="en-US" sz="2400" dirty="0" smtClean="0">
                <a:cs typeface="Times New Roman" pitchFamily="18" charset="0"/>
              </a:rPr>
              <a:t>Power to Control Beneficial Enjoyment (IRC Sec. 674)</a:t>
            </a:r>
          </a:p>
          <a:p>
            <a:pPr marL="419100" indent="-419100" eaLnBrk="1" hangingPunct="1">
              <a:buFont typeface="Wingdings" pitchFamily="2" charset="2"/>
              <a:buNone/>
              <a:defRPr/>
            </a:pPr>
            <a:r>
              <a:rPr lang="en-US" sz="2400" dirty="0" smtClean="0">
                <a:cs typeface="Times New Roman" pitchFamily="18" charset="0"/>
              </a:rPr>
              <a:t>	</a:t>
            </a:r>
            <a:r>
              <a:rPr lang="en-US" sz="2400" b="1" dirty="0" smtClean="0">
                <a:cs typeface="Times New Roman" pitchFamily="18" charset="0"/>
              </a:rPr>
              <a:t>· </a:t>
            </a:r>
            <a:r>
              <a:rPr lang="en-US" sz="2400" dirty="0" smtClean="0">
                <a:cs typeface="Times New Roman" pitchFamily="18" charset="0"/>
              </a:rPr>
              <a:t>Certain Administrative Powers (IRC Sec. 675)</a:t>
            </a:r>
            <a:endParaRPr lang="en-US" dirty="0" smtClean="0">
              <a:cs typeface="Times New Roman" pitchFamily="18" charset="0"/>
            </a:endParaRPr>
          </a:p>
        </p:txBody>
      </p:sp>
      <p:sp>
        <p:nvSpPr>
          <p:cNvPr id="33798" name="Rectangle 6"/>
          <p:cNvSpPr>
            <a:spLocks noChangeArrowheads="1"/>
          </p:cNvSpPr>
          <p:nvPr/>
        </p:nvSpPr>
        <p:spPr bwMode="auto">
          <a:xfrm>
            <a:off x="0" y="909638"/>
            <a:ext cx="18145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r>
              <a:rPr lang="en-US" altLang="en-US" sz="2000" i="1"/>
              <a:t>Grantor Trusts</a:t>
            </a:r>
          </a:p>
        </p:txBody>
      </p:sp>
      <p:sp>
        <p:nvSpPr>
          <p:cNvPr id="33799" name="Footer Placeholder 3"/>
          <p:cNvSpPr>
            <a:spLocks noGrp="1"/>
          </p:cNvSpPr>
          <p:nvPr>
            <p:ph type="ftr" sz="quarter" idx="10"/>
          </p:nvPr>
        </p:nvSpPr>
        <p:spPr>
          <a:xfrm>
            <a:off x="2133600" y="6597650"/>
            <a:ext cx="4648200" cy="280988"/>
          </a:xfrm>
          <a:noFill/>
        </p:spPr>
        <p:txBody>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r>
              <a:rPr lang="en-US" altLang="en-US" sz="1200" i="1" smtClean="0"/>
              <a:t>For Professional Use Only. Not For Use With The Public.</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11"/>
          </p:nvPr>
        </p:nvSpPr>
        <p:spPr>
          <a:noFill/>
        </p:spPr>
        <p:txBody>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fld id="{4F76D573-AE62-4FDB-8BD6-E6B1F6BC98A4}" type="slidenum">
              <a:rPr lang="en-US" altLang="en-US" sz="1400" smtClean="0"/>
              <a:pPr/>
              <a:t>39</a:t>
            </a:fld>
            <a:endParaRPr lang="en-US" altLang="en-US" sz="1400" smtClean="0"/>
          </a:p>
        </p:txBody>
      </p:sp>
      <p:sp>
        <p:nvSpPr>
          <p:cNvPr id="34819" name="Slide Number Placeholder 4"/>
          <p:cNvSpPr txBox="1">
            <a:spLocks noGrp="1"/>
          </p:cNvSpPr>
          <p:nvPr/>
        </p:nvSpPr>
        <p:spPr bwMode="auto">
          <a:xfrm>
            <a:off x="70866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pPr algn="r"/>
            <a:fld id="{57027E84-2C3C-441C-92A4-1204AF7F2A04}" type="slidenum">
              <a:rPr lang="en-US" altLang="en-US" sz="1400"/>
              <a:pPr algn="r"/>
              <a:t>39</a:t>
            </a:fld>
            <a:endParaRPr lang="en-US" altLang="en-US" sz="1400"/>
          </a:p>
        </p:txBody>
      </p:sp>
      <p:sp>
        <p:nvSpPr>
          <p:cNvPr id="34820" name="Rectangle 2"/>
          <p:cNvSpPr>
            <a:spLocks noGrp="1" noChangeArrowheads="1"/>
          </p:cNvSpPr>
          <p:nvPr>
            <p:ph type="title"/>
          </p:nvPr>
        </p:nvSpPr>
        <p:spPr/>
        <p:txBody>
          <a:bodyPr/>
          <a:lstStyle/>
          <a:p>
            <a:pPr eaLnBrk="1" hangingPunct="1"/>
            <a:r>
              <a:rPr lang="en-US" altLang="en-US" smtClean="0"/>
              <a:t>The Grantor Trust Rules Continued</a:t>
            </a:r>
          </a:p>
        </p:txBody>
      </p:sp>
      <p:sp>
        <p:nvSpPr>
          <p:cNvPr id="34821" name="Rectangle 3"/>
          <p:cNvSpPr>
            <a:spLocks noGrp="1" noChangeArrowheads="1"/>
          </p:cNvSpPr>
          <p:nvPr>
            <p:ph type="body" idx="1"/>
          </p:nvPr>
        </p:nvSpPr>
        <p:spPr>
          <a:xfrm>
            <a:off x="457200" y="1430338"/>
            <a:ext cx="7772400" cy="4970462"/>
          </a:xfrm>
        </p:spPr>
        <p:txBody>
          <a:bodyPr/>
          <a:lstStyle/>
          <a:p>
            <a:pPr eaLnBrk="1" hangingPunct="1"/>
            <a:r>
              <a:rPr lang="en-US" altLang="en-US" dirty="0" smtClean="0"/>
              <a:t>The status as a “Grantor Trust” is independent from estate tax inclusion.</a:t>
            </a:r>
          </a:p>
          <a:p>
            <a:pPr eaLnBrk="1" hangingPunct="1"/>
            <a:r>
              <a:rPr lang="en-US" altLang="en-US" dirty="0" smtClean="0"/>
              <a:t>Several retained rights </a:t>
            </a:r>
            <a:r>
              <a:rPr lang="en-US" altLang="en-US" b="1" dirty="0" smtClean="0">
                <a:solidFill>
                  <a:srgbClr val="FF0000"/>
                </a:solidFill>
              </a:rPr>
              <a:t>will</a:t>
            </a:r>
            <a:r>
              <a:rPr lang="en-US" altLang="en-US" dirty="0" smtClean="0">
                <a:solidFill>
                  <a:srgbClr val="FF0000"/>
                </a:solidFill>
              </a:rPr>
              <a:t> </a:t>
            </a:r>
            <a:r>
              <a:rPr lang="en-US" altLang="en-US" dirty="0" smtClean="0"/>
              <a:t>cause assets of trust to be included within Grantor’s Taxable Estate –</a:t>
            </a:r>
          </a:p>
          <a:p>
            <a:pPr marL="800100" lvl="1" indent="-171450" eaLnBrk="1" hangingPunct="1">
              <a:buFont typeface="Wingdings" pitchFamily="2" charset="2"/>
              <a:buNone/>
            </a:pPr>
            <a:r>
              <a:rPr lang="en-US" altLang="en-US" b="1" dirty="0" smtClean="0">
                <a:solidFill>
                  <a:srgbClr val="FF0000"/>
                </a:solidFill>
                <a:cs typeface="Times New Roman" pitchFamily="18" charset="0"/>
              </a:rPr>
              <a:t>· </a:t>
            </a:r>
            <a:r>
              <a:rPr lang="en-US" altLang="en-US" sz="2400" i="1" dirty="0" smtClean="0">
                <a:solidFill>
                  <a:srgbClr val="FF0000"/>
                </a:solidFill>
                <a:cs typeface="Times New Roman" pitchFamily="18" charset="0"/>
              </a:rPr>
              <a:t>Power to</a:t>
            </a:r>
            <a:r>
              <a:rPr lang="en-US" altLang="en-US" sz="2400" b="1" i="1" dirty="0" smtClean="0">
                <a:solidFill>
                  <a:srgbClr val="FF0000"/>
                </a:solidFill>
                <a:cs typeface="Times New Roman" pitchFamily="18" charset="0"/>
              </a:rPr>
              <a:t> </a:t>
            </a:r>
            <a:r>
              <a:rPr lang="en-US" altLang="en-US" sz="2400" i="1" dirty="0" smtClean="0">
                <a:solidFill>
                  <a:srgbClr val="FF0000"/>
                </a:solidFill>
                <a:cs typeface="Times New Roman" pitchFamily="18" charset="0"/>
              </a:rPr>
              <a:t>Revoke (think living trusts)</a:t>
            </a:r>
          </a:p>
          <a:p>
            <a:pPr marL="800100" lvl="1" indent="-171450" eaLnBrk="1" hangingPunct="1">
              <a:buFont typeface="Wingdings" pitchFamily="2" charset="2"/>
              <a:buNone/>
            </a:pPr>
            <a:r>
              <a:rPr lang="en-US" altLang="en-US" sz="2400" b="1" i="1" dirty="0" smtClean="0">
                <a:solidFill>
                  <a:srgbClr val="FF0000"/>
                </a:solidFill>
                <a:cs typeface="Times New Roman" pitchFamily="18" charset="0"/>
              </a:rPr>
              <a:t>· </a:t>
            </a:r>
            <a:r>
              <a:rPr lang="en-US" altLang="en-US" sz="2400" i="1" dirty="0" smtClean="0">
                <a:solidFill>
                  <a:srgbClr val="FF0000"/>
                </a:solidFill>
                <a:cs typeface="Times New Roman" pitchFamily="18" charset="0"/>
              </a:rPr>
              <a:t>Retained significant interests (think income)</a:t>
            </a:r>
          </a:p>
          <a:p>
            <a:pPr marL="800100" lvl="1" indent="-171450" eaLnBrk="1" hangingPunct="1">
              <a:buFont typeface="Wingdings" pitchFamily="2" charset="2"/>
              <a:buNone/>
            </a:pPr>
            <a:r>
              <a:rPr lang="en-US" altLang="en-US" sz="2400" b="1" i="1" dirty="0" smtClean="0">
                <a:solidFill>
                  <a:srgbClr val="FF0000"/>
                </a:solidFill>
                <a:cs typeface="Times New Roman" pitchFamily="18" charset="0"/>
              </a:rPr>
              <a:t>· </a:t>
            </a:r>
            <a:r>
              <a:rPr lang="en-US" altLang="en-US" sz="2400" i="1" dirty="0" smtClean="0">
                <a:solidFill>
                  <a:srgbClr val="FF0000"/>
                </a:solidFill>
                <a:cs typeface="Times New Roman" pitchFamily="18" charset="0"/>
              </a:rPr>
              <a:t>Right to control beneficial enjoyment (think Power of Appointment)</a:t>
            </a:r>
          </a:p>
          <a:p>
            <a:pPr eaLnBrk="1" hangingPunct="1"/>
            <a:r>
              <a:rPr lang="en-US" altLang="en-US" dirty="0" smtClean="0"/>
              <a:t>However, there are several retained powers that typically do not cause trust assets to be included in taxable estate. </a:t>
            </a:r>
          </a:p>
        </p:txBody>
      </p:sp>
      <p:sp>
        <p:nvSpPr>
          <p:cNvPr id="34822" name="Rectangle 6"/>
          <p:cNvSpPr>
            <a:spLocks noChangeArrowheads="1"/>
          </p:cNvSpPr>
          <p:nvPr/>
        </p:nvSpPr>
        <p:spPr bwMode="auto">
          <a:xfrm>
            <a:off x="0" y="909638"/>
            <a:ext cx="18145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r>
              <a:rPr lang="en-US" altLang="en-US" sz="2000" i="1"/>
              <a:t>Grantor Trusts</a:t>
            </a:r>
          </a:p>
        </p:txBody>
      </p:sp>
      <p:sp>
        <p:nvSpPr>
          <p:cNvPr id="34823" name="Footer Placeholder 3"/>
          <p:cNvSpPr>
            <a:spLocks noGrp="1"/>
          </p:cNvSpPr>
          <p:nvPr>
            <p:ph type="ftr" sz="quarter" idx="10"/>
          </p:nvPr>
        </p:nvSpPr>
        <p:spPr>
          <a:xfrm>
            <a:off x="2133600" y="6597650"/>
            <a:ext cx="4648200" cy="280988"/>
          </a:xfrm>
          <a:noFill/>
        </p:spPr>
        <p:txBody>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r>
              <a:rPr lang="en-US" altLang="en-US" sz="1200" i="1" smtClean="0"/>
              <a:t>For Professional Use Only. Not For Use With The Public.</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4"/>
          <p:cNvSpPr>
            <a:spLocks noGrp="1"/>
          </p:cNvSpPr>
          <p:nvPr>
            <p:ph type="sldNum" sz="quarter" idx="11"/>
          </p:nvPr>
        </p:nvSpPr>
        <p:spPr/>
        <p:txBody>
          <a:bodyPr/>
          <a:lstStyle>
            <a:lvl1pPr>
              <a:defRPr sz="2600">
                <a:solidFill>
                  <a:schemeClr val="tx1"/>
                </a:solidFill>
                <a:latin typeface="Times New Roman" pitchFamily="18" charset="0"/>
                <a:ea typeface="ＭＳ Ｐゴシック" pitchFamily="34" charset="-128"/>
              </a:defRPr>
            </a:lvl1pPr>
            <a:lvl2pPr>
              <a:defRPr sz="2000">
                <a:solidFill>
                  <a:schemeClr val="tx1"/>
                </a:solidFill>
                <a:latin typeface="Times New Roman" pitchFamily="18" charset="0"/>
                <a:ea typeface="ＭＳ Ｐゴシック" pitchFamily="34" charset="-128"/>
              </a:defRPr>
            </a:lvl2pPr>
            <a:lvl3pPr>
              <a:defRPr sz="2000">
                <a:solidFill>
                  <a:schemeClr val="tx1"/>
                </a:solidFill>
                <a:latin typeface="Times New Roman" pitchFamily="18" charset="0"/>
                <a:ea typeface="ＭＳ Ｐゴシック" pitchFamily="34" charset="-128"/>
              </a:defRPr>
            </a:lvl3pPr>
            <a:lvl4pPr>
              <a:defRPr sz="2000">
                <a:solidFill>
                  <a:schemeClr val="tx1"/>
                </a:solidFill>
                <a:latin typeface="Times New Roman" pitchFamily="18" charset="0"/>
                <a:ea typeface="ＭＳ Ｐゴシック" pitchFamily="34" charset="-128"/>
              </a:defRPr>
            </a:lvl4pPr>
            <a:lvl5pPr>
              <a:defRPr sz="2000">
                <a:solidFill>
                  <a:schemeClr val="tx1"/>
                </a:solidFill>
                <a:latin typeface="Times New Roman" pitchFamily="18" charset="0"/>
                <a:ea typeface="ＭＳ Ｐゴシック" pitchFamily="34" charset="-128"/>
              </a:defRPr>
            </a:lvl5pPr>
            <a:lvl6pPr eaLnBrk="0" hangingPunct="0">
              <a:defRPr sz="2000">
                <a:solidFill>
                  <a:schemeClr val="tx1"/>
                </a:solidFill>
                <a:latin typeface="Times New Roman" pitchFamily="18" charset="0"/>
                <a:ea typeface="ＭＳ Ｐゴシック" pitchFamily="34" charset="-128"/>
              </a:defRPr>
            </a:lvl6pPr>
            <a:lvl7pPr eaLnBrk="0" hangingPunct="0">
              <a:defRPr sz="2000">
                <a:solidFill>
                  <a:schemeClr val="tx1"/>
                </a:solidFill>
                <a:latin typeface="Times New Roman" pitchFamily="18" charset="0"/>
                <a:ea typeface="ＭＳ Ｐゴシック" pitchFamily="34" charset="-128"/>
              </a:defRPr>
            </a:lvl7pPr>
            <a:lvl8pPr eaLnBrk="0" hangingPunct="0">
              <a:defRPr sz="2000">
                <a:solidFill>
                  <a:schemeClr val="tx1"/>
                </a:solidFill>
                <a:latin typeface="Times New Roman" pitchFamily="18" charset="0"/>
                <a:ea typeface="ＭＳ Ｐゴシック" pitchFamily="34" charset="-128"/>
              </a:defRPr>
            </a:lvl8pPr>
            <a:lvl9pPr eaLnBrk="0" hangingPunct="0">
              <a:defRPr sz="2000">
                <a:solidFill>
                  <a:schemeClr val="tx1"/>
                </a:solidFill>
                <a:latin typeface="Times New Roman" pitchFamily="18" charset="0"/>
                <a:ea typeface="ＭＳ Ｐゴシック" pitchFamily="34" charset="-128"/>
              </a:defRPr>
            </a:lvl9pPr>
          </a:lstStyle>
          <a:p>
            <a:pPr>
              <a:defRPr/>
            </a:pPr>
            <a:fld id="{0EB80619-BCD8-46AE-820D-D32BB7C3A6E5}" type="slidenum">
              <a:rPr lang="en-US" altLang="en-US" sz="1400" smtClean="0">
                <a:latin typeface="Arial" charset="0"/>
              </a:rPr>
              <a:pPr>
                <a:defRPr/>
              </a:pPr>
              <a:t>4</a:t>
            </a:fld>
            <a:endParaRPr lang="en-US" altLang="en-US" sz="1400" smtClean="0">
              <a:latin typeface="Arial" charset="0"/>
            </a:endParaRPr>
          </a:p>
        </p:txBody>
      </p:sp>
      <p:sp>
        <p:nvSpPr>
          <p:cNvPr id="8195" name="Rectangle 2"/>
          <p:cNvSpPr>
            <a:spLocks noGrp="1" noChangeArrowheads="1"/>
          </p:cNvSpPr>
          <p:nvPr>
            <p:ph type="title"/>
          </p:nvPr>
        </p:nvSpPr>
        <p:spPr>
          <a:xfrm>
            <a:off x="304800" y="0"/>
            <a:ext cx="8458200" cy="990600"/>
          </a:xfrm>
        </p:spPr>
        <p:txBody>
          <a:bodyPr/>
          <a:lstStyle/>
          <a:p>
            <a:pPr eaLnBrk="1" hangingPunct="1"/>
            <a:r>
              <a:rPr lang="en-US" altLang="en-US" smtClean="0"/>
              <a:t>Gifting and Estate Tax Basics – ATRA 2012</a:t>
            </a:r>
          </a:p>
        </p:txBody>
      </p:sp>
      <p:sp>
        <p:nvSpPr>
          <p:cNvPr id="8196" name="Rectangle 3"/>
          <p:cNvSpPr>
            <a:spLocks noGrp="1" noChangeArrowheads="1"/>
          </p:cNvSpPr>
          <p:nvPr>
            <p:ph type="body" idx="1"/>
          </p:nvPr>
        </p:nvSpPr>
        <p:spPr>
          <a:xfrm>
            <a:off x="457200" y="1344613"/>
            <a:ext cx="7924800" cy="3276600"/>
          </a:xfrm>
        </p:spPr>
        <p:txBody>
          <a:bodyPr/>
          <a:lstStyle/>
          <a:p>
            <a:pPr eaLnBrk="1" hangingPunct="1">
              <a:lnSpc>
                <a:spcPct val="95000"/>
              </a:lnSpc>
              <a:spcBef>
                <a:spcPct val="0"/>
              </a:spcBef>
              <a:buFont typeface="Wingdings" pitchFamily="2" charset="2"/>
              <a:buNone/>
            </a:pPr>
            <a:r>
              <a:rPr lang="en-US" altLang="en-US" sz="2200" b="1" smtClean="0"/>
              <a:t>			</a:t>
            </a:r>
            <a:r>
              <a:rPr lang="en-US" altLang="en-US" sz="2800" b="1" smtClean="0"/>
              <a:t>	</a:t>
            </a:r>
            <a:r>
              <a:rPr lang="en-US" altLang="en-US" b="1" smtClean="0"/>
              <a:t>Gift, Estate and </a:t>
            </a:r>
          </a:p>
          <a:p>
            <a:pPr eaLnBrk="1" hangingPunct="1">
              <a:lnSpc>
                <a:spcPct val="95000"/>
              </a:lnSpc>
              <a:spcBef>
                <a:spcPct val="0"/>
              </a:spcBef>
              <a:buFont typeface="Wingdings" pitchFamily="2" charset="2"/>
              <a:buNone/>
            </a:pPr>
            <a:r>
              <a:rPr lang="en-US" altLang="en-US" b="1" smtClean="0"/>
              <a:t>			     Generation Skipping** 	                 </a:t>
            </a:r>
            <a:r>
              <a:rPr lang="en-US" altLang="en-US" b="1" u="sng" smtClean="0"/>
              <a:t>Calendar Year</a:t>
            </a:r>
            <a:r>
              <a:rPr lang="en-US" altLang="en-US" b="1" smtClean="0"/>
              <a:t>  	 </a:t>
            </a:r>
            <a:r>
              <a:rPr lang="en-US" altLang="en-US" b="1" u="sng" smtClean="0"/>
              <a:t> Tax Exemption</a:t>
            </a:r>
            <a:r>
              <a:rPr lang="en-US" altLang="en-US" b="1" smtClean="0"/>
              <a:t>	     </a:t>
            </a:r>
            <a:r>
              <a:rPr lang="en-US" altLang="en-US" b="1" u="sng" smtClean="0"/>
              <a:t>Tax Rate</a:t>
            </a:r>
          </a:p>
          <a:p>
            <a:pPr eaLnBrk="1" hangingPunct="1">
              <a:lnSpc>
                <a:spcPct val="95000"/>
              </a:lnSpc>
              <a:buFont typeface="Wingdings" pitchFamily="2" charset="2"/>
              <a:buNone/>
            </a:pPr>
            <a:r>
              <a:rPr lang="en-US" altLang="en-US" sz="2200" smtClean="0"/>
              <a:t> 	      </a:t>
            </a:r>
            <a:r>
              <a:rPr lang="en-US" altLang="en-US" sz="2400" smtClean="0"/>
              <a:t>2009		$3.5 million		          </a:t>
            </a:r>
            <a:r>
              <a:rPr lang="en-US" altLang="en-US" sz="2400" b="1" smtClean="0"/>
              <a:t>45%</a:t>
            </a:r>
          </a:p>
          <a:p>
            <a:pPr eaLnBrk="1" hangingPunct="1">
              <a:lnSpc>
                <a:spcPct val="80000"/>
              </a:lnSpc>
              <a:buFont typeface="Wingdings" pitchFamily="2" charset="2"/>
              <a:buNone/>
            </a:pPr>
            <a:r>
              <a:rPr lang="en-US" altLang="en-US" sz="2400" smtClean="0"/>
              <a:t>	      2010		$5 million    		          </a:t>
            </a:r>
            <a:r>
              <a:rPr lang="en-US" altLang="en-US" sz="2400" b="1" smtClean="0"/>
              <a:t>35%</a:t>
            </a:r>
            <a:r>
              <a:rPr lang="en-US" altLang="en-US" sz="2400" smtClean="0">
                <a:solidFill>
                  <a:schemeClr val="hlink"/>
                </a:solidFill>
              </a:rPr>
              <a:t>	</a:t>
            </a:r>
          </a:p>
          <a:p>
            <a:pPr eaLnBrk="1" hangingPunct="1">
              <a:lnSpc>
                <a:spcPct val="70000"/>
              </a:lnSpc>
              <a:buFont typeface="Wingdings" pitchFamily="2" charset="2"/>
              <a:buNone/>
            </a:pPr>
            <a:r>
              <a:rPr lang="en-US" altLang="en-US" sz="2400" smtClean="0"/>
              <a:t>	      2011		$5 million		          </a:t>
            </a:r>
            <a:r>
              <a:rPr lang="en-US" altLang="en-US" sz="2400" b="1" smtClean="0"/>
              <a:t>35%</a:t>
            </a:r>
          </a:p>
          <a:p>
            <a:pPr eaLnBrk="1" hangingPunct="1">
              <a:lnSpc>
                <a:spcPct val="70000"/>
              </a:lnSpc>
              <a:buFont typeface="Wingdings" pitchFamily="2" charset="2"/>
              <a:buNone/>
            </a:pPr>
            <a:r>
              <a:rPr lang="en-US" altLang="en-US" sz="2400" b="1" smtClean="0">
                <a:solidFill>
                  <a:schemeClr val="hlink"/>
                </a:solidFill>
              </a:rPr>
              <a:t>	      </a:t>
            </a:r>
            <a:r>
              <a:rPr lang="en-US" altLang="en-US" sz="2400" smtClean="0"/>
              <a:t>2012		$5.12 million		  </a:t>
            </a:r>
            <a:r>
              <a:rPr lang="en-US" altLang="en-US" sz="2400" smtClean="0">
                <a:solidFill>
                  <a:schemeClr val="hlink"/>
                </a:solidFill>
              </a:rPr>
              <a:t>        </a:t>
            </a:r>
            <a:r>
              <a:rPr lang="en-US" altLang="en-US" sz="2400" b="1" smtClean="0"/>
              <a:t>35%</a:t>
            </a:r>
          </a:p>
          <a:p>
            <a:pPr eaLnBrk="1" hangingPunct="1">
              <a:lnSpc>
                <a:spcPct val="70000"/>
              </a:lnSpc>
              <a:buFont typeface="Wingdings" pitchFamily="2" charset="2"/>
              <a:buNone/>
            </a:pPr>
            <a:r>
              <a:rPr lang="en-US" altLang="en-US" sz="2400" b="1" smtClean="0">
                <a:solidFill>
                  <a:schemeClr val="hlink"/>
                </a:solidFill>
              </a:rPr>
              <a:t>	      2013		$5.25 million		          40%</a:t>
            </a:r>
          </a:p>
          <a:p>
            <a:pPr eaLnBrk="1" hangingPunct="1">
              <a:lnSpc>
                <a:spcPct val="70000"/>
              </a:lnSpc>
              <a:buFont typeface="Wingdings" pitchFamily="2" charset="2"/>
              <a:buNone/>
            </a:pPr>
            <a:r>
              <a:rPr lang="en-US" altLang="en-US" sz="2400" b="1" smtClean="0">
                <a:solidFill>
                  <a:schemeClr val="hlink"/>
                </a:solidFill>
              </a:rPr>
              <a:t>	      2014		$5.34 million		          40%</a:t>
            </a:r>
          </a:p>
          <a:p>
            <a:pPr eaLnBrk="1" hangingPunct="1">
              <a:lnSpc>
                <a:spcPct val="90000"/>
              </a:lnSpc>
              <a:spcBef>
                <a:spcPct val="0"/>
              </a:spcBef>
              <a:buFont typeface="Wingdings" pitchFamily="2" charset="2"/>
              <a:buNone/>
            </a:pPr>
            <a:r>
              <a:rPr lang="en-US" altLang="en-US" sz="2400" smtClean="0">
                <a:solidFill>
                  <a:schemeClr val="hlink"/>
                </a:solidFill>
              </a:rPr>
              <a:t>	 Future years		$5.34 million + Inflation Adjustment</a:t>
            </a:r>
            <a:endParaRPr lang="en-US" altLang="en-US" sz="2400" b="1" smtClean="0">
              <a:solidFill>
                <a:schemeClr val="hlink"/>
              </a:solidFill>
            </a:endParaRPr>
          </a:p>
        </p:txBody>
      </p:sp>
      <p:sp>
        <p:nvSpPr>
          <p:cNvPr id="8197" name="Text Box 5"/>
          <p:cNvSpPr txBox="1">
            <a:spLocks noChangeArrowheads="1"/>
          </p:cNvSpPr>
          <p:nvPr/>
        </p:nvSpPr>
        <p:spPr bwMode="auto">
          <a:xfrm>
            <a:off x="660400" y="5024438"/>
            <a:ext cx="76962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altLang="en-US" dirty="0">
                <a:latin typeface="Times New Roman" pitchFamily="18" charset="0"/>
              </a:rPr>
              <a:t>Annual Gift Tax Exclusions (2013/2014):       </a:t>
            </a:r>
            <a:r>
              <a:rPr lang="en-US" altLang="en-US" b="1" dirty="0">
                <a:solidFill>
                  <a:schemeClr val="hlink"/>
                </a:solidFill>
                <a:latin typeface="Times New Roman" pitchFamily="18" charset="0"/>
              </a:rPr>
              <a:t>$14,000</a:t>
            </a:r>
            <a:r>
              <a:rPr lang="en-US" altLang="en-US" sz="1600" b="1" dirty="0">
                <a:solidFill>
                  <a:schemeClr val="hlink"/>
                </a:solidFill>
                <a:latin typeface="Times New Roman" pitchFamily="18" charset="0"/>
              </a:rPr>
              <a:t>***</a:t>
            </a:r>
          </a:p>
        </p:txBody>
      </p:sp>
      <p:sp>
        <p:nvSpPr>
          <p:cNvPr id="8198" name="Text Box 6"/>
          <p:cNvSpPr txBox="1">
            <a:spLocks noChangeArrowheads="1"/>
          </p:cNvSpPr>
          <p:nvPr/>
        </p:nvSpPr>
        <p:spPr bwMode="auto">
          <a:xfrm>
            <a:off x="152400" y="914400"/>
            <a:ext cx="8991600"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tLang="en-US" sz="2200" b="1" dirty="0" smtClean="0">
                <a:solidFill>
                  <a:schemeClr val="tx2"/>
                </a:solidFill>
                <a:latin typeface="Arial Narrow" pitchFamily="34" charset="0"/>
              </a:rPr>
              <a:t>“Permanent” </a:t>
            </a:r>
            <a:r>
              <a:rPr lang="en-US" altLang="en-US" sz="2200" b="1" dirty="0">
                <a:solidFill>
                  <a:schemeClr val="tx2"/>
                </a:solidFill>
                <a:latin typeface="Arial Narrow" pitchFamily="34" charset="0"/>
              </a:rPr>
              <a:t>change to 40% tax rate, Exemption $5 million, indexed from 2010</a:t>
            </a:r>
          </a:p>
        </p:txBody>
      </p:sp>
      <p:sp>
        <p:nvSpPr>
          <p:cNvPr id="8199" name="Text Box 8"/>
          <p:cNvSpPr txBox="1">
            <a:spLocks noChangeArrowheads="1"/>
          </p:cNvSpPr>
          <p:nvPr/>
        </p:nvSpPr>
        <p:spPr bwMode="auto">
          <a:xfrm>
            <a:off x="457200" y="5486400"/>
            <a:ext cx="8458200" cy="1218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90000"/>
              </a:lnSpc>
              <a:spcBef>
                <a:spcPct val="15000"/>
              </a:spcBef>
            </a:pPr>
            <a:endParaRPr lang="en-US" altLang="en-US" sz="1600" dirty="0"/>
          </a:p>
          <a:p>
            <a:pPr>
              <a:lnSpc>
                <a:spcPct val="90000"/>
              </a:lnSpc>
              <a:spcBef>
                <a:spcPts val="1800"/>
              </a:spcBef>
            </a:pPr>
            <a:r>
              <a:rPr lang="en-US" altLang="en-US" sz="1600" dirty="0"/>
              <a:t>** ATRA 2012 provides for indexing of Gift, Estate and GSTT exemptions</a:t>
            </a:r>
          </a:p>
          <a:p>
            <a:pPr>
              <a:lnSpc>
                <a:spcPct val="90000"/>
              </a:lnSpc>
              <a:spcBef>
                <a:spcPts val="1800"/>
              </a:spcBef>
            </a:pPr>
            <a:r>
              <a:rPr lang="en-US" altLang="en-US" sz="1600" dirty="0"/>
              <a:t>*** indexed for inflation </a:t>
            </a:r>
          </a:p>
        </p:txBody>
      </p:sp>
      <p:sp>
        <p:nvSpPr>
          <p:cNvPr id="2" name="TextBox 1"/>
          <p:cNvSpPr txBox="1"/>
          <p:nvPr/>
        </p:nvSpPr>
        <p:spPr>
          <a:xfrm>
            <a:off x="660400" y="5405235"/>
            <a:ext cx="6781800" cy="460375"/>
          </a:xfrm>
          <a:prstGeom prst="rect">
            <a:avLst/>
          </a:prstGeom>
          <a:noFill/>
        </p:spPr>
        <p:txBody>
          <a:bodyPr>
            <a:spAutoFit/>
          </a:bodyPr>
          <a:lstStyle/>
          <a:p>
            <a:pPr>
              <a:defRPr/>
            </a:pPr>
            <a:r>
              <a:rPr lang="en-US" sz="2200" dirty="0">
                <a:solidFill>
                  <a:srgbClr val="0070C0"/>
                </a:solidFill>
                <a:latin typeface="+mn-lt"/>
                <a:cs typeface="Arial" pitchFamily="34" charset="0"/>
              </a:rPr>
              <a:t>Portability made </a:t>
            </a:r>
            <a:r>
              <a:rPr lang="en-US" sz="2200" dirty="0">
                <a:solidFill>
                  <a:srgbClr val="0070C0"/>
                </a:solidFill>
                <a:latin typeface="Times New Roman" pitchFamily="18" charset="0"/>
                <a:cs typeface="Times New Roman" pitchFamily="18" charset="0"/>
              </a:rPr>
              <a:t>permanent</a:t>
            </a:r>
            <a:r>
              <a:rPr lang="en-US" dirty="0">
                <a:latin typeface="Arial" pitchFamily="34" charset="0"/>
                <a:cs typeface="Arial" pitchFamily="34" charset="0"/>
              </a:rPr>
              <a:t> </a:t>
            </a:r>
          </a:p>
        </p:txBody>
      </p:sp>
    </p:spTree>
    <p:extLst>
      <p:ext uri="{BB962C8B-B14F-4D97-AF65-F5344CB8AC3E}">
        <p14:creationId xmlns:p14="http://schemas.microsoft.com/office/powerpoint/2010/main" val="1583313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11"/>
          </p:nvPr>
        </p:nvSpPr>
        <p:spPr>
          <a:noFill/>
        </p:spPr>
        <p:txBody>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fld id="{15E8137D-B7A7-40DC-BCC3-15E88A7260C0}" type="slidenum">
              <a:rPr lang="en-US" altLang="en-US" sz="1400" smtClean="0"/>
              <a:pPr/>
              <a:t>40</a:t>
            </a:fld>
            <a:endParaRPr lang="en-US" altLang="en-US" sz="1400" smtClean="0"/>
          </a:p>
        </p:txBody>
      </p:sp>
      <p:sp>
        <p:nvSpPr>
          <p:cNvPr id="35843" name="Slide Number Placeholder 4"/>
          <p:cNvSpPr txBox="1">
            <a:spLocks noGrp="1"/>
          </p:cNvSpPr>
          <p:nvPr/>
        </p:nvSpPr>
        <p:spPr bwMode="auto">
          <a:xfrm>
            <a:off x="70866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pPr algn="r"/>
            <a:fld id="{C54BCC8B-5F31-469D-9356-7689C2BAC7CE}" type="slidenum">
              <a:rPr lang="en-US" altLang="en-US" sz="1400"/>
              <a:pPr algn="r"/>
              <a:t>40</a:t>
            </a:fld>
            <a:endParaRPr lang="en-US" altLang="en-US" sz="1400"/>
          </a:p>
        </p:txBody>
      </p:sp>
      <p:sp>
        <p:nvSpPr>
          <p:cNvPr id="35844" name="Rectangle 2"/>
          <p:cNvSpPr>
            <a:spLocks noGrp="1" noChangeArrowheads="1"/>
          </p:cNvSpPr>
          <p:nvPr>
            <p:ph type="title"/>
          </p:nvPr>
        </p:nvSpPr>
        <p:spPr/>
        <p:txBody>
          <a:bodyPr/>
          <a:lstStyle/>
          <a:p>
            <a:pPr eaLnBrk="1" hangingPunct="1"/>
            <a:r>
              <a:rPr lang="en-US" altLang="en-US" dirty="0" smtClean="0"/>
              <a:t>Why are the Grantor Trust Rules So Important?</a:t>
            </a:r>
          </a:p>
        </p:txBody>
      </p:sp>
      <p:sp>
        <p:nvSpPr>
          <p:cNvPr id="35845" name="Rectangle 3"/>
          <p:cNvSpPr>
            <a:spLocks noGrp="1" noChangeArrowheads="1"/>
          </p:cNvSpPr>
          <p:nvPr>
            <p:ph type="body" idx="1"/>
          </p:nvPr>
        </p:nvSpPr>
        <p:spPr>
          <a:xfrm>
            <a:off x="457200" y="1323975"/>
            <a:ext cx="7772400" cy="4783138"/>
          </a:xfrm>
        </p:spPr>
        <p:txBody>
          <a:bodyPr/>
          <a:lstStyle/>
          <a:p>
            <a:pPr eaLnBrk="1" hangingPunct="1">
              <a:defRPr/>
            </a:pPr>
            <a:r>
              <a:rPr lang="en-US" dirty="0">
                <a:cs typeface="Times New Roman" pitchFamily="18" charset="0"/>
              </a:rPr>
              <a:t>Transactions between Grantor and his/her trust are </a:t>
            </a:r>
            <a:r>
              <a:rPr lang="en-US" b="1" dirty="0">
                <a:solidFill>
                  <a:srgbClr val="336600"/>
                </a:solidFill>
                <a:cs typeface="Times New Roman" pitchFamily="18" charset="0"/>
              </a:rPr>
              <a:t>ignored</a:t>
            </a:r>
            <a:r>
              <a:rPr lang="en-US" dirty="0">
                <a:cs typeface="Times New Roman" pitchFamily="18" charset="0"/>
              </a:rPr>
              <a:t> for income tax purposes</a:t>
            </a:r>
            <a:r>
              <a:rPr lang="en-US" dirty="0" smtClean="0">
                <a:cs typeface="Times New Roman" pitchFamily="18" charset="0"/>
              </a:rPr>
              <a:t>.</a:t>
            </a:r>
          </a:p>
          <a:p>
            <a:pPr marL="571500" lvl="1" indent="-114300" eaLnBrk="1" hangingPunct="1">
              <a:buFont typeface="Wingdings" pitchFamily="2" charset="2"/>
              <a:buNone/>
              <a:tabLst>
                <a:tab pos="857250" algn="l"/>
              </a:tabLst>
              <a:defRPr/>
            </a:pPr>
            <a:r>
              <a:rPr lang="en-US" sz="2400" b="1" i="1" dirty="0" smtClean="0">
                <a:cs typeface="Times New Roman" pitchFamily="18" charset="0"/>
              </a:rPr>
              <a:t>· </a:t>
            </a:r>
            <a:r>
              <a:rPr lang="en-US" sz="2400" i="1" dirty="0" smtClean="0">
                <a:cs typeface="Times New Roman" pitchFamily="18" charset="0"/>
              </a:rPr>
              <a:t>Loans </a:t>
            </a:r>
            <a:r>
              <a:rPr lang="en-US" sz="2400" i="1" dirty="0">
                <a:cs typeface="Times New Roman" pitchFamily="18" charset="0"/>
              </a:rPr>
              <a:t>between Grantor and </a:t>
            </a:r>
            <a:r>
              <a:rPr lang="en-US" sz="2400" i="1" dirty="0" smtClean="0">
                <a:cs typeface="Times New Roman" pitchFamily="18" charset="0"/>
              </a:rPr>
              <a:t>Trust - </a:t>
            </a:r>
            <a:r>
              <a:rPr lang="en-US" sz="2400" i="1" dirty="0">
                <a:cs typeface="Times New Roman" pitchFamily="18" charset="0"/>
              </a:rPr>
              <a:t>No taxable income on interest (you can’t loan money to yourself!)</a:t>
            </a:r>
          </a:p>
          <a:p>
            <a:pPr marL="571500" indent="-114300" eaLnBrk="1" hangingPunct="1">
              <a:buFont typeface="Wingdings" pitchFamily="2" charset="2"/>
              <a:buNone/>
              <a:tabLst>
                <a:tab pos="857250" algn="l"/>
              </a:tabLst>
              <a:defRPr/>
            </a:pPr>
            <a:r>
              <a:rPr lang="en-US" sz="2400" b="1" i="1" dirty="0" smtClean="0">
                <a:cs typeface="Times New Roman" pitchFamily="18" charset="0"/>
              </a:rPr>
              <a:t>· </a:t>
            </a:r>
            <a:r>
              <a:rPr lang="en-US" sz="2400" i="1" dirty="0" smtClean="0">
                <a:cs typeface="Times New Roman" pitchFamily="18" charset="0"/>
              </a:rPr>
              <a:t>Sales between Grantor and Trust - No gain on sale</a:t>
            </a:r>
          </a:p>
          <a:p>
            <a:pPr eaLnBrk="1" hangingPunct="1">
              <a:spcAft>
                <a:spcPts val="1200"/>
              </a:spcAft>
              <a:defRPr/>
            </a:pPr>
            <a:r>
              <a:rPr lang="en-US" dirty="0" smtClean="0">
                <a:cs typeface="Times New Roman" pitchFamily="18" charset="0"/>
              </a:rPr>
              <a:t>Taxes on income generated by Grantor Trust are the direct responsibility of Grantor and payment of taxes (income) is not a gift.</a:t>
            </a:r>
          </a:p>
          <a:p>
            <a:pPr eaLnBrk="1" hangingPunct="1">
              <a:defRPr/>
            </a:pPr>
            <a:r>
              <a:rPr lang="en-US" dirty="0" smtClean="0">
                <a:cs typeface="Times New Roman" pitchFamily="18" charset="0"/>
              </a:rPr>
              <a:t>Grantor Trust are allowable owners of “S” </a:t>
            </a:r>
            <a:r>
              <a:rPr lang="en-US" dirty="0" err="1" smtClean="0">
                <a:cs typeface="Times New Roman" pitchFamily="18" charset="0"/>
              </a:rPr>
              <a:t>corp</a:t>
            </a:r>
            <a:r>
              <a:rPr lang="en-US" dirty="0" smtClean="0">
                <a:cs typeface="Times New Roman" pitchFamily="18" charset="0"/>
              </a:rPr>
              <a:t> stock.</a:t>
            </a:r>
          </a:p>
        </p:txBody>
      </p:sp>
      <p:sp>
        <p:nvSpPr>
          <p:cNvPr id="35846" name="Rectangle 6"/>
          <p:cNvSpPr>
            <a:spLocks noChangeArrowheads="1"/>
          </p:cNvSpPr>
          <p:nvPr/>
        </p:nvSpPr>
        <p:spPr bwMode="auto">
          <a:xfrm>
            <a:off x="0" y="909638"/>
            <a:ext cx="18145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r>
              <a:rPr lang="en-US" altLang="en-US" sz="2000" i="1"/>
              <a:t>Grantor Trusts</a:t>
            </a:r>
          </a:p>
        </p:txBody>
      </p:sp>
      <p:sp>
        <p:nvSpPr>
          <p:cNvPr id="35847" name="Footer Placeholder 3"/>
          <p:cNvSpPr>
            <a:spLocks noGrp="1"/>
          </p:cNvSpPr>
          <p:nvPr>
            <p:ph type="ftr" sz="quarter" idx="10"/>
          </p:nvPr>
        </p:nvSpPr>
        <p:spPr>
          <a:xfrm>
            <a:off x="2133600" y="6597650"/>
            <a:ext cx="4648200" cy="280988"/>
          </a:xfrm>
          <a:noFill/>
        </p:spPr>
        <p:txBody>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r>
              <a:rPr lang="en-US" altLang="en-US" sz="1200" i="1" smtClean="0"/>
              <a:t>For Professional Use Only. Not For Use With The Public.</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11"/>
          </p:nvPr>
        </p:nvSpPr>
        <p:spPr>
          <a:noFill/>
        </p:spPr>
        <p:txBody>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fld id="{13BE69BB-8BC5-4847-8A62-4903483BB8CD}" type="slidenum">
              <a:rPr lang="en-US" altLang="en-US" sz="1400" smtClean="0"/>
              <a:pPr/>
              <a:t>41</a:t>
            </a:fld>
            <a:endParaRPr lang="en-US" altLang="en-US" sz="1400" smtClean="0"/>
          </a:p>
        </p:txBody>
      </p:sp>
      <p:sp>
        <p:nvSpPr>
          <p:cNvPr id="16387" name="Slide Number Placeholder 4"/>
          <p:cNvSpPr txBox="1">
            <a:spLocks noGrp="1"/>
          </p:cNvSpPr>
          <p:nvPr/>
        </p:nvSpPr>
        <p:spPr bwMode="auto">
          <a:xfrm>
            <a:off x="70866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pPr algn="r"/>
            <a:fld id="{90C981BC-131F-41F1-8D3F-726C8CE1EEC4}" type="slidenum">
              <a:rPr lang="en-US" altLang="en-US" sz="1400"/>
              <a:pPr algn="r"/>
              <a:t>41</a:t>
            </a:fld>
            <a:endParaRPr lang="en-US" altLang="en-US" sz="1400"/>
          </a:p>
        </p:txBody>
      </p:sp>
      <p:sp>
        <p:nvSpPr>
          <p:cNvPr id="16388" name="Rectangle 2"/>
          <p:cNvSpPr>
            <a:spLocks noGrp="1" noChangeArrowheads="1"/>
          </p:cNvSpPr>
          <p:nvPr>
            <p:ph type="title"/>
          </p:nvPr>
        </p:nvSpPr>
        <p:spPr/>
        <p:txBody>
          <a:bodyPr/>
          <a:lstStyle/>
          <a:p>
            <a:pPr eaLnBrk="1" hangingPunct="1"/>
            <a:r>
              <a:rPr lang="en-US" altLang="en-US" smtClean="0"/>
              <a:t>Benefits of an Irrevocable Trust</a:t>
            </a:r>
          </a:p>
        </p:txBody>
      </p:sp>
      <p:sp>
        <p:nvSpPr>
          <p:cNvPr id="16389" name="Rectangle 3"/>
          <p:cNvSpPr>
            <a:spLocks noGrp="1" noChangeArrowheads="1"/>
          </p:cNvSpPr>
          <p:nvPr>
            <p:ph type="body" idx="1"/>
          </p:nvPr>
        </p:nvSpPr>
        <p:spPr>
          <a:xfrm>
            <a:off x="442913" y="1295400"/>
            <a:ext cx="8329612" cy="4800600"/>
          </a:xfrm>
        </p:spPr>
        <p:txBody>
          <a:bodyPr/>
          <a:lstStyle/>
          <a:p>
            <a:pPr eaLnBrk="1" hangingPunct="1">
              <a:spcBef>
                <a:spcPct val="0"/>
              </a:spcBef>
              <a:spcAft>
                <a:spcPts val="600"/>
              </a:spcAft>
            </a:pPr>
            <a:r>
              <a:rPr lang="en-US" altLang="en-US" sz="2400" dirty="0" smtClean="0"/>
              <a:t>Facilitates gifting</a:t>
            </a:r>
          </a:p>
          <a:p>
            <a:pPr eaLnBrk="1" hangingPunct="1">
              <a:spcBef>
                <a:spcPct val="0"/>
              </a:spcBef>
              <a:spcAft>
                <a:spcPts val="600"/>
              </a:spcAft>
            </a:pPr>
            <a:r>
              <a:rPr lang="en-US" altLang="en-US" sz="2400" dirty="0" smtClean="0"/>
              <a:t>Removes property from taxable estate of Donor and spouse</a:t>
            </a:r>
          </a:p>
          <a:p>
            <a:pPr eaLnBrk="1" hangingPunct="1">
              <a:spcBef>
                <a:spcPct val="0"/>
              </a:spcBef>
              <a:spcAft>
                <a:spcPts val="600"/>
              </a:spcAft>
            </a:pPr>
            <a:r>
              <a:rPr lang="en-US" altLang="en-US" sz="2400" dirty="0" smtClean="0"/>
              <a:t>Provides creditor protection if properly drafted</a:t>
            </a:r>
          </a:p>
          <a:p>
            <a:pPr lvl="1" eaLnBrk="1" hangingPunct="1">
              <a:spcBef>
                <a:spcPct val="0"/>
              </a:spcBef>
              <a:spcAft>
                <a:spcPts val="1200"/>
              </a:spcAft>
              <a:buFont typeface="Courier New" panose="02070309020205020404" pitchFamily="49" charset="0"/>
              <a:buChar char="o"/>
            </a:pPr>
            <a:r>
              <a:rPr lang="en-US" altLang="en-US" i="1" dirty="0" smtClean="0"/>
              <a:t>Creditors of both the Grantor and the trust beneficiaries</a:t>
            </a:r>
          </a:p>
          <a:p>
            <a:pPr eaLnBrk="1" hangingPunct="1">
              <a:spcBef>
                <a:spcPct val="0"/>
              </a:spcBef>
              <a:spcAft>
                <a:spcPts val="600"/>
              </a:spcAft>
            </a:pPr>
            <a:r>
              <a:rPr lang="en-US" altLang="en-US" sz="2400" dirty="0" smtClean="0"/>
              <a:t>The appreciation of gifted assets is removed from the estate</a:t>
            </a:r>
          </a:p>
          <a:p>
            <a:pPr eaLnBrk="1" hangingPunct="1">
              <a:spcBef>
                <a:spcPct val="0"/>
              </a:spcBef>
              <a:spcAft>
                <a:spcPts val="600"/>
              </a:spcAft>
            </a:pPr>
            <a:r>
              <a:rPr lang="en-US" altLang="en-US" sz="2400" dirty="0" smtClean="0"/>
              <a:t>Creates potential management efficiency</a:t>
            </a:r>
          </a:p>
          <a:p>
            <a:pPr eaLnBrk="1" hangingPunct="1">
              <a:spcBef>
                <a:spcPct val="0"/>
              </a:spcBef>
              <a:spcAft>
                <a:spcPts val="600"/>
              </a:spcAft>
            </a:pPr>
            <a:r>
              <a:rPr lang="en-US" altLang="en-US" sz="2400" dirty="0" smtClean="0"/>
              <a:t>Control disposition of property for “protection” of beneficiaries</a:t>
            </a:r>
          </a:p>
          <a:p>
            <a:pPr eaLnBrk="1" hangingPunct="1">
              <a:spcBef>
                <a:spcPct val="0"/>
              </a:spcBef>
              <a:spcAft>
                <a:spcPts val="600"/>
              </a:spcAft>
            </a:pPr>
            <a:r>
              <a:rPr lang="en-US" altLang="en-US" sz="2400" dirty="0" smtClean="0"/>
              <a:t>Not affected by ATRA, but this is an ongoing Congressional revenue-raising target.</a:t>
            </a:r>
          </a:p>
        </p:txBody>
      </p:sp>
      <p:sp>
        <p:nvSpPr>
          <p:cNvPr id="16390" name="Rectangle 7"/>
          <p:cNvSpPr>
            <a:spLocks noChangeArrowheads="1"/>
          </p:cNvSpPr>
          <p:nvPr/>
        </p:nvSpPr>
        <p:spPr bwMode="auto">
          <a:xfrm>
            <a:off x="0" y="909638"/>
            <a:ext cx="2193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r>
              <a:rPr lang="en-US" altLang="en-US" sz="2000" i="1"/>
              <a:t>“Defective” Trusts</a:t>
            </a:r>
            <a:endParaRPr lang="en-US" altLang="en-US" sz="2000" i="1">
              <a:solidFill>
                <a:srgbClr val="FF0000"/>
              </a:solidFill>
            </a:endParaRPr>
          </a:p>
        </p:txBody>
      </p:sp>
      <p:sp>
        <p:nvSpPr>
          <p:cNvPr id="16391" name="Footer Placeholder 3"/>
          <p:cNvSpPr>
            <a:spLocks noGrp="1"/>
          </p:cNvSpPr>
          <p:nvPr>
            <p:ph type="ftr" sz="quarter" idx="10"/>
          </p:nvPr>
        </p:nvSpPr>
        <p:spPr>
          <a:xfrm>
            <a:off x="2133600" y="6597650"/>
            <a:ext cx="4648200" cy="280988"/>
          </a:xfrm>
          <a:noFill/>
        </p:spPr>
        <p:txBody>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r>
              <a:rPr lang="en-US" altLang="en-US" sz="1200" i="1" smtClean="0"/>
              <a:t>For Professional Use Only. Not For Use With The Public.</a:t>
            </a:r>
          </a:p>
        </p:txBody>
      </p:sp>
    </p:spTree>
    <p:extLst>
      <p:ext uri="{BB962C8B-B14F-4D97-AF65-F5344CB8AC3E}">
        <p14:creationId xmlns:p14="http://schemas.microsoft.com/office/powerpoint/2010/main" val="2776639524"/>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11"/>
          </p:nvPr>
        </p:nvSpPr>
        <p:spPr>
          <a:noFill/>
        </p:spPr>
        <p:txBody>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fld id="{BAA070B5-D98B-4808-AB3C-93BC43D0812D}" type="slidenum">
              <a:rPr lang="en-US" altLang="en-US" sz="1400" smtClean="0"/>
              <a:pPr/>
              <a:t>42</a:t>
            </a:fld>
            <a:endParaRPr lang="en-US" altLang="en-US" sz="1400" smtClean="0"/>
          </a:p>
        </p:txBody>
      </p:sp>
      <p:sp>
        <p:nvSpPr>
          <p:cNvPr id="17411" name="Slide Number Placeholder 4"/>
          <p:cNvSpPr txBox="1">
            <a:spLocks noGrp="1"/>
          </p:cNvSpPr>
          <p:nvPr/>
        </p:nvSpPr>
        <p:spPr bwMode="auto">
          <a:xfrm>
            <a:off x="70866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pPr algn="r"/>
            <a:fld id="{70F3B89B-5D44-4089-8E4F-9580D51D8C3C}" type="slidenum">
              <a:rPr lang="en-US" altLang="en-US" sz="1400"/>
              <a:pPr algn="r"/>
              <a:t>42</a:t>
            </a:fld>
            <a:endParaRPr lang="en-US" altLang="en-US" sz="1400"/>
          </a:p>
        </p:txBody>
      </p:sp>
      <p:sp>
        <p:nvSpPr>
          <p:cNvPr id="17412" name="Rectangle 2"/>
          <p:cNvSpPr>
            <a:spLocks noGrp="1" noChangeArrowheads="1"/>
          </p:cNvSpPr>
          <p:nvPr>
            <p:ph type="title" idx="4294967295"/>
          </p:nvPr>
        </p:nvSpPr>
        <p:spPr>
          <a:xfrm>
            <a:off x="457200" y="228600"/>
            <a:ext cx="7772400" cy="533400"/>
          </a:xfrm>
        </p:spPr>
        <p:txBody>
          <a:bodyPr/>
          <a:lstStyle/>
          <a:p>
            <a:pPr eaLnBrk="1" hangingPunct="1"/>
            <a:r>
              <a:rPr lang="en-US" altLang="en-US" smtClean="0"/>
              <a:t>Benefits of an Irrevocable Trust – “Safety Valves”</a:t>
            </a:r>
          </a:p>
        </p:txBody>
      </p:sp>
      <p:sp>
        <p:nvSpPr>
          <p:cNvPr id="17413" name="Rectangle 3"/>
          <p:cNvSpPr>
            <a:spLocks noGrp="1" noChangeArrowheads="1"/>
          </p:cNvSpPr>
          <p:nvPr>
            <p:ph type="body" idx="4294967295"/>
          </p:nvPr>
        </p:nvSpPr>
        <p:spPr>
          <a:xfrm>
            <a:off x="390525" y="1209675"/>
            <a:ext cx="8277225" cy="5029200"/>
          </a:xfrm>
        </p:spPr>
        <p:txBody>
          <a:bodyPr/>
          <a:lstStyle/>
          <a:p>
            <a:pPr eaLnBrk="1" hangingPunct="1">
              <a:spcBef>
                <a:spcPct val="0"/>
              </a:spcBef>
              <a:spcAft>
                <a:spcPts val="600"/>
              </a:spcAft>
            </a:pPr>
            <a:r>
              <a:rPr lang="en-US" altLang="en-US" sz="2400" dirty="0" smtClean="0"/>
              <a:t>Spouse of grantor can be a lifetime beneficiary</a:t>
            </a:r>
          </a:p>
          <a:p>
            <a:pPr eaLnBrk="1" hangingPunct="1">
              <a:spcBef>
                <a:spcPct val="0"/>
              </a:spcBef>
              <a:spcAft>
                <a:spcPts val="600"/>
              </a:spcAft>
            </a:pPr>
            <a:r>
              <a:rPr lang="en-US" altLang="en-US" sz="2400" dirty="0" smtClean="0"/>
              <a:t>With an independent trustee, distributions can be discretionary in favor of the spouse</a:t>
            </a:r>
          </a:p>
          <a:p>
            <a:pPr eaLnBrk="1" hangingPunct="1">
              <a:spcBef>
                <a:spcPct val="0"/>
              </a:spcBef>
              <a:spcAft>
                <a:spcPts val="600"/>
              </a:spcAft>
            </a:pPr>
            <a:r>
              <a:rPr lang="en-US" altLang="en-US" sz="2400" dirty="0" smtClean="0"/>
              <a:t>Children can be lifetime beneficiaries</a:t>
            </a:r>
          </a:p>
          <a:p>
            <a:pPr eaLnBrk="1" hangingPunct="1">
              <a:spcBef>
                <a:spcPct val="0"/>
              </a:spcBef>
              <a:spcAft>
                <a:spcPts val="600"/>
              </a:spcAft>
            </a:pPr>
            <a:r>
              <a:rPr lang="en-US" altLang="en-US" sz="2400" dirty="0" smtClean="0"/>
              <a:t>Grantor can hold power to remove and replace trustee* </a:t>
            </a:r>
          </a:p>
          <a:p>
            <a:pPr eaLnBrk="1" hangingPunct="1">
              <a:spcBef>
                <a:spcPct val="0"/>
              </a:spcBef>
              <a:spcAft>
                <a:spcPts val="600"/>
              </a:spcAft>
            </a:pPr>
            <a:r>
              <a:rPr lang="en-US" altLang="en-US" sz="2400" dirty="0" smtClean="0"/>
              <a:t>Grantor can borrow from trust assets*</a:t>
            </a:r>
          </a:p>
          <a:p>
            <a:pPr eaLnBrk="1" hangingPunct="1">
              <a:spcBef>
                <a:spcPct val="0"/>
              </a:spcBef>
              <a:spcAft>
                <a:spcPts val="600"/>
              </a:spcAft>
            </a:pPr>
            <a:r>
              <a:rPr lang="en-US" altLang="en-US" sz="2400" dirty="0" smtClean="0"/>
              <a:t>Grantor can swap assets with trust*</a:t>
            </a:r>
          </a:p>
          <a:p>
            <a:pPr eaLnBrk="1" hangingPunct="1">
              <a:spcBef>
                <a:spcPct val="0"/>
              </a:spcBef>
              <a:spcAft>
                <a:spcPts val="600"/>
              </a:spcAft>
            </a:pPr>
            <a:r>
              <a:rPr lang="en-US" altLang="en-US" sz="2400" dirty="0" smtClean="0"/>
              <a:t>Grantor’s Spouse can hold a limited power of appointment </a:t>
            </a:r>
            <a:r>
              <a:rPr lang="en-US" altLang="en-US" sz="2000" i="1" dirty="0" smtClean="0"/>
              <a:t>(except over a policy on spouse’s life)</a:t>
            </a:r>
            <a:endParaRPr lang="en-US" altLang="en-US" sz="2400" i="1" dirty="0" smtClean="0"/>
          </a:p>
          <a:p>
            <a:pPr eaLnBrk="1" hangingPunct="1">
              <a:spcBef>
                <a:spcPct val="0"/>
              </a:spcBef>
              <a:spcAft>
                <a:spcPts val="1200"/>
              </a:spcAft>
            </a:pPr>
            <a:r>
              <a:rPr lang="en-US" altLang="en-US" sz="2400" dirty="0" smtClean="0"/>
              <a:t>Trust Protector or Special Trustee can be given power to amend trust if in the best interests of the trust beneficiaries</a:t>
            </a:r>
          </a:p>
          <a:p>
            <a:pPr lvl="1" eaLnBrk="1" hangingPunct="1">
              <a:lnSpc>
                <a:spcPct val="125000"/>
              </a:lnSpc>
              <a:spcBef>
                <a:spcPct val="0"/>
              </a:spcBef>
              <a:buFont typeface="Wingdings" pitchFamily="2" charset="2"/>
              <a:buNone/>
            </a:pPr>
            <a:r>
              <a:rPr lang="en-US" altLang="en-US" sz="1400" i="1" dirty="0" smtClean="0"/>
              <a:t>* If trust instrument permits</a:t>
            </a:r>
          </a:p>
        </p:txBody>
      </p:sp>
      <p:sp>
        <p:nvSpPr>
          <p:cNvPr id="17414" name="Rectangle 7"/>
          <p:cNvSpPr>
            <a:spLocks noChangeArrowheads="1"/>
          </p:cNvSpPr>
          <p:nvPr/>
        </p:nvSpPr>
        <p:spPr bwMode="auto">
          <a:xfrm>
            <a:off x="0" y="909638"/>
            <a:ext cx="2193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r>
              <a:rPr lang="en-US" altLang="en-US" sz="2000" i="1"/>
              <a:t>“Defective” Trusts</a:t>
            </a:r>
            <a:endParaRPr lang="en-US" altLang="en-US" sz="2000" i="1">
              <a:solidFill>
                <a:srgbClr val="FF0000"/>
              </a:solidFill>
            </a:endParaRPr>
          </a:p>
        </p:txBody>
      </p:sp>
      <p:sp>
        <p:nvSpPr>
          <p:cNvPr id="17415" name="Footer Placeholder 3"/>
          <p:cNvSpPr>
            <a:spLocks noGrp="1"/>
          </p:cNvSpPr>
          <p:nvPr>
            <p:ph type="ftr" sz="quarter" idx="10"/>
          </p:nvPr>
        </p:nvSpPr>
        <p:spPr>
          <a:xfrm>
            <a:off x="2133600" y="6597650"/>
            <a:ext cx="4648200" cy="280988"/>
          </a:xfrm>
          <a:noFill/>
        </p:spPr>
        <p:txBody>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r>
              <a:rPr lang="en-US" altLang="en-US" sz="1200" i="1" smtClean="0"/>
              <a:t>For Professional Use Only. Not For Use With The Public.</a:t>
            </a:r>
          </a:p>
        </p:txBody>
      </p:sp>
    </p:spTree>
    <p:extLst>
      <p:ext uri="{BB962C8B-B14F-4D97-AF65-F5344CB8AC3E}">
        <p14:creationId xmlns:p14="http://schemas.microsoft.com/office/powerpoint/2010/main" val="2583856248"/>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11"/>
          </p:nvPr>
        </p:nvSpPr>
        <p:spPr>
          <a:noFill/>
        </p:spPr>
        <p:txBody>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fld id="{46A06975-F30D-4C62-A1A9-0A0ABDE61CB9}" type="slidenum">
              <a:rPr lang="en-US" altLang="en-US" sz="1400" smtClean="0"/>
              <a:pPr/>
              <a:t>43</a:t>
            </a:fld>
            <a:endParaRPr lang="en-US" altLang="en-US" sz="1400" smtClean="0"/>
          </a:p>
        </p:txBody>
      </p:sp>
      <p:sp>
        <p:nvSpPr>
          <p:cNvPr id="18435" name="Slide Number Placeholder 4"/>
          <p:cNvSpPr txBox="1">
            <a:spLocks noGrp="1"/>
          </p:cNvSpPr>
          <p:nvPr/>
        </p:nvSpPr>
        <p:spPr bwMode="auto">
          <a:xfrm>
            <a:off x="70866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pPr algn="r"/>
            <a:fld id="{A629D4DF-A310-48B5-A92D-2E7ABB76553F}" type="slidenum">
              <a:rPr lang="en-US" altLang="en-US" sz="1400"/>
              <a:pPr algn="r"/>
              <a:t>43</a:t>
            </a:fld>
            <a:endParaRPr lang="en-US" altLang="en-US" sz="1400"/>
          </a:p>
        </p:txBody>
      </p:sp>
      <p:sp>
        <p:nvSpPr>
          <p:cNvPr id="18436" name="Rectangle 2"/>
          <p:cNvSpPr>
            <a:spLocks noGrp="1" noChangeArrowheads="1"/>
          </p:cNvSpPr>
          <p:nvPr>
            <p:ph type="title"/>
          </p:nvPr>
        </p:nvSpPr>
        <p:spPr>
          <a:xfrm>
            <a:off x="76200" y="152400"/>
            <a:ext cx="8382000" cy="533400"/>
          </a:xfrm>
        </p:spPr>
        <p:txBody>
          <a:bodyPr/>
          <a:lstStyle/>
          <a:p>
            <a:pPr eaLnBrk="1" hangingPunct="1"/>
            <a:r>
              <a:rPr lang="en-US" altLang="en-US" smtClean="0"/>
              <a:t>Assets Replaced by Grantor</a:t>
            </a:r>
          </a:p>
        </p:txBody>
      </p:sp>
      <p:sp>
        <p:nvSpPr>
          <p:cNvPr id="18437" name="Rectangle 3"/>
          <p:cNvSpPr>
            <a:spLocks noGrp="1" noChangeArrowheads="1"/>
          </p:cNvSpPr>
          <p:nvPr>
            <p:ph type="body" idx="1"/>
          </p:nvPr>
        </p:nvSpPr>
        <p:spPr>
          <a:xfrm>
            <a:off x="333375" y="1457325"/>
            <a:ext cx="8391525" cy="4648200"/>
          </a:xfrm>
        </p:spPr>
        <p:txBody>
          <a:bodyPr/>
          <a:lstStyle/>
          <a:p>
            <a:pPr eaLnBrk="1" hangingPunct="1">
              <a:spcBef>
                <a:spcPct val="0"/>
              </a:spcBef>
              <a:spcAft>
                <a:spcPts val="600"/>
              </a:spcAft>
            </a:pPr>
            <a:r>
              <a:rPr lang="en-US" altLang="en-US" sz="2400" dirty="0" smtClean="0"/>
              <a:t>Retained powers that will not typically cause inclusion of trust assets in taxable estate</a:t>
            </a:r>
          </a:p>
          <a:p>
            <a:pPr lvl="1" eaLnBrk="1" hangingPunct="1">
              <a:spcBef>
                <a:spcPct val="0"/>
              </a:spcBef>
              <a:spcAft>
                <a:spcPts val="600"/>
              </a:spcAft>
              <a:buFont typeface="Courier New" panose="02070309020205020404" pitchFamily="49" charset="0"/>
              <a:buChar char="o"/>
            </a:pPr>
            <a:r>
              <a:rPr lang="en-US" altLang="en-US" sz="2100" i="1" dirty="0" smtClean="0"/>
              <a:t>S</a:t>
            </a:r>
            <a:r>
              <a:rPr lang="en-US" altLang="en-US" sz="2100" i="1" dirty="0" smtClean="0">
                <a:cs typeface="Times New Roman" pitchFamily="18" charset="0"/>
              </a:rPr>
              <a:t>everal administrative and income powers</a:t>
            </a:r>
          </a:p>
          <a:p>
            <a:pPr lvl="1" eaLnBrk="1" hangingPunct="1">
              <a:spcBef>
                <a:spcPct val="0"/>
              </a:spcBef>
              <a:spcAft>
                <a:spcPts val="600"/>
              </a:spcAft>
              <a:buFont typeface="Courier New" panose="02070309020205020404" pitchFamily="49" charset="0"/>
              <a:buChar char="o"/>
            </a:pPr>
            <a:r>
              <a:rPr lang="en-US" altLang="en-US" sz="2100" i="1" dirty="0" smtClean="0">
                <a:cs typeface="Times New Roman" pitchFamily="18" charset="0"/>
              </a:rPr>
              <a:t>The power to </a:t>
            </a:r>
            <a:r>
              <a:rPr lang="en-US" altLang="en-US" sz="2100" i="1" dirty="0" smtClean="0">
                <a:solidFill>
                  <a:srgbClr val="336600"/>
                </a:solidFill>
                <a:cs typeface="Times New Roman" pitchFamily="18" charset="0"/>
              </a:rPr>
              <a:t>substitute assets</a:t>
            </a:r>
            <a:r>
              <a:rPr lang="en-US" altLang="en-US" sz="2100" i="1" dirty="0" smtClean="0">
                <a:cs typeface="Times New Roman" pitchFamily="18" charset="0"/>
              </a:rPr>
              <a:t> of value: Revenue Ruling 2011-28 – Provided guidance that this power, even if trust assets include life insurance, will not cause estate tax inclusion.</a:t>
            </a:r>
          </a:p>
          <a:p>
            <a:pPr lvl="1" eaLnBrk="1" hangingPunct="1">
              <a:spcBef>
                <a:spcPct val="0"/>
              </a:spcBef>
              <a:spcAft>
                <a:spcPts val="1200"/>
              </a:spcAft>
              <a:buFont typeface="Courier New" panose="02070309020205020404" pitchFamily="49" charset="0"/>
              <a:buChar char="o"/>
            </a:pPr>
            <a:r>
              <a:rPr lang="en-US" altLang="en-US" sz="2100" i="1" dirty="0" smtClean="0">
                <a:cs typeface="Times New Roman" pitchFamily="18" charset="0"/>
              </a:rPr>
              <a:t>Prior to this Ruling uncertainty existed</a:t>
            </a:r>
          </a:p>
          <a:p>
            <a:pPr eaLnBrk="1" hangingPunct="1">
              <a:spcBef>
                <a:spcPct val="0"/>
              </a:spcBef>
            </a:pPr>
            <a:r>
              <a:rPr lang="en-US" altLang="en-US" sz="2400" dirty="0" smtClean="0">
                <a:cs typeface="Times New Roman" pitchFamily="18" charset="0"/>
              </a:rPr>
              <a:t>This is a useful power as it’s easy to draft into trust and applies to entire trust (income and principal)</a:t>
            </a:r>
          </a:p>
        </p:txBody>
      </p:sp>
      <p:sp>
        <p:nvSpPr>
          <p:cNvPr id="18438" name="Rectangle 7"/>
          <p:cNvSpPr>
            <a:spLocks noChangeArrowheads="1"/>
          </p:cNvSpPr>
          <p:nvPr/>
        </p:nvSpPr>
        <p:spPr bwMode="auto">
          <a:xfrm>
            <a:off x="0" y="909638"/>
            <a:ext cx="5730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r>
              <a:rPr lang="en-US" altLang="en-US" sz="2000" i="1"/>
              <a:t>“Defective” Trusts - IRS Revenue Ruling 2011-28</a:t>
            </a:r>
            <a:endParaRPr lang="en-US" altLang="en-US" sz="2000" i="1">
              <a:solidFill>
                <a:srgbClr val="FF0000"/>
              </a:solidFill>
            </a:endParaRPr>
          </a:p>
        </p:txBody>
      </p:sp>
      <p:sp>
        <p:nvSpPr>
          <p:cNvPr id="18439" name="Footer Placeholder 3"/>
          <p:cNvSpPr>
            <a:spLocks noGrp="1"/>
          </p:cNvSpPr>
          <p:nvPr>
            <p:ph type="ftr" sz="quarter" idx="10"/>
          </p:nvPr>
        </p:nvSpPr>
        <p:spPr>
          <a:xfrm>
            <a:off x="2133600" y="6597650"/>
            <a:ext cx="4648200" cy="280988"/>
          </a:xfrm>
          <a:noFill/>
        </p:spPr>
        <p:txBody>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r>
              <a:rPr lang="en-US" altLang="en-US" sz="1200" i="1" smtClean="0"/>
              <a:t>For Professional Use Only. Not For Use With The Public.</a:t>
            </a:r>
          </a:p>
        </p:txBody>
      </p:sp>
    </p:spTree>
    <p:extLst>
      <p:ext uri="{BB962C8B-B14F-4D97-AF65-F5344CB8AC3E}">
        <p14:creationId xmlns:p14="http://schemas.microsoft.com/office/powerpoint/2010/main" val="52980386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11"/>
          </p:nvPr>
        </p:nvSpPr>
        <p:spPr>
          <a:noFill/>
        </p:spPr>
        <p:txBody>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fld id="{CA6AC0F4-2731-4DE8-85D9-696AC813F873}" type="slidenum">
              <a:rPr lang="en-US" altLang="en-US" sz="1400" smtClean="0"/>
              <a:pPr/>
              <a:t>44</a:t>
            </a:fld>
            <a:endParaRPr lang="en-US" altLang="en-US" sz="1400" smtClean="0"/>
          </a:p>
        </p:txBody>
      </p:sp>
      <p:sp>
        <p:nvSpPr>
          <p:cNvPr id="36867" name="Slide Number Placeholder 4"/>
          <p:cNvSpPr txBox="1">
            <a:spLocks noGrp="1"/>
          </p:cNvSpPr>
          <p:nvPr/>
        </p:nvSpPr>
        <p:spPr bwMode="auto">
          <a:xfrm>
            <a:off x="70866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pPr algn="r"/>
            <a:fld id="{4F8F8975-DD9B-4273-820A-C19737EC256B}" type="slidenum">
              <a:rPr lang="en-US" altLang="en-US" sz="1400"/>
              <a:pPr algn="r"/>
              <a:t>44</a:t>
            </a:fld>
            <a:endParaRPr lang="en-US" altLang="en-US" sz="1400"/>
          </a:p>
        </p:txBody>
      </p:sp>
      <p:sp>
        <p:nvSpPr>
          <p:cNvPr id="36868" name="Rectangle 2"/>
          <p:cNvSpPr>
            <a:spLocks noGrp="1" noChangeArrowheads="1"/>
          </p:cNvSpPr>
          <p:nvPr>
            <p:ph type="title"/>
          </p:nvPr>
        </p:nvSpPr>
        <p:spPr/>
        <p:txBody>
          <a:bodyPr/>
          <a:lstStyle/>
          <a:p>
            <a:pPr eaLnBrk="1" hangingPunct="1"/>
            <a:r>
              <a:rPr lang="en-US" altLang="en-US" dirty="0" smtClean="0"/>
              <a:t>Grantor Trust: Example of Income Taxation</a:t>
            </a:r>
          </a:p>
        </p:txBody>
      </p:sp>
      <p:sp>
        <p:nvSpPr>
          <p:cNvPr id="36869" name="Rectangle 3"/>
          <p:cNvSpPr>
            <a:spLocks noChangeArrowheads="1"/>
          </p:cNvSpPr>
          <p:nvPr/>
        </p:nvSpPr>
        <p:spPr bwMode="auto">
          <a:xfrm>
            <a:off x="457200" y="1371600"/>
            <a:ext cx="1447800" cy="4572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endParaRPr lang="en-US" altLang="en-US"/>
          </a:p>
        </p:txBody>
      </p:sp>
      <p:sp>
        <p:nvSpPr>
          <p:cNvPr id="36870" name="Text Box 4"/>
          <p:cNvSpPr txBox="1">
            <a:spLocks noChangeArrowheads="1"/>
          </p:cNvSpPr>
          <p:nvPr/>
        </p:nvSpPr>
        <p:spPr bwMode="auto">
          <a:xfrm>
            <a:off x="685800" y="1447800"/>
            <a:ext cx="99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228600" indent="-228600">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pPr algn="ctr" eaLnBrk="1" hangingPunct="1">
              <a:spcBef>
                <a:spcPct val="50000"/>
              </a:spcBef>
              <a:buFont typeface="Wingdings" pitchFamily="2" charset="2"/>
              <a:buNone/>
            </a:pPr>
            <a:r>
              <a:rPr lang="en-US" altLang="en-US" sz="1800">
                <a:solidFill>
                  <a:srgbClr val="00183D"/>
                </a:solidFill>
                <a:latin typeface="Times New Roman" pitchFamily="18" charset="0"/>
              </a:rPr>
              <a:t>IRS</a:t>
            </a:r>
          </a:p>
        </p:txBody>
      </p:sp>
      <p:sp>
        <p:nvSpPr>
          <p:cNvPr id="36871" name="Rectangle 5"/>
          <p:cNvSpPr>
            <a:spLocks noChangeArrowheads="1"/>
          </p:cNvSpPr>
          <p:nvPr/>
        </p:nvSpPr>
        <p:spPr bwMode="auto">
          <a:xfrm>
            <a:off x="3505200" y="1371600"/>
            <a:ext cx="2057400" cy="4572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endParaRPr lang="en-US" altLang="en-US"/>
          </a:p>
        </p:txBody>
      </p:sp>
      <p:sp>
        <p:nvSpPr>
          <p:cNvPr id="36872" name="Text Box 6"/>
          <p:cNvSpPr txBox="1">
            <a:spLocks noChangeArrowheads="1"/>
          </p:cNvSpPr>
          <p:nvPr/>
        </p:nvSpPr>
        <p:spPr bwMode="auto">
          <a:xfrm>
            <a:off x="3505200" y="1447800"/>
            <a:ext cx="1981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228600" indent="-228600">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pPr eaLnBrk="1" hangingPunct="1">
              <a:spcBef>
                <a:spcPct val="50000"/>
              </a:spcBef>
              <a:buFont typeface="Wingdings" pitchFamily="2" charset="2"/>
              <a:buNone/>
            </a:pPr>
            <a:r>
              <a:rPr lang="en-US" altLang="en-US" sz="1800">
                <a:solidFill>
                  <a:srgbClr val="00183D"/>
                </a:solidFill>
                <a:latin typeface="Times New Roman" pitchFamily="18" charset="0"/>
              </a:rPr>
              <a:t>Individual Grantor</a:t>
            </a:r>
          </a:p>
        </p:txBody>
      </p:sp>
      <p:sp>
        <p:nvSpPr>
          <p:cNvPr id="36873" name="Text Box 7"/>
          <p:cNvSpPr txBox="1">
            <a:spLocks noChangeArrowheads="1"/>
          </p:cNvSpPr>
          <p:nvPr/>
        </p:nvSpPr>
        <p:spPr bwMode="auto">
          <a:xfrm>
            <a:off x="6019800" y="2667000"/>
            <a:ext cx="2362200" cy="66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228600" indent="-228600">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pPr algn="ctr" eaLnBrk="1" hangingPunct="1">
              <a:lnSpc>
                <a:spcPct val="80000"/>
              </a:lnSpc>
              <a:spcBef>
                <a:spcPct val="50000"/>
              </a:spcBef>
              <a:buFont typeface="Wingdings" pitchFamily="2" charset="2"/>
              <a:buNone/>
            </a:pPr>
            <a:r>
              <a:rPr lang="en-US" altLang="en-US" sz="1800">
                <a:solidFill>
                  <a:srgbClr val="00183D"/>
                </a:solidFill>
                <a:latin typeface="Times New Roman" pitchFamily="18" charset="0"/>
              </a:rPr>
              <a:t>Taxes Attributed by</a:t>
            </a:r>
          </a:p>
          <a:p>
            <a:pPr algn="ctr" eaLnBrk="1" hangingPunct="1">
              <a:lnSpc>
                <a:spcPct val="80000"/>
              </a:lnSpc>
              <a:spcBef>
                <a:spcPct val="50000"/>
              </a:spcBef>
              <a:buFont typeface="Wingdings" pitchFamily="2" charset="2"/>
              <a:buNone/>
            </a:pPr>
            <a:r>
              <a:rPr lang="en-US" altLang="en-US" sz="1800">
                <a:solidFill>
                  <a:srgbClr val="00183D"/>
                </a:solidFill>
                <a:latin typeface="Times New Roman" pitchFamily="18" charset="0"/>
              </a:rPr>
              <a:t> Grantor Trust Rules</a:t>
            </a:r>
          </a:p>
        </p:txBody>
      </p:sp>
      <p:sp>
        <p:nvSpPr>
          <p:cNvPr id="36874" name="Line 8"/>
          <p:cNvSpPr>
            <a:spLocks noChangeShapeType="1"/>
          </p:cNvSpPr>
          <p:nvPr/>
        </p:nvSpPr>
        <p:spPr bwMode="auto">
          <a:xfrm flipV="1">
            <a:off x="7162800" y="1600200"/>
            <a:ext cx="0" cy="1066800"/>
          </a:xfrm>
          <a:prstGeom prst="line">
            <a:avLst/>
          </a:prstGeom>
          <a:noFill/>
          <a:ln w="254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875" name="Line 9"/>
          <p:cNvSpPr>
            <a:spLocks noChangeShapeType="1"/>
          </p:cNvSpPr>
          <p:nvPr/>
        </p:nvSpPr>
        <p:spPr bwMode="auto">
          <a:xfrm flipH="1">
            <a:off x="5562600" y="1524000"/>
            <a:ext cx="1600200" cy="0"/>
          </a:xfrm>
          <a:prstGeom prst="line">
            <a:avLst/>
          </a:prstGeom>
          <a:noFill/>
          <a:ln w="254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876" name="AutoShape 10"/>
          <p:cNvSpPr>
            <a:spLocks noChangeArrowheads="1"/>
          </p:cNvSpPr>
          <p:nvPr/>
        </p:nvSpPr>
        <p:spPr bwMode="auto">
          <a:xfrm>
            <a:off x="3200400" y="2209800"/>
            <a:ext cx="3200400" cy="2362200"/>
          </a:xfrm>
          <a:prstGeom prst="triangle">
            <a:avLst>
              <a:gd name="adj" fmla="val 50000"/>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endParaRPr lang="en-US" altLang="en-US"/>
          </a:p>
        </p:txBody>
      </p:sp>
      <p:sp>
        <p:nvSpPr>
          <p:cNvPr id="36877" name="Oval 11"/>
          <p:cNvSpPr>
            <a:spLocks noChangeArrowheads="1"/>
          </p:cNvSpPr>
          <p:nvPr/>
        </p:nvSpPr>
        <p:spPr bwMode="auto">
          <a:xfrm>
            <a:off x="2933700" y="4867275"/>
            <a:ext cx="3733800" cy="1009650"/>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endParaRPr lang="en-US" altLang="en-US"/>
          </a:p>
        </p:txBody>
      </p:sp>
      <p:sp>
        <p:nvSpPr>
          <p:cNvPr id="36878" name="Line 12"/>
          <p:cNvSpPr>
            <a:spLocks noChangeShapeType="1"/>
          </p:cNvSpPr>
          <p:nvPr/>
        </p:nvSpPr>
        <p:spPr bwMode="auto">
          <a:xfrm flipV="1">
            <a:off x="4800600" y="4572000"/>
            <a:ext cx="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879" name="Text Box 13"/>
          <p:cNvSpPr txBox="1">
            <a:spLocks noChangeArrowheads="1"/>
          </p:cNvSpPr>
          <p:nvPr/>
        </p:nvSpPr>
        <p:spPr bwMode="auto">
          <a:xfrm>
            <a:off x="3621088" y="4953000"/>
            <a:ext cx="2362200"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228600" indent="-228600">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pPr algn="ctr" eaLnBrk="1" hangingPunct="1">
              <a:spcBef>
                <a:spcPct val="50000"/>
              </a:spcBef>
              <a:buFont typeface="Wingdings" pitchFamily="2" charset="2"/>
              <a:buNone/>
            </a:pPr>
            <a:r>
              <a:rPr lang="en-US" altLang="en-US" sz="1800">
                <a:solidFill>
                  <a:srgbClr val="00183D"/>
                </a:solidFill>
                <a:latin typeface="Times New Roman" pitchFamily="18" charset="0"/>
              </a:rPr>
              <a:t>Assets generating $100</a:t>
            </a:r>
            <a:br>
              <a:rPr lang="en-US" altLang="en-US" sz="1800">
                <a:solidFill>
                  <a:srgbClr val="00183D"/>
                </a:solidFill>
                <a:latin typeface="Times New Roman" pitchFamily="18" charset="0"/>
              </a:rPr>
            </a:br>
            <a:r>
              <a:rPr lang="en-US" altLang="en-US" sz="1800">
                <a:solidFill>
                  <a:srgbClr val="00183D"/>
                </a:solidFill>
                <a:latin typeface="Times New Roman" pitchFamily="18" charset="0"/>
              </a:rPr>
              <a:t> of ordinary income on Trust assets</a:t>
            </a:r>
          </a:p>
        </p:txBody>
      </p:sp>
      <p:sp>
        <p:nvSpPr>
          <p:cNvPr id="36881" name="Line 15"/>
          <p:cNvSpPr>
            <a:spLocks noChangeShapeType="1"/>
          </p:cNvSpPr>
          <p:nvPr/>
        </p:nvSpPr>
        <p:spPr bwMode="auto">
          <a:xfrm flipH="1">
            <a:off x="1905000" y="1524000"/>
            <a:ext cx="1600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882" name="Text Box 16"/>
          <p:cNvSpPr txBox="1">
            <a:spLocks noChangeArrowheads="1"/>
          </p:cNvSpPr>
          <p:nvPr/>
        </p:nvSpPr>
        <p:spPr bwMode="auto">
          <a:xfrm>
            <a:off x="4114800" y="2971800"/>
            <a:ext cx="1295400" cy="160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228600" indent="-228600">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pPr algn="ctr" eaLnBrk="1" hangingPunct="1">
              <a:spcBef>
                <a:spcPct val="50000"/>
              </a:spcBef>
              <a:buFont typeface="Wingdings" pitchFamily="2" charset="2"/>
              <a:buNone/>
            </a:pPr>
            <a:r>
              <a:rPr lang="en-US" altLang="en-US" sz="1800">
                <a:solidFill>
                  <a:srgbClr val="00183D"/>
                </a:solidFill>
                <a:latin typeface="Times New Roman" pitchFamily="18" charset="0"/>
              </a:rPr>
              <a:t>Irrevocable</a:t>
            </a:r>
          </a:p>
          <a:p>
            <a:pPr algn="ctr" eaLnBrk="1" hangingPunct="1">
              <a:spcBef>
                <a:spcPct val="50000"/>
              </a:spcBef>
              <a:buFont typeface="Wingdings" pitchFamily="2" charset="2"/>
              <a:buNone/>
            </a:pPr>
            <a:r>
              <a:rPr lang="en-US" altLang="en-US" sz="1800">
                <a:solidFill>
                  <a:srgbClr val="00183D"/>
                </a:solidFill>
                <a:latin typeface="Times New Roman" pitchFamily="18" charset="0"/>
              </a:rPr>
              <a:t>Grantor </a:t>
            </a:r>
          </a:p>
          <a:p>
            <a:pPr algn="ctr" eaLnBrk="1" hangingPunct="1">
              <a:spcBef>
                <a:spcPct val="50000"/>
              </a:spcBef>
              <a:buFont typeface="Wingdings" pitchFamily="2" charset="2"/>
              <a:buNone/>
            </a:pPr>
            <a:r>
              <a:rPr lang="en-US" altLang="en-US" sz="1800">
                <a:solidFill>
                  <a:srgbClr val="00183D"/>
                </a:solidFill>
                <a:latin typeface="Times New Roman" pitchFamily="18" charset="0"/>
              </a:rPr>
              <a:t>Trust</a:t>
            </a:r>
          </a:p>
          <a:p>
            <a:pPr algn="ctr" eaLnBrk="1" hangingPunct="1">
              <a:spcBef>
                <a:spcPct val="50000"/>
              </a:spcBef>
              <a:buFont typeface="Wingdings" pitchFamily="2" charset="2"/>
              <a:buNone/>
            </a:pPr>
            <a:r>
              <a:rPr lang="en-US" altLang="en-US" sz="1800">
                <a:solidFill>
                  <a:srgbClr val="00183D"/>
                </a:solidFill>
                <a:latin typeface="Times New Roman" pitchFamily="18" charset="0"/>
              </a:rPr>
              <a:t>$100 Cash</a:t>
            </a:r>
          </a:p>
        </p:txBody>
      </p:sp>
      <p:sp>
        <p:nvSpPr>
          <p:cNvPr id="36883" name="Text Box 17"/>
          <p:cNvSpPr txBox="1">
            <a:spLocks noChangeArrowheads="1"/>
          </p:cNvSpPr>
          <p:nvPr/>
        </p:nvSpPr>
        <p:spPr bwMode="auto">
          <a:xfrm>
            <a:off x="457200" y="2286000"/>
            <a:ext cx="30480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228600" indent="-228600">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pPr eaLnBrk="1" hangingPunct="1">
              <a:spcBef>
                <a:spcPct val="50000"/>
              </a:spcBef>
              <a:buFont typeface="Wingdings" pitchFamily="2" charset="2"/>
              <a:buChar char="§"/>
            </a:pPr>
            <a:endParaRPr lang="en-US" altLang="en-US" sz="2200">
              <a:solidFill>
                <a:srgbClr val="00183D"/>
              </a:solidFill>
              <a:latin typeface="Times New Roman" pitchFamily="18" charset="0"/>
            </a:endParaRPr>
          </a:p>
        </p:txBody>
      </p:sp>
      <p:sp>
        <p:nvSpPr>
          <p:cNvPr id="36884" name="Text Box 18"/>
          <p:cNvSpPr txBox="1">
            <a:spLocks noChangeArrowheads="1"/>
          </p:cNvSpPr>
          <p:nvPr/>
        </p:nvSpPr>
        <p:spPr bwMode="auto">
          <a:xfrm>
            <a:off x="914400" y="2057400"/>
            <a:ext cx="3276600" cy="66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228600" indent="-228600">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pPr algn="ctr" eaLnBrk="1" hangingPunct="1">
              <a:lnSpc>
                <a:spcPct val="80000"/>
              </a:lnSpc>
              <a:spcBef>
                <a:spcPct val="50000"/>
              </a:spcBef>
              <a:buFont typeface="Wingdings" pitchFamily="2" charset="2"/>
              <a:buNone/>
            </a:pPr>
            <a:r>
              <a:rPr lang="en-US" altLang="en-US" sz="1800">
                <a:solidFill>
                  <a:srgbClr val="00183D"/>
                </a:solidFill>
                <a:latin typeface="Times New Roman" pitchFamily="18" charset="0"/>
              </a:rPr>
              <a:t>Payment of income taxes $35.00</a:t>
            </a:r>
          </a:p>
          <a:p>
            <a:pPr algn="ctr" eaLnBrk="1" hangingPunct="1">
              <a:lnSpc>
                <a:spcPct val="80000"/>
              </a:lnSpc>
              <a:spcBef>
                <a:spcPct val="50000"/>
              </a:spcBef>
              <a:buFont typeface="Wingdings" pitchFamily="2" charset="2"/>
              <a:buNone/>
            </a:pPr>
            <a:r>
              <a:rPr lang="en-US" altLang="en-US" sz="1800">
                <a:solidFill>
                  <a:srgbClr val="00183D"/>
                </a:solidFill>
                <a:latin typeface="Times New Roman" pitchFamily="18" charset="0"/>
              </a:rPr>
              <a:t>(assume 35% tax rate).</a:t>
            </a:r>
          </a:p>
        </p:txBody>
      </p:sp>
      <p:sp>
        <p:nvSpPr>
          <p:cNvPr id="36885" name="Text Box 19"/>
          <p:cNvSpPr txBox="1">
            <a:spLocks noChangeArrowheads="1"/>
          </p:cNvSpPr>
          <p:nvPr/>
        </p:nvSpPr>
        <p:spPr bwMode="auto">
          <a:xfrm>
            <a:off x="838200" y="3276600"/>
            <a:ext cx="3124200" cy="72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228600" indent="-228600">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pPr algn="ctr" eaLnBrk="1" hangingPunct="1">
              <a:lnSpc>
                <a:spcPct val="90000"/>
              </a:lnSpc>
              <a:spcBef>
                <a:spcPct val="50000"/>
              </a:spcBef>
              <a:buFont typeface="Wingdings" pitchFamily="2" charset="2"/>
              <a:buNone/>
            </a:pPr>
            <a:r>
              <a:rPr lang="en-US" altLang="en-US" sz="1800">
                <a:solidFill>
                  <a:srgbClr val="00183D"/>
                </a:solidFill>
                <a:latin typeface="Times New Roman" pitchFamily="18" charset="0"/>
              </a:rPr>
              <a:t>Key Point:  This payment</a:t>
            </a:r>
          </a:p>
          <a:p>
            <a:pPr algn="ctr" eaLnBrk="1" hangingPunct="1">
              <a:lnSpc>
                <a:spcPct val="90000"/>
              </a:lnSpc>
              <a:spcBef>
                <a:spcPct val="50000"/>
              </a:spcBef>
              <a:buFont typeface="Wingdings" pitchFamily="2" charset="2"/>
              <a:buNone/>
            </a:pPr>
            <a:r>
              <a:rPr lang="en-US" altLang="en-US" sz="1800">
                <a:solidFill>
                  <a:srgbClr val="00183D"/>
                </a:solidFill>
                <a:latin typeface="Times New Roman" pitchFamily="18" charset="0"/>
              </a:rPr>
              <a:t> is not a taxable gift!</a:t>
            </a:r>
          </a:p>
        </p:txBody>
      </p:sp>
      <p:sp>
        <p:nvSpPr>
          <p:cNvPr id="36886" name="Line 20"/>
          <p:cNvSpPr>
            <a:spLocks noChangeShapeType="1"/>
          </p:cNvSpPr>
          <p:nvPr/>
        </p:nvSpPr>
        <p:spPr bwMode="auto">
          <a:xfrm>
            <a:off x="2590800" y="2743200"/>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887" name="Line 8"/>
          <p:cNvSpPr>
            <a:spLocks noChangeShapeType="1"/>
          </p:cNvSpPr>
          <p:nvPr/>
        </p:nvSpPr>
        <p:spPr bwMode="auto">
          <a:xfrm flipV="1">
            <a:off x="7162800" y="3348038"/>
            <a:ext cx="0" cy="533400"/>
          </a:xfrm>
          <a:prstGeom prst="line">
            <a:avLst/>
          </a:prstGeom>
          <a:noFill/>
          <a:ln w="254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888" name="Line 8"/>
          <p:cNvSpPr>
            <a:spLocks noChangeShapeType="1"/>
          </p:cNvSpPr>
          <p:nvPr/>
        </p:nvSpPr>
        <p:spPr bwMode="auto">
          <a:xfrm flipV="1">
            <a:off x="6019800" y="3962400"/>
            <a:ext cx="1104900" cy="0"/>
          </a:xfrm>
          <a:prstGeom prst="line">
            <a:avLst/>
          </a:prstGeom>
          <a:noFill/>
          <a:ln w="254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 name="Dodecagon 1"/>
          <p:cNvSpPr/>
          <p:nvPr/>
        </p:nvSpPr>
        <p:spPr bwMode="auto">
          <a:xfrm>
            <a:off x="6167438" y="5091113"/>
            <a:ext cx="336550" cy="204787"/>
          </a:xfrm>
          <a:prstGeom prst="dodecagon">
            <a:avLst/>
          </a:prstGeom>
          <a:noFill/>
          <a:ln w="9525" cap="flat" cmpd="sng" algn="ctr">
            <a:solidFill>
              <a:srgbClr val="FF0000"/>
            </a:solidFill>
            <a:prstDash val="solid"/>
            <a:round/>
            <a:headEnd type="none" w="med" len="med"/>
            <a:tailEnd type="none" w="med" len="med"/>
          </a:ln>
          <a:effectLst/>
          <a:extLst/>
        </p:spPr>
        <p:txBody>
          <a:bodyPr lIns="0" tIns="0" rIns="0" bIns="0"/>
          <a:lstStyle/>
          <a:p>
            <a:pPr algn="ctr">
              <a:defRPr/>
            </a:pPr>
            <a:r>
              <a:rPr lang="en-US" sz="1050" b="1" dirty="0">
                <a:solidFill>
                  <a:srgbClr val="FF0000"/>
                </a:solidFill>
                <a:ea typeface="ＭＳ Ｐゴシック" pitchFamily="48" charset="-128"/>
              </a:rPr>
              <a:t>1</a:t>
            </a:r>
          </a:p>
        </p:txBody>
      </p:sp>
      <p:sp>
        <p:nvSpPr>
          <p:cNvPr id="28" name="Dodecagon 27"/>
          <p:cNvSpPr/>
          <p:nvPr/>
        </p:nvSpPr>
        <p:spPr bwMode="auto">
          <a:xfrm>
            <a:off x="5486400" y="4125913"/>
            <a:ext cx="336550" cy="204787"/>
          </a:xfrm>
          <a:prstGeom prst="dodecagon">
            <a:avLst/>
          </a:prstGeom>
          <a:noFill/>
          <a:ln w="9525" cap="flat" cmpd="sng" algn="ctr">
            <a:solidFill>
              <a:srgbClr val="FF0000"/>
            </a:solidFill>
            <a:prstDash val="solid"/>
            <a:round/>
            <a:headEnd type="none" w="med" len="med"/>
            <a:tailEnd type="none" w="med" len="med"/>
          </a:ln>
          <a:effectLst/>
          <a:extLst/>
        </p:spPr>
        <p:txBody>
          <a:bodyPr lIns="0" tIns="0" rIns="0" bIns="0"/>
          <a:lstStyle/>
          <a:p>
            <a:pPr algn="ctr">
              <a:defRPr/>
            </a:pPr>
            <a:r>
              <a:rPr lang="en-US" sz="1050" b="1" dirty="0">
                <a:solidFill>
                  <a:srgbClr val="FF0000"/>
                </a:solidFill>
                <a:ea typeface="ＭＳ Ｐゴシック" pitchFamily="48" charset="-128"/>
              </a:rPr>
              <a:t>2</a:t>
            </a:r>
          </a:p>
        </p:txBody>
      </p:sp>
      <p:sp>
        <p:nvSpPr>
          <p:cNvPr id="29" name="Dodecagon 28"/>
          <p:cNvSpPr/>
          <p:nvPr/>
        </p:nvSpPr>
        <p:spPr bwMode="auto">
          <a:xfrm>
            <a:off x="6672263" y="2417763"/>
            <a:ext cx="336550" cy="204787"/>
          </a:xfrm>
          <a:prstGeom prst="dodecagon">
            <a:avLst/>
          </a:prstGeom>
          <a:noFill/>
          <a:ln w="9525" cap="flat" cmpd="sng" algn="ctr">
            <a:solidFill>
              <a:srgbClr val="FF0000"/>
            </a:solidFill>
            <a:prstDash val="solid"/>
            <a:round/>
            <a:headEnd type="none" w="med" len="med"/>
            <a:tailEnd type="none" w="med" len="med"/>
          </a:ln>
          <a:effectLst/>
          <a:extLst/>
        </p:spPr>
        <p:txBody>
          <a:bodyPr lIns="0" tIns="0" rIns="0" bIns="0"/>
          <a:lstStyle/>
          <a:p>
            <a:pPr algn="ctr">
              <a:defRPr/>
            </a:pPr>
            <a:r>
              <a:rPr lang="en-US" sz="1050" b="1" dirty="0">
                <a:solidFill>
                  <a:srgbClr val="FF0000"/>
                </a:solidFill>
                <a:ea typeface="ＭＳ Ｐゴシック" pitchFamily="48" charset="-128"/>
              </a:rPr>
              <a:t>3</a:t>
            </a:r>
          </a:p>
        </p:txBody>
      </p:sp>
      <p:sp>
        <p:nvSpPr>
          <p:cNvPr id="30" name="Dodecagon 29"/>
          <p:cNvSpPr/>
          <p:nvPr/>
        </p:nvSpPr>
        <p:spPr bwMode="auto">
          <a:xfrm>
            <a:off x="2590800" y="1600200"/>
            <a:ext cx="336550" cy="204788"/>
          </a:xfrm>
          <a:prstGeom prst="dodecagon">
            <a:avLst/>
          </a:prstGeom>
          <a:noFill/>
          <a:ln w="9525" cap="flat" cmpd="sng" algn="ctr">
            <a:solidFill>
              <a:srgbClr val="FF0000"/>
            </a:solidFill>
            <a:prstDash val="solid"/>
            <a:round/>
            <a:headEnd type="none" w="med" len="med"/>
            <a:tailEnd type="none" w="med" len="med"/>
          </a:ln>
          <a:effectLst/>
          <a:extLst/>
        </p:spPr>
        <p:txBody>
          <a:bodyPr lIns="0" tIns="0" rIns="0" bIns="0"/>
          <a:lstStyle/>
          <a:p>
            <a:pPr algn="ctr">
              <a:defRPr/>
            </a:pPr>
            <a:r>
              <a:rPr lang="en-US" sz="1050" b="1" dirty="0">
                <a:solidFill>
                  <a:srgbClr val="FF0000"/>
                </a:solidFill>
                <a:ea typeface="ＭＳ Ｐゴシック" pitchFamily="48" charset="-128"/>
              </a:rPr>
              <a:t>4</a:t>
            </a:r>
          </a:p>
        </p:txBody>
      </p:sp>
      <p:sp>
        <p:nvSpPr>
          <p:cNvPr id="31" name="Dodecagon 30"/>
          <p:cNvSpPr/>
          <p:nvPr/>
        </p:nvSpPr>
        <p:spPr bwMode="auto">
          <a:xfrm>
            <a:off x="863600" y="3643313"/>
            <a:ext cx="479425" cy="292100"/>
          </a:xfrm>
          <a:prstGeom prst="dodecagon">
            <a:avLst/>
          </a:prstGeom>
          <a:noFill/>
          <a:ln w="28575" cap="flat" cmpd="sng" algn="ctr">
            <a:solidFill>
              <a:srgbClr val="FF0000"/>
            </a:solidFill>
            <a:prstDash val="solid"/>
            <a:round/>
            <a:headEnd type="none" w="med" len="med"/>
            <a:tailEnd type="none" w="med" len="med"/>
          </a:ln>
          <a:effectLst/>
          <a:extLst/>
        </p:spPr>
        <p:txBody>
          <a:bodyPr lIns="0" tIns="0" rIns="0" bIns="0"/>
          <a:lstStyle/>
          <a:p>
            <a:pPr algn="ctr">
              <a:defRPr/>
            </a:pPr>
            <a:r>
              <a:rPr lang="en-US" sz="1400" b="1" dirty="0">
                <a:solidFill>
                  <a:srgbClr val="FF0000"/>
                </a:solidFill>
                <a:ea typeface="ＭＳ Ｐゴシック" pitchFamily="48" charset="-128"/>
              </a:rPr>
              <a:t>5</a:t>
            </a:r>
          </a:p>
        </p:txBody>
      </p:sp>
      <p:sp>
        <p:nvSpPr>
          <p:cNvPr id="36894" name="Footer Placeholder 3"/>
          <p:cNvSpPr txBox="1">
            <a:spLocks/>
          </p:cNvSpPr>
          <p:nvPr/>
        </p:nvSpPr>
        <p:spPr bwMode="auto">
          <a:xfrm>
            <a:off x="2133600" y="6597650"/>
            <a:ext cx="4648200" cy="280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pPr algn="ctr"/>
            <a:r>
              <a:rPr lang="en-US" altLang="en-US" sz="1200" i="1"/>
              <a:t>For Professional Use Only. Not For Use With The Public.</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4"/>
          <p:cNvSpPr>
            <a:spLocks noGrp="1"/>
          </p:cNvSpPr>
          <p:nvPr>
            <p:ph type="sldNum" sz="quarter" idx="11"/>
          </p:nvPr>
        </p:nvSpPr>
        <p:spPr/>
        <p:txBody>
          <a:bodyPr/>
          <a:lstStyle>
            <a:lvl1pPr>
              <a:defRPr sz="2600">
                <a:solidFill>
                  <a:schemeClr val="tx1"/>
                </a:solidFill>
                <a:latin typeface="Times New Roman" pitchFamily="18" charset="0"/>
                <a:ea typeface="ＭＳ Ｐゴシック" pitchFamily="34" charset="-128"/>
              </a:defRPr>
            </a:lvl1pPr>
            <a:lvl2pPr>
              <a:defRPr sz="2000">
                <a:solidFill>
                  <a:schemeClr val="tx1"/>
                </a:solidFill>
                <a:latin typeface="Times New Roman" pitchFamily="18" charset="0"/>
                <a:ea typeface="ＭＳ Ｐゴシック" pitchFamily="34" charset="-128"/>
              </a:defRPr>
            </a:lvl2pPr>
            <a:lvl3pPr>
              <a:defRPr sz="2000">
                <a:solidFill>
                  <a:schemeClr val="tx1"/>
                </a:solidFill>
                <a:latin typeface="Times New Roman" pitchFamily="18" charset="0"/>
                <a:ea typeface="ＭＳ Ｐゴシック" pitchFamily="34" charset="-128"/>
              </a:defRPr>
            </a:lvl3pPr>
            <a:lvl4pPr>
              <a:defRPr sz="2000">
                <a:solidFill>
                  <a:schemeClr val="tx1"/>
                </a:solidFill>
                <a:latin typeface="Times New Roman" pitchFamily="18" charset="0"/>
                <a:ea typeface="ＭＳ Ｐゴシック" pitchFamily="34" charset="-128"/>
              </a:defRPr>
            </a:lvl4pPr>
            <a:lvl5pPr>
              <a:defRPr sz="2000">
                <a:solidFill>
                  <a:schemeClr val="tx1"/>
                </a:solidFill>
                <a:latin typeface="Times New Roman" pitchFamily="18" charset="0"/>
                <a:ea typeface="ＭＳ Ｐゴシック" pitchFamily="34" charset="-128"/>
              </a:defRPr>
            </a:lvl5pPr>
            <a:lvl6pPr eaLnBrk="0" hangingPunct="0">
              <a:defRPr sz="2000">
                <a:solidFill>
                  <a:schemeClr val="tx1"/>
                </a:solidFill>
                <a:latin typeface="Times New Roman" pitchFamily="18" charset="0"/>
                <a:ea typeface="ＭＳ Ｐゴシック" pitchFamily="34" charset="-128"/>
              </a:defRPr>
            </a:lvl6pPr>
            <a:lvl7pPr eaLnBrk="0" hangingPunct="0">
              <a:defRPr sz="2000">
                <a:solidFill>
                  <a:schemeClr val="tx1"/>
                </a:solidFill>
                <a:latin typeface="Times New Roman" pitchFamily="18" charset="0"/>
                <a:ea typeface="ＭＳ Ｐゴシック" pitchFamily="34" charset="-128"/>
              </a:defRPr>
            </a:lvl7pPr>
            <a:lvl8pPr eaLnBrk="0" hangingPunct="0">
              <a:defRPr sz="2000">
                <a:solidFill>
                  <a:schemeClr val="tx1"/>
                </a:solidFill>
                <a:latin typeface="Times New Roman" pitchFamily="18" charset="0"/>
                <a:ea typeface="ＭＳ Ｐゴシック" pitchFamily="34" charset="-128"/>
              </a:defRPr>
            </a:lvl8pPr>
            <a:lvl9pPr eaLnBrk="0" hangingPunct="0">
              <a:defRPr sz="2000">
                <a:solidFill>
                  <a:schemeClr val="tx1"/>
                </a:solidFill>
                <a:latin typeface="Times New Roman" pitchFamily="18" charset="0"/>
                <a:ea typeface="ＭＳ Ｐゴシック" pitchFamily="34" charset="-128"/>
              </a:defRPr>
            </a:lvl9pPr>
          </a:lstStyle>
          <a:p>
            <a:pPr>
              <a:defRPr/>
            </a:pPr>
            <a:fld id="{3FA602AF-6277-4CDE-AE64-F26BBD0D83DF}" type="slidenum">
              <a:rPr lang="en-US" altLang="en-US" sz="1400" smtClean="0">
                <a:latin typeface="Arial" charset="0"/>
              </a:rPr>
              <a:pPr>
                <a:defRPr/>
              </a:pPr>
              <a:t>45</a:t>
            </a:fld>
            <a:endParaRPr lang="en-US" altLang="en-US" sz="1400" smtClean="0">
              <a:latin typeface="Arial" charset="0"/>
            </a:endParaRPr>
          </a:p>
        </p:txBody>
      </p:sp>
      <p:sp>
        <p:nvSpPr>
          <p:cNvPr id="36868" name="Rectangle 3"/>
          <p:cNvSpPr>
            <a:spLocks noGrp="1" noChangeArrowheads="1"/>
          </p:cNvSpPr>
          <p:nvPr>
            <p:ph type="body" idx="1"/>
          </p:nvPr>
        </p:nvSpPr>
        <p:spPr>
          <a:xfrm>
            <a:off x="685800" y="2514600"/>
            <a:ext cx="8001000" cy="3733800"/>
          </a:xfrm>
        </p:spPr>
        <p:txBody>
          <a:bodyPr/>
          <a:lstStyle/>
          <a:p>
            <a:pPr algn="ctr" eaLnBrk="1" hangingPunct="1">
              <a:buFont typeface="Wingdings" pitchFamily="2" charset="2"/>
              <a:buNone/>
            </a:pPr>
            <a:r>
              <a:rPr lang="en-US" altLang="en-US" sz="4000" dirty="0" smtClean="0"/>
              <a:t>Gift Loan Idea</a:t>
            </a:r>
          </a:p>
        </p:txBody>
      </p:sp>
      <p:sp>
        <p:nvSpPr>
          <p:cNvPr id="6" name="Rectangle 2"/>
          <p:cNvSpPr>
            <a:spLocks noChangeArrowheads="1"/>
          </p:cNvSpPr>
          <p:nvPr/>
        </p:nvSpPr>
        <p:spPr bwMode="white">
          <a:xfrm>
            <a:off x="304800" y="276225"/>
            <a:ext cx="777240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altLang="en-US" sz="2900" dirty="0">
                <a:solidFill>
                  <a:srgbClr val="FFFFFF"/>
                </a:solidFill>
                <a:latin typeface="Arial Narrow" pitchFamily="34" charset="0"/>
              </a:rPr>
              <a:t>Low Interest Rate Planning Opportunities </a:t>
            </a:r>
          </a:p>
          <a:p>
            <a:pPr eaLnBrk="1" hangingPunct="1"/>
            <a:endParaRPr lang="en-US" altLang="en-US" sz="2600" dirty="0">
              <a:solidFill>
                <a:srgbClr val="FFFFFF"/>
              </a:solidFill>
              <a:latin typeface="Arial Narrow" pitchFamily="34" charset="0"/>
            </a:endParaRPr>
          </a:p>
        </p:txBody>
      </p:sp>
    </p:spTree>
    <p:extLst>
      <p:ext uri="{BB962C8B-B14F-4D97-AF65-F5344CB8AC3E}">
        <p14:creationId xmlns:p14="http://schemas.microsoft.com/office/powerpoint/2010/main" val="1406884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1"/>
          <p:cNvSpPr>
            <a:spLocks noGrp="1"/>
          </p:cNvSpPr>
          <p:nvPr>
            <p:ph type="ftr" sz="quarter" idx="10"/>
          </p:nvPr>
        </p:nvSpPr>
        <p:spPr/>
        <p:txBody>
          <a:bodyPr/>
          <a:lstStyle>
            <a:lvl1pPr>
              <a:defRPr sz="2600">
                <a:solidFill>
                  <a:schemeClr val="tx1"/>
                </a:solidFill>
                <a:latin typeface="Times New Roman" pitchFamily="18" charset="0"/>
                <a:ea typeface="ＭＳ Ｐゴシック" pitchFamily="34" charset="-128"/>
              </a:defRPr>
            </a:lvl1pPr>
            <a:lvl2pPr>
              <a:defRPr sz="2000">
                <a:solidFill>
                  <a:schemeClr val="tx1"/>
                </a:solidFill>
                <a:latin typeface="Times New Roman" pitchFamily="18" charset="0"/>
                <a:ea typeface="ＭＳ Ｐゴシック" pitchFamily="34" charset="-128"/>
              </a:defRPr>
            </a:lvl2pPr>
            <a:lvl3pPr>
              <a:defRPr sz="2000">
                <a:solidFill>
                  <a:schemeClr val="tx1"/>
                </a:solidFill>
                <a:latin typeface="Times New Roman" pitchFamily="18" charset="0"/>
                <a:ea typeface="ＭＳ Ｐゴシック" pitchFamily="34" charset="-128"/>
              </a:defRPr>
            </a:lvl3pPr>
            <a:lvl4pPr>
              <a:defRPr sz="2000">
                <a:solidFill>
                  <a:schemeClr val="tx1"/>
                </a:solidFill>
                <a:latin typeface="Times New Roman" pitchFamily="18" charset="0"/>
                <a:ea typeface="ＭＳ Ｐゴシック" pitchFamily="34" charset="-128"/>
              </a:defRPr>
            </a:lvl4pPr>
            <a:lvl5pPr>
              <a:defRPr sz="2000">
                <a:solidFill>
                  <a:schemeClr val="tx1"/>
                </a:solidFill>
                <a:latin typeface="Times New Roman" pitchFamily="18" charset="0"/>
                <a:ea typeface="ＭＳ Ｐゴシック" pitchFamily="34" charset="-128"/>
              </a:defRPr>
            </a:lvl5pPr>
            <a:lvl6pPr eaLnBrk="0" hangingPunct="0">
              <a:defRPr sz="2000">
                <a:solidFill>
                  <a:schemeClr val="tx1"/>
                </a:solidFill>
                <a:latin typeface="Times New Roman" pitchFamily="18" charset="0"/>
                <a:ea typeface="ＭＳ Ｐゴシック" pitchFamily="34" charset="-128"/>
              </a:defRPr>
            </a:lvl6pPr>
            <a:lvl7pPr eaLnBrk="0" hangingPunct="0">
              <a:defRPr sz="2000">
                <a:solidFill>
                  <a:schemeClr val="tx1"/>
                </a:solidFill>
                <a:latin typeface="Times New Roman" pitchFamily="18" charset="0"/>
                <a:ea typeface="ＭＳ Ｐゴシック" pitchFamily="34" charset="-128"/>
              </a:defRPr>
            </a:lvl7pPr>
            <a:lvl8pPr eaLnBrk="0" hangingPunct="0">
              <a:defRPr sz="2000">
                <a:solidFill>
                  <a:schemeClr val="tx1"/>
                </a:solidFill>
                <a:latin typeface="Times New Roman" pitchFamily="18" charset="0"/>
                <a:ea typeface="ＭＳ Ｐゴシック" pitchFamily="34" charset="-128"/>
              </a:defRPr>
            </a:lvl8pPr>
            <a:lvl9pPr eaLnBrk="0" hangingPunct="0">
              <a:defRPr sz="2000">
                <a:solidFill>
                  <a:schemeClr val="tx1"/>
                </a:solidFill>
                <a:latin typeface="Times New Roman" pitchFamily="18" charset="0"/>
                <a:ea typeface="ＭＳ Ｐゴシック" pitchFamily="34" charset="-128"/>
              </a:defRPr>
            </a:lvl9pPr>
          </a:lstStyle>
          <a:p>
            <a:pPr>
              <a:defRPr/>
            </a:pPr>
            <a:r>
              <a:rPr lang="en-US" altLang="en-US" sz="1400" smtClean="0">
                <a:solidFill>
                  <a:srgbClr val="000000"/>
                </a:solidFill>
                <a:latin typeface="Arial" charset="0"/>
              </a:rPr>
              <a:t> </a:t>
            </a:r>
          </a:p>
        </p:txBody>
      </p:sp>
      <p:sp>
        <p:nvSpPr>
          <p:cNvPr id="30723" name="Slide Number Placeholder 2"/>
          <p:cNvSpPr>
            <a:spLocks noGrp="1"/>
          </p:cNvSpPr>
          <p:nvPr>
            <p:ph type="sldNum" sz="quarter" idx="11"/>
          </p:nvPr>
        </p:nvSpPr>
        <p:spPr/>
        <p:txBody>
          <a:bodyPr/>
          <a:lstStyle>
            <a:lvl1pPr>
              <a:defRPr sz="2600">
                <a:solidFill>
                  <a:schemeClr val="tx1"/>
                </a:solidFill>
                <a:latin typeface="Times New Roman" pitchFamily="18" charset="0"/>
                <a:ea typeface="ＭＳ Ｐゴシック" pitchFamily="34" charset="-128"/>
              </a:defRPr>
            </a:lvl1pPr>
            <a:lvl2pPr>
              <a:defRPr sz="2000">
                <a:solidFill>
                  <a:schemeClr val="tx1"/>
                </a:solidFill>
                <a:latin typeface="Times New Roman" pitchFamily="18" charset="0"/>
                <a:ea typeface="ＭＳ Ｐゴシック" pitchFamily="34" charset="-128"/>
              </a:defRPr>
            </a:lvl2pPr>
            <a:lvl3pPr>
              <a:defRPr sz="2000">
                <a:solidFill>
                  <a:schemeClr val="tx1"/>
                </a:solidFill>
                <a:latin typeface="Times New Roman" pitchFamily="18" charset="0"/>
                <a:ea typeface="ＭＳ Ｐゴシック" pitchFamily="34" charset="-128"/>
              </a:defRPr>
            </a:lvl3pPr>
            <a:lvl4pPr>
              <a:defRPr sz="2000">
                <a:solidFill>
                  <a:schemeClr val="tx1"/>
                </a:solidFill>
                <a:latin typeface="Times New Roman" pitchFamily="18" charset="0"/>
                <a:ea typeface="ＭＳ Ｐゴシック" pitchFamily="34" charset="-128"/>
              </a:defRPr>
            </a:lvl4pPr>
            <a:lvl5pPr>
              <a:defRPr sz="2000">
                <a:solidFill>
                  <a:schemeClr val="tx1"/>
                </a:solidFill>
                <a:latin typeface="Times New Roman" pitchFamily="18" charset="0"/>
                <a:ea typeface="ＭＳ Ｐゴシック" pitchFamily="34" charset="-128"/>
              </a:defRPr>
            </a:lvl5pPr>
            <a:lvl6pPr eaLnBrk="0" hangingPunct="0">
              <a:defRPr sz="2000">
                <a:solidFill>
                  <a:schemeClr val="tx1"/>
                </a:solidFill>
                <a:latin typeface="Times New Roman" pitchFamily="18" charset="0"/>
                <a:ea typeface="ＭＳ Ｐゴシック" pitchFamily="34" charset="-128"/>
              </a:defRPr>
            </a:lvl6pPr>
            <a:lvl7pPr eaLnBrk="0" hangingPunct="0">
              <a:defRPr sz="2000">
                <a:solidFill>
                  <a:schemeClr val="tx1"/>
                </a:solidFill>
                <a:latin typeface="Times New Roman" pitchFamily="18" charset="0"/>
                <a:ea typeface="ＭＳ Ｐゴシック" pitchFamily="34" charset="-128"/>
              </a:defRPr>
            </a:lvl7pPr>
            <a:lvl8pPr eaLnBrk="0" hangingPunct="0">
              <a:defRPr sz="2000">
                <a:solidFill>
                  <a:schemeClr val="tx1"/>
                </a:solidFill>
                <a:latin typeface="Times New Roman" pitchFamily="18" charset="0"/>
                <a:ea typeface="ＭＳ Ｐゴシック" pitchFamily="34" charset="-128"/>
              </a:defRPr>
            </a:lvl8pPr>
            <a:lvl9pPr eaLnBrk="0" hangingPunct="0">
              <a:defRPr sz="2000">
                <a:solidFill>
                  <a:schemeClr val="tx1"/>
                </a:solidFill>
                <a:latin typeface="Times New Roman" pitchFamily="18" charset="0"/>
                <a:ea typeface="ＭＳ Ｐゴシック" pitchFamily="34" charset="-128"/>
              </a:defRPr>
            </a:lvl9pPr>
          </a:lstStyle>
          <a:p>
            <a:pPr>
              <a:defRPr/>
            </a:pPr>
            <a:fld id="{E16D3972-58FB-472F-9DF9-1157E8C87C06}" type="slidenum">
              <a:rPr lang="en-US" altLang="en-US" sz="1400" smtClean="0">
                <a:solidFill>
                  <a:srgbClr val="000000"/>
                </a:solidFill>
                <a:latin typeface="Arial" charset="0"/>
              </a:rPr>
              <a:pPr>
                <a:defRPr/>
              </a:pPr>
              <a:t>46</a:t>
            </a:fld>
            <a:endParaRPr lang="en-US" altLang="en-US" sz="1400" smtClean="0">
              <a:solidFill>
                <a:srgbClr val="000000"/>
              </a:solidFill>
              <a:latin typeface="Arial" charset="0"/>
            </a:endParaRPr>
          </a:p>
        </p:txBody>
      </p:sp>
      <p:sp>
        <p:nvSpPr>
          <p:cNvPr id="4" name="Rectangle 2"/>
          <p:cNvSpPr txBox="1">
            <a:spLocks noChangeArrowheads="1"/>
          </p:cNvSpPr>
          <p:nvPr/>
        </p:nvSpPr>
        <p:spPr>
          <a:xfrm>
            <a:off x="355600" y="247650"/>
            <a:ext cx="7772400" cy="533400"/>
          </a:xfrm>
          <a:prstGeom prst="rect">
            <a:avLst/>
          </a:prstGeom>
          <a:noFill/>
        </p:spPr>
        <p:txBody>
          <a:bodyPr/>
          <a:lstStyle>
            <a:lvl1pPr algn="l" rtl="0" eaLnBrk="0" fontAlgn="base" hangingPunct="0">
              <a:spcBef>
                <a:spcPct val="0"/>
              </a:spcBef>
              <a:spcAft>
                <a:spcPct val="0"/>
              </a:spcAft>
              <a:defRPr sz="2900">
                <a:solidFill>
                  <a:srgbClr val="FFFFFF"/>
                </a:solidFill>
                <a:latin typeface="+mj-lt"/>
                <a:ea typeface="MS PGothic" pitchFamily="34" charset="-128"/>
                <a:cs typeface="+mj-cs"/>
              </a:defRPr>
            </a:lvl1pPr>
            <a:lvl2pPr algn="l" rtl="0" eaLnBrk="0" fontAlgn="base" hangingPunct="0">
              <a:spcBef>
                <a:spcPct val="0"/>
              </a:spcBef>
              <a:spcAft>
                <a:spcPct val="0"/>
              </a:spcAft>
              <a:defRPr sz="2900">
                <a:solidFill>
                  <a:srgbClr val="FFFFFF"/>
                </a:solidFill>
                <a:latin typeface="Arial Narrow" pitchFamily="34" charset="0"/>
                <a:ea typeface="MS PGothic" pitchFamily="34" charset="-128"/>
              </a:defRPr>
            </a:lvl2pPr>
            <a:lvl3pPr algn="l" rtl="0" eaLnBrk="0" fontAlgn="base" hangingPunct="0">
              <a:spcBef>
                <a:spcPct val="0"/>
              </a:spcBef>
              <a:spcAft>
                <a:spcPct val="0"/>
              </a:spcAft>
              <a:defRPr sz="2900">
                <a:solidFill>
                  <a:srgbClr val="FFFFFF"/>
                </a:solidFill>
                <a:latin typeface="Arial Narrow" pitchFamily="34" charset="0"/>
                <a:ea typeface="MS PGothic" pitchFamily="34" charset="-128"/>
              </a:defRPr>
            </a:lvl3pPr>
            <a:lvl4pPr algn="l" rtl="0" eaLnBrk="0" fontAlgn="base" hangingPunct="0">
              <a:spcBef>
                <a:spcPct val="0"/>
              </a:spcBef>
              <a:spcAft>
                <a:spcPct val="0"/>
              </a:spcAft>
              <a:defRPr sz="2900">
                <a:solidFill>
                  <a:srgbClr val="FFFFFF"/>
                </a:solidFill>
                <a:latin typeface="Arial Narrow" pitchFamily="34" charset="0"/>
                <a:ea typeface="MS PGothic" pitchFamily="34" charset="-128"/>
              </a:defRPr>
            </a:lvl4pPr>
            <a:lvl5pPr algn="l" rtl="0" eaLnBrk="0" fontAlgn="base" hangingPunct="0">
              <a:spcBef>
                <a:spcPct val="0"/>
              </a:spcBef>
              <a:spcAft>
                <a:spcPct val="0"/>
              </a:spcAft>
              <a:defRPr sz="2900">
                <a:solidFill>
                  <a:srgbClr val="FFFFFF"/>
                </a:solidFill>
                <a:latin typeface="Arial Narrow" pitchFamily="34" charset="0"/>
                <a:ea typeface="MS PGothic" pitchFamily="34" charset="-128"/>
              </a:defRPr>
            </a:lvl5pPr>
            <a:lvl6pPr marL="457200" algn="l" rtl="0" fontAlgn="base">
              <a:spcBef>
                <a:spcPct val="0"/>
              </a:spcBef>
              <a:spcAft>
                <a:spcPct val="0"/>
              </a:spcAft>
              <a:defRPr sz="2900">
                <a:solidFill>
                  <a:srgbClr val="FFFFFF"/>
                </a:solidFill>
                <a:latin typeface="Arial Narrow" pitchFamily="34" charset="0"/>
                <a:ea typeface="ＭＳ Ｐゴシック" pitchFamily="48" charset="-128"/>
              </a:defRPr>
            </a:lvl6pPr>
            <a:lvl7pPr marL="914400" algn="l" rtl="0" fontAlgn="base">
              <a:spcBef>
                <a:spcPct val="0"/>
              </a:spcBef>
              <a:spcAft>
                <a:spcPct val="0"/>
              </a:spcAft>
              <a:defRPr sz="2900">
                <a:solidFill>
                  <a:srgbClr val="FFFFFF"/>
                </a:solidFill>
                <a:latin typeface="Arial Narrow" pitchFamily="34" charset="0"/>
                <a:ea typeface="ＭＳ Ｐゴシック" pitchFamily="48" charset="-128"/>
              </a:defRPr>
            </a:lvl7pPr>
            <a:lvl8pPr marL="1371600" algn="l" rtl="0" fontAlgn="base">
              <a:spcBef>
                <a:spcPct val="0"/>
              </a:spcBef>
              <a:spcAft>
                <a:spcPct val="0"/>
              </a:spcAft>
              <a:defRPr sz="2900">
                <a:solidFill>
                  <a:srgbClr val="FFFFFF"/>
                </a:solidFill>
                <a:latin typeface="Arial Narrow" pitchFamily="34" charset="0"/>
                <a:ea typeface="ＭＳ Ｐゴシック" pitchFamily="48" charset="-128"/>
              </a:defRPr>
            </a:lvl8pPr>
            <a:lvl9pPr marL="1828800" algn="l" rtl="0" fontAlgn="base">
              <a:spcBef>
                <a:spcPct val="0"/>
              </a:spcBef>
              <a:spcAft>
                <a:spcPct val="0"/>
              </a:spcAft>
              <a:defRPr sz="2900">
                <a:solidFill>
                  <a:srgbClr val="FFFFFF"/>
                </a:solidFill>
                <a:latin typeface="Arial Narrow" pitchFamily="34" charset="0"/>
                <a:ea typeface="ＭＳ Ｐゴシック" pitchFamily="48" charset="-128"/>
              </a:defRPr>
            </a:lvl9pPr>
          </a:lstStyle>
          <a:p>
            <a:pPr eaLnBrk="1" hangingPunct="1">
              <a:defRPr/>
            </a:pPr>
            <a:r>
              <a:rPr lang="en-US" kern="0" dirty="0" smtClean="0"/>
              <a:t>Low Interest Rate Planning - Gift Loans </a:t>
            </a:r>
          </a:p>
        </p:txBody>
      </p:sp>
      <p:sp>
        <p:nvSpPr>
          <p:cNvPr id="5" name="Rectangle 3"/>
          <p:cNvSpPr txBox="1">
            <a:spLocks noChangeArrowheads="1"/>
          </p:cNvSpPr>
          <p:nvPr/>
        </p:nvSpPr>
        <p:spPr>
          <a:xfrm>
            <a:off x="228600" y="990600"/>
            <a:ext cx="8580438" cy="5207000"/>
          </a:xfrm>
          <a:prstGeom prst="rect">
            <a:avLst/>
          </a:prstGeom>
          <a:noFill/>
        </p:spPr>
        <p:txBody>
          <a:bodyPr/>
          <a:lstStyle>
            <a:lvl1pPr marL="228600" indent="-228600" algn="l" rtl="0" eaLnBrk="0" fontAlgn="base" hangingPunct="0">
              <a:spcBef>
                <a:spcPct val="20000"/>
              </a:spcBef>
              <a:spcAft>
                <a:spcPct val="0"/>
              </a:spcAft>
              <a:buClr>
                <a:srgbClr val="00183D"/>
              </a:buClr>
              <a:buFont typeface="Wingdings" pitchFamily="2" charset="2"/>
              <a:buChar char="§"/>
              <a:defRPr sz="26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lr>
                <a:srgbClr val="00183D"/>
              </a:buClr>
              <a:buFont typeface="Wingdings" pitchFamily="2" charset="2"/>
              <a:buChar char="§"/>
              <a:defRPr sz="2000">
                <a:solidFill>
                  <a:schemeClr val="tx1"/>
                </a:solidFill>
                <a:latin typeface="+mn-lt"/>
                <a:ea typeface="MS PGothic" pitchFamily="34" charset="-128"/>
              </a:defRPr>
            </a:lvl2pPr>
            <a:lvl3pPr marL="1143000" indent="-228600" algn="l" rtl="0" eaLnBrk="0" fontAlgn="base" hangingPunct="0">
              <a:spcBef>
                <a:spcPct val="20000"/>
              </a:spcBef>
              <a:spcAft>
                <a:spcPct val="0"/>
              </a:spcAft>
              <a:buClr>
                <a:srgbClr val="00183D"/>
              </a:buClr>
              <a:buFont typeface="Wingdings" pitchFamily="2" charset="2"/>
              <a:buChar char="§"/>
              <a:defRPr sz="2000">
                <a:solidFill>
                  <a:schemeClr val="tx1"/>
                </a:solidFill>
                <a:latin typeface="+mn-lt"/>
                <a:ea typeface="MS PGothic" pitchFamily="34" charset="-128"/>
              </a:defRPr>
            </a:lvl3pPr>
            <a:lvl4pPr marL="1600200" indent="-228600" algn="l" rtl="0" eaLnBrk="0" fontAlgn="base" hangingPunct="0">
              <a:spcBef>
                <a:spcPct val="20000"/>
              </a:spcBef>
              <a:spcAft>
                <a:spcPct val="0"/>
              </a:spcAft>
              <a:buClr>
                <a:srgbClr val="00183D"/>
              </a:buClr>
              <a:buFont typeface="Wingdings" pitchFamily="2" charset="2"/>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lr>
                <a:srgbClr val="00183D"/>
              </a:buClr>
              <a:buFont typeface="Wingdings" pitchFamily="2" charset="2"/>
              <a:buChar char="§"/>
              <a:defRPr sz="2000">
                <a:solidFill>
                  <a:schemeClr val="tx1"/>
                </a:solidFill>
                <a:latin typeface="+mn-lt"/>
                <a:ea typeface="MS PGothic" pitchFamily="34" charset="-128"/>
              </a:defRPr>
            </a:lvl5pPr>
            <a:lvl6pPr marL="2514600" indent="-228600" algn="l" rtl="0" fontAlgn="base">
              <a:spcBef>
                <a:spcPct val="20000"/>
              </a:spcBef>
              <a:spcAft>
                <a:spcPct val="0"/>
              </a:spcAft>
              <a:buClr>
                <a:srgbClr val="00183D"/>
              </a:buClr>
              <a:buFont typeface="Wingdings" pitchFamily="2" charset="2"/>
              <a:buChar char="§"/>
              <a:defRPr sz="2000">
                <a:solidFill>
                  <a:schemeClr val="tx1"/>
                </a:solidFill>
                <a:latin typeface="+mn-lt"/>
                <a:ea typeface="+mn-ea"/>
              </a:defRPr>
            </a:lvl6pPr>
            <a:lvl7pPr marL="2971800" indent="-228600" algn="l" rtl="0" fontAlgn="base">
              <a:spcBef>
                <a:spcPct val="20000"/>
              </a:spcBef>
              <a:spcAft>
                <a:spcPct val="0"/>
              </a:spcAft>
              <a:buClr>
                <a:srgbClr val="00183D"/>
              </a:buClr>
              <a:buFont typeface="Wingdings" pitchFamily="2" charset="2"/>
              <a:buChar char="§"/>
              <a:defRPr sz="2000">
                <a:solidFill>
                  <a:schemeClr val="tx1"/>
                </a:solidFill>
                <a:latin typeface="+mn-lt"/>
                <a:ea typeface="+mn-ea"/>
              </a:defRPr>
            </a:lvl7pPr>
            <a:lvl8pPr marL="3429000" indent="-228600" algn="l" rtl="0" fontAlgn="base">
              <a:spcBef>
                <a:spcPct val="20000"/>
              </a:spcBef>
              <a:spcAft>
                <a:spcPct val="0"/>
              </a:spcAft>
              <a:buClr>
                <a:srgbClr val="00183D"/>
              </a:buClr>
              <a:buFont typeface="Wingdings" pitchFamily="2" charset="2"/>
              <a:buChar char="§"/>
              <a:defRPr sz="2000">
                <a:solidFill>
                  <a:schemeClr val="tx1"/>
                </a:solidFill>
                <a:latin typeface="+mn-lt"/>
                <a:ea typeface="+mn-ea"/>
              </a:defRPr>
            </a:lvl8pPr>
            <a:lvl9pPr marL="3886200" indent="-228600" algn="l" rtl="0" fontAlgn="base">
              <a:spcBef>
                <a:spcPct val="20000"/>
              </a:spcBef>
              <a:spcAft>
                <a:spcPct val="0"/>
              </a:spcAft>
              <a:buClr>
                <a:srgbClr val="00183D"/>
              </a:buClr>
              <a:buFont typeface="Wingdings" pitchFamily="2" charset="2"/>
              <a:buChar char="§"/>
              <a:defRPr sz="2000">
                <a:solidFill>
                  <a:schemeClr val="tx1"/>
                </a:solidFill>
                <a:latin typeface="+mn-lt"/>
                <a:ea typeface="+mn-ea"/>
              </a:defRPr>
            </a:lvl9pPr>
          </a:lstStyle>
          <a:p>
            <a:pPr eaLnBrk="1" hangingPunct="1">
              <a:spcBef>
                <a:spcPts val="0"/>
              </a:spcBef>
              <a:spcAft>
                <a:spcPts val="600"/>
              </a:spcAft>
              <a:defRPr/>
            </a:pPr>
            <a:r>
              <a:rPr lang="en-US" sz="2400" kern="0" dirty="0" smtClean="0"/>
              <a:t>Loans to Trust (or Kids) to purchase assets from Donor/Lender</a:t>
            </a:r>
          </a:p>
          <a:p>
            <a:pPr eaLnBrk="1" hangingPunct="1">
              <a:spcBef>
                <a:spcPts val="0"/>
              </a:spcBef>
              <a:spcAft>
                <a:spcPts val="600"/>
              </a:spcAft>
              <a:defRPr/>
            </a:pPr>
            <a:r>
              <a:rPr lang="en-US" sz="2400" kern="0" dirty="0" smtClean="0"/>
              <a:t>Loans to purchase life insurance</a:t>
            </a:r>
          </a:p>
          <a:p>
            <a:pPr eaLnBrk="1" hangingPunct="1">
              <a:lnSpc>
                <a:spcPts val="2300"/>
              </a:lnSpc>
              <a:spcBef>
                <a:spcPct val="10000"/>
              </a:spcBef>
              <a:defRPr/>
            </a:pPr>
            <a:r>
              <a:rPr lang="en-US" sz="2400" kern="0" dirty="0" smtClean="0"/>
              <a:t>Arbitrage loans – Earnings can help pay life premiums</a:t>
            </a:r>
          </a:p>
          <a:p>
            <a:pPr lvl="1" eaLnBrk="1" hangingPunct="1">
              <a:lnSpc>
                <a:spcPts val="2300"/>
              </a:lnSpc>
              <a:spcBef>
                <a:spcPct val="10000"/>
              </a:spcBef>
              <a:buFont typeface="Courier New" panose="02070309020205020404" pitchFamily="49" charset="0"/>
              <a:buChar char="o"/>
              <a:defRPr/>
            </a:pPr>
            <a:r>
              <a:rPr lang="en-US" sz="2200" kern="0" dirty="0" smtClean="0">
                <a:cs typeface="Arial" pitchFamily="34" charset="0"/>
              </a:rPr>
              <a:t>Example: Grantor lends $10 million to irrevocable trust</a:t>
            </a:r>
          </a:p>
          <a:p>
            <a:pPr lvl="1" eaLnBrk="1" hangingPunct="1">
              <a:lnSpc>
                <a:spcPts val="2300"/>
              </a:lnSpc>
              <a:spcBef>
                <a:spcPct val="10000"/>
              </a:spcBef>
              <a:buFont typeface="Courier New" panose="02070309020205020404" pitchFamily="49" charset="0"/>
              <a:buChar char="o"/>
              <a:defRPr/>
            </a:pPr>
            <a:r>
              <a:rPr lang="en-US" sz="2200" kern="0" dirty="0" smtClean="0">
                <a:cs typeface="Arial" pitchFamily="34" charset="0"/>
              </a:rPr>
              <a:t>Trust pays interest of </a:t>
            </a:r>
            <a:r>
              <a:rPr lang="en-US" sz="2200" kern="0" dirty="0" smtClean="0">
                <a:solidFill>
                  <a:srgbClr val="0066CC"/>
                </a:solidFill>
                <a:cs typeface="Arial" pitchFamily="34" charset="0"/>
              </a:rPr>
              <a:t>$197,000</a:t>
            </a:r>
            <a:r>
              <a:rPr lang="en-US" sz="2200" kern="0" dirty="0" smtClean="0">
                <a:cs typeface="Arial" pitchFamily="34" charset="0"/>
              </a:rPr>
              <a:t> annually for 9 years at </a:t>
            </a:r>
            <a:r>
              <a:rPr lang="en-US" sz="2200" kern="0" dirty="0" smtClean="0">
                <a:solidFill>
                  <a:srgbClr val="0066CC"/>
                </a:solidFill>
                <a:cs typeface="Arial" pitchFamily="34" charset="0"/>
              </a:rPr>
              <a:t>1.97% (Feb.)</a:t>
            </a:r>
          </a:p>
          <a:p>
            <a:pPr lvl="1" eaLnBrk="1" hangingPunct="1">
              <a:lnSpc>
                <a:spcPts val="2300"/>
              </a:lnSpc>
              <a:spcBef>
                <a:spcPct val="10000"/>
              </a:spcBef>
              <a:buFont typeface="Courier New" panose="02070309020205020404" pitchFamily="49" charset="0"/>
              <a:buChar char="o"/>
              <a:defRPr/>
            </a:pPr>
            <a:r>
              <a:rPr lang="en-US" sz="2200" kern="0" dirty="0" smtClean="0">
                <a:cs typeface="Arial" pitchFamily="34" charset="0"/>
              </a:rPr>
              <a:t>If trust earns 6% on its investments, that’s </a:t>
            </a:r>
            <a:r>
              <a:rPr lang="en-US" sz="2200" kern="0" dirty="0" smtClean="0">
                <a:solidFill>
                  <a:srgbClr val="0066CC"/>
                </a:solidFill>
                <a:cs typeface="Arial" pitchFamily="34" charset="0"/>
              </a:rPr>
              <a:t>$600,000</a:t>
            </a:r>
            <a:r>
              <a:rPr lang="en-US" sz="2200" kern="0" dirty="0" smtClean="0">
                <a:cs typeface="Arial" pitchFamily="34" charset="0"/>
              </a:rPr>
              <a:t>, resulting in net annual cash flow to trust of </a:t>
            </a:r>
            <a:r>
              <a:rPr lang="en-US" sz="2200" kern="0" dirty="0" smtClean="0">
                <a:solidFill>
                  <a:srgbClr val="0066CC"/>
                </a:solidFill>
                <a:cs typeface="Arial" pitchFamily="34" charset="0"/>
              </a:rPr>
              <a:t>$403,000</a:t>
            </a:r>
          </a:p>
          <a:p>
            <a:pPr lvl="2" eaLnBrk="1" hangingPunct="1">
              <a:lnSpc>
                <a:spcPts val="2300"/>
              </a:lnSpc>
              <a:spcBef>
                <a:spcPct val="10000"/>
              </a:spcBef>
              <a:defRPr/>
            </a:pPr>
            <a:r>
              <a:rPr lang="en-US" kern="0" dirty="0" smtClean="0">
                <a:cs typeface="Arial" pitchFamily="34" charset="0"/>
              </a:rPr>
              <a:t>Over 9 years, </a:t>
            </a:r>
            <a:r>
              <a:rPr lang="en-US" kern="0" dirty="0" smtClean="0">
                <a:solidFill>
                  <a:srgbClr val="0066CC"/>
                </a:solidFill>
                <a:cs typeface="Arial" pitchFamily="34" charset="0"/>
              </a:rPr>
              <a:t>$4.9 million</a:t>
            </a:r>
            <a:r>
              <a:rPr lang="en-US" kern="0" dirty="0" smtClean="0">
                <a:cs typeface="Arial" pitchFamily="34" charset="0"/>
              </a:rPr>
              <a:t> of gift tax free cash flows into trust</a:t>
            </a:r>
          </a:p>
          <a:p>
            <a:pPr lvl="2" eaLnBrk="1" hangingPunct="1">
              <a:lnSpc>
                <a:spcPts val="2300"/>
              </a:lnSpc>
              <a:spcBef>
                <a:spcPct val="10000"/>
              </a:spcBef>
              <a:defRPr/>
            </a:pPr>
            <a:r>
              <a:rPr lang="en-US" kern="0" dirty="0" smtClean="0">
                <a:cs typeface="Arial" pitchFamily="34" charset="0"/>
              </a:rPr>
              <a:t>Grantor pays any income taxes on trust’s investment earnings under grantor trust rules</a:t>
            </a:r>
          </a:p>
          <a:p>
            <a:pPr lvl="2" eaLnBrk="1" hangingPunct="1">
              <a:lnSpc>
                <a:spcPts val="2300"/>
              </a:lnSpc>
              <a:defRPr/>
            </a:pPr>
            <a:r>
              <a:rPr lang="en-US" kern="0" dirty="0" smtClean="0">
                <a:cs typeface="Arial" pitchFamily="34" charset="0"/>
              </a:rPr>
              <a:t>At end of loan term, loan could automatically renew for anther 9 year period, but at current interest rate</a:t>
            </a:r>
          </a:p>
          <a:p>
            <a:pPr lvl="2" eaLnBrk="1" hangingPunct="1">
              <a:spcBef>
                <a:spcPts val="0"/>
              </a:spcBef>
              <a:spcAft>
                <a:spcPts val="1200"/>
              </a:spcAft>
              <a:defRPr/>
            </a:pPr>
            <a:r>
              <a:rPr lang="en-US" kern="0" dirty="0" smtClean="0">
                <a:cs typeface="Arial" pitchFamily="34" charset="0"/>
              </a:rPr>
              <a:t>Term could be longer (20, 30, 40 years) at </a:t>
            </a:r>
            <a:r>
              <a:rPr lang="en-US" kern="0" dirty="0" smtClean="0">
                <a:solidFill>
                  <a:srgbClr val="0066CC"/>
                </a:solidFill>
                <a:cs typeface="Arial" pitchFamily="34" charset="0"/>
              </a:rPr>
              <a:t>Long Term Rate (3.56%)</a:t>
            </a:r>
          </a:p>
          <a:p>
            <a:pPr lvl="1" eaLnBrk="1" hangingPunct="1">
              <a:lnSpc>
                <a:spcPts val="2300"/>
              </a:lnSpc>
              <a:buFont typeface="Courier New" panose="02070309020205020404" pitchFamily="49" charset="0"/>
              <a:buChar char="o"/>
              <a:defRPr/>
            </a:pPr>
            <a:r>
              <a:rPr lang="en-US" b="1" kern="0" dirty="0" smtClean="0">
                <a:cs typeface="Arial" pitchFamily="34" charset="0"/>
              </a:rPr>
              <a:t>Important:</a:t>
            </a:r>
            <a:r>
              <a:rPr lang="en-US" kern="0" dirty="0" smtClean="0">
                <a:cs typeface="Arial" pitchFamily="34" charset="0"/>
              </a:rPr>
              <a:t> Trust should contain “seed money” equal to 10% of amount loaned to trust – this can be gifted prior to loan transaction</a:t>
            </a:r>
          </a:p>
          <a:p>
            <a:pPr lvl="2" eaLnBrk="1" hangingPunct="1">
              <a:lnSpc>
                <a:spcPct val="90000"/>
              </a:lnSpc>
              <a:defRPr/>
            </a:pPr>
            <a:endParaRPr lang="en-US" kern="0" dirty="0" smtClean="0">
              <a:cs typeface="Arial" pitchFamily="34" charset="0"/>
            </a:endParaRPr>
          </a:p>
        </p:txBody>
      </p:sp>
    </p:spTree>
    <p:extLst>
      <p:ext uri="{BB962C8B-B14F-4D97-AF65-F5344CB8AC3E}">
        <p14:creationId xmlns:p14="http://schemas.microsoft.com/office/powerpoint/2010/main" val="2996605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4"/>
          <p:cNvSpPr>
            <a:spLocks noGrp="1"/>
          </p:cNvSpPr>
          <p:nvPr>
            <p:ph type="sldNum" sz="quarter" idx="11"/>
          </p:nvPr>
        </p:nvSpPr>
        <p:spPr/>
        <p:txBody>
          <a:bodyPr/>
          <a:lstStyle>
            <a:lvl1pPr>
              <a:defRPr sz="2600">
                <a:solidFill>
                  <a:schemeClr val="tx1"/>
                </a:solidFill>
                <a:latin typeface="Times New Roman" pitchFamily="18" charset="0"/>
                <a:ea typeface="ＭＳ Ｐゴシック" pitchFamily="34" charset="-128"/>
              </a:defRPr>
            </a:lvl1pPr>
            <a:lvl2pPr>
              <a:defRPr sz="2000">
                <a:solidFill>
                  <a:schemeClr val="tx1"/>
                </a:solidFill>
                <a:latin typeface="Times New Roman" pitchFamily="18" charset="0"/>
                <a:ea typeface="ＭＳ Ｐゴシック" pitchFamily="34" charset="-128"/>
              </a:defRPr>
            </a:lvl2pPr>
            <a:lvl3pPr>
              <a:defRPr sz="2000">
                <a:solidFill>
                  <a:schemeClr val="tx1"/>
                </a:solidFill>
                <a:latin typeface="Times New Roman" pitchFamily="18" charset="0"/>
                <a:ea typeface="ＭＳ Ｐゴシック" pitchFamily="34" charset="-128"/>
              </a:defRPr>
            </a:lvl3pPr>
            <a:lvl4pPr>
              <a:defRPr sz="2000">
                <a:solidFill>
                  <a:schemeClr val="tx1"/>
                </a:solidFill>
                <a:latin typeface="Times New Roman" pitchFamily="18" charset="0"/>
                <a:ea typeface="ＭＳ Ｐゴシック" pitchFamily="34" charset="-128"/>
              </a:defRPr>
            </a:lvl4pPr>
            <a:lvl5pPr>
              <a:defRPr sz="2000">
                <a:solidFill>
                  <a:schemeClr val="tx1"/>
                </a:solidFill>
                <a:latin typeface="Times New Roman" pitchFamily="18" charset="0"/>
                <a:ea typeface="ＭＳ Ｐゴシック" pitchFamily="34" charset="-128"/>
              </a:defRPr>
            </a:lvl5pPr>
            <a:lvl6pPr eaLnBrk="0" hangingPunct="0">
              <a:defRPr sz="2000">
                <a:solidFill>
                  <a:schemeClr val="tx1"/>
                </a:solidFill>
                <a:latin typeface="Times New Roman" pitchFamily="18" charset="0"/>
                <a:ea typeface="ＭＳ Ｐゴシック" pitchFamily="34" charset="-128"/>
              </a:defRPr>
            </a:lvl6pPr>
            <a:lvl7pPr eaLnBrk="0" hangingPunct="0">
              <a:defRPr sz="2000">
                <a:solidFill>
                  <a:schemeClr val="tx1"/>
                </a:solidFill>
                <a:latin typeface="Times New Roman" pitchFamily="18" charset="0"/>
                <a:ea typeface="ＭＳ Ｐゴシック" pitchFamily="34" charset="-128"/>
              </a:defRPr>
            </a:lvl7pPr>
            <a:lvl8pPr eaLnBrk="0" hangingPunct="0">
              <a:defRPr sz="2000">
                <a:solidFill>
                  <a:schemeClr val="tx1"/>
                </a:solidFill>
                <a:latin typeface="Times New Roman" pitchFamily="18" charset="0"/>
                <a:ea typeface="ＭＳ Ｐゴシック" pitchFamily="34" charset="-128"/>
              </a:defRPr>
            </a:lvl8pPr>
            <a:lvl9pPr eaLnBrk="0" hangingPunct="0">
              <a:defRPr sz="2000">
                <a:solidFill>
                  <a:schemeClr val="tx1"/>
                </a:solidFill>
                <a:latin typeface="Times New Roman" pitchFamily="18" charset="0"/>
                <a:ea typeface="ＭＳ Ｐゴシック" pitchFamily="34" charset="-128"/>
              </a:defRPr>
            </a:lvl9pPr>
          </a:lstStyle>
          <a:p>
            <a:pPr>
              <a:defRPr/>
            </a:pPr>
            <a:fld id="{3FA602AF-6277-4CDE-AE64-F26BBD0D83DF}" type="slidenum">
              <a:rPr lang="en-US" altLang="en-US" sz="1400" smtClean="0">
                <a:latin typeface="Arial" charset="0"/>
              </a:rPr>
              <a:pPr>
                <a:defRPr/>
              </a:pPr>
              <a:t>47</a:t>
            </a:fld>
            <a:endParaRPr lang="en-US" altLang="en-US" sz="1400" smtClean="0">
              <a:latin typeface="Arial" charset="0"/>
            </a:endParaRPr>
          </a:p>
        </p:txBody>
      </p:sp>
      <p:sp>
        <p:nvSpPr>
          <p:cNvPr id="36868" name="Rectangle 3"/>
          <p:cNvSpPr>
            <a:spLocks noGrp="1" noChangeArrowheads="1"/>
          </p:cNvSpPr>
          <p:nvPr>
            <p:ph type="body" idx="1"/>
          </p:nvPr>
        </p:nvSpPr>
        <p:spPr>
          <a:xfrm>
            <a:off x="685800" y="2514600"/>
            <a:ext cx="8001000" cy="3733800"/>
          </a:xfrm>
        </p:spPr>
        <p:txBody>
          <a:bodyPr/>
          <a:lstStyle/>
          <a:p>
            <a:pPr eaLnBrk="1" hangingPunct="1">
              <a:buFont typeface="Wingdings" pitchFamily="2" charset="2"/>
              <a:buNone/>
            </a:pPr>
            <a:r>
              <a:rPr lang="en-US" altLang="en-US" sz="4000" dirty="0" smtClean="0"/>
              <a:t>Installment Sales to Grantor Trusts</a:t>
            </a:r>
          </a:p>
          <a:p>
            <a:pPr eaLnBrk="1" hangingPunct="1">
              <a:buFont typeface="Wingdings" pitchFamily="2" charset="2"/>
              <a:buNone/>
            </a:pPr>
            <a:r>
              <a:rPr lang="en-US" altLang="en-US" sz="4000" dirty="0" smtClean="0"/>
              <a:t>&amp; Grantor Retained Annuity Trusts</a:t>
            </a:r>
          </a:p>
        </p:txBody>
      </p:sp>
      <p:sp>
        <p:nvSpPr>
          <p:cNvPr id="6" name="Rectangle 2"/>
          <p:cNvSpPr>
            <a:spLocks noChangeArrowheads="1"/>
          </p:cNvSpPr>
          <p:nvPr/>
        </p:nvSpPr>
        <p:spPr bwMode="white">
          <a:xfrm>
            <a:off x="304800" y="276225"/>
            <a:ext cx="777240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altLang="en-US" sz="2900" dirty="0">
                <a:solidFill>
                  <a:srgbClr val="FFFFFF"/>
                </a:solidFill>
                <a:latin typeface="Arial Narrow" pitchFamily="34" charset="0"/>
              </a:rPr>
              <a:t>Low Interest Rate Planning Opportunities </a:t>
            </a:r>
          </a:p>
          <a:p>
            <a:pPr eaLnBrk="1" hangingPunct="1"/>
            <a:endParaRPr lang="en-US" altLang="en-US" sz="2600" dirty="0">
              <a:solidFill>
                <a:srgbClr val="FFFFFF"/>
              </a:solidFill>
              <a:latin typeface="Arial Narrow" pitchFamily="34" charset="0"/>
            </a:endParaRPr>
          </a:p>
        </p:txBody>
      </p:sp>
    </p:spTree>
    <p:extLst>
      <p:ext uri="{BB962C8B-B14F-4D97-AF65-F5344CB8AC3E}">
        <p14:creationId xmlns:p14="http://schemas.microsoft.com/office/powerpoint/2010/main" val="981965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oter Placeholder 1"/>
          <p:cNvSpPr>
            <a:spLocks noGrp="1"/>
          </p:cNvSpPr>
          <p:nvPr>
            <p:ph type="ftr" sz="quarter" idx="10"/>
          </p:nvPr>
        </p:nvSpPr>
        <p:spPr/>
        <p:txBody>
          <a:bodyPr/>
          <a:lstStyle>
            <a:lvl1pPr>
              <a:defRPr sz="2600">
                <a:solidFill>
                  <a:schemeClr val="tx1"/>
                </a:solidFill>
                <a:latin typeface="Times New Roman" pitchFamily="18" charset="0"/>
                <a:ea typeface="ＭＳ Ｐゴシック" pitchFamily="34" charset="-128"/>
              </a:defRPr>
            </a:lvl1pPr>
            <a:lvl2pPr>
              <a:defRPr sz="2000">
                <a:solidFill>
                  <a:schemeClr val="tx1"/>
                </a:solidFill>
                <a:latin typeface="Times New Roman" pitchFamily="18" charset="0"/>
                <a:ea typeface="ＭＳ Ｐゴシック" pitchFamily="34" charset="-128"/>
              </a:defRPr>
            </a:lvl2pPr>
            <a:lvl3pPr>
              <a:defRPr sz="2000">
                <a:solidFill>
                  <a:schemeClr val="tx1"/>
                </a:solidFill>
                <a:latin typeface="Times New Roman" pitchFamily="18" charset="0"/>
                <a:ea typeface="ＭＳ Ｐゴシック" pitchFamily="34" charset="-128"/>
              </a:defRPr>
            </a:lvl3pPr>
            <a:lvl4pPr>
              <a:defRPr sz="2000">
                <a:solidFill>
                  <a:schemeClr val="tx1"/>
                </a:solidFill>
                <a:latin typeface="Times New Roman" pitchFamily="18" charset="0"/>
                <a:ea typeface="ＭＳ Ｐゴシック" pitchFamily="34" charset="-128"/>
              </a:defRPr>
            </a:lvl4pPr>
            <a:lvl5pPr>
              <a:defRPr sz="2000">
                <a:solidFill>
                  <a:schemeClr val="tx1"/>
                </a:solidFill>
                <a:latin typeface="Times New Roman" pitchFamily="18" charset="0"/>
                <a:ea typeface="ＭＳ Ｐゴシック" pitchFamily="34" charset="-128"/>
              </a:defRPr>
            </a:lvl5pPr>
            <a:lvl6pPr eaLnBrk="0" hangingPunct="0">
              <a:defRPr sz="2000">
                <a:solidFill>
                  <a:schemeClr val="tx1"/>
                </a:solidFill>
                <a:latin typeface="Times New Roman" pitchFamily="18" charset="0"/>
                <a:ea typeface="ＭＳ Ｐゴシック" pitchFamily="34" charset="-128"/>
              </a:defRPr>
            </a:lvl6pPr>
            <a:lvl7pPr eaLnBrk="0" hangingPunct="0">
              <a:defRPr sz="2000">
                <a:solidFill>
                  <a:schemeClr val="tx1"/>
                </a:solidFill>
                <a:latin typeface="Times New Roman" pitchFamily="18" charset="0"/>
                <a:ea typeface="ＭＳ Ｐゴシック" pitchFamily="34" charset="-128"/>
              </a:defRPr>
            </a:lvl7pPr>
            <a:lvl8pPr eaLnBrk="0" hangingPunct="0">
              <a:defRPr sz="2000">
                <a:solidFill>
                  <a:schemeClr val="tx1"/>
                </a:solidFill>
                <a:latin typeface="Times New Roman" pitchFamily="18" charset="0"/>
                <a:ea typeface="ＭＳ Ｐゴシック" pitchFamily="34" charset="-128"/>
              </a:defRPr>
            </a:lvl8pPr>
            <a:lvl9pPr eaLnBrk="0" hangingPunct="0">
              <a:defRPr sz="2000">
                <a:solidFill>
                  <a:schemeClr val="tx1"/>
                </a:solidFill>
                <a:latin typeface="Times New Roman" pitchFamily="18" charset="0"/>
                <a:ea typeface="ＭＳ Ｐゴシック" pitchFamily="34" charset="-128"/>
              </a:defRPr>
            </a:lvl9pPr>
          </a:lstStyle>
          <a:p>
            <a:pPr>
              <a:defRPr/>
            </a:pPr>
            <a:r>
              <a:rPr lang="en-US" altLang="en-US" sz="1400" smtClean="0">
                <a:solidFill>
                  <a:srgbClr val="000000"/>
                </a:solidFill>
                <a:latin typeface="Arial" charset="0"/>
              </a:rPr>
              <a:t> </a:t>
            </a:r>
          </a:p>
        </p:txBody>
      </p:sp>
      <p:sp>
        <p:nvSpPr>
          <p:cNvPr id="31747" name="Slide Number Placeholder 2"/>
          <p:cNvSpPr>
            <a:spLocks noGrp="1"/>
          </p:cNvSpPr>
          <p:nvPr>
            <p:ph type="sldNum" sz="quarter" idx="11"/>
          </p:nvPr>
        </p:nvSpPr>
        <p:spPr/>
        <p:txBody>
          <a:bodyPr/>
          <a:lstStyle>
            <a:lvl1pPr>
              <a:defRPr sz="2600">
                <a:solidFill>
                  <a:schemeClr val="tx1"/>
                </a:solidFill>
                <a:latin typeface="Times New Roman" pitchFamily="18" charset="0"/>
                <a:ea typeface="ＭＳ Ｐゴシック" pitchFamily="34" charset="-128"/>
              </a:defRPr>
            </a:lvl1pPr>
            <a:lvl2pPr>
              <a:defRPr sz="2000">
                <a:solidFill>
                  <a:schemeClr val="tx1"/>
                </a:solidFill>
                <a:latin typeface="Times New Roman" pitchFamily="18" charset="0"/>
                <a:ea typeface="ＭＳ Ｐゴシック" pitchFamily="34" charset="-128"/>
              </a:defRPr>
            </a:lvl2pPr>
            <a:lvl3pPr>
              <a:defRPr sz="2000">
                <a:solidFill>
                  <a:schemeClr val="tx1"/>
                </a:solidFill>
                <a:latin typeface="Times New Roman" pitchFamily="18" charset="0"/>
                <a:ea typeface="ＭＳ Ｐゴシック" pitchFamily="34" charset="-128"/>
              </a:defRPr>
            </a:lvl3pPr>
            <a:lvl4pPr>
              <a:defRPr sz="2000">
                <a:solidFill>
                  <a:schemeClr val="tx1"/>
                </a:solidFill>
                <a:latin typeface="Times New Roman" pitchFamily="18" charset="0"/>
                <a:ea typeface="ＭＳ Ｐゴシック" pitchFamily="34" charset="-128"/>
              </a:defRPr>
            </a:lvl4pPr>
            <a:lvl5pPr>
              <a:defRPr sz="2000">
                <a:solidFill>
                  <a:schemeClr val="tx1"/>
                </a:solidFill>
                <a:latin typeface="Times New Roman" pitchFamily="18" charset="0"/>
                <a:ea typeface="ＭＳ Ｐゴシック" pitchFamily="34" charset="-128"/>
              </a:defRPr>
            </a:lvl5pPr>
            <a:lvl6pPr eaLnBrk="0" hangingPunct="0">
              <a:defRPr sz="2000">
                <a:solidFill>
                  <a:schemeClr val="tx1"/>
                </a:solidFill>
                <a:latin typeface="Times New Roman" pitchFamily="18" charset="0"/>
                <a:ea typeface="ＭＳ Ｐゴシック" pitchFamily="34" charset="-128"/>
              </a:defRPr>
            </a:lvl6pPr>
            <a:lvl7pPr eaLnBrk="0" hangingPunct="0">
              <a:defRPr sz="2000">
                <a:solidFill>
                  <a:schemeClr val="tx1"/>
                </a:solidFill>
                <a:latin typeface="Times New Roman" pitchFamily="18" charset="0"/>
                <a:ea typeface="ＭＳ Ｐゴシック" pitchFamily="34" charset="-128"/>
              </a:defRPr>
            </a:lvl7pPr>
            <a:lvl8pPr eaLnBrk="0" hangingPunct="0">
              <a:defRPr sz="2000">
                <a:solidFill>
                  <a:schemeClr val="tx1"/>
                </a:solidFill>
                <a:latin typeface="Times New Roman" pitchFamily="18" charset="0"/>
                <a:ea typeface="ＭＳ Ｐゴシック" pitchFamily="34" charset="-128"/>
              </a:defRPr>
            </a:lvl8pPr>
            <a:lvl9pPr eaLnBrk="0" hangingPunct="0">
              <a:defRPr sz="2000">
                <a:solidFill>
                  <a:schemeClr val="tx1"/>
                </a:solidFill>
                <a:latin typeface="Times New Roman" pitchFamily="18" charset="0"/>
                <a:ea typeface="ＭＳ Ｐゴシック" pitchFamily="34" charset="-128"/>
              </a:defRPr>
            </a:lvl9pPr>
          </a:lstStyle>
          <a:p>
            <a:pPr>
              <a:defRPr/>
            </a:pPr>
            <a:fld id="{0C60DD36-C319-4971-9F82-E4D9A0378CBD}" type="slidenum">
              <a:rPr lang="en-US" altLang="en-US" sz="1400" smtClean="0">
                <a:solidFill>
                  <a:srgbClr val="000000"/>
                </a:solidFill>
                <a:latin typeface="Arial" charset="0"/>
              </a:rPr>
              <a:pPr>
                <a:defRPr/>
              </a:pPr>
              <a:t>48</a:t>
            </a:fld>
            <a:endParaRPr lang="en-US" altLang="en-US" sz="1400" smtClean="0">
              <a:solidFill>
                <a:srgbClr val="000000"/>
              </a:solidFill>
              <a:latin typeface="Arial" charset="0"/>
            </a:endParaRPr>
          </a:p>
        </p:txBody>
      </p:sp>
      <p:sp>
        <p:nvSpPr>
          <p:cNvPr id="4" name="Rectangle 2"/>
          <p:cNvSpPr txBox="1">
            <a:spLocks noChangeArrowheads="1"/>
          </p:cNvSpPr>
          <p:nvPr/>
        </p:nvSpPr>
        <p:spPr>
          <a:xfrm>
            <a:off x="152400" y="228600"/>
            <a:ext cx="8763000" cy="914400"/>
          </a:xfrm>
          <a:prstGeom prst="rect">
            <a:avLst/>
          </a:prstGeom>
        </p:spPr>
        <p:txBody>
          <a:bodyPr/>
          <a:lstStyle>
            <a:lvl1pPr algn="l" rtl="0" eaLnBrk="0" fontAlgn="base" hangingPunct="0">
              <a:spcBef>
                <a:spcPct val="0"/>
              </a:spcBef>
              <a:spcAft>
                <a:spcPct val="0"/>
              </a:spcAft>
              <a:defRPr sz="2900">
                <a:solidFill>
                  <a:srgbClr val="FFFFFF"/>
                </a:solidFill>
                <a:latin typeface="+mj-lt"/>
                <a:ea typeface="MS PGothic" pitchFamily="34" charset="-128"/>
                <a:cs typeface="+mj-cs"/>
              </a:defRPr>
            </a:lvl1pPr>
            <a:lvl2pPr algn="l" rtl="0" eaLnBrk="0" fontAlgn="base" hangingPunct="0">
              <a:spcBef>
                <a:spcPct val="0"/>
              </a:spcBef>
              <a:spcAft>
                <a:spcPct val="0"/>
              </a:spcAft>
              <a:defRPr sz="2900">
                <a:solidFill>
                  <a:srgbClr val="FFFFFF"/>
                </a:solidFill>
                <a:latin typeface="Arial Narrow" pitchFamily="34" charset="0"/>
                <a:ea typeface="MS PGothic" pitchFamily="34" charset="-128"/>
              </a:defRPr>
            </a:lvl2pPr>
            <a:lvl3pPr algn="l" rtl="0" eaLnBrk="0" fontAlgn="base" hangingPunct="0">
              <a:spcBef>
                <a:spcPct val="0"/>
              </a:spcBef>
              <a:spcAft>
                <a:spcPct val="0"/>
              </a:spcAft>
              <a:defRPr sz="2900">
                <a:solidFill>
                  <a:srgbClr val="FFFFFF"/>
                </a:solidFill>
                <a:latin typeface="Arial Narrow" pitchFamily="34" charset="0"/>
                <a:ea typeface="MS PGothic" pitchFamily="34" charset="-128"/>
              </a:defRPr>
            </a:lvl3pPr>
            <a:lvl4pPr algn="l" rtl="0" eaLnBrk="0" fontAlgn="base" hangingPunct="0">
              <a:spcBef>
                <a:spcPct val="0"/>
              </a:spcBef>
              <a:spcAft>
                <a:spcPct val="0"/>
              </a:spcAft>
              <a:defRPr sz="2900">
                <a:solidFill>
                  <a:srgbClr val="FFFFFF"/>
                </a:solidFill>
                <a:latin typeface="Arial Narrow" pitchFamily="34" charset="0"/>
                <a:ea typeface="MS PGothic" pitchFamily="34" charset="-128"/>
              </a:defRPr>
            </a:lvl4pPr>
            <a:lvl5pPr algn="l" rtl="0" eaLnBrk="0" fontAlgn="base" hangingPunct="0">
              <a:spcBef>
                <a:spcPct val="0"/>
              </a:spcBef>
              <a:spcAft>
                <a:spcPct val="0"/>
              </a:spcAft>
              <a:defRPr sz="2900">
                <a:solidFill>
                  <a:srgbClr val="FFFFFF"/>
                </a:solidFill>
                <a:latin typeface="Arial Narrow" pitchFamily="34" charset="0"/>
                <a:ea typeface="MS PGothic" pitchFamily="34" charset="-128"/>
              </a:defRPr>
            </a:lvl5pPr>
            <a:lvl6pPr marL="457200" algn="l" rtl="0" fontAlgn="base">
              <a:spcBef>
                <a:spcPct val="0"/>
              </a:spcBef>
              <a:spcAft>
                <a:spcPct val="0"/>
              </a:spcAft>
              <a:defRPr sz="2900">
                <a:solidFill>
                  <a:srgbClr val="FFFFFF"/>
                </a:solidFill>
                <a:latin typeface="Arial Narrow" pitchFamily="34" charset="0"/>
                <a:ea typeface="ＭＳ Ｐゴシック" pitchFamily="48" charset="-128"/>
              </a:defRPr>
            </a:lvl6pPr>
            <a:lvl7pPr marL="914400" algn="l" rtl="0" fontAlgn="base">
              <a:spcBef>
                <a:spcPct val="0"/>
              </a:spcBef>
              <a:spcAft>
                <a:spcPct val="0"/>
              </a:spcAft>
              <a:defRPr sz="2900">
                <a:solidFill>
                  <a:srgbClr val="FFFFFF"/>
                </a:solidFill>
                <a:latin typeface="Arial Narrow" pitchFamily="34" charset="0"/>
                <a:ea typeface="ＭＳ Ｐゴシック" pitchFamily="48" charset="-128"/>
              </a:defRPr>
            </a:lvl7pPr>
            <a:lvl8pPr marL="1371600" algn="l" rtl="0" fontAlgn="base">
              <a:spcBef>
                <a:spcPct val="0"/>
              </a:spcBef>
              <a:spcAft>
                <a:spcPct val="0"/>
              </a:spcAft>
              <a:defRPr sz="2900">
                <a:solidFill>
                  <a:srgbClr val="FFFFFF"/>
                </a:solidFill>
                <a:latin typeface="Arial Narrow" pitchFamily="34" charset="0"/>
                <a:ea typeface="ＭＳ Ｐゴシック" pitchFamily="48" charset="-128"/>
              </a:defRPr>
            </a:lvl8pPr>
            <a:lvl9pPr marL="1828800" algn="l" rtl="0" fontAlgn="base">
              <a:spcBef>
                <a:spcPct val="0"/>
              </a:spcBef>
              <a:spcAft>
                <a:spcPct val="0"/>
              </a:spcAft>
              <a:defRPr sz="2900">
                <a:solidFill>
                  <a:srgbClr val="FFFFFF"/>
                </a:solidFill>
                <a:latin typeface="Arial Narrow" pitchFamily="34" charset="0"/>
                <a:ea typeface="ＭＳ Ｐゴシック" pitchFamily="48" charset="-128"/>
              </a:defRPr>
            </a:lvl9pPr>
          </a:lstStyle>
          <a:p>
            <a:pPr eaLnBrk="1" hangingPunct="1">
              <a:defRPr/>
            </a:pPr>
            <a:r>
              <a:rPr lang="en-US" kern="0" dirty="0" smtClean="0"/>
              <a:t>  </a:t>
            </a:r>
            <a:r>
              <a:rPr lang="en-US" kern="0" dirty="0" smtClean="0">
                <a:solidFill>
                  <a:schemeClr val="bg1"/>
                </a:solidFill>
              </a:rPr>
              <a:t>Installment Sale of Discounted Assets to Grantor ILIT</a:t>
            </a:r>
          </a:p>
        </p:txBody>
      </p:sp>
      <p:sp>
        <p:nvSpPr>
          <p:cNvPr id="5" name="Rectangle 3"/>
          <p:cNvSpPr txBox="1">
            <a:spLocks noChangeArrowheads="1"/>
          </p:cNvSpPr>
          <p:nvPr/>
        </p:nvSpPr>
        <p:spPr>
          <a:xfrm>
            <a:off x="228600" y="1066800"/>
            <a:ext cx="8610600" cy="5105400"/>
          </a:xfrm>
          <a:prstGeom prst="rect">
            <a:avLst/>
          </a:prstGeom>
        </p:spPr>
        <p:txBody>
          <a:bodyPr/>
          <a:lstStyle>
            <a:lvl1pPr marL="228600" indent="-228600" algn="l" rtl="0" eaLnBrk="0" fontAlgn="base" hangingPunct="0">
              <a:spcBef>
                <a:spcPct val="20000"/>
              </a:spcBef>
              <a:spcAft>
                <a:spcPct val="0"/>
              </a:spcAft>
              <a:buClr>
                <a:srgbClr val="00183D"/>
              </a:buClr>
              <a:buFont typeface="Wingdings" pitchFamily="2" charset="2"/>
              <a:buChar char="§"/>
              <a:defRPr sz="26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lr>
                <a:srgbClr val="00183D"/>
              </a:buClr>
              <a:buFont typeface="Wingdings" pitchFamily="2" charset="2"/>
              <a:buChar char="§"/>
              <a:defRPr sz="2000">
                <a:solidFill>
                  <a:schemeClr val="tx1"/>
                </a:solidFill>
                <a:latin typeface="+mn-lt"/>
                <a:ea typeface="MS PGothic" pitchFamily="34" charset="-128"/>
              </a:defRPr>
            </a:lvl2pPr>
            <a:lvl3pPr marL="1143000" indent="-228600" algn="l" rtl="0" eaLnBrk="0" fontAlgn="base" hangingPunct="0">
              <a:spcBef>
                <a:spcPct val="20000"/>
              </a:spcBef>
              <a:spcAft>
                <a:spcPct val="0"/>
              </a:spcAft>
              <a:buClr>
                <a:srgbClr val="00183D"/>
              </a:buClr>
              <a:buFont typeface="Wingdings" pitchFamily="2" charset="2"/>
              <a:buChar char="§"/>
              <a:defRPr sz="2000">
                <a:solidFill>
                  <a:schemeClr val="tx1"/>
                </a:solidFill>
                <a:latin typeface="+mn-lt"/>
                <a:ea typeface="MS PGothic" pitchFamily="34" charset="-128"/>
              </a:defRPr>
            </a:lvl3pPr>
            <a:lvl4pPr marL="1600200" indent="-228600" algn="l" rtl="0" eaLnBrk="0" fontAlgn="base" hangingPunct="0">
              <a:spcBef>
                <a:spcPct val="20000"/>
              </a:spcBef>
              <a:spcAft>
                <a:spcPct val="0"/>
              </a:spcAft>
              <a:buClr>
                <a:srgbClr val="00183D"/>
              </a:buClr>
              <a:buFont typeface="Wingdings" pitchFamily="2" charset="2"/>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lr>
                <a:srgbClr val="00183D"/>
              </a:buClr>
              <a:buFont typeface="Wingdings" pitchFamily="2" charset="2"/>
              <a:buChar char="§"/>
              <a:defRPr sz="2000">
                <a:solidFill>
                  <a:schemeClr val="tx1"/>
                </a:solidFill>
                <a:latin typeface="+mn-lt"/>
                <a:ea typeface="MS PGothic" pitchFamily="34" charset="-128"/>
              </a:defRPr>
            </a:lvl5pPr>
            <a:lvl6pPr marL="2514600" indent="-228600" algn="l" rtl="0" fontAlgn="base">
              <a:spcBef>
                <a:spcPct val="20000"/>
              </a:spcBef>
              <a:spcAft>
                <a:spcPct val="0"/>
              </a:spcAft>
              <a:buClr>
                <a:srgbClr val="00183D"/>
              </a:buClr>
              <a:buFont typeface="Wingdings" pitchFamily="2" charset="2"/>
              <a:buChar char="§"/>
              <a:defRPr sz="2000">
                <a:solidFill>
                  <a:schemeClr val="tx1"/>
                </a:solidFill>
                <a:latin typeface="+mn-lt"/>
                <a:ea typeface="+mn-ea"/>
              </a:defRPr>
            </a:lvl6pPr>
            <a:lvl7pPr marL="2971800" indent="-228600" algn="l" rtl="0" fontAlgn="base">
              <a:spcBef>
                <a:spcPct val="20000"/>
              </a:spcBef>
              <a:spcAft>
                <a:spcPct val="0"/>
              </a:spcAft>
              <a:buClr>
                <a:srgbClr val="00183D"/>
              </a:buClr>
              <a:buFont typeface="Wingdings" pitchFamily="2" charset="2"/>
              <a:buChar char="§"/>
              <a:defRPr sz="2000">
                <a:solidFill>
                  <a:schemeClr val="tx1"/>
                </a:solidFill>
                <a:latin typeface="+mn-lt"/>
                <a:ea typeface="+mn-ea"/>
              </a:defRPr>
            </a:lvl7pPr>
            <a:lvl8pPr marL="3429000" indent="-228600" algn="l" rtl="0" fontAlgn="base">
              <a:spcBef>
                <a:spcPct val="20000"/>
              </a:spcBef>
              <a:spcAft>
                <a:spcPct val="0"/>
              </a:spcAft>
              <a:buClr>
                <a:srgbClr val="00183D"/>
              </a:buClr>
              <a:buFont typeface="Wingdings" pitchFamily="2" charset="2"/>
              <a:buChar char="§"/>
              <a:defRPr sz="2000">
                <a:solidFill>
                  <a:schemeClr val="tx1"/>
                </a:solidFill>
                <a:latin typeface="+mn-lt"/>
                <a:ea typeface="+mn-ea"/>
              </a:defRPr>
            </a:lvl8pPr>
            <a:lvl9pPr marL="3886200" indent="-228600" algn="l" rtl="0" fontAlgn="base">
              <a:spcBef>
                <a:spcPct val="20000"/>
              </a:spcBef>
              <a:spcAft>
                <a:spcPct val="0"/>
              </a:spcAft>
              <a:buClr>
                <a:srgbClr val="00183D"/>
              </a:buClr>
              <a:buFont typeface="Wingdings" pitchFamily="2" charset="2"/>
              <a:buChar char="§"/>
              <a:defRPr sz="2000">
                <a:solidFill>
                  <a:schemeClr val="tx1"/>
                </a:solidFill>
                <a:latin typeface="+mn-lt"/>
                <a:ea typeface="+mn-ea"/>
              </a:defRPr>
            </a:lvl9pPr>
          </a:lstStyle>
          <a:p>
            <a:pPr eaLnBrk="1" hangingPunct="1">
              <a:lnSpc>
                <a:spcPct val="95000"/>
              </a:lnSpc>
              <a:spcBef>
                <a:spcPct val="10000"/>
              </a:spcBef>
              <a:spcAft>
                <a:spcPts val="600"/>
              </a:spcAft>
              <a:buFont typeface="Wingdings" pitchFamily="2" charset="2"/>
              <a:buNone/>
              <a:defRPr/>
            </a:pPr>
            <a:r>
              <a:rPr lang="en-US" sz="2000" kern="0" dirty="0" smtClean="0"/>
              <a:t>Installment Sale of Discounted Entity Assets to Irrevocable Grantor Trust (Intentionally Defective Irrevocable Trust -”IDIT”)</a:t>
            </a:r>
          </a:p>
          <a:p>
            <a:pPr eaLnBrk="1" hangingPunct="1">
              <a:lnSpc>
                <a:spcPct val="90000"/>
              </a:lnSpc>
              <a:spcBef>
                <a:spcPct val="10000"/>
              </a:spcBef>
              <a:defRPr/>
            </a:pPr>
            <a:r>
              <a:rPr lang="en-US" sz="2000" kern="0" dirty="0" smtClean="0">
                <a:solidFill>
                  <a:srgbClr val="0066CC"/>
                </a:solidFill>
              </a:rPr>
              <a:t>Step 1:</a:t>
            </a:r>
            <a:r>
              <a:rPr lang="en-US" sz="2000" kern="0" dirty="0" smtClean="0"/>
              <a:t> Trust should be “seeded” with gift of at least 10% of value of assets involved in installment sale</a:t>
            </a:r>
          </a:p>
          <a:p>
            <a:pPr lvl="1" eaLnBrk="1" hangingPunct="1">
              <a:spcBef>
                <a:spcPts val="0"/>
              </a:spcBef>
              <a:spcAft>
                <a:spcPts val="600"/>
              </a:spcAft>
              <a:buFont typeface="Courier New" panose="02070309020205020404" pitchFamily="49" charset="0"/>
              <a:buChar char="o"/>
              <a:defRPr/>
            </a:pPr>
            <a:r>
              <a:rPr lang="en-US" kern="0" dirty="0" smtClean="0">
                <a:cs typeface="Arial" pitchFamily="34" charset="0"/>
              </a:rPr>
              <a:t>IRS will disregard sale arrangement if trust looks solely to assets sold as the source to repay note and interest</a:t>
            </a:r>
          </a:p>
          <a:p>
            <a:pPr eaLnBrk="1" hangingPunct="1">
              <a:lnSpc>
                <a:spcPct val="90000"/>
              </a:lnSpc>
              <a:spcBef>
                <a:spcPct val="10000"/>
              </a:spcBef>
              <a:spcAft>
                <a:spcPct val="25000"/>
              </a:spcAft>
              <a:defRPr/>
            </a:pPr>
            <a:r>
              <a:rPr lang="en-US" sz="2000" kern="0" dirty="0" smtClean="0">
                <a:solidFill>
                  <a:srgbClr val="0066CC"/>
                </a:solidFill>
              </a:rPr>
              <a:t>Step 2:</a:t>
            </a:r>
            <a:r>
              <a:rPr lang="en-US" sz="2000" kern="0" dirty="0" smtClean="0"/>
              <a:t> Grantor sells business interests to trust</a:t>
            </a:r>
          </a:p>
          <a:p>
            <a:pPr lvl="1" eaLnBrk="1" hangingPunct="1">
              <a:lnSpc>
                <a:spcPct val="90000"/>
              </a:lnSpc>
              <a:spcBef>
                <a:spcPct val="10000"/>
              </a:spcBef>
              <a:buFont typeface="Courier New" panose="02070309020205020404" pitchFamily="49" charset="0"/>
              <a:buChar char="o"/>
              <a:defRPr/>
            </a:pPr>
            <a:r>
              <a:rPr lang="en-US" kern="0" dirty="0" smtClean="0">
                <a:cs typeface="Arial" pitchFamily="34" charset="0"/>
              </a:rPr>
              <a:t>Sale price of minority interest eligible to be discounted </a:t>
            </a:r>
          </a:p>
          <a:p>
            <a:pPr lvl="1" eaLnBrk="1" hangingPunct="1">
              <a:lnSpc>
                <a:spcPct val="90000"/>
              </a:lnSpc>
              <a:spcBef>
                <a:spcPct val="10000"/>
              </a:spcBef>
              <a:buFont typeface="Courier New" panose="02070309020205020404" pitchFamily="49" charset="0"/>
              <a:buChar char="o"/>
              <a:defRPr/>
            </a:pPr>
            <a:r>
              <a:rPr lang="en-US" kern="0" dirty="0" smtClean="0">
                <a:cs typeface="Arial" pitchFamily="34" charset="0"/>
              </a:rPr>
              <a:t>Sale in exchange for promissory note for term of years</a:t>
            </a:r>
          </a:p>
          <a:p>
            <a:pPr lvl="1" eaLnBrk="1" hangingPunct="1">
              <a:lnSpc>
                <a:spcPct val="90000"/>
              </a:lnSpc>
              <a:spcBef>
                <a:spcPct val="10000"/>
              </a:spcBef>
              <a:spcAft>
                <a:spcPts val="600"/>
              </a:spcAft>
              <a:buFont typeface="Courier New" panose="02070309020205020404" pitchFamily="49" charset="0"/>
              <a:buChar char="o"/>
              <a:defRPr/>
            </a:pPr>
            <a:r>
              <a:rPr lang="en-US" kern="0" dirty="0" smtClean="0">
                <a:cs typeface="Arial" pitchFamily="34" charset="0"/>
              </a:rPr>
              <a:t>Requires interest of at least AFR (Sec. 7872 rate)</a:t>
            </a:r>
          </a:p>
          <a:p>
            <a:pPr eaLnBrk="1" hangingPunct="1">
              <a:lnSpc>
                <a:spcPct val="90000"/>
              </a:lnSpc>
              <a:spcBef>
                <a:spcPct val="10000"/>
              </a:spcBef>
              <a:defRPr/>
            </a:pPr>
            <a:r>
              <a:rPr lang="en-US" sz="2000" kern="0" dirty="0" smtClean="0">
                <a:solidFill>
                  <a:srgbClr val="0066CC"/>
                </a:solidFill>
              </a:rPr>
              <a:t>Results:</a:t>
            </a:r>
            <a:r>
              <a:rPr lang="en-US" sz="2000" kern="0" dirty="0" smtClean="0"/>
              <a:t> </a:t>
            </a:r>
          </a:p>
          <a:p>
            <a:pPr lvl="1" eaLnBrk="1" hangingPunct="1">
              <a:lnSpc>
                <a:spcPct val="90000"/>
              </a:lnSpc>
              <a:spcBef>
                <a:spcPct val="10000"/>
              </a:spcBef>
              <a:buFont typeface="Courier New" panose="02070309020205020404" pitchFamily="49" charset="0"/>
              <a:buChar char="o"/>
              <a:defRPr/>
            </a:pPr>
            <a:r>
              <a:rPr lang="en-US" kern="0" dirty="0" smtClean="0">
                <a:cs typeface="Arial" pitchFamily="34" charset="0"/>
              </a:rPr>
              <a:t>Under Grantor trust rules, no reportable gain on sale and no taxation on trust interest payments</a:t>
            </a:r>
          </a:p>
          <a:p>
            <a:pPr lvl="1" eaLnBrk="1" hangingPunct="1">
              <a:lnSpc>
                <a:spcPct val="90000"/>
              </a:lnSpc>
              <a:spcBef>
                <a:spcPct val="10000"/>
              </a:spcBef>
              <a:buFont typeface="Courier New" panose="02070309020205020404" pitchFamily="49" charset="0"/>
              <a:buChar char="o"/>
              <a:defRPr/>
            </a:pPr>
            <a:r>
              <a:rPr lang="en-US" kern="0" dirty="0" smtClean="0">
                <a:cs typeface="Arial" pitchFamily="34" charset="0"/>
              </a:rPr>
              <a:t>Income generated on assets in trust taxable to Grantor</a:t>
            </a:r>
          </a:p>
          <a:p>
            <a:pPr lvl="1" eaLnBrk="1" hangingPunct="1">
              <a:lnSpc>
                <a:spcPct val="90000"/>
              </a:lnSpc>
              <a:spcBef>
                <a:spcPct val="10000"/>
              </a:spcBef>
              <a:buFont typeface="Courier New" panose="02070309020205020404" pitchFamily="49" charset="0"/>
              <a:buChar char="o"/>
              <a:defRPr/>
            </a:pPr>
            <a:r>
              <a:rPr lang="en-US" kern="0" dirty="0" smtClean="0">
                <a:cs typeface="Arial" pitchFamily="34" charset="0"/>
              </a:rPr>
              <a:t>Sale of Discounted Assets at Low Interest Rate may work as an effective Estate Freeze technique</a:t>
            </a:r>
          </a:p>
        </p:txBody>
      </p:sp>
    </p:spTree>
    <p:extLst>
      <p:ext uri="{BB962C8B-B14F-4D97-AF65-F5344CB8AC3E}">
        <p14:creationId xmlns:p14="http://schemas.microsoft.com/office/powerpoint/2010/main" val="4102978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1"/>
          <p:cNvSpPr>
            <a:spLocks noGrp="1"/>
          </p:cNvSpPr>
          <p:nvPr>
            <p:ph type="ftr" sz="quarter" idx="10"/>
          </p:nvPr>
        </p:nvSpPr>
        <p:spPr/>
        <p:txBody>
          <a:bodyPr/>
          <a:lstStyle>
            <a:lvl1pPr>
              <a:defRPr sz="2600">
                <a:solidFill>
                  <a:schemeClr val="tx1"/>
                </a:solidFill>
                <a:latin typeface="Times New Roman" pitchFamily="18" charset="0"/>
                <a:ea typeface="ＭＳ Ｐゴシック" pitchFamily="34" charset="-128"/>
              </a:defRPr>
            </a:lvl1pPr>
            <a:lvl2pPr>
              <a:defRPr sz="2000">
                <a:solidFill>
                  <a:schemeClr val="tx1"/>
                </a:solidFill>
                <a:latin typeface="Times New Roman" pitchFamily="18" charset="0"/>
                <a:ea typeface="ＭＳ Ｐゴシック" pitchFamily="34" charset="-128"/>
              </a:defRPr>
            </a:lvl2pPr>
            <a:lvl3pPr>
              <a:defRPr sz="2000">
                <a:solidFill>
                  <a:schemeClr val="tx1"/>
                </a:solidFill>
                <a:latin typeface="Times New Roman" pitchFamily="18" charset="0"/>
                <a:ea typeface="ＭＳ Ｐゴシック" pitchFamily="34" charset="-128"/>
              </a:defRPr>
            </a:lvl3pPr>
            <a:lvl4pPr>
              <a:defRPr sz="2000">
                <a:solidFill>
                  <a:schemeClr val="tx1"/>
                </a:solidFill>
                <a:latin typeface="Times New Roman" pitchFamily="18" charset="0"/>
                <a:ea typeface="ＭＳ Ｐゴシック" pitchFamily="34" charset="-128"/>
              </a:defRPr>
            </a:lvl4pPr>
            <a:lvl5pPr>
              <a:defRPr sz="2000">
                <a:solidFill>
                  <a:schemeClr val="tx1"/>
                </a:solidFill>
                <a:latin typeface="Times New Roman" pitchFamily="18" charset="0"/>
                <a:ea typeface="ＭＳ Ｐゴシック" pitchFamily="34" charset="-128"/>
              </a:defRPr>
            </a:lvl5pPr>
            <a:lvl6pPr eaLnBrk="0" hangingPunct="0">
              <a:defRPr sz="2000">
                <a:solidFill>
                  <a:schemeClr val="tx1"/>
                </a:solidFill>
                <a:latin typeface="Times New Roman" pitchFamily="18" charset="0"/>
                <a:ea typeface="ＭＳ Ｐゴシック" pitchFamily="34" charset="-128"/>
              </a:defRPr>
            </a:lvl6pPr>
            <a:lvl7pPr eaLnBrk="0" hangingPunct="0">
              <a:defRPr sz="2000">
                <a:solidFill>
                  <a:schemeClr val="tx1"/>
                </a:solidFill>
                <a:latin typeface="Times New Roman" pitchFamily="18" charset="0"/>
                <a:ea typeface="ＭＳ Ｐゴシック" pitchFamily="34" charset="-128"/>
              </a:defRPr>
            </a:lvl7pPr>
            <a:lvl8pPr eaLnBrk="0" hangingPunct="0">
              <a:defRPr sz="2000">
                <a:solidFill>
                  <a:schemeClr val="tx1"/>
                </a:solidFill>
                <a:latin typeface="Times New Roman" pitchFamily="18" charset="0"/>
                <a:ea typeface="ＭＳ Ｐゴシック" pitchFamily="34" charset="-128"/>
              </a:defRPr>
            </a:lvl8pPr>
            <a:lvl9pPr eaLnBrk="0" hangingPunct="0">
              <a:defRPr sz="2000">
                <a:solidFill>
                  <a:schemeClr val="tx1"/>
                </a:solidFill>
                <a:latin typeface="Times New Roman" pitchFamily="18" charset="0"/>
                <a:ea typeface="ＭＳ Ｐゴシック" pitchFamily="34" charset="-128"/>
              </a:defRPr>
            </a:lvl9pPr>
          </a:lstStyle>
          <a:p>
            <a:pPr>
              <a:defRPr/>
            </a:pPr>
            <a:r>
              <a:rPr lang="en-US" altLang="en-US" sz="1400" smtClean="0">
                <a:solidFill>
                  <a:srgbClr val="000000"/>
                </a:solidFill>
                <a:latin typeface="Arial" charset="0"/>
              </a:rPr>
              <a:t> </a:t>
            </a:r>
          </a:p>
        </p:txBody>
      </p:sp>
      <p:sp>
        <p:nvSpPr>
          <p:cNvPr id="33795" name="Slide Number Placeholder 2"/>
          <p:cNvSpPr>
            <a:spLocks noGrp="1"/>
          </p:cNvSpPr>
          <p:nvPr>
            <p:ph type="sldNum" sz="quarter" idx="11"/>
          </p:nvPr>
        </p:nvSpPr>
        <p:spPr/>
        <p:txBody>
          <a:bodyPr/>
          <a:lstStyle>
            <a:lvl1pPr>
              <a:defRPr sz="2600">
                <a:solidFill>
                  <a:schemeClr val="tx1"/>
                </a:solidFill>
                <a:latin typeface="Times New Roman" pitchFamily="18" charset="0"/>
                <a:ea typeface="ＭＳ Ｐゴシック" pitchFamily="34" charset="-128"/>
              </a:defRPr>
            </a:lvl1pPr>
            <a:lvl2pPr>
              <a:defRPr sz="2000">
                <a:solidFill>
                  <a:schemeClr val="tx1"/>
                </a:solidFill>
                <a:latin typeface="Times New Roman" pitchFamily="18" charset="0"/>
                <a:ea typeface="ＭＳ Ｐゴシック" pitchFamily="34" charset="-128"/>
              </a:defRPr>
            </a:lvl2pPr>
            <a:lvl3pPr>
              <a:defRPr sz="2000">
                <a:solidFill>
                  <a:schemeClr val="tx1"/>
                </a:solidFill>
                <a:latin typeface="Times New Roman" pitchFamily="18" charset="0"/>
                <a:ea typeface="ＭＳ Ｐゴシック" pitchFamily="34" charset="-128"/>
              </a:defRPr>
            </a:lvl3pPr>
            <a:lvl4pPr>
              <a:defRPr sz="2000">
                <a:solidFill>
                  <a:schemeClr val="tx1"/>
                </a:solidFill>
                <a:latin typeface="Times New Roman" pitchFamily="18" charset="0"/>
                <a:ea typeface="ＭＳ Ｐゴシック" pitchFamily="34" charset="-128"/>
              </a:defRPr>
            </a:lvl4pPr>
            <a:lvl5pPr>
              <a:defRPr sz="2000">
                <a:solidFill>
                  <a:schemeClr val="tx1"/>
                </a:solidFill>
                <a:latin typeface="Times New Roman" pitchFamily="18" charset="0"/>
                <a:ea typeface="ＭＳ Ｐゴシック" pitchFamily="34" charset="-128"/>
              </a:defRPr>
            </a:lvl5pPr>
            <a:lvl6pPr eaLnBrk="0" hangingPunct="0">
              <a:defRPr sz="2000">
                <a:solidFill>
                  <a:schemeClr val="tx1"/>
                </a:solidFill>
                <a:latin typeface="Times New Roman" pitchFamily="18" charset="0"/>
                <a:ea typeface="ＭＳ Ｐゴシック" pitchFamily="34" charset="-128"/>
              </a:defRPr>
            </a:lvl6pPr>
            <a:lvl7pPr eaLnBrk="0" hangingPunct="0">
              <a:defRPr sz="2000">
                <a:solidFill>
                  <a:schemeClr val="tx1"/>
                </a:solidFill>
                <a:latin typeface="Times New Roman" pitchFamily="18" charset="0"/>
                <a:ea typeface="ＭＳ Ｐゴシック" pitchFamily="34" charset="-128"/>
              </a:defRPr>
            </a:lvl7pPr>
            <a:lvl8pPr eaLnBrk="0" hangingPunct="0">
              <a:defRPr sz="2000">
                <a:solidFill>
                  <a:schemeClr val="tx1"/>
                </a:solidFill>
                <a:latin typeface="Times New Roman" pitchFamily="18" charset="0"/>
                <a:ea typeface="ＭＳ Ｐゴシック" pitchFamily="34" charset="-128"/>
              </a:defRPr>
            </a:lvl8pPr>
            <a:lvl9pPr eaLnBrk="0" hangingPunct="0">
              <a:defRPr sz="2000">
                <a:solidFill>
                  <a:schemeClr val="tx1"/>
                </a:solidFill>
                <a:latin typeface="Times New Roman" pitchFamily="18" charset="0"/>
                <a:ea typeface="ＭＳ Ｐゴシック" pitchFamily="34" charset="-128"/>
              </a:defRPr>
            </a:lvl9pPr>
          </a:lstStyle>
          <a:p>
            <a:pPr>
              <a:defRPr/>
            </a:pPr>
            <a:fld id="{B0D200FD-13AB-4F8B-BE50-E2569A5312C8}" type="slidenum">
              <a:rPr lang="en-US" altLang="en-US" sz="1400" smtClean="0">
                <a:solidFill>
                  <a:srgbClr val="000000"/>
                </a:solidFill>
                <a:latin typeface="Arial" charset="0"/>
              </a:rPr>
              <a:pPr>
                <a:defRPr/>
              </a:pPr>
              <a:t>49</a:t>
            </a:fld>
            <a:endParaRPr lang="en-US" altLang="en-US" sz="1400" smtClean="0">
              <a:solidFill>
                <a:srgbClr val="000000"/>
              </a:solidFill>
              <a:latin typeface="Arial" charset="0"/>
            </a:endParaRPr>
          </a:p>
        </p:txBody>
      </p:sp>
      <p:sp>
        <p:nvSpPr>
          <p:cNvPr id="4" name="Rectangle 2"/>
          <p:cNvSpPr txBox="1">
            <a:spLocks noChangeArrowheads="1"/>
          </p:cNvSpPr>
          <p:nvPr/>
        </p:nvSpPr>
        <p:spPr>
          <a:xfrm>
            <a:off x="457200" y="228600"/>
            <a:ext cx="7772400" cy="533400"/>
          </a:xfrm>
          <a:prstGeom prst="rect">
            <a:avLst/>
          </a:prstGeom>
        </p:spPr>
        <p:txBody>
          <a:bodyPr/>
          <a:lstStyle>
            <a:lvl1pPr algn="l" rtl="0" eaLnBrk="0" fontAlgn="base" hangingPunct="0">
              <a:spcBef>
                <a:spcPct val="0"/>
              </a:spcBef>
              <a:spcAft>
                <a:spcPct val="0"/>
              </a:spcAft>
              <a:defRPr sz="2900">
                <a:solidFill>
                  <a:srgbClr val="FFFFFF"/>
                </a:solidFill>
                <a:latin typeface="+mj-lt"/>
                <a:ea typeface="MS PGothic" pitchFamily="34" charset="-128"/>
                <a:cs typeface="+mj-cs"/>
              </a:defRPr>
            </a:lvl1pPr>
            <a:lvl2pPr algn="l" rtl="0" eaLnBrk="0" fontAlgn="base" hangingPunct="0">
              <a:spcBef>
                <a:spcPct val="0"/>
              </a:spcBef>
              <a:spcAft>
                <a:spcPct val="0"/>
              </a:spcAft>
              <a:defRPr sz="2900">
                <a:solidFill>
                  <a:srgbClr val="FFFFFF"/>
                </a:solidFill>
                <a:latin typeface="Arial Narrow" pitchFamily="34" charset="0"/>
                <a:ea typeface="MS PGothic" pitchFamily="34" charset="-128"/>
              </a:defRPr>
            </a:lvl2pPr>
            <a:lvl3pPr algn="l" rtl="0" eaLnBrk="0" fontAlgn="base" hangingPunct="0">
              <a:spcBef>
                <a:spcPct val="0"/>
              </a:spcBef>
              <a:spcAft>
                <a:spcPct val="0"/>
              </a:spcAft>
              <a:defRPr sz="2900">
                <a:solidFill>
                  <a:srgbClr val="FFFFFF"/>
                </a:solidFill>
                <a:latin typeface="Arial Narrow" pitchFamily="34" charset="0"/>
                <a:ea typeface="MS PGothic" pitchFamily="34" charset="-128"/>
              </a:defRPr>
            </a:lvl3pPr>
            <a:lvl4pPr algn="l" rtl="0" eaLnBrk="0" fontAlgn="base" hangingPunct="0">
              <a:spcBef>
                <a:spcPct val="0"/>
              </a:spcBef>
              <a:spcAft>
                <a:spcPct val="0"/>
              </a:spcAft>
              <a:defRPr sz="2900">
                <a:solidFill>
                  <a:srgbClr val="FFFFFF"/>
                </a:solidFill>
                <a:latin typeface="Arial Narrow" pitchFamily="34" charset="0"/>
                <a:ea typeface="MS PGothic" pitchFamily="34" charset="-128"/>
              </a:defRPr>
            </a:lvl4pPr>
            <a:lvl5pPr algn="l" rtl="0" eaLnBrk="0" fontAlgn="base" hangingPunct="0">
              <a:spcBef>
                <a:spcPct val="0"/>
              </a:spcBef>
              <a:spcAft>
                <a:spcPct val="0"/>
              </a:spcAft>
              <a:defRPr sz="2900">
                <a:solidFill>
                  <a:srgbClr val="FFFFFF"/>
                </a:solidFill>
                <a:latin typeface="Arial Narrow" pitchFamily="34" charset="0"/>
                <a:ea typeface="MS PGothic" pitchFamily="34" charset="-128"/>
              </a:defRPr>
            </a:lvl5pPr>
            <a:lvl6pPr marL="457200" algn="l" rtl="0" fontAlgn="base">
              <a:spcBef>
                <a:spcPct val="0"/>
              </a:spcBef>
              <a:spcAft>
                <a:spcPct val="0"/>
              </a:spcAft>
              <a:defRPr sz="2900">
                <a:solidFill>
                  <a:srgbClr val="FFFFFF"/>
                </a:solidFill>
                <a:latin typeface="Arial Narrow" pitchFamily="34" charset="0"/>
                <a:ea typeface="ＭＳ Ｐゴシック" pitchFamily="48" charset="-128"/>
              </a:defRPr>
            </a:lvl6pPr>
            <a:lvl7pPr marL="914400" algn="l" rtl="0" fontAlgn="base">
              <a:spcBef>
                <a:spcPct val="0"/>
              </a:spcBef>
              <a:spcAft>
                <a:spcPct val="0"/>
              </a:spcAft>
              <a:defRPr sz="2900">
                <a:solidFill>
                  <a:srgbClr val="FFFFFF"/>
                </a:solidFill>
                <a:latin typeface="Arial Narrow" pitchFamily="34" charset="0"/>
                <a:ea typeface="ＭＳ Ｐゴシック" pitchFamily="48" charset="-128"/>
              </a:defRPr>
            </a:lvl7pPr>
            <a:lvl8pPr marL="1371600" algn="l" rtl="0" fontAlgn="base">
              <a:spcBef>
                <a:spcPct val="0"/>
              </a:spcBef>
              <a:spcAft>
                <a:spcPct val="0"/>
              </a:spcAft>
              <a:defRPr sz="2900">
                <a:solidFill>
                  <a:srgbClr val="FFFFFF"/>
                </a:solidFill>
                <a:latin typeface="Arial Narrow" pitchFamily="34" charset="0"/>
                <a:ea typeface="ＭＳ Ｐゴシック" pitchFamily="48" charset="-128"/>
              </a:defRPr>
            </a:lvl8pPr>
            <a:lvl9pPr marL="1828800" algn="l" rtl="0" fontAlgn="base">
              <a:spcBef>
                <a:spcPct val="0"/>
              </a:spcBef>
              <a:spcAft>
                <a:spcPct val="0"/>
              </a:spcAft>
              <a:defRPr sz="2900">
                <a:solidFill>
                  <a:srgbClr val="FFFFFF"/>
                </a:solidFill>
                <a:latin typeface="Arial Narrow" pitchFamily="34" charset="0"/>
                <a:ea typeface="ＭＳ Ｐゴシック" pitchFamily="48" charset="-128"/>
              </a:defRPr>
            </a:lvl9pPr>
          </a:lstStyle>
          <a:p>
            <a:pPr eaLnBrk="1" hangingPunct="1">
              <a:defRPr/>
            </a:pPr>
            <a:r>
              <a:rPr lang="en-US" kern="0" smtClean="0"/>
              <a:t>Grantor Retained Annuity Trusts (GRATs)</a:t>
            </a:r>
            <a:endParaRPr lang="en-US" kern="0" dirty="0" smtClean="0"/>
          </a:p>
        </p:txBody>
      </p:sp>
      <p:sp>
        <p:nvSpPr>
          <p:cNvPr id="5" name="Rectangle 3"/>
          <p:cNvSpPr txBox="1">
            <a:spLocks noChangeArrowheads="1"/>
          </p:cNvSpPr>
          <p:nvPr/>
        </p:nvSpPr>
        <p:spPr>
          <a:xfrm>
            <a:off x="228600" y="990600"/>
            <a:ext cx="8639175" cy="5410200"/>
          </a:xfrm>
          <a:prstGeom prst="rect">
            <a:avLst/>
          </a:prstGeom>
        </p:spPr>
        <p:txBody>
          <a:bodyPr/>
          <a:lstStyle>
            <a:lvl1pPr marL="228600" indent="-228600" algn="l" rtl="0" eaLnBrk="0" fontAlgn="base" hangingPunct="0">
              <a:spcBef>
                <a:spcPct val="20000"/>
              </a:spcBef>
              <a:spcAft>
                <a:spcPct val="0"/>
              </a:spcAft>
              <a:buClr>
                <a:srgbClr val="00183D"/>
              </a:buClr>
              <a:buFont typeface="Wingdings" pitchFamily="2" charset="2"/>
              <a:buChar char="§"/>
              <a:defRPr sz="26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lr>
                <a:srgbClr val="00183D"/>
              </a:buClr>
              <a:buFont typeface="Wingdings" pitchFamily="2" charset="2"/>
              <a:buChar char="§"/>
              <a:defRPr sz="2000">
                <a:solidFill>
                  <a:schemeClr val="tx1"/>
                </a:solidFill>
                <a:latin typeface="+mn-lt"/>
                <a:ea typeface="MS PGothic" pitchFamily="34" charset="-128"/>
              </a:defRPr>
            </a:lvl2pPr>
            <a:lvl3pPr marL="1143000" indent="-228600" algn="l" rtl="0" eaLnBrk="0" fontAlgn="base" hangingPunct="0">
              <a:spcBef>
                <a:spcPct val="20000"/>
              </a:spcBef>
              <a:spcAft>
                <a:spcPct val="0"/>
              </a:spcAft>
              <a:buClr>
                <a:srgbClr val="00183D"/>
              </a:buClr>
              <a:buFont typeface="Wingdings" pitchFamily="2" charset="2"/>
              <a:buChar char="§"/>
              <a:defRPr sz="2000">
                <a:solidFill>
                  <a:schemeClr val="tx1"/>
                </a:solidFill>
                <a:latin typeface="+mn-lt"/>
                <a:ea typeface="MS PGothic" pitchFamily="34" charset="-128"/>
              </a:defRPr>
            </a:lvl3pPr>
            <a:lvl4pPr marL="1600200" indent="-228600" algn="l" rtl="0" eaLnBrk="0" fontAlgn="base" hangingPunct="0">
              <a:spcBef>
                <a:spcPct val="20000"/>
              </a:spcBef>
              <a:spcAft>
                <a:spcPct val="0"/>
              </a:spcAft>
              <a:buClr>
                <a:srgbClr val="00183D"/>
              </a:buClr>
              <a:buFont typeface="Wingdings" pitchFamily="2" charset="2"/>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lr>
                <a:srgbClr val="00183D"/>
              </a:buClr>
              <a:buFont typeface="Wingdings" pitchFamily="2" charset="2"/>
              <a:buChar char="§"/>
              <a:defRPr sz="2000">
                <a:solidFill>
                  <a:schemeClr val="tx1"/>
                </a:solidFill>
                <a:latin typeface="+mn-lt"/>
                <a:ea typeface="MS PGothic" pitchFamily="34" charset="-128"/>
              </a:defRPr>
            </a:lvl5pPr>
            <a:lvl6pPr marL="2514600" indent="-228600" algn="l" rtl="0" fontAlgn="base">
              <a:spcBef>
                <a:spcPct val="20000"/>
              </a:spcBef>
              <a:spcAft>
                <a:spcPct val="0"/>
              </a:spcAft>
              <a:buClr>
                <a:srgbClr val="00183D"/>
              </a:buClr>
              <a:buFont typeface="Wingdings" pitchFamily="2" charset="2"/>
              <a:buChar char="§"/>
              <a:defRPr sz="2000">
                <a:solidFill>
                  <a:schemeClr val="tx1"/>
                </a:solidFill>
                <a:latin typeface="+mn-lt"/>
                <a:ea typeface="+mn-ea"/>
              </a:defRPr>
            </a:lvl6pPr>
            <a:lvl7pPr marL="2971800" indent="-228600" algn="l" rtl="0" fontAlgn="base">
              <a:spcBef>
                <a:spcPct val="20000"/>
              </a:spcBef>
              <a:spcAft>
                <a:spcPct val="0"/>
              </a:spcAft>
              <a:buClr>
                <a:srgbClr val="00183D"/>
              </a:buClr>
              <a:buFont typeface="Wingdings" pitchFamily="2" charset="2"/>
              <a:buChar char="§"/>
              <a:defRPr sz="2000">
                <a:solidFill>
                  <a:schemeClr val="tx1"/>
                </a:solidFill>
                <a:latin typeface="+mn-lt"/>
                <a:ea typeface="+mn-ea"/>
              </a:defRPr>
            </a:lvl7pPr>
            <a:lvl8pPr marL="3429000" indent="-228600" algn="l" rtl="0" fontAlgn="base">
              <a:spcBef>
                <a:spcPct val="20000"/>
              </a:spcBef>
              <a:spcAft>
                <a:spcPct val="0"/>
              </a:spcAft>
              <a:buClr>
                <a:srgbClr val="00183D"/>
              </a:buClr>
              <a:buFont typeface="Wingdings" pitchFamily="2" charset="2"/>
              <a:buChar char="§"/>
              <a:defRPr sz="2000">
                <a:solidFill>
                  <a:schemeClr val="tx1"/>
                </a:solidFill>
                <a:latin typeface="+mn-lt"/>
                <a:ea typeface="+mn-ea"/>
              </a:defRPr>
            </a:lvl8pPr>
            <a:lvl9pPr marL="3886200" indent="-228600" algn="l" rtl="0" fontAlgn="base">
              <a:spcBef>
                <a:spcPct val="20000"/>
              </a:spcBef>
              <a:spcAft>
                <a:spcPct val="0"/>
              </a:spcAft>
              <a:buClr>
                <a:srgbClr val="00183D"/>
              </a:buClr>
              <a:buFont typeface="Wingdings" pitchFamily="2" charset="2"/>
              <a:buChar char="§"/>
              <a:defRPr sz="2000">
                <a:solidFill>
                  <a:schemeClr val="tx1"/>
                </a:solidFill>
                <a:latin typeface="+mn-lt"/>
                <a:ea typeface="+mn-ea"/>
              </a:defRPr>
            </a:lvl9pPr>
          </a:lstStyle>
          <a:p>
            <a:pPr eaLnBrk="1" hangingPunct="1">
              <a:spcBef>
                <a:spcPts val="0"/>
              </a:spcBef>
              <a:spcAft>
                <a:spcPts val="600"/>
              </a:spcAft>
              <a:defRPr/>
            </a:pPr>
            <a:r>
              <a:rPr lang="en-US" kern="0" dirty="0" smtClean="0"/>
              <a:t>Interest leveraging estate planning technique</a:t>
            </a:r>
          </a:p>
          <a:p>
            <a:pPr marL="573088" lvl="1" indent="-225425" eaLnBrk="1" hangingPunct="1">
              <a:spcBef>
                <a:spcPts val="0"/>
              </a:spcBef>
              <a:spcAft>
                <a:spcPts val="1200"/>
              </a:spcAft>
              <a:buFont typeface="Courier New" panose="02070309020205020404" pitchFamily="49" charset="0"/>
              <a:buChar char="o"/>
              <a:defRPr/>
            </a:pPr>
            <a:r>
              <a:rPr lang="en-US" sz="2100" kern="0" dirty="0" smtClean="0">
                <a:cs typeface="Arial" pitchFamily="34" charset="0"/>
              </a:rPr>
              <a:t>GRATs are extremely beneficial in today’s low interest rate environment</a:t>
            </a:r>
          </a:p>
          <a:p>
            <a:pPr marL="573088" lvl="1" indent="-225425" eaLnBrk="1" hangingPunct="1">
              <a:spcBef>
                <a:spcPts val="0"/>
              </a:spcBef>
              <a:spcAft>
                <a:spcPts val="1200"/>
              </a:spcAft>
              <a:buFont typeface="Courier New" panose="02070309020205020404" pitchFamily="49" charset="0"/>
              <a:buChar char="o"/>
              <a:defRPr/>
            </a:pPr>
            <a:r>
              <a:rPr lang="en-US" sz="2100" kern="0" dirty="0" smtClean="0">
                <a:cs typeface="Arial" pitchFamily="34" charset="0"/>
              </a:rPr>
              <a:t>Grantor transfers assets to trust scheduled to last for a fixed term of years</a:t>
            </a:r>
          </a:p>
          <a:p>
            <a:pPr marL="573088" lvl="1" indent="-225425" eaLnBrk="1" hangingPunct="1">
              <a:spcBef>
                <a:spcPts val="0"/>
              </a:spcBef>
              <a:spcAft>
                <a:spcPts val="1200"/>
              </a:spcAft>
              <a:buFont typeface="Courier New" panose="02070309020205020404" pitchFamily="49" charset="0"/>
              <a:buChar char="o"/>
              <a:defRPr/>
            </a:pPr>
            <a:r>
              <a:rPr lang="en-US" sz="2100" kern="0" dirty="0" smtClean="0">
                <a:cs typeface="Arial" pitchFamily="34" charset="0"/>
              </a:rPr>
              <a:t>Trust will make payments to grantor of fixed (or increasing) annual amount as set by terms of trust agreement</a:t>
            </a:r>
          </a:p>
          <a:p>
            <a:pPr marL="573088" lvl="1" indent="-225425" eaLnBrk="1" hangingPunct="1">
              <a:spcBef>
                <a:spcPts val="0"/>
              </a:spcBef>
              <a:spcAft>
                <a:spcPts val="1200"/>
              </a:spcAft>
              <a:buFont typeface="Courier New" panose="02070309020205020404" pitchFamily="49" charset="0"/>
              <a:buChar char="o"/>
              <a:defRPr/>
            </a:pPr>
            <a:r>
              <a:rPr lang="en-US" sz="2100" kern="0" dirty="0" smtClean="0">
                <a:cs typeface="Arial" pitchFamily="34" charset="0"/>
              </a:rPr>
              <a:t>Grantor’s retained interest is valued on date of transfer to trust using IRS 7520 interest rate</a:t>
            </a:r>
          </a:p>
          <a:p>
            <a:pPr marL="573088" lvl="2" indent="-225425" eaLnBrk="1" hangingPunct="1">
              <a:spcBef>
                <a:spcPts val="0"/>
              </a:spcBef>
              <a:spcAft>
                <a:spcPts val="1200"/>
              </a:spcAft>
              <a:defRPr/>
            </a:pPr>
            <a:r>
              <a:rPr lang="en-US" kern="0" dirty="0" smtClean="0">
                <a:cs typeface="Arial" pitchFamily="34" charset="0"/>
              </a:rPr>
              <a:t>Retained value is subtracted from transferred value to determine amount of taxable gift</a:t>
            </a:r>
          </a:p>
          <a:p>
            <a:pPr marL="573088" lvl="1" indent="-225425" eaLnBrk="1" hangingPunct="1">
              <a:spcBef>
                <a:spcPts val="0"/>
              </a:spcBef>
              <a:spcAft>
                <a:spcPts val="1200"/>
              </a:spcAft>
              <a:buFont typeface="Courier New" panose="02070309020205020404" pitchFamily="49" charset="0"/>
              <a:buChar char="o"/>
              <a:defRPr/>
            </a:pPr>
            <a:r>
              <a:rPr lang="en-US" sz="2100" kern="0" dirty="0" smtClean="0">
                <a:cs typeface="Arial" pitchFamily="34" charset="0"/>
              </a:rPr>
              <a:t>At termination of trust, remaining assets are distributed to remaindermen – kids or preferably grantor’s ILIT</a:t>
            </a:r>
          </a:p>
          <a:p>
            <a:pPr marL="573088" lvl="1" indent="-225425" eaLnBrk="1" hangingPunct="1">
              <a:spcBef>
                <a:spcPts val="0"/>
              </a:spcBef>
              <a:spcAft>
                <a:spcPts val="1200"/>
              </a:spcAft>
              <a:buFont typeface="Courier New" panose="02070309020205020404" pitchFamily="49" charset="0"/>
              <a:buChar char="o"/>
              <a:defRPr/>
            </a:pPr>
            <a:r>
              <a:rPr lang="en-US" sz="2100" kern="0" dirty="0" smtClean="0">
                <a:cs typeface="Arial" pitchFamily="34" charset="0"/>
              </a:rPr>
              <a:t>This is an area where Congress has discussed making changes that could make GRATs less appealing in future</a:t>
            </a:r>
          </a:p>
          <a:p>
            <a:pPr lvl="1" eaLnBrk="1" hangingPunct="1">
              <a:lnSpc>
                <a:spcPct val="95000"/>
              </a:lnSpc>
              <a:spcBef>
                <a:spcPct val="10000"/>
              </a:spcBef>
              <a:defRPr/>
            </a:pPr>
            <a:endParaRPr lang="en-US" sz="2100" kern="0" dirty="0" smtClean="0">
              <a:cs typeface="Arial" pitchFamily="34" charset="0"/>
            </a:endParaRPr>
          </a:p>
        </p:txBody>
      </p:sp>
    </p:spTree>
    <p:extLst>
      <p:ext uri="{BB962C8B-B14F-4D97-AF65-F5344CB8AC3E}">
        <p14:creationId xmlns:p14="http://schemas.microsoft.com/office/powerpoint/2010/main" val="2170629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4"/>
          <p:cNvSpPr>
            <a:spLocks noGrp="1"/>
          </p:cNvSpPr>
          <p:nvPr>
            <p:ph type="sldNum" sz="quarter" idx="11"/>
          </p:nvPr>
        </p:nvSpPr>
        <p:spPr>
          <a:noFill/>
        </p:spPr>
        <p:txBody>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fld id="{2107FF82-9B43-4A12-BE2F-D61AFD2BDA24}" type="slidenum">
              <a:rPr lang="en-US" altLang="en-US" sz="1400" smtClean="0"/>
              <a:pPr/>
              <a:t>5</a:t>
            </a:fld>
            <a:endParaRPr lang="en-US" altLang="en-US" sz="1400" smtClean="0"/>
          </a:p>
        </p:txBody>
      </p:sp>
      <p:sp>
        <p:nvSpPr>
          <p:cNvPr id="13315" name="Rectangle 9"/>
          <p:cNvSpPr>
            <a:spLocks noChangeArrowheads="1"/>
          </p:cNvSpPr>
          <p:nvPr/>
        </p:nvSpPr>
        <p:spPr bwMode="auto">
          <a:xfrm>
            <a:off x="190500" y="1481138"/>
            <a:ext cx="20574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r>
              <a:rPr lang="en-US" altLang="en-US" sz="2000" i="1"/>
              <a:t>An example of the net effect of inflation on a $5,000,000 , growing exemption…</a:t>
            </a:r>
          </a:p>
        </p:txBody>
      </p:sp>
      <p:sp>
        <p:nvSpPr>
          <p:cNvPr id="13316" name="Rectangle 2"/>
          <p:cNvSpPr>
            <a:spLocks noGrp="1" noChangeArrowheads="1"/>
          </p:cNvSpPr>
          <p:nvPr>
            <p:ph type="title"/>
          </p:nvPr>
        </p:nvSpPr>
        <p:spPr/>
        <p:txBody>
          <a:bodyPr/>
          <a:lstStyle/>
          <a:p>
            <a:pPr eaLnBrk="1" hangingPunct="1"/>
            <a:r>
              <a:rPr lang="en-US" altLang="en-US" smtClean="0"/>
              <a:t>2013 Federal Estate Tax, Gift Tax, and select rates</a:t>
            </a:r>
          </a:p>
        </p:txBody>
      </p:sp>
      <p:sp>
        <p:nvSpPr>
          <p:cNvPr id="13317" name="Footer Placeholder 3"/>
          <p:cNvSpPr>
            <a:spLocks noGrp="1"/>
          </p:cNvSpPr>
          <p:nvPr>
            <p:ph type="ftr" sz="quarter" idx="10"/>
          </p:nvPr>
        </p:nvSpPr>
        <p:spPr>
          <a:xfrm>
            <a:off x="2133600" y="6597650"/>
            <a:ext cx="4648200" cy="280988"/>
          </a:xfrm>
          <a:noFill/>
        </p:spPr>
        <p:txBody>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r>
              <a:rPr lang="en-US" altLang="en-US" sz="1200" i="1" smtClean="0"/>
              <a:t>For Professional Use Only. Not For Use With The Public.</a:t>
            </a:r>
          </a:p>
        </p:txBody>
      </p:sp>
      <p:graphicFrame>
        <p:nvGraphicFramePr>
          <p:cNvPr id="13318" name="Object 2"/>
          <p:cNvGraphicFramePr>
            <a:graphicFrameLocks noChangeAspect="1"/>
          </p:cNvGraphicFramePr>
          <p:nvPr>
            <p:extLst>
              <p:ext uri="{D42A27DB-BD31-4B8C-83A1-F6EECF244321}">
                <p14:modId xmlns:p14="http://schemas.microsoft.com/office/powerpoint/2010/main" val="3859969841"/>
              </p:ext>
            </p:extLst>
          </p:nvPr>
        </p:nvGraphicFramePr>
        <p:xfrm>
          <a:off x="2428875" y="957263"/>
          <a:ext cx="5724525" cy="5691187"/>
        </p:xfrm>
        <a:graphic>
          <a:graphicData uri="http://schemas.openxmlformats.org/presentationml/2006/ole">
            <mc:AlternateContent xmlns:mc="http://schemas.openxmlformats.org/markup-compatibility/2006">
              <mc:Choice xmlns:v="urn:schemas-microsoft-com:vml" Requires="v">
                <p:oleObj spid="_x0000_s44161" name="Worksheet" r:id="rId5" imgW="4838690" imgH="4810216" progId="Excel.Sheet.12">
                  <p:embed/>
                </p:oleObj>
              </mc:Choice>
              <mc:Fallback>
                <p:oleObj name="Worksheet" r:id="rId5" imgW="4838690" imgH="4810216" progId="Excel.Sheet.12">
                  <p:embed/>
                  <p:pic>
                    <p:nvPicPr>
                      <p:cNvPr id="0" name=""/>
                      <p:cNvPicPr>
                        <a:picLocks noChangeAspect="1" noChangeArrowheads="1"/>
                      </p:cNvPicPr>
                      <p:nvPr/>
                    </p:nvPicPr>
                    <p:blipFill>
                      <a:blip r:embed="rId6"/>
                      <a:srcRect/>
                      <a:stretch>
                        <a:fillRect/>
                      </a:stretch>
                    </p:blipFill>
                    <p:spPr bwMode="auto">
                      <a:xfrm>
                        <a:off x="2428875" y="957263"/>
                        <a:ext cx="5724525" cy="569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91904788"/>
      </p:ext>
    </p:extLst>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oter Placeholder 1"/>
          <p:cNvSpPr>
            <a:spLocks noGrp="1"/>
          </p:cNvSpPr>
          <p:nvPr>
            <p:ph type="ftr" sz="quarter" idx="10"/>
          </p:nvPr>
        </p:nvSpPr>
        <p:spPr/>
        <p:txBody>
          <a:bodyPr/>
          <a:lstStyle>
            <a:lvl1pPr>
              <a:defRPr sz="2600">
                <a:solidFill>
                  <a:schemeClr val="tx1"/>
                </a:solidFill>
                <a:latin typeface="Times New Roman" pitchFamily="18" charset="0"/>
                <a:ea typeface="ＭＳ Ｐゴシック" pitchFamily="34" charset="-128"/>
              </a:defRPr>
            </a:lvl1pPr>
            <a:lvl2pPr>
              <a:defRPr sz="2000">
                <a:solidFill>
                  <a:schemeClr val="tx1"/>
                </a:solidFill>
                <a:latin typeface="Times New Roman" pitchFamily="18" charset="0"/>
                <a:ea typeface="ＭＳ Ｐゴシック" pitchFamily="34" charset="-128"/>
              </a:defRPr>
            </a:lvl2pPr>
            <a:lvl3pPr>
              <a:defRPr sz="2000">
                <a:solidFill>
                  <a:schemeClr val="tx1"/>
                </a:solidFill>
                <a:latin typeface="Times New Roman" pitchFamily="18" charset="0"/>
                <a:ea typeface="ＭＳ Ｐゴシック" pitchFamily="34" charset="-128"/>
              </a:defRPr>
            </a:lvl3pPr>
            <a:lvl4pPr>
              <a:defRPr sz="2000">
                <a:solidFill>
                  <a:schemeClr val="tx1"/>
                </a:solidFill>
                <a:latin typeface="Times New Roman" pitchFamily="18" charset="0"/>
                <a:ea typeface="ＭＳ Ｐゴシック" pitchFamily="34" charset="-128"/>
              </a:defRPr>
            </a:lvl4pPr>
            <a:lvl5pPr>
              <a:defRPr sz="2000">
                <a:solidFill>
                  <a:schemeClr val="tx1"/>
                </a:solidFill>
                <a:latin typeface="Times New Roman" pitchFamily="18" charset="0"/>
                <a:ea typeface="ＭＳ Ｐゴシック" pitchFamily="34" charset="-128"/>
              </a:defRPr>
            </a:lvl5pPr>
            <a:lvl6pPr eaLnBrk="0" hangingPunct="0">
              <a:defRPr sz="2000">
                <a:solidFill>
                  <a:schemeClr val="tx1"/>
                </a:solidFill>
                <a:latin typeface="Times New Roman" pitchFamily="18" charset="0"/>
                <a:ea typeface="ＭＳ Ｐゴシック" pitchFamily="34" charset="-128"/>
              </a:defRPr>
            </a:lvl6pPr>
            <a:lvl7pPr eaLnBrk="0" hangingPunct="0">
              <a:defRPr sz="2000">
                <a:solidFill>
                  <a:schemeClr val="tx1"/>
                </a:solidFill>
                <a:latin typeface="Times New Roman" pitchFamily="18" charset="0"/>
                <a:ea typeface="ＭＳ Ｐゴシック" pitchFamily="34" charset="-128"/>
              </a:defRPr>
            </a:lvl7pPr>
            <a:lvl8pPr eaLnBrk="0" hangingPunct="0">
              <a:defRPr sz="2000">
                <a:solidFill>
                  <a:schemeClr val="tx1"/>
                </a:solidFill>
                <a:latin typeface="Times New Roman" pitchFamily="18" charset="0"/>
                <a:ea typeface="ＭＳ Ｐゴシック" pitchFamily="34" charset="-128"/>
              </a:defRPr>
            </a:lvl8pPr>
            <a:lvl9pPr eaLnBrk="0" hangingPunct="0">
              <a:defRPr sz="2000">
                <a:solidFill>
                  <a:schemeClr val="tx1"/>
                </a:solidFill>
                <a:latin typeface="Times New Roman" pitchFamily="18" charset="0"/>
                <a:ea typeface="ＭＳ Ｐゴシック" pitchFamily="34" charset="-128"/>
              </a:defRPr>
            </a:lvl9pPr>
          </a:lstStyle>
          <a:p>
            <a:pPr>
              <a:defRPr/>
            </a:pPr>
            <a:r>
              <a:rPr lang="en-US" altLang="en-US" sz="1400" smtClean="0">
                <a:solidFill>
                  <a:srgbClr val="000000"/>
                </a:solidFill>
                <a:latin typeface="Arial" charset="0"/>
              </a:rPr>
              <a:t>For Producer Use Only.</a:t>
            </a:r>
          </a:p>
          <a:p>
            <a:pPr>
              <a:defRPr/>
            </a:pPr>
            <a:r>
              <a:rPr lang="en-US" altLang="en-US" sz="1400" smtClean="0">
                <a:solidFill>
                  <a:srgbClr val="000000"/>
                </a:solidFill>
                <a:latin typeface="Arial" charset="0"/>
              </a:rPr>
              <a:t>Not For Use With The Public.</a:t>
            </a:r>
          </a:p>
        </p:txBody>
      </p:sp>
      <p:sp>
        <p:nvSpPr>
          <p:cNvPr id="35843" name="Slide Number Placeholder 2"/>
          <p:cNvSpPr>
            <a:spLocks noGrp="1"/>
          </p:cNvSpPr>
          <p:nvPr>
            <p:ph type="sldNum" sz="quarter" idx="11"/>
          </p:nvPr>
        </p:nvSpPr>
        <p:spPr/>
        <p:txBody>
          <a:bodyPr/>
          <a:lstStyle>
            <a:lvl1pPr>
              <a:defRPr sz="2600">
                <a:solidFill>
                  <a:schemeClr val="tx1"/>
                </a:solidFill>
                <a:latin typeface="Times New Roman" pitchFamily="18" charset="0"/>
                <a:ea typeface="ＭＳ Ｐゴシック" pitchFamily="34" charset="-128"/>
              </a:defRPr>
            </a:lvl1pPr>
            <a:lvl2pPr>
              <a:defRPr sz="2000">
                <a:solidFill>
                  <a:schemeClr val="tx1"/>
                </a:solidFill>
                <a:latin typeface="Times New Roman" pitchFamily="18" charset="0"/>
                <a:ea typeface="ＭＳ Ｐゴシック" pitchFamily="34" charset="-128"/>
              </a:defRPr>
            </a:lvl2pPr>
            <a:lvl3pPr>
              <a:defRPr sz="2000">
                <a:solidFill>
                  <a:schemeClr val="tx1"/>
                </a:solidFill>
                <a:latin typeface="Times New Roman" pitchFamily="18" charset="0"/>
                <a:ea typeface="ＭＳ Ｐゴシック" pitchFamily="34" charset="-128"/>
              </a:defRPr>
            </a:lvl3pPr>
            <a:lvl4pPr>
              <a:defRPr sz="2000">
                <a:solidFill>
                  <a:schemeClr val="tx1"/>
                </a:solidFill>
                <a:latin typeface="Times New Roman" pitchFamily="18" charset="0"/>
                <a:ea typeface="ＭＳ Ｐゴシック" pitchFamily="34" charset="-128"/>
              </a:defRPr>
            </a:lvl4pPr>
            <a:lvl5pPr>
              <a:defRPr sz="2000">
                <a:solidFill>
                  <a:schemeClr val="tx1"/>
                </a:solidFill>
                <a:latin typeface="Times New Roman" pitchFamily="18" charset="0"/>
                <a:ea typeface="ＭＳ Ｐゴシック" pitchFamily="34" charset="-128"/>
              </a:defRPr>
            </a:lvl5pPr>
            <a:lvl6pPr eaLnBrk="0" hangingPunct="0">
              <a:defRPr sz="2000">
                <a:solidFill>
                  <a:schemeClr val="tx1"/>
                </a:solidFill>
                <a:latin typeface="Times New Roman" pitchFamily="18" charset="0"/>
                <a:ea typeface="ＭＳ Ｐゴシック" pitchFamily="34" charset="-128"/>
              </a:defRPr>
            </a:lvl6pPr>
            <a:lvl7pPr eaLnBrk="0" hangingPunct="0">
              <a:defRPr sz="2000">
                <a:solidFill>
                  <a:schemeClr val="tx1"/>
                </a:solidFill>
                <a:latin typeface="Times New Roman" pitchFamily="18" charset="0"/>
                <a:ea typeface="ＭＳ Ｐゴシック" pitchFamily="34" charset="-128"/>
              </a:defRPr>
            </a:lvl7pPr>
            <a:lvl8pPr eaLnBrk="0" hangingPunct="0">
              <a:defRPr sz="2000">
                <a:solidFill>
                  <a:schemeClr val="tx1"/>
                </a:solidFill>
                <a:latin typeface="Times New Roman" pitchFamily="18" charset="0"/>
                <a:ea typeface="ＭＳ Ｐゴシック" pitchFamily="34" charset="-128"/>
              </a:defRPr>
            </a:lvl8pPr>
            <a:lvl9pPr eaLnBrk="0" hangingPunct="0">
              <a:defRPr sz="2000">
                <a:solidFill>
                  <a:schemeClr val="tx1"/>
                </a:solidFill>
                <a:latin typeface="Times New Roman" pitchFamily="18" charset="0"/>
                <a:ea typeface="ＭＳ Ｐゴシック" pitchFamily="34" charset="-128"/>
              </a:defRPr>
            </a:lvl9pPr>
          </a:lstStyle>
          <a:p>
            <a:pPr>
              <a:defRPr/>
            </a:pPr>
            <a:fld id="{1463A4F1-0BE7-4732-B7FA-1EC7D61E1F85}" type="slidenum">
              <a:rPr lang="en-US" altLang="en-US" sz="1400" smtClean="0">
                <a:solidFill>
                  <a:srgbClr val="000000"/>
                </a:solidFill>
                <a:latin typeface="Arial" charset="0"/>
              </a:rPr>
              <a:pPr>
                <a:defRPr/>
              </a:pPr>
              <a:t>50</a:t>
            </a:fld>
            <a:endParaRPr lang="en-US" altLang="en-US" sz="1400" smtClean="0">
              <a:solidFill>
                <a:srgbClr val="000000"/>
              </a:solidFill>
              <a:latin typeface="Arial" charset="0"/>
            </a:endParaRPr>
          </a:p>
        </p:txBody>
      </p:sp>
      <p:graphicFrame>
        <p:nvGraphicFramePr>
          <p:cNvPr id="4" name="Table 3"/>
          <p:cNvGraphicFramePr>
            <a:graphicFrameLocks noGrp="1"/>
          </p:cNvGraphicFramePr>
          <p:nvPr/>
        </p:nvGraphicFramePr>
        <p:xfrm>
          <a:off x="152400" y="968375"/>
          <a:ext cx="8763000" cy="5813426"/>
        </p:xfrm>
        <a:graphic>
          <a:graphicData uri="http://schemas.openxmlformats.org/drawingml/2006/table">
            <a:tbl>
              <a:tblPr firstRow="1" bandRow="1">
                <a:tableStyleId>{5C22544A-7EE6-4342-B048-85BDC9FD1C3A}</a:tableStyleId>
              </a:tblPr>
              <a:tblGrid>
                <a:gridCol w="2921000"/>
                <a:gridCol w="2921000"/>
                <a:gridCol w="2921000"/>
              </a:tblGrid>
              <a:tr h="457182">
                <a:tc>
                  <a:txBody>
                    <a:bodyPr/>
                    <a:lstStyle/>
                    <a:p>
                      <a:r>
                        <a:rPr lang="en-US" sz="2400" dirty="0" smtClean="0"/>
                        <a:t>Issue</a:t>
                      </a:r>
                      <a:endParaRPr lang="en-US" sz="2400" dirty="0"/>
                    </a:p>
                  </a:txBody>
                  <a:tcPr marT="45711" marB="45711"/>
                </a:tc>
                <a:tc>
                  <a:txBody>
                    <a:bodyPr/>
                    <a:lstStyle/>
                    <a:p>
                      <a:r>
                        <a:rPr lang="en-US" sz="2400" dirty="0" smtClean="0"/>
                        <a:t>Installment</a:t>
                      </a:r>
                      <a:r>
                        <a:rPr lang="en-US" sz="2400" baseline="0" dirty="0" smtClean="0"/>
                        <a:t> Sale</a:t>
                      </a:r>
                      <a:endParaRPr lang="en-US" sz="2400" dirty="0"/>
                    </a:p>
                  </a:txBody>
                  <a:tcPr marT="45711" marB="45711"/>
                </a:tc>
                <a:tc>
                  <a:txBody>
                    <a:bodyPr/>
                    <a:lstStyle/>
                    <a:p>
                      <a:r>
                        <a:rPr lang="en-US" sz="2400" dirty="0" smtClean="0"/>
                        <a:t>GRAT</a:t>
                      </a:r>
                      <a:endParaRPr lang="en-US" sz="2400" dirty="0"/>
                    </a:p>
                  </a:txBody>
                  <a:tcPr marT="45711" marB="45711"/>
                </a:tc>
              </a:tr>
              <a:tr h="3962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0" dirty="0" smtClean="0">
                          <a:solidFill>
                            <a:srgbClr val="000000"/>
                          </a:solidFill>
                          <a:latin typeface="+mn-lt"/>
                        </a:rPr>
                        <a:t>Interest Rate?</a:t>
                      </a:r>
                    </a:p>
                  </a:txBody>
                  <a:tcPr marT="45711" marB="4571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AFR (mid or long)</a:t>
                      </a:r>
                    </a:p>
                  </a:txBody>
                  <a:tcPr marT="45711" marB="4571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0" dirty="0" smtClean="0">
                          <a:solidFill>
                            <a:srgbClr val="000000"/>
                          </a:solidFill>
                          <a:latin typeface="+mn-lt"/>
                        </a:rPr>
                        <a:t>120% of mid-term</a:t>
                      </a:r>
                    </a:p>
                  </a:txBody>
                  <a:tcPr marT="45711" marB="45711"/>
                </a:tc>
              </a:tr>
              <a:tr h="7010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0" dirty="0" smtClean="0">
                          <a:solidFill>
                            <a:srgbClr val="000000"/>
                          </a:solidFill>
                          <a:latin typeface="+mn-lt"/>
                        </a:rPr>
                        <a:t>Payments?</a:t>
                      </a:r>
                    </a:p>
                  </a:txBody>
                  <a:tcPr marT="45711" marB="4571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Flexible – interest can be accrued</a:t>
                      </a:r>
                    </a:p>
                  </a:txBody>
                  <a:tcPr marT="45711" marB="4571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0" dirty="0" smtClean="0">
                          <a:solidFill>
                            <a:srgbClr val="000000"/>
                          </a:solidFill>
                          <a:latin typeface="+mn-lt"/>
                        </a:rPr>
                        <a:t>Required </a:t>
                      </a:r>
                    </a:p>
                  </a:txBody>
                  <a:tcPr marT="45711" marB="45711"/>
                </a:tc>
              </a:tr>
              <a:tr h="8418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0" dirty="0" smtClean="0">
                          <a:solidFill>
                            <a:srgbClr val="000000"/>
                          </a:solidFill>
                          <a:latin typeface="+mn-lt"/>
                        </a:rPr>
                        <a:t>Taxable Gift?</a:t>
                      </a:r>
                    </a:p>
                  </a:txBody>
                  <a:tcPr marT="45711" marB="4571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Revaluation risk – higher value would cause gift</a:t>
                      </a:r>
                    </a:p>
                  </a:txBody>
                  <a:tcPr marT="45711" marB="4571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0" dirty="0" smtClean="0">
                          <a:solidFill>
                            <a:srgbClr val="000000"/>
                          </a:solidFill>
                          <a:latin typeface="+mn-lt"/>
                        </a:rPr>
                        <a:t>Asset revaluation requires higher annual payment</a:t>
                      </a:r>
                    </a:p>
                  </a:txBody>
                  <a:tcPr marT="45711" marB="45711"/>
                </a:tc>
              </a:tr>
              <a:tr h="7010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0" dirty="0" smtClean="0">
                          <a:solidFill>
                            <a:srgbClr val="000000"/>
                          </a:solidFill>
                          <a:latin typeface="+mn-lt"/>
                        </a:rPr>
                        <a:t>Gift tax Return?</a:t>
                      </a:r>
                    </a:p>
                  </a:txBody>
                  <a:tcPr marT="45711" marB="4571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No</a:t>
                      </a:r>
                    </a:p>
                  </a:txBody>
                  <a:tcPr marT="45711" marB="4571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0" dirty="0" smtClean="0">
                          <a:solidFill>
                            <a:srgbClr val="000000"/>
                          </a:solidFill>
                          <a:latin typeface="+mn-lt"/>
                        </a:rPr>
                        <a:t>Yes; small gift is generally unavoidable</a:t>
                      </a:r>
                    </a:p>
                  </a:txBody>
                  <a:tcPr marT="45711" marB="45711"/>
                </a:tc>
              </a:tr>
              <a:tr h="7010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0" dirty="0" smtClean="0">
                          <a:solidFill>
                            <a:srgbClr val="000000"/>
                          </a:solidFill>
                          <a:latin typeface="+mn-lt"/>
                        </a:rPr>
                        <a:t>Pre-funding Trust?</a:t>
                      </a:r>
                    </a:p>
                  </a:txBody>
                  <a:tcPr marT="45711" marB="4571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Yes; seed money of at least 10% required</a:t>
                      </a:r>
                    </a:p>
                  </a:txBody>
                  <a:tcPr marT="45711" marB="4571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0" dirty="0" smtClean="0">
                          <a:solidFill>
                            <a:srgbClr val="000000"/>
                          </a:solidFill>
                          <a:latin typeface="+mn-lt"/>
                        </a:rPr>
                        <a:t>No</a:t>
                      </a:r>
                    </a:p>
                  </a:txBody>
                  <a:tcPr marT="45711" marB="45711"/>
                </a:tc>
              </a:tr>
              <a:tr h="3962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0" dirty="0" smtClean="0">
                          <a:solidFill>
                            <a:srgbClr val="000000"/>
                          </a:solidFill>
                          <a:latin typeface="+mn-lt"/>
                        </a:rPr>
                        <a:t>Generation Skip? </a:t>
                      </a:r>
                    </a:p>
                  </a:txBody>
                  <a:tcPr marT="45711" marB="4571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Yes</a:t>
                      </a:r>
                    </a:p>
                  </a:txBody>
                  <a:tcPr marT="45711" marB="4571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0" dirty="0" smtClean="0">
                          <a:solidFill>
                            <a:srgbClr val="000000"/>
                          </a:solidFill>
                          <a:latin typeface="+mn-lt"/>
                        </a:rPr>
                        <a:t>No; ETIP Rules</a:t>
                      </a:r>
                    </a:p>
                  </a:txBody>
                  <a:tcPr marT="45711" marB="45711"/>
                </a:tc>
              </a:tr>
              <a:tr h="16189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0" dirty="0" smtClean="0">
                          <a:solidFill>
                            <a:srgbClr val="000000"/>
                          </a:solidFill>
                          <a:latin typeface="+mn-lt"/>
                        </a:rPr>
                        <a:t>Client Dies before all payments made?</a:t>
                      </a:r>
                    </a:p>
                  </a:txBody>
                  <a:tcPr marT="45711" marB="45711"/>
                </a:tc>
                <a:tc>
                  <a:txBody>
                    <a:bodyPr/>
                    <a:lstStyle/>
                    <a:p>
                      <a:pPr>
                        <a:lnSpc>
                          <a:spcPts val="2000"/>
                        </a:lnSpc>
                        <a:spcBef>
                          <a:spcPts val="1200"/>
                        </a:spcBef>
                        <a:defRPr/>
                      </a:pPr>
                      <a:r>
                        <a:rPr lang="en-US" sz="2000" dirty="0" smtClean="0"/>
                        <a:t>-Balance in Estate</a:t>
                      </a:r>
                    </a:p>
                    <a:p>
                      <a:pPr>
                        <a:lnSpc>
                          <a:spcPts val="2000"/>
                        </a:lnSpc>
                        <a:spcBef>
                          <a:spcPts val="0"/>
                        </a:spcBef>
                        <a:defRPr/>
                      </a:pPr>
                      <a:r>
                        <a:rPr lang="en-US" sz="2000" dirty="0" smtClean="0"/>
                        <a:t>-Income issues uncertain on remaining payments</a:t>
                      </a:r>
                    </a:p>
                    <a:p>
                      <a:pPr>
                        <a:lnSpc>
                          <a:spcPts val="2000"/>
                        </a:lnSpc>
                        <a:spcBef>
                          <a:spcPts val="0"/>
                        </a:spcBef>
                        <a:defRPr/>
                      </a:pPr>
                      <a:r>
                        <a:rPr lang="en-US" sz="2000" dirty="0" smtClean="0"/>
                        <a:t>-No step up in Basis</a:t>
                      </a:r>
                    </a:p>
                  </a:txBody>
                  <a:tcPr marT="45711" marB="4571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0" dirty="0" smtClean="0">
                          <a:solidFill>
                            <a:srgbClr val="000000"/>
                          </a:solidFill>
                          <a:latin typeface="+mn-lt"/>
                        </a:rPr>
                        <a:t>Calculated portion of GRAT includible in Estate</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smtClean="0"/>
                        <a:t>   - </a:t>
                      </a:r>
                      <a:r>
                        <a:rPr lang="en-US" sz="2000" kern="0" dirty="0" smtClean="0">
                          <a:solidFill>
                            <a:srgbClr val="000000"/>
                          </a:solidFill>
                          <a:latin typeface="+mn-lt"/>
                        </a:rPr>
                        <a:t>Required payment   divided by current 7520</a:t>
                      </a:r>
                    </a:p>
                  </a:txBody>
                  <a:tcPr marT="45711" marB="45711"/>
                </a:tc>
              </a:tr>
            </a:tbl>
          </a:graphicData>
        </a:graphic>
      </p:graphicFrame>
      <p:sp>
        <p:nvSpPr>
          <p:cNvPr id="35882" name="Footer Placeholder 1"/>
          <p:cNvSpPr txBox="1">
            <a:spLocks/>
          </p:cNvSpPr>
          <p:nvPr/>
        </p:nvSpPr>
        <p:spPr bwMode="auto">
          <a:xfrm>
            <a:off x="2286000" y="6570264"/>
            <a:ext cx="4648200" cy="287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US" altLang="en-US" sz="1400" dirty="0">
                <a:solidFill>
                  <a:srgbClr val="000000"/>
                </a:solidFill>
              </a:rPr>
              <a:t>For </a:t>
            </a:r>
            <a:r>
              <a:rPr lang="en-US" altLang="en-US" sz="1400" dirty="0" smtClean="0">
                <a:solidFill>
                  <a:srgbClr val="000000"/>
                </a:solidFill>
              </a:rPr>
              <a:t>Professional Use </a:t>
            </a:r>
            <a:r>
              <a:rPr lang="en-US" altLang="en-US" sz="1400" dirty="0">
                <a:solidFill>
                  <a:srgbClr val="000000"/>
                </a:solidFill>
              </a:rPr>
              <a:t>Only</a:t>
            </a:r>
            <a:r>
              <a:rPr lang="en-US" altLang="en-US" sz="1400" dirty="0" smtClean="0">
                <a:solidFill>
                  <a:srgbClr val="000000"/>
                </a:solidFill>
              </a:rPr>
              <a:t>. Not </a:t>
            </a:r>
            <a:r>
              <a:rPr lang="en-US" altLang="en-US" sz="1400" dirty="0">
                <a:solidFill>
                  <a:srgbClr val="000000"/>
                </a:solidFill>
              </a:rPr>
              <a:t>For Use With The Public.</a:t>
            </a:r>
          </a:p>
        </p:txBody>
      </p:sp>
      <p:sp>
        <p:nvSpPr>
          <p:cNvPr id="6" name="Title 1"/>
          <p:cNvSpPr txBox="1">
            <a:spLocks/>
          </p:cNvSpPr>
          <p:nvPr/>
        </p:nvSpPr>
        <p:spPr>
          <a:xfrm>
            <a:off x="304800" y="152400"/>
            <a:ext cx="7924800" cy="685800"/>
          </a:xfrm>
          <a:prstGeom prst="rect">
            <a:avLst/>
          </a:prstGeom>
        </p:spPr>
        <p:txBody>
          <a:bodyPr/>
          <a:lstStyle>
            <a:lvl1pPr algn="l" rtl="0" eaLnBrk="0" fontAlgn="base" hangingPunct="0">
              <a:spcBef>
                <a:spcPct val="0"/>
              </a:spcBef>
              <a:spcAft>
                <a:spcPct val="0"/>
              </a:spcAft>
              <a:defRPr sz="2900">
                <a:solidFill>
                  <a:srgbClr val="FFFFFF"/>
                </a:solidFill>
                <a:latin typeface="+mj-lt"/>
                <a:ea typeface="ＭＳ Ｐゴシック" pitchFamily="34" charset="-128"/>
                <a:cs typeface="+mj-cs"/>
              </a:defRPr>
            </a:lvl1pPr>
            <a:lvl2pPr algn="l" rtl="0" eaLnBrk="0" fontAlgn="base" hangingPunct="0">
              <a:spcBef>
                <a:spcPct val="0"/>
              </a:spcBef>
              <a:spcAft>
                <a:spcPct val="0"/>
              </a:spcAft>
              <a:defRPr sz="2900">
                <a:solidFill>
                  <a:srgbClr val="FFFFFF"/>
                </a:solidFill>
                <a:latin typeface="Arial Narrow" pitchFamily="34" charset="0"/>
                <a:ea typeface="ＭＳ Ｐゴシック" pitchFamily="34" charset="-128"/>
              </a:defRPr>
            </a:lvl2pPr>
            <a:lvl3pPr algn="l" rtl="0" eaLnBrk="0" fontAlgn="base" hangingPunct="0">
              <a:spcBef>
                <a:spcPct val="0"/>
              </a:spcBef>
              <a:spcAft>
                <a:spcPct val="0"/>
              </a:spcAft>
              <a:defRPr sz="2900">
                <a:solidFill>
                  <a:srgbClr val="FFFFFF"/>
                </a:solidFill>
                <a:latin typeface="Arial Narrow" pitchFamily="34" charset="0"/>
                <a:ea typeface="ＭＳ Ｐゴシック" pitchFamily="34" charset="-128"/>
              </a:defRPr>
            </a:lvl3pPr>
            <a:lvl4pPr algn="l" rtl="0" eaLnBrk="0" fontAlgn="base" hangingPunct="0">
              <a:spcBef>
                <a:spcPct val="0"/>
              </a:spcBef>
              <a:spcAft>
                <a:spcPct val="0"/>
              </a:spcAft>
              <a:defRPr sz="2900">
                <a:solidFill>
                  <a:srgbClr val="FFFFFF"/>
                </a:solidFill>
                <a:latin typeface="Arial Narrow" pitchFamily="34" charset="0"/>
                <a:ea typeface="ＭＳ Ｐゴシック" pitchFamily="34" charset="-128"/>
              </a:defRPr>
            </a:lvl4pPr>
            <a:lvl5pPr algn="l" rtl="0" eaLnBrk="0" fontAlgn="base" hangingPunct="0">
              <a:spcBef>
                <a:spcPct val="0"/>
              </a:spcBef>
              <a:spcAft>
                <a:spcPct val="0"/>
              </a:spcAft>
              <a:defRPr sz="2900">
                <a:solidFill>
                  <a:srgbClr val="FFFFFF"/>
                </a:solidFill>
                <a:latin typeface="Arial Narrow" pitchFamily="34" charset="0"/>
                <a:ea typeface="ＭＳ Ｐゴシック" pitchFamily="34" charset="-128"/>
              </a:defRPr>
            </a:lvl5pPr>
            <a:lvl6pPr marL="457200" algn="l" rtl="0" fontAlgn="base">
              <a:spcBef>
                <a:spcPct val="0"/>
              </a:spcBef>
              <a:spcAft>
                <a:spcPct val="0"/>
              </a:spcAft>
              <a:defRPr sz="2900">
                <a:solidFill>
                  <a:srgbClr val="FFFFFF"/>
                </a:solidFill>
                <a:latin typeface="Arial Narrow" pitchFamily="34" charset="0"/>
                <a:ea typeface="ＭＳ Ｐゴシック" pitchFamily="48" charset="-128"/>
              </a:defRPr>
            </a:lvl6pPr>
            <a:lvl7pPr marL="914400" algn="l" rtl="0" fontAlgn="base">
              <a:spcBef>
                <a:spcPct val="0"/>
              </a:spcBef>
              <a:spcAft>
                <a:spcPct val="0"/>
              </a:spcAft>
              <a:defRPr sz="2900">
                <a:solidFill>
                  <a:srgbClr val="FFFFFF"/>
                </a:solidFill>
                <a:latin typeface="Arial Narrow" pitchFamily="34" charset="0"/>
                <a:ea typeface="ＭＳ Ｐゴシック" pitchFamily="48" charset="-128"/>
              </a:defRPr>
            </a:lvl7pPr>
            <a:lvl8pPr marL="1371600" algn="l" rtl="0" fontAlgn="base">
              <a:spcBef>
                <a:spcPct val="0"/>
              </a:spcBef>
              <a:spcAft>
                <a:spcPct val="0"/>
              </a:spcAft>
              <a:defRPr sz="2900">
                <a:solidFill>
                  <a:srgbClr val="FFFFFF"/>
                </a:solidFill>
                <a:latin typeface="Arial Narrow" pitchFamily="34" charset="0"/>
                <a:ea typeface="ＭＳ Ｐゴシック" pitchFamily="48" charset="-128"/>
              </a:defRPr>
            </a:lvl8pPr>
            <a:lvl9pPr marL="1828800" algn="l" rtl="0" fontAlgn="base">
              <a:spcBef>
                <a:spcPct val="0"/>
              </a:spcBef>
              <a:spcAft>
                <a:spcPct val="0"/>
              </a:spcAft>
              <a:defRPr sz="2900">
                <a:solidFill>
                  <a:srgbClr val="FFFFFF"/>
                </a:solidFill>
                <a:latin typeface="Arial Narrow" pitchFamily="34" charset="0"/>
                <a:ea typeface="ＭＳ Ｐゴシック" pitchFamily="48" charset="-128"/>
              </a:defRPr>
            </a:lvl9pPr>
          </a:lstStyle>
          <a:p>
            <a:pPr>
              <a:defRPr/>
            </a:pPr>
            <a:r>
              <a:rPr lang="en-US" sz="3200" kern="0" dirty="0" smtClean="0">
                <a:solidFill>
                  <a:schemeClr val="bg1"/>
                </a:solidFill>
              </a:rPr>
              <a:t>Installment Sale v. GRAT</a:t>
            </a:r>
          </a:p>
        </p:txBody>
      </p:sp>
    </p:spTree>
    <p:extLst>
      <p:ext uri="{BB962C8B-B14F-4D97-AF65-F5344CB8AC3E}">
        <p14:creationId xmlns:p14="http://schemas.microsoft.com/office/powerpoint/2010/main" val="1420662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11"/>
          </p:nvPr>
        </p:nvSpPr>
        <p:spPr>
          <a:noFill/>
        </p:spPr>
        <p:txBody>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fld id="{7BD54656-FC40-483B-9574-B71AFED0DE21}" type="slidenum">
              <a:rPr lang="en-US" altLang="en-US" sz="1400" smtClean="0"/>
              <a:pPr/>
              <a:t>51</a:t>
            </a:fld>
            <a:endParaRPr lang="en-US" altLang="en-US" sz="1400" smtClean="0"/>
          </a:p>
        </p:txBody>
      </p:sp>
      <p:sp>
        <p:nvSpPr>
          <p:cNvPr id="37891" name="Slide Number Placeholder 4"/>
          <p:cNvSpPr txBox="1">
            <a:spLocks noGrp="1"/>
          </p:cNvSpPr>
          <p:nvPr/>
        </p:nvSpPr>
        <p:spPr bwMode="auto">
          <a:xfrm>
            <a:off x="70866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pPr algn="r"/>
            <a:fld id="{17265436-CAF2-4EA7-8D21-7E862F97ECB4}" type="slidenum">
              <a:rPr lang="en-US" altLang="en-US" sz="1400"/>
              <a:pPr algn="r"/>
              <a:t>51</a:t>
            </a:fld>
            <a:endParaRPr lang="en-US" altLang="en-US" sz="1400"/>
          </a:p>
        </p:txBody>
      </p:sp>
      <p:sp>
        <p:nvSpPr>
          <p:cNvPr id="37892" name="Rectangle 2"/>
          <p:cNvSpPr>
            <a:spLocks noGrp="1" noChangeArrowheads="1"/>
          </p:cNvSpPr>
          <p:nvPr>
            <p:ph type="title"/>
          </p:nvPr>
        </p:nvSpPr>
        <p:spPr/>
        <p:txBody>
          <a:bodyPr/>
          <a:lstStyle/>
          <a:p>
            <a:pPr eaLnBrk="1" hangingPunct="1"/>
            <a:r>
              <a:rPr lang="en-US" altLang="en-US" smtClean="0"/>
              <a:t>Applicable Federal Rates – An Amazing Opportunity!</a:t>
            </a:r>
          </a:p>
        </p:txBody>
      </p:sp>
      <p:sp>
        <p:nvSpPr>
          <p:cNvPr id="37893" name="Rectangle 3"/>
          <p:cNvSpPr>
            <a:spLocks noGrp="1" noChangeArrowheads="1"/>
          </p:cNvSpPr>
          <p:nvPr>
            <p:ph type="body" idx="1"/>
          </p:nvPr>
        </p:nvSpPr>
        <p:spPr>
          <a:xfrm>
            <a:off x="457200" y="1447800"/>
            <a:ext cx="8153400" cy="4495800"/>
          </a:xfrm>
        </p:spPr>
        <p:txBody>
          <a:bodyPr/>
          <a:lstStyle/>
          <a:p>
            <a:pPr eaLnBrk="1" hangingPunct="1">
              <a:spcBef>
                <a:spcPct val="0"/>
              </a:spcBef>
              <a:spcAft>
                <a:spcPts val="1200"/>
              </a:spcAft>
            </a:pPr>
            <a:r>
              <a:rPr lang="en-US" altLang="en-US" smtClean="0"/>
              <a:t>Applicable Federal Rates – Rates published monthly by IRS to set minimum rates for:</a:t>
            </a:r>
          </a:p>
          <a:p>
            <a:pPr lvl="1" eaLnBrk="1" hangingPunct="1">
              <a:spcBef>
                <a:spcPct val="0"/>
              </a:spcBef>
              <a:spcAft>
                <a:spcPts val="1200"/>
              </a:spcAft>
            </a:pPr>
            <a:r>
              <a:rPr lang="en-US" altLang="en-US" sz="2400" i="1" smtClean="0">
                <a:cs typeface="Times New Roman" pitchFamily="18" charset="0"/>
              </a:rPr>
              <a:t>Gift Loans – Parents to Child</a:t>
            </a:r>
          </a:p>
          <a:p>
            <a:pPr lvl="1" eaLnBrk="1" hangingPunct="1">
              <a:spcBef>
                <a:spcPct val="0"/>
              </a:spcBef>
              <a:spcAft>
                <a:spcPts val="1200"/>
              </a:spcAft>
            </a:pPr>
            <a:r>
              <a:rPr lang="en-US" altLang="en-US" sz="2400" i="1" smtClean="0">
                <a:cs typeface="Times New Roman" pitchFamily="18" charset="0"/>
              </a:rPr>
              <a:t>Employment Loan – Employer to Employee</a:t>
            </a:r>
          </a:p>
          <a:p>
            <a:pPr lvl="1" eaLnBrk="1" hangingPunct="1">
              <a:spcBef>
                <a:spcPct val="0"/>
              </a:spcBef>
              <a:spcAft>
                <a:spcPts val="1200"/>
              </a:spcAft>
            </a:pPr>
            <a:r>
              <a:rPr lang="en-US" altLang="en-US" sz="2400" i="1" smtClean="0">
                <a:cs typeface="Times New Roman" pitchFamily="18" charset="0"/>
              </a:rPr>
              <a:t>GRAT Valuation Calculations – IRC Sec. 7520 Rate used to value annuity interest (120% of the mid-term rate)</a:t>
            </a:r>
          </a:p>
        </p:txBody>
      </p:sp>
      <p:sp>
        <p:nvSpPr>
          <p:cNvPr id="37894" name="Rectangle 6"/>
          <p:cNvSpPr>
            <a:spLocks noChangeArrowheads="1"/>
          </p:cNvSpPr>
          <p:nvPr/>
        </p:nvSpPr>
        <p:spPr bwMode="auto">
          <a:xfrm>
            <a:off x="0" y="909638"/>
            <a:ext cx="3114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r>
              <a:rPr lang="en-US" altLang="en-US" sz="2000" i="1"/>
              <a:t>Low Interest Rates Matter</a:t>
            </a:r>
          </a:p>
        </p:txBody>
      </p:sp>
      <p:sp>
        <p:nvSpPr>
          <p:cNvPr id="37895" name="Footer Placeholder 3"/>
          <p:cNvSpPr>
            <a:spLocks noGrp="1"/>
          </p:cNvSpPr>
          <p:nvPr>
            <p:ph type="ftr" sz="quarter" idx="10"/>
          </p:nvPr>
        </p:nvSpPr>
        <p:spPr>
          <a:xfrm>
            <a:off x="2133600" y="6597650"/>
            <a:ext cx="4648200" cy="280988"/>
          </a:xfrm>
          <a:noFill/>
        </p:spPr>
        <p:txBody>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r>
              <a:rPr lang="en-US" altLang="en-US" sz="1200" i="1" smtClean="0"/>
              <a:t>For Professional Use Only. Not For Use With The Public.</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4"/>
          <p:cNvSpPr>
            <a:spLocks noGrp="1"/>
          </p:cNvSpPr>
          <p:nvPr>
            <p:ph type="sldNum" sz="quarter" idx="11"/>
          </p:nvPr>
        </p:nvSpPr>
        <p:spPr/>
        <p:txBody>
          <a:bodyPr/>
          <a:lstStyle>
            <a:lvl1pPr>
              <a:defRPr sz="2600">
                <a:solidFill>
                  <a:schemeClr val="tx1"/>
                </a:solidFill>
                <a:latin typeface="Times New Roman" pitchFamily="18" charset="0"/>
                <a:ea typeface="ＭＳ Ｐゴシック" pitchFamily="34" charset="-128"/>
              </a:defRPr>
            </a:lvl1pPr>
            <a:lvl2pPr>
              <a:defRPr sz="2000">
                <a:solidFill>
                  <a:schemeClr val="tx1"/>
                </a:solidFill>
                <a:latin typeface="Times New Roman" pitchFamily="18" charset="0"/>
                <a:ea typeface="ＭＳ Ｐゴシック" pitchFamily="34" charset="-128"/>
              </a:defRPr>
            </a:lvl2pPr>
            <a:lvl3pPr>
              <a:defRPr sz="2000">
                <a:solidFill>
                  <a:schemeClr val="tx1"/>
                </a:solidFill>
                <a:latin typeface="Times New Roman" pitchFamily="18" charset="0"/>
                <a:ea typeface="ＭＳ Ｐゴシック" pitchFamily="34" charset="-128"/>
              </a:defRPr>
            </a:lvl3pPr>
            <a:lvl4pPr>
              <a:defRPr sz="2000">
                <a:solidFill>
                  <a:schemeClr val="tx1"/>
                </a:solidFill>
                <a:latin typeface="Times New Roman" pitchFamily="18" charset="0"/>
                <a:ea typeface="ＭＳ Ｐゴシック" pitchFamily="34" charset="-128"/>
              </a:defRPr>
            </a:lvl4pPr>
            <a:lvl5pPr>
              <a:defRPr sz="2000">
                <a:solidFill>
                  <a:schemeClr val="tx1"/>
                </a:solidFill>
                <a:latin typeface="Times New Roman" pitchFamily="18" charset="0"/>
                <a:ea typeface="ＭＳ Ｐゴシック" pitchFamily="34" charset="-128"/>
              </a:defRPr>
            </a:lvl5pPr>
            <a:lvl6pPr eaLnBrk="0" hangingPunct="0">
              <a:defRPr sz="2000">
                <a:solidFill>
                  <a:schemeClr val="tx1"/>
                </a:solidFill>
                <a:latin typeface="Times New Roman" pitchFamily="18" charset="0"/>
                <a:ea typeface="ＭＳ Ｐゴシック" pitchFamily="34" charset="-128"/>
              </a:defRPr>
            </a:lvl6pPr>
            <a:lvl7pPr eaLnBrk="0" hangingPunct="0">
              <a:defRPr sz="2000">
                <a:solidFill>
                  <a:schemeClr val="tx1"/>
                </a:solidFill>
                <a:latin typeface="Times New Roman" pitchFamily="18" charset="0"/>
                <a:ea typeface="ＭＳ Ｐゴシック" pitchFamily="34" charset="-128"/>
              </a:defRPr>
            </a:lvl7pPr>
            <a:lvl8pPr eaLnBrk="0" hangingPunct="0">
              <a:defRPr sz="2000">
                <a:solidFill>
                  <a:schemeClr val="tx1"/>
                </a:solidFill>
                <a:latin typeface="Times New Roman" pitchFamily="18" charset="0"/>
                <a:ea typeface="ＭＳ Ｐゴシック" pitchFamily="34" charset="-128"/>
              </a:defRPr>
            </a:lvl8pPr>
            <a:lvl9pPr eaLnBrk="0" hangingPunct="0">
              <a:defRPr sz="2000">
                <a:solidFill>
                  <a:schemeClr val="tx1"/>
                </a:solidFill>
                <a:latin typeface="Times New Roman" pitchFamily="18" charset="0"/>
                <a:ea typeface="ＭＳ Ｐゴシック" pitchFamily="34" charset="-128"/>
              </a:defRPr>
            </a:lvl9pPr>
          </a:lstStyle>
          <a:p>
            <a:pPr>
              <a:defRPr/>
            </a:pPr>
            <a:fld id="{3FA602AF-6277-4CDE-AE64-F26BBD0D83DF}" type="slidenum">
              <a:rPr lang="en-US" altLang="en-US" sz="1400" smtClean="0">
                <a:latin typeface="Arial" charset="0"/>
              </a:rPr>
              <a:pPr>
                <a:defRPr/>
              </a:pPr>
              <a:t>52</a:t>
            </a:fld>
            <a:endParaRPr lang="en-US" altLang="en-US" sz="1400" smtClean="0">
              <a:latin typeface="Arial" charset="0"/>
            </a:endParaRPr>
          </a:p>
        </p:txBody>
      </p:sp>
      <p:sp>
        <p:nvSpPr>
          <p:cNvPr id="36868" name="Rectangle 3"/>
          <p:cNvSpPr>
            <a:spLocks noGrp="1" noChangeArrowheads="1"/>
          </p:cNvSpPr>
          <p:nvPr>
            <p:ph type="body" idx="1"/>
          </p:nvPr>
        </p:nvSpPr>
        <p:spPr>
          <a:xfrm>
            <a:off x="685800" y="2514600"/>
            <a:ext cx="8001000" cy="3733800"/>
          </a:xfrm>
        </p:spPr>
        <p:txBody>
          <a:bodyPr/>
          <a:lstStyle/>
          <a:p>
            <a:pPr algn="ctr" eaLnBrk="1" hangingPunct="1">
              <a:buFont typeface="Wingdings" pitchFamily="2" charset="2"/>
              <a:buNone/>
            </a:pPr>
            <a:r>
              <a:rPr lang="en-US" altLang="en-US" sz="4000" dirty="0" smtClean="0"/>
              <a:t>Part Gift, Part Loan</a:t>
            </a:r>
          </a:p>
          <a:p>
            <a:pPr algn="ctr" eaLnBrk="1" hangingPunct="1">
              <a:buFont typeface="Wingdings" pitchFamily="2" charset="2"/>
              <a:buNone/>
            </a:pPr>
            <a:r>
              <a:rPr lang="en-US" altLang="en-US" sz="4000" dirty="0" smtClean="0"/>
              <a:t>to Fund Life Insurance</a:t>
            </a:r>
          </a:p>
          <a:p>
            <a:pPr algn="ctr" eaLnBrk="1" hangingPunct="1">
              <a:buFont typeface="Wingdings" pitchFamily="2" charset="2"/>
              <a:buNone/>
            </a:pPr>
            <a:r>
              <a:rPr lang="en-US" altLang="en-US" sz="4000" dirty="0" smtClean="0"/>
              <a:t>in an ILIT</a:t>
            </a:r>
          </a:p>
        </p:txBody>
      </p:sp>
      <p:sp>
        <p:nvSpPr>
          <p:cNvPr id="6" name="Rectangle 2"/>
          <p:cNvSpPr>
            <a:spLocks noChangeArrowheads="1"/>
          </p:cNvSpPr>
          <p:nvPr/>
        </p:nvSpPr>
        <p:spPr bwMode="white">
          <a:xfrm>
            <a:off x="304800" y="276225"/>
            <a:ext cx="777240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altLang="en-US" sz="2900" dirty="0">
                <a:solidFill>
                  <a:srgbClr val="FFFFFF"/>
                </a:solidFill>
                <a:latin typeface="Arial Narrow" pitchFamily="34" charset="0"/>
              </a:rPr>
              <a:t>Low Interest Rate Planning Opportunities </a:t>
            </a:r>
          </a:p>
          <a:p>
            <a:pPr eaLnBrk="1" hangingPunct="1"/>
            <a:endParaRPr lang="en-US" altLang="en-US" sz="2600" dirty="0">
              <a:solidFill>
                <a:srgbClr val="FFFFFF"/>
              </a:solidFill>
              <a:latin typeface="Arial Narrow" pitchFamily="34" charset="0"/>
            </a:endParaRPr>
          </a:p>
        </p:txBody>
      </p:sp>
    </p:spTree>
    <p:extLst>
      <p:ext uri="{BB962C8B-B14F-4D97-AF65-F5344CB8AC3E}">
        <p14:creationId xmlns:p14="http://schemas.microsoft.com/office/powerpoint/2010/main" val="6154837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11"/>
          </p:nvPr>
        </p:nvSpPr>
        <p:spPr>
          <a:noFill/>
        </p:spPr>
        <p:txBody>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fld id="{253AD9A4-634B-48BE-8B6D-334A4EBFCC78}" type="slidenum">
              <a:rPr lang="en-US" altLang="en-US" sz="1400" smtClean="0"/>
              <a:pPr/>
              <a:t>53</a:t>
            </a:fld>
            <a:endParaRPr lang="en-US" altLang="en-US" sz="1400" smtClean="0"/>
          </a:p>
        </p:txBody>
      </p:sp>
      <p:sp>
        <p:nvSpPr>
          <p:cNvPr id="39939" name="Slide Number Placeholder 2"/>
          <p:cNvSpPr txBox="1">
            <a:spLocks noGrp="1"/>
          </p:cNvSpPr>
          <p:nvPr/>
        </p:nvSpPr>
        <p:spPr bwMode="auto">
          <a:xfrm>
            <a:off x="70866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pPr algn="r"/>
            <a:fld id="{695803F1-785D-4FC0-83AB-F8413BC10A68}" type="slidenum">
              <a:rPr lang="en-US" altLang="en-US" sz="1400"/>
              <a:pPr algn="r"/>
              <a:t>53</a:t>
            </a:fld>
            <a:endParaRPr lang="en-US" altLang="en-US" sz="1400"/>
          </a:p>
        </p:txBody>
      </p:sp>
      <p:sp>
        <p:nvSpPr>
          <p:cNvPr id="39940" name="Rectangle 2"/>
          <p:cNvSpPr>
            <a:spLocks noGrp="1" noChangeArrowheads="1"/>
          </p:cNvSpPr>
          <p:nvPr>
            <p:ph type="title" idx="4294967295"/>
          </p:nvPr>
        </p:nvSpPr>
        <p:spPr>
          <a:xfrm>
            <a:off x="304800" y="152400"/>
            <a:ext cx="7772400" cy="533400"/>
          </a:xfrm>
        </p:spPr>
        <p:txBody>
          <a:bodyPr/>
          <a:lstStyle/>
          <a:p>
            <a:pPr eaLnBrk="1" hangingPunct="1"/>
            <a:r>
              <a:rPr lang="en-US" altLang="en-US" smtClean="0"/>
              <a:t>Personal Loans to Fund Life Insurance</a:t>
            </a:r>
          </a:p>
        </p:txBody>
      </p:sp>
      <p:sp>
        <p:nvSpPr>
          <p:cNvPr id="39941" name="Oval 4"/>
          <p:cNvSpPr>
            <a:spLocks noChangeArrowheads="1"/>
          </p:cNvSpPr>
          <p:nvPr/>
        </p:nvSpPr>
        <p:spPr bwMode="auto">
          <a:xfrm>
            <a:off x="2674938" y="1752600"/>
            <a:ext cx="914400" cy="9144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endParaRPr lang="en-US" altLang="en-US"/>
          </a:p>
        </p:txBody>
      </p:sp>
      <p:sp>
        <p:nvSpPr>
          <p:cNvPr id="39942" name="Text Box 6"/>
          <p:cNvSpPr txBox="1">
            <a:spLocks noChangeArrowheads="1"/>
          </p:cNvSpPr>
          <p:nvPr/>
        </p:nvSpPr>
        <p:spPr bwMode="auto">
          <a:xfrm>
            <a:off x="3360738" y="1447800"/>
            <a:ext cx="26670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228600" indent="-228600">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pPr eaLnBrk="1" hangingPunct="1">
              <a:spcBef>
                <a:spcPct val="50000"/>
              </a:spcBef>
              <a:buFont typeface="Wingdings" pitchFamily="2" charset="2"/>
              <a:buChar char="§"/>
            </a:pPr>
            <a:endParaRPr lang="en-US" altLang="en-US" sz="2200">
              <a:solidFill>
                <a:srgbClr val="00183D"/>
              </a:solidFill>
              <a:latin typeface="Times New Roman" pitchFamily="18" charset="0"/>
            </a:endParaRPr>
          </a:p>
        </p:txBody>
      </p:sp>
      <p:sp>
        <p:nvSpPr>
          <p:cNvPr id="39943" name="AutoShape 7"/>
          <p:cNvSpPr>
            <a:spLocks noChangeArrowheads="1"/>
          </p:cNvSpPr>
          <p:nvPr/>
        </p:nvSpPr>
        <p:spPr bwMode="auto">
          <a:xfrm>
            <a:off x="3055938" y="1371600"/>
            <a:ext cx="3124200" cy="990600"/>
          </a:xfrm>
          <a:prstGeom prst="roundRect">
            <a:avLst>
              <a:gd name="adj" fmla="val 16667"/>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endParaRPr lang="en-US" altLang="en-US"/>
          </a:p>
        </p:txBody>
      </p:sp>
      <p:sp>
        <p:nvSpPr>
          <p:cNvPr id="39944" name="Text Box 8"/>
          <p:cNvSpPr txBox="1">
            <a:spLocks noChangeArrowheads="1"/>
          </p:cNvSpPr>
          <p:nvPr/>
        </p:nvSpPr>
        <p:spPr bwMode="auto">
          <a:xfrm>
            <a:off x="3284538" y="1600200"/>
            <a:ext cx="2667000" cy="642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228600" indent="-228600">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pPr algn="ctr" eaLnBrk="1" hangingPunct="1">
              <a:lnSpc>
                <a:spcPct val="75000"/>
              </a:lnSpc>
              <a:spcBef>
                <a:spcPct val="50000"/>
              </a:spcBef>
              <a:buFont typeface="Wingdings" pitchFamily="2" charset="2"/>
              <a:buNone/>
            </a:pPr>
            <a:r>
              <a:rPr lang="en-US" altLang="en-US" sz="1800">
                <a:solidFill>
                  <a:srgbClr val="00183D"/>
                </a:solidFill>
                <a:latin typeface="Times New Roman" pitchFamily="18" charset="0"/>
              </a:rPr>
              <a:t>Fred Fifty</a:t>
            </a:r>
          </a:p>
          <a:p>
            <a:pPr algn="ctr" eaLnBrk="1" hangingPunct="1">
              <a:lnSpc>
                <a:spcPct val="75000"/>
              </a:lnSpc>
              <a:spcBef>
                <a:spcPct val="50000"/>
              </a:spcBef>
              <a:buFont typeface="Wingdings" pitchFamily="2" charset="2"/>
              <a:buNone/>
            </a:pPr>
            <a:r>
              <a:rPr lang="en-US" altLang="en-US" sz="1800">
                <a:solidFill>
                  <a:srgbClr val="00183D"/>
                </a:solidFill>
                <a:latin typeface="Times New Roman" pitchFamily="18" charset="0"/>
              </a:rPr>
              <a:t> Grantor/Insured</a:t>
            </a:r>
          </a:p>
        </p:txBody>
      </p:sp>
      <p:sp>
        <p:nvSpPr>
          <p:cNvPr id="39945" name="AutoShape 9"/>
          <p:cNvSpPr>
            <a:spLocks noChangeArrowheads="1"/>
          </p:cNvSpPr>
          <p:nvPr/>
        </p:nvSpPr>
        <p:spPr bwMode="auto">
          <a:xfrm>
            <a:off x="3208338" y="3276600"/>
            <a:ext cx="2590800" cy="2362200"/>
          </a:xfrm>
          <a:prstGeom prst="triangle">
            <a:avLst>
              <a:gd name="adj" fmla="val 50000"/>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endParaRPr lang="en-US" altLang="en-US"/>
          </a:p>
        </p:txBody>
      </p:sp>
      <p:sp>
        <p:nvSpPr>
          <p:cNvPr id="39946" name="Text Box 10"/>
          <p:cNvSpPr txBox="1">
            <a:spLocks noChangeArrowheads="1"/>
          </p:cNvSpPr>
          <p:nvPr/>
        </p:nvSpPr>
        <p:spPr bwMode="auto">
          <a:xfrm>
            <a:off x="3894138" y="3962400"/>
            <a:ext cx="1219200" cy="1519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spAutoFit/>
          </a:bodyPr>
          <a:lstStyle>
            <a:lvl1pPr marL="228600" indent="-228600">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pPr algn="ctr" eaLnBrk="1" hangingPunct="1">
              <a:spcBef>
                <a:spcPct val="40000"/>
              </a:spcBef>
              <a:buFont typeface="Wingdings" pitchFamily="2" charset="2"/>
              <a:buNone/>
            </a:pPr>
            <a:r>
              <a:rPr lang="en-US" altLang="en-US" sz="1800" dirty="0">
                <a:solidFill>
                  <a:srgbClr val="00183D"/>
                </a:solidFill>
                <a:latin typeface="Times New Roman" pitchFamily="18" charset="0"/>
              </a:rPr>
              <a:t>ILIT for</a:t>
            </a:r>
          </a:p>
          <a:p>
            <a:pPr algn="ctr" eaLnBrk="1" hangingPunct="1">
              <a:spcBef>
                <a:spcPct val="40000"/>
              </a:spcBef>
              <a:buFont typeface="Wingdings" pitchFamily="2" charset="2"/>
              <a:buNone/>
            </a:pPr>
            <a:r>
              <a:rPr lang="en-US" altLang="en-US" sz="1800" dirty="0">
                <a:solidFill>
                  <a:srgbClr val="00183D"/>
                </a:solidFill>
                <a:latin typeface="Times New Roman" pitchFamily="18" charset="0"/>
              </a:rPr>
              <a:t> benefit of </a:t>
            </a:r>
          </a:p>
          <a:p>
            <a:pPr algn="ctr" eaLnBrk="1" hangingPunct="1">
              <a:spcBef>
                <a:spcPct val="40000"/>
              </a:spcBef>
              <a:buFont typeface="Wingdings" pitchFamily="2" charset="2"/>
              <a:buNone/>
            </a:pPr>
            <a:r>
              <a:rPr lang="en-US" altLang="en-US" sz="1800" dirty="0">
                <a:solidFill>
                  <a:srgbClr val="00183D"/>
                </a:solidFill>
                <a:latin typeface="Times New Roman" pitchFamily="18" charset="0"/>
              </a:rPr>
              <a:t>wife and </a:t>
            </a:r>
          </a:p>
          <a:p>
            <a:pPr algn="ctr" eaLnBrk="1" hangingPunct="1">
              <a:spcBef>
                <a:spcPct val="40000"/>
              </a:spcBef>
              <a:buFont typeface="Wingdings" pitchFamily="2" charset="2"/>
              <a:buNone/>
            </a:pPr>
            <a:r>
              <a:rPr lang="en-US" altLang="en-US" sz="1800" dirty="0" smtClean="0">
                <a:solidFill>
                  <a:srgbClr val="00183D"/>
                </a:solidFill>
                <a:latin typeface="Times New Roman" pitchFamily="18" charset="0"/>
              </a:rPr>
              <a:t>Children *</a:t>
            </a:r>
            <a:endParaRPr lang="en-US" altLang="en-US" sz="1800" dirty="0">
              <a:solidFill>
                <a:srgbClr val="00183D"/>
              </a:solidFill>
              <a:latin typeface="Times New Roman" pitchFamily="18" charset="0"/>
            </a:endParaRPr>
          </a:p>
        </p:txBody>
      </p:sp>
      <p:sp>
        <p:nvSpPr>
          <p:cNvPr id="39947" name="Line 11"/>
          <p:cNvSpPr>
            <a:spLocks noChangeShapeType="1"/>
          </p:cNvSpPr>
          <p:nvPr/>
        </p:nvSpPr>
        <p:spPr bwMode="auto">
          <a:xfrm flipH="1">
            <a:off x="5265738" y="2438400"/>
            <a:ext cx="762000" cy="1981200"/>
          </a:xfrm>
          <a:prstGeom prst="line">
            <a:avLst/>
          </a:prstGeom>
          <a:noFill/>
          <a:ln w="254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9948" name="Line 12"/>
          <p:cNvSpPr>
            <a:spLocks noChangeShapeType="1"/>
          </p:cNvSpPr>
          <p:nvPr/>
        </p:nvSpPr>
        <p:spPr bwMode="auto">
          <a:xfrm>
            <a:off x="3208338" y="2362200"/>
            <a:ext cx="457200" cy="220980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9949" name="Text Box 13"/>
          <p:cNvSpPr txBox="1">
            <a:spLocks noChangeArrowheads="1"/>
          </p:cNvSpPr>
          <p:nvPr/>
        </p:nvSpPr>
        <p:spPr bwMode="auto">
          <a:xfrm>
            <a:off x="5875338" y="2971800"/>
            <a:ext cx="25146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228600" indent="-228600">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pPr algn="ctr" eaLnBrk="1" hangingPunct="1">
              <a:spcBef>
                <a:spcPct val="50000"/>
              </a:spcBef>
              <a:buFont typeface="Wingdings" pitchFamily="2" charset="2"/>
              <a:buNone/>
            </a:pPr>
            <a:r>
              <a:rPr lang="en-US" altLang="en-US" sz="1600">
                <a:solidFill>
                  <a:srgbClr val="00183D"/>
                </a:solidFill>
                <a:latin typeface="Times New Roman" pitchFamily="18" charset="0"/>
              </a:rPr>
              <a:t>Loans $25,000 each year and gifts of $25,000 each year to fund premium</a:t>
            </a:r>
          </a:p>
        </p:txBody>
      </p:sp>
      <p:sp>
        <p:nvSpPr>
          <p:cNvPr id="39950" name="Text Box 14"/>
          <p:cNvSpPr txBox="1">
            <a:spLocks noChangeArrowheads="1"/>
          </p:cNvSpPr>
          <p:nvPr/>
        </p:nvSpPr>
        <p:spPr bwMode="auto">
          <a:xfrm>
            <a:off x="1379538" y="2819400"/>
            <a:ext cx="1752600" cy="55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228600" indent="-228600">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pPr algn="ctr" eaLnBrk="1" hangingPunct="1">
              <a:lnSpc>
                <a:spcPct val="70000"/>
              </a:lnSpc>
              <a:spcBef>
                <a:spcPct val="50000"/>
              </a:spcBef>
              <a:buFont typeface="Wingdings" pitchFamily="2" charset="2"/>
              <a:buNone/>
            </a:pPr>
            <a:r>
              <a:rPr lang="en-US" altLang="en-US" sz="1600">
                <a:solidFill>
                  <a:srgbClr val="00183D"/>
                </a:solidFill>
                <a:latin typeface="Times New Roman" pitchFamily="18" charset="0"/>
              </a:rPr>
              <a:t>Trustee issues note</a:t>
            </a:r>
          </a:p>
          <a:p>
            <a:pPr algn="ctr" eaLnBrk="1" hangingPunct="1">
              <a:lnSpc>
                <a:spcPct val="70000"/>
              </a:lnSpc>
              <a:spcBef>
                <a:spcPct val="50000"/>
              </a:spcBef>
              <a:buFont typeface="Wingdings" pitchFamily="2" charset="2"/>
              <a:buNone/>
            </a:pPr>
            <a:r>
              <a:rPr lang="en-US" altLang="en-US" sz="1600">
                <a:solidFill>
                  <a:srgbClr val="00183D"/>
                </a:solidFill>
                <a:latin typeface="Times New Roman" pitchFamily="18" charset="0"/>
              </a:rPr>
              <a:t>to Fred</a:t>
            </a:r>
          </a:p>
        </p:txBody>
      </p:sp>
      <p:sp>
        <p:nvSpPr>
          <p:cNvPr id="39951" name="Text Box 15"/>
          <p:cNvSpPr txBox="1">
            <a:spLocks noChangeArrowheads="1"/>
          </p:cNvSpPr>
          <p:nvPr/>
        </p:nvSpPr>
        <p:spPr bwMode="auto">
          <a:xfrm>
            <a:off x="344488" y="4267200"/>
            <a:ext cx="2514600" cy="144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228600" indent="-228600">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pPr eaLnBrk="1" hangingPunct="1">
              <a:spcBef>
                <a:spcPct val="50000"/>
              </a:spcBef>
              <a:buFont typeface="Wingdings" pitchFamily="2" charset="2"/>
              <a:buNone/>
            </a:pPr>
            <a:r>
              <a:rPr lang="en-US" altLang="en-US" sz="1600" dirty="0">
                <a:solidFill>
                  <a:srgbClr val="00183D"/>
                </a:solidFill>
                <a:latin typeface="Times New Roman" pitchFamily="18" charset="0"/>
              </a:rPr>
              <a:t>ILIT purchases Paid Up at age 65 whole life</a:t>
            </a:r>
          </a:p>
          <a:p>
            <a:pPr eaLnBrk="1" hangingPunct="1">
              <a:spcBef>
                <a:spcPct val="50000"/>
              </a:spcBef>
              <a:buFont typeface="Wingdings" pitchFamily="2" charset="2"/>
              <a:buNone/>
            </a:pPr>
            <a:r>
              <a:rPr lang="en-US" altLang="en-US" sz="1600" dirty="0">
                <a:solidFill>
                  <a:srgbClr val="00183D"/>
                </a:solidFill>
                <a:latin typeface="Times New Roman" pitchFamily="18" charset="0"/>
              </a:rPr>
              <a:t>$50,000 Annual Premium Select Preferred Non Tobacco</a:t>
            </a:r>
          </a:p>
        </p:txBody>
      </p:sp>
      <p:sp>
        <p:nvSpPr>
          <p:cNvPr id="39952" name="Rectangle 17"/>
          <p:cNvSpPr>
            <a:spLocks noChangeArrowheads="1"/>
          </p:cNvSpPr>
          <p:nvPr/>
        </p:nvSpPr>
        <p:spPr bwMode="auto">
          <a:xfrm>
            <a:off x="0" y="909638"/>
            <a:ext cx="30908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r>
              <a:rPr lang="en-US" altLang="en-US" sz="2000" b="1" i="1"/>
              <a:t>Fred Fifty </a:t>
            </a:r>
            <a:r>
              <a:rPr lang="en-US" altLang="en-US" sz="2000" i="1"/>
              <a:t>Case Example</a:t>
            </a:r>
          </a:p>
        </p:txBody>
      </p:sp>
      <p:sp>
        <p:nvSpPr>
          <p:cNvPr id="19" name="Dodecagon 18"/>
          <p:cNvSpPr/>
          <p:nvPr/>
        </p:nvSpPr>
        <p:spPr bwMode="auto">
          <a:xfrm>
            <a:off x="3436938" y="5338763"/>
            <a:ext cx="336550" cy="204787"/>
          </a:xfrm>
          <a:prstGeom prst="dodecagon">
            <a:avLst/>
          </a:prstGeom>
          <a:noFill/>
          <a:ln w="9525" cap="flat" cmpd="sng" algn="ctr">
            <a:solidFill>
              <a:srgbClr val="FF0000"/>
            </a:solidFill>
            <a:prstDash val="solid"/>
            <a:round/>
            <a:headEnd type="none" w="med" len="med"/>
            <a:tailEnd type="none" w="med" len="med"/>
          </a:ln>
          <a:effectLst/>
          <a:extLst/>
        </p:spPr>
        <p:txBody>
          <a:bodyPr lIns="0" tIns="0" rIns="0" bIns="0"/>
          <a:lstStyle/>
          <a:p>
            <a:pPr algn="ctr">
              <a:defRPr/>
            </a:pPr>
            <a:r>
              <a:rPr lang="en-US" sz="1050" b="1" dirty="0">
                <a:solidFill>
                  <a:srgbClr val="FF0000"/>
                </a:solidFill>
                <a:ea typeface="ＭＳ Ｐゴシック" pitchFamily="48" charset="-128"/>
              </a:rPr>
              <a:t>1</a:t>
            </a:r>
          </a:p>
        </p:txBody>
      </p:sp>
      <p:sp>
        <p:nvSpPr>
          <p:cNvPr id="20" name="Dodecagon 19"/>
          <p:cNvSpPr/>
          <p:nvPr/>
        </p:nvSpPr>
        <p:spPr bwMode="auto">
          <a:xfrm>
            <a:off x="2871788" y="3051175"/>
            <a:ext cx="336550" cy="204788"/>
          </a:xfrm>
          <a:prstGeom prst="dodecagon">
            <a:avLst/>
          </a:prstGeom>
          <a:noFill/>
          <a:ln w="9525" cap="flat" cmpd="sng" algn="ctr">
            <a:solidFill>
              <a:srgbClr val="FF0000"/>
            </a:solidFill>
            <a:prstDash val="solid"/>
            <a:round/>
            <a:headEnd type="none" w="med" len="med"/>
            <a:tailEnd type="none" w="med" len="med"/>
          </a:ln>
          <a:effectLst/>
          <a:extLst/>
        </p:spPr>
        <p:txBody>
          <a:bodyPr lIns="0" tIns="0" rIns="0" bIns="0"/>
          <a:lstStyle/>
          <a:p>
            <a:pPr algn="ctr">
              <a:defRPr/>
            </a:pPr>
            <a:r>
              <a:rPr lang="en-US" sz="1050" b="1" dirty="0">
                <a:solidFill>
                  <a:srgbClr val="FF0000"/>
                </a:solidFill>
                <a:ea typeface="ＭＳ Ｐゴシック" pitchFamily="48" charset="-128"/>
              </a:rPr>
              <a:t>2</a:t>
            </a:r>
          </a:p>
        </p:txBody>
      </p:sp>
      <p:sp>
        <p:nvSpPr>
          <p:cNvPr id="21" name="Dodecagon 20"/>
          <p:cNvSpPr/>
          <p:nvPr/>
        </p:nvSpPr>
        <p:spPr bwMode="auto">
          <a:xfrm>
            <a:off x="6148388" y="2716213"/>
            <a:ext cx="336550" cy="204787"/>
          </a:xfrm>
          <a:prstGeom prst="dodecagon">
            <a:avLst/>
          </a:prstGeom>
          <a:noFill/>
          <a:ln w="9525" cap="flat" cmpd="sng" algn="ctr">
            <a:solidFill>
              <a:srgbClr val="FF0000"/>
            </a:solidFill>
            <a:prstDash val="solid"/>
            <a:round/>
            <a:headEnd type="none" w="med" len="med"/>
            <a:tailEnd type="none" w="med" len="med"/>
          </a:ln>
          <a:effectLst/>
          <a:extLst/>
        </p:spPr>
        <p:txBody>
          <a:bodyPr lIns="0" tIns="0" rIns="0" bIns="0"/>
          <a:lstStyle/>
          <a:p>
            <a:pPr algn="ctr">
              <a:defRPr/>
            </a:pPr>
            <a:r>
              <a:rPr lang="en-US" sz="1050" b="1" dirty="0">
                <a:solidFill>
                  <a:srgbClr val="FF0000"/>
                </a:solidFill>
                <a:ea typeface="ＭＳ Ｐゴシック" pitchFamily="48" charset="-128"/>
              </a:rPr>
              <a:t>3</a:t>
            </a:r>
          </a:p>
        </p:txBody>
      </p:sp>
      <p:sp>
        <p:nvSpPr>
          <p:cNvPr id="39956" name="Footer Placeholder 3"/>
          <p:cNvSpPr>
            <a:spLocks noGrp="1"/>
          </p:cNvSpPr>
          <p:nvPr>
            <p:ph type="ftr" sz="quarter" idx="10"/>
          </p:nvPr>
        </p:nvSpPr>
        <p:spPr>
          <a:xfrm>
            <a:off x="2133600" y="6597650"/>
            <a:ext cx="4648200" cy="280988"/>
          </a:xfrm>
          <a:noFill/>
        </p:spPr>
        <p:txBody>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r>
              <a:rPr lang="en-US" altLang="en-US" sz="1200" i="1" smtClean="0"/>
              <a:t>For Professional Use Only. Not For Use With The Public.</a:t>
            </a:r>
          </a:p>
        </p:txBody>
      </p:sp>
      <p:sp>
        <p:nvSpPr>
          <p:cNvPr id="22" name="Text Box 15"/>
          <p:cNvSpPr txBox="1">
            <a:spLocks noChangeArrowheads="1"/>
          </p:cNvSpPr>
          <p:nvPr/>
        </p:nvSpPr>
        <p:spPr bwMode="auto">
          <a:xfrm>
            <a:off x="344488" y="6070536"/>
            <a:ext cx="804545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marL="228600" indent="-228600">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pPr eaLnBrk="1" hangingPunct="1">
              <a:spcBef>
                <a:spcPct val="50000"/>
              </a:spcBef>
              <a:buFont typeface="Wingdings" pitchFamily="2" charset="2"/>
              <a:buNone/>
            </a:pPr>
            <a:r>
              <a:rPr lang="en-US" altLang="en-US" sz="1600" i="1" dirty="0" smtClean="0">
                <a:solidFill>
                  <a:srgbClr val="00183D"/>
                </a:solidFill>
                <a:latin typeface="Times New Roman" pitchFamily="18" charset="0"/>
              </a:rPr>
              <a:t>* Trust must be seed funded with 10% of purchase price, or as much as is recommended by client’s estate tax advisor.</a:t>
            </a:r>
            <a:endParaRPr lang="en-US" altLang="en-US" sz="1600" i="1" dirty="0">
              <a:solidFill>
                <a:srgbClr val="00183D"/>
              </a:solidFill>
              <a:latin typeface="Times New Roman" pitchFamily="18"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11"/>
          </p:nvPr>
        </p:nvSpPr>
        <p:spPr>
          <a:noFill/>
        </p:spPr>
        <p:txBody>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fld id="{D52BDC73-2800-4512-B18D-92B79753A58C}" type="slidenum">
              <a:rPr lang="en-US" altLang="en-US" sz="1400" smtClean="0"/>
              <a:pPr/>
              <a:t>54</a:t>
            </a:fld>
            <a:endParaRPr lang="en-US" altLang="en-US" sz="1400" smtClean="0"/>
          </a:p>
        </p:txBody>
      </p:sp>
      <p:sp>
        <p:nvSpPr>
          <p:cNvPr id="40963" name="Slide Number Placeholder 5"/>
          <p:cNvSpPr txBox="1">
            <a:spLocks noGrp="1"/>
          </p:cNvSpPr>
          <p:nvPr/>
        </p:nvSpPr>
        <p:spPr bwMode="auto">
          <a:xfrm>
            <a:off x="70866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pPr algn="r"/>
            <a:fld id="{2548F2F2-F37C-4ED8-9F25-26B5FF50F005}" type="slidenum">
              <a:rPr lang="en-US" altLang="en-US" sz="1400"/>
              <a:pPr algn="r"/>
              <a:t>54</a:t>
            </a:fld>
            <a:endParaRPr lang="en-US" altLang="en-US" sz="1400"/>
          </a:p>
        </p:txBody>
      </p:sp>
      <p:sp>
        <p:nvSpPr>
          <p:cNvPr id="40964" name="Rectangle 2"/>
          <p:cNvSpPr>
            <a:spLocks noGrp="1" noChangeArrowheads="1"/>
          </p:cNvSpPr>
          <p:nvPr>
            <p:ph type="title"/>
          </p:nvPr>
        </p:nvSpPr>
        <p:spPr/>
        <p:txBody>
          <a:bodyPr/>
          <a:lstStyle/>
          <a:p>
            <a:pPr eaLnBrk="1" hangingPunct="1"/>
            <a:r>
              <a:rPr lang="en-US" altLang="en-US" smtClean="0"/>
              <a:t>Personal Loans to Fund Life Insurance Continued</a:t>
            </a:r>
          </a:p>
        </p:txBody>
      </p:sp>
      <p:sp>
        <p:nvSpPr>
          <p:cNvPr id="40965" name="Rectangle 3"/>
          <p:cNvSpPr>
            <a:spLocks noGrp="1" noChangeArrowheads="1"/>
          </p:cNvSpPr>
          <p:nvPr>
            <p:ph type="body" sz="half" idx="1"/>
          </p:nvPr>
        </p:nvSpPr>
        <p:spPr>
          <a:xfrm>
            <a:off x="304800" y="1436688"/>
            <a:ext cx="8534400" cy="3990975"/>
          </a:xfrm>
        </p:spPr>
        <p:txBody>
          <a:bodyPr/>
          <a:lstStyle/>
          <a:p>
            <a:pPr eaLnBrk="1" hangingPunct="1">
              <a:lnSpc>
                <a:spcPct val="90000"/>
              </a:lnSpc>
            </a:pPr>
            <a:r>
              <a:rPr lang="en-US" altLang="en-US" sz="2000" dirty="0" smtClean="0"/>
              <a:t>Policy shown is a face amount of $1,292,702. The policy is a paid up at age 65 whole life on a 50 year old male, Select Preferred, Non-Tobacco with an annual premium of $50,000.</a:t>
            </a:r>
          </a:p>
          <a:p>
            <a:pPr eaLnBrk="1" hangingPunct="1">
              <a:lnSpc>
                <a:spcPct val="90000"/>
              </a:lnSpc>
            </a:pPr>
            <a:endParaRPr lang="en-US" altLang="en-US" sz="2000" dirty="0" smtClean="0"/>
          </a:p>
          <a:p>
            <a:pPr eaLnBrk="1" hangingPunct="1">
              <a:lnSpc>
                <a:spcPct val="90000"/>
              </a:lnSpc>
            </a:pPr>
            <a:r>
              <a:rPr lang="en-US" altLang="en-US" sz="2000" dirty="0" smtClean="0"/>
              <a:t>Policy dividends at 50 basis points below current rate, and the adjustable loan rate was set to +100 basis points (both conservative moves).</a:t>
            </a:r>
          </a:p>
          <a:p>
            <a:pPr eaLnBrk="1" hangingPunct="1">
              <a:lnSpc>
                <a:spcPct val="90000"/>
              </a:lnSpc>
            </a:pPr>
            <a:endParaRPr lang="en-US" altLang="en-US" sz="2000" dirty="0" smtClean="0"/>
          </a:p>
          <a:p>
            <a:pPr eaLnBrk="1" hangingPunct="1">
              <a:lnSpc>
                <a:spcPct val="90000"/>
              </a:lnSpc>
            </a:pPr>
            <a:r>
              <a:rPr lang="en-US" altLang="en-US" sz="2000" dirty="0" smtClean="0"/>
              <a:t>Comparison of cash values and loan for a 15-year premium payment period using a rate of 4.00% (greater than the 3.36% March, 2014 AFR).</a:t>
            </a:r>
          </a:p>
          <a:p>
            <a:pPr eaLnBrk="1" hangingPunct="1">
              <a:lnSpc>
                <a:spcPct val="90000"/>
              </a:lnSpc>
            </a:pPr>
            <a:endParaRPr lang="en-US" altLang="en-US" sz="2000" dirty="0" smtClean="0"/>
          </a:p>
          <a:p>
            <a:pPr eaLnBrk="1" hangingPunct="1">
              <a:lnSpc>
                <a:spcPct val="90000"/>
              </a:lnSpc>
            </a:pPr>
            <a:r>
              <a:rPr lang="en-US" altLang="en-US" sz="2000" dirty="0" smtClean="0"/>
              <a:t>Loan is paid back over time to the Grantor - and any balance is paid off at death. Optional spousal income/distribution benefits also shown after loan is repaid.</a:t>
            </a:r>
          </a:p>
        </p:txBody>
      </p:sp>
      <p:sp>
        <p:nvSpPr>
          <p:cNvPr id="40966" name="Text Box 81"/>
          <p:cNvSpPr txBox="1">
            <a:spLocks noChangeArrowheads="1"/>
          </p:cNvSpPr>
          <p:nvPr/>
        </p:nvSpPr>
        <p:spPr bwMode="auto">
          <a:xfrm>
            <a:off x="228600" y="5638800"/>
            <a:ext cx="8610600"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r>
              <a:rPr lang="en-US" altLang="en-US" sz="1400" b="1" i="1"/>
              <a:t>*These values are not guaranteed.  They include dividends that are neither estimates nor guaranteed.  Dividends in future years may be higher or lower depending on the company’s experience. See full ledger for complete details. Estate planning strategies must be considered by the client’s qualified tax and legal advisors.</a:t>
            </a:r>
            <a:endParaRPr lang="en-US" altLang="en-US" sz="1400" i="1"/>
          </a:p>
        </p:txBody>
      </p:sp>
      <p:sp>
        <p:nvSpPr>
          <p:cNvPr id="40967" name="Rectangle 9"/>
          <p:cNvSpPr>
            <a:spLocks noChangeArrowheads="1"/>
          </p:cNvSpPr>
          <p:nvPr/>
        </p:nvSpPr>
        <p:spPr bwMode="auto">
          <a:xfrm>
            <a:off x="0" y="909638"/>
            <a:ext cx="30908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r>
              <a:rPr lang="en-US" altLang="en-US" sz="2000" b="1" i="1"/>
              <a:t>Fred Fifty </a:t>
            </a:r>
            <a:r>
              <a:rPr lang="en-US" altLang="en-US" sz="2000" i="1"/>
              <a:t>Case Example</a:t>
            </a:r>
          </a:p>
        </p:txBody>
      </p:sp>
      <p:sp>
        <p:nvSpPr>
          <p:cNvPr id="40968" name="Footer Placeholder 3"/>
          <p:cNvSpPr>
            <a:spLocks noGrp="1"/>
          </p:cNvSpPr>
          <p:nvPr>
            <p:ph type="ftr" sz="quarter" idx="10"/>
          </p:nvPr>
        </p:nvSpPr>
        <p:spPr>
          <a:xfrm>
            <a:off x="2133600" y="6597650"/>
            <a:ext cx="4648200" cy="280988"/>
          </a:xfrm>
          <a:noFill/>
        </p:spPr>
        <p:txBody>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r>
              <a:rPr lang="en-US" altLang="en-US" sz="1200" i="1" smtClean="0"/>
              <a:t>For Professional Use Only. Not For Use With The Public.</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oter Placeholder 3"/>
          <p:cNvSpPr>
            <a:spLocks noGrp="1"/>
          </p:cNvSpPr>
          <p:nvPr>
            <p:ph type="ftr" sz="quarter" idx="10"/>
          </p:nvPr>
        </p:nvSpPr>
        <p:spPr>
          <a:xfrm>
            <a:off x="2133600" y="6597650"/>
            <a:ext cx="4648200" cy="280988"/>
          </a:xfrm>
          <a:noFill/>
        </p:spPr>
        <p:txBody>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r>
              <a:rPr lang="en-US" altLang="en-US" sz="1200" i="1" smtClean="0"/>
              <a:t>For Professional Use Only. Not For Use With The Public.</a:t>
            </a:r>
          </a:p>
        </p:txBody>
      </p:sp>
      <p:sp>
        <p:nvSpPr>
          <p:cNvPr id="41987" name="Slide Number Placeholder 4"/>
          <p:cNvSpPr>
            <a:spLocks noGrp="1"/>
          </p:cNvSpPr>
          <p:nvPr>
            <p:ph type="sldNum" sz="quarter" idx="11"/>
          </p:nvPr>
        </p:nvSpPr>
        <p:spPr>
          <a:xfrm>
            <a:off x="8391525" y="6550025"/>
            <a:ext cx="666750" cy="276225"/>
          </a:xfrm>
          <a:noFill/>
        </p:spPr>
        <p:txBody>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fld id="{F288024A-5E8C-4D19-9B72-E15C10AD9BBB}" type="slidenum">
              <a:rPr lang="en-US" altLang="en-US" sz="1400" smtClean="0"/>
              <a:pPr/>
              <a:t>55</a:t>
            </a:fld>
            <a:endParaRPr lang="en-US" altLang="en-US" sz="1400" smtClean="0"/>
          </a:p>
        </p:txBody>
      </p:sp>
      <p:sp>
        <p:nvSpPr>
          <p:cNvPr id="41988" name="Rectangle 2"/>
          <p:cNvSpPr>
            <a:spLocks noGrp="1" noChangeArrowheads="1"/>
          </p:cNvSpPr>
          <p:nvPr>
            <p:ph type="title"/>
          </p:nvPr>
        </p:nvSpPr>
        <p:spPr>
          <a:xfrm>
            <a:off x="293688" y="182563"/>
            <a:ext cx="7772400" cy="533400"/>
          </a:xfrm>
        </p:spPr>
        <p:txBody>
          <a:bodyPr/>
          <a:lstStyle/>
          <a:p>
            <a:pPr eaLnBrk="1" hangingPunct="1"/>
            <a:r>
              <a:rPr lang="en-US" altLang="en-US" smtClean="0"/>
              <a:t>Personal Loans to Fund Life Insurance Continued</a:t>
            </a:r>
          </a:p>
        </p:txBody>
      </p:sp>
      <p:sp>
        <p:nvSpPr>
          <p:cNvPr id="41989" name="Rectangle 9"/>
          <p:cNvSpPr>
            <a:spLocks noChangeArrowheads="1"/>
          </p:cNvSpPr>
          <p:nvPr/>
        </p:nvSpPr>
        <p:spPr bwMode="auto">
          <a:xfrm>
            <a:off x="0" y="909638"/>
            <a:ext cx="7693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r>
              <a:rPr lang="en-US" altLang="en-US" sz="2000" b="1" i="1"/>
              <a:t>Fred Fifty </a:t>
            </a:r>
            <a:r>
              <a:rPr lang="en-US" altLang="en-US" sz="2000" i="1"/>
              <a:t>Case Example: </a:t>
            </a:r>
            <a:r>
              <a:rPr lang="en-US" altLang="en-US" sz="2000" b="1" i="1">
                <a:solidFill>
                  <a:srgbClr val="0000FF"/>
                </a:solidFill>
              </a:rPr>
              <a:t>Grantor</a:t>
            </a:r>
            <a:r>
              <a:rPr lang="en-US" altLang="en-US" sz="2000" i="1">
                <a:solidFill>
                  <a:srgbClr val="0000FF"/>
                </a:solidFill>
              </a:rPr>
              <a:t> Cash Flow and Balance Sheet</a:t>
            </a:r>
          </a:p>
        </p:txBody>
      </p:sp>
      <p:sp>
        <p:nvSpPr>
          <p:cNvPr id="41990" name="Rectangle 3"/>
          <p:cNvSpPr>
            <a:spLocks noChangeArrowheads="1"/>
          </p:cNvSpPr>
          <p:nvPr/>
        </p:nvSpPr>
        <p:spPr bwMode="auto">
          <a:xfrm>
            <a:off x="6683375" y="1600200"/>
            <a:ext cx="844550" cy="4868863"/>
          </a:xfrm>
          <a:prstGeom prst="rect">
            <a:avLst/>
          </a:prstGeom>
          <a:noFill/>
          <a:ln w="6350" algn="ctr">
            <a:solidFill>
              <a:srgbClr val="0000FF"/>
            </a:solidFill>
            <a:prstDash val="sysDot"/>
            <a:round/>
            <a:headEnd/>
            <a:tailEnd/>
          </a:ln>
          <a:extLst>
            <a:ext uri="{909E8E84-426E-40DD-AFC4-6F175D3DCCD1}">
              <a14:hiddenFill xmlns:a14="http://schemas.microsoft.com/office/drawing/2010/main">
                <a:solidFill>
                  <a:srgbClr val="FFFFFF"/>
                </a:solidFill>
              </a14:hiddenFill>
            </a:ext>
          </a:extLst>
        </p:spPr>
        <p:txBody>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endParaRPr lang="en-US" altLang="en-US"/>
          </a:p>
        </p:txBody>
      </p:sp>
      <p:sp>
        <p:nvSpPr>
          <p:cNvPr id="41991" name="Rectangle 16"/>
          <p:cNvSpPr>
            <a:spLocks noChangeArrowheads="1"/>
          </p:cNvSpPr>
          <p:nvPr/>
        </p:nvSpPr>
        <p:spPr bwMode="auto">
          <a:xfrm>
            <a:off x="2400300" y="6248400"/>
            <a:ext cx="727075" cy="239713"/>
          </a:xfrm>
          <a:prstGeom prst="rect">
            <a:avLst/>
          </a:prstGeom>
          <a:noFill/>
          <a:ln w="19050"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endParaRPr lang="en-US" altLang="en-US"/>
          </a:p>
        </p:txBody>
      </p:sp>
      <p:sp>
        <p:nvSpPr>
          <p:cNvPr id="41992" name="Rectangle 17"/>
          <p:cNvSpPr>
            <a:spLocks noChangeArrowheads="1"/>
          </p:cNvSpPr>
          <p:nvPr/>
        </p:nvSpPr>
        <p:spPr bwMode="auto">
          <a:xfrm>
            <a:off x="828675" y="6248400"/>
            <a:ext cx="727075" cy="239713"/>
          </a:xfrm>
          <a:prstGeom prst="rect">
            <a:avLst/>
          </a:prstGeom>
          <a:noFill/>
          <a:ln w="19050"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endParaRPr lang="en-US" altLang="en-US"/>
          </a:p>
        </p:txBody>
      </p:sp>
      <p:sp>
        <p:nvSpPr>
          <p:cNvPr id="41993" name="Rectangle 18"/>
          <p:cNvSpPr>
            <a:spLocks noChangeArrowheads="1"/>
          </p:cNvSpPr>
          <p:nvPr/>
        </p:nvSpPr>
        <p:spPr bwMode="auto">
          <a:xfrm>
            <a:off x="3228975" y="6248400"/>
            <a:ext cx="727075" cy="239713"/>
          </a:xfrm>
          <a:prstGeom prst="rect">
            <a:avLst/>
          </a:prstGeom>
          <a:noFill/>
          <a:ln w="19050"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endParaRPr lang="en-US" altLang="en-US"/>
          </a:p>
        </p:txBody>
      </p:sp>
      <p:sp>
        <p:nvSpPr>
          <p:cNvPr id="41994" name="Rectangle 19"/>
          <p:cNvSpPr>
            <a:spLocks noChangeArrowheads="1"/>
          </p:cNvSpPr>
          <p:nvPr/>
        </p:nvSpPr>
        <p:spPr bwMode="auto">
          <a:xfrm>
            <a:off x="6686550" y="6248400"/>
            <a:ext cx="841375" cy="239713"/>
          </a:xfrm>
          <a:prstGeom prst="rect">
            <a:avLst/>
          </a:prstGeom>
          <a:noFill/>
          <a:ln w="19050"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endParaRPr lang="en-US" altLang="en-US"/>
          </a:p>
        </p:txBody>
      </p:sp>
      <p:sp>
        <p:nvSpPr>
          <p:cNvPr id="41995" name="Rectangle 20"/>
          <p:cNvSpPr>
            <a:spLocks noChangeArrowheads="1"/>
          </p:cNvSpPr>
          <p:nvPr/>
        </p:nvSpPr>
        <p:spPr bwMode="auto">
          <a:xfrm>
            <a:off x="4868863" y="6248400"/>
            <a:ext cx="727075" cy="239713"/>
          </a:xfrm>
          <a:prstGeom prst="rect">
            <a:avLst/>
          </a:prstGeom>
          <a:noFill/>
          <a:ln w="19050"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endParaRPr lang="en-US" altLang="en-US"/>
          </a:p>
        </p:txBody>
      </p:sp>
      <p:sp>
        <p:nvSpPr>
          <p:cNvPr id="41997" name="Rectangle 20"/>
          <p:cNvSpPr>
            <a:spLocks noChangeArrowheads="1"/>
          </p:cNvSpPr>
          <p:nvPr/>
        </p:nvSpPr>
        <p:spPr bwMode="auto">
          <a:xfrm>
            <a:off x="5792788" y="4295775"/>
            <a:ext cx="727075" cy="239713"/>
          </a:xfrm>
          <a:prstGeom prst="rect">
            <a:avLst/>
          </a:prstGeom>
          <a:noFill/>
          <a:ln w="19050"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endParaRPr lang="en-US" altLang="en-US"/>
          </a:p>
        </p:txBody>
      </p:sp>
      <p:graphicFrame>
        <p:nvGraphicFramePr>
          <p:cNvPr id="2" name="Object 1"/>
          <p:cNvGraphicFramePr>
            <a:graphicFrameLocks noChangeAspect="1"/>
          </p:cNvGraphicFramePr>
          <p:nvPr>
            <p:extLst>
              <p:ext uri="{D42A27DB-BD31-4B8C-83A1-F6EECF244321}">
                <p14:modId xmlns:p14="http://schemas.microsoft.com/office/powerpoint/2010/main" val="4117180170"/>
              </p:ext>
            </p:extLst>
          </p:nvPr>
        </p:nvGraphicFramePr>
        <p:xfrm>
          <a:off x="33028" y="1415528"/>
          <a:ext cx="9140637" cy="5053535"/>
        </p:xfrm>
        <a:graphic>
          <a:graphicData uri="http://schemas.openxmlformats.org/presentationml/2006/ole">
            <mc:AlternateContent xmlns:mc="http://schemas.openxmlformats.org/markup-compatibility/2006">
              <mc:Choice xmlns:v="urn:schemas-microsoft-com:vml" Requires="v">
                <p:oleObj spid="_x0000_s42141" name="Worksheet" r:id="rId5" imgW="9201205" imgH="5086358" progId="Excel.Sheet.12">
                  <p:embed/>
                </p:oleObj>
              </mc:Choice>
              <mc:Fallback>
                <p:oleObj name="Worksheet" r:id="rId5" imgW="9201205" imgH="5086358" progId="Excel.Sheet.12">
                  <p:embed/>
                  <p:pic>
                    <p:nvPicPr>
                      <p:cNvPr id="0" name=""/>
                      <p:cNvPicPr/>
                      <p:nvPr/>
                    </p:nvPicPr>
                    <p:blipFill>
                      <a:blip r:embed="rId6"/>
                      <a:stretch>
                        <a:fillRect/>
                      </a:stretch>
                    </p:blipFill>
                    <p:spPr>
                      <a:xfrm>
                        <a:off x="33028" y="1415528"/>
                        <a:ext cx="9140637" cy="5053535"/>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oter Placeholder 3"/>
          <p:cNvSpPr>
            <a:spLocks noGrp="1"/>
          </p:cNvSpPr>
          <p:nvPr>
            <p:ph type="ftr" sz="quarter" idx="10"/>
          </p:nvPr>
        </p:nvSpPr>
        <p:spPr>
          <a:xfrm>
            <a:off x="2133600" y="6597650"/>
            <a:ext cx="4648200" cy="280988"/>
          </a:xfrm>
          <a:noFill/>
        </p:spPr>
        <p:txBody>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r>
              <a:rPr lang="en-US" altLang="en-US" sz="1200" i="1" smtClean="0"/>
              <a:t>For Professional Use Only. Not For Use With The Public.</a:t>
            </a:r>
          </a:p>
        </p:txBody>
      </p:sp>
      <p:sp>
        <p:nvSpPr>
          <p:cNvPr id="43011" name="Slide Number Placeholder 4"/>
          <p:cNvSpPr>
            <a:spLocks noGrp="1"/>
          </p:cNvSpPr>
          <p:nvPr>
            <p:ph type="sldNum" sz="quarter" idx="11"/>
          </p:nvPr>
        </p:nvSpPr>
        <p:spPr>
          <a:xfrm>
            <a:off x="8556625" y="6553200"/>
            <a:ext cx="587375" cy="304800"/>
          </a:xfrm>
          <a:noFill/>
        </p:spPr>
        <p:txBody>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fld id="{016DF16E-3BD6-4B8E-B2D9-32307D5F1EDC}" type="slidenum">
              <a:rPr lang="en-US" altLang="en-US" sz="1400" smtClean="0"/>
              <a:pPr/>
              <a:t>56</a:t>
            </a:fld>
            <a:endParaRPr lang="en-US" altLang="en-US" sz="1400" smtClean="0"/>
          </a:p>
        </p:txBody>
      </p:sp>
      <p:sp>
        <p:nvSpPr>
          <p:cNvPr id="43012" name="Rectangle 2"/>
          <p:cNvSpPr>
            <a:spLocks noGrp="1" noChangeArrowheads="1"/>
          </p:cNvSpPr>
          <p:nvPr>
            <p:ph type="title"/>
          </p:nvPr>
        </p:nvSpPr>
        <p:spPr>
          <a:xfrm>
            <a:off x="293688" y="182563"/>
            <a:ext cx="7772400" cy="533400"/>
          </a:xfrm>
        </p:spPr>
        <p:txBody>
          <a:bodyPr/>
          <a:lstStyle/>
          <a:p>
            <a:pPr eaLnBrk="1" hangingPunct="1"/>
            <a:r>
              <a:rPr lang="en-US" altLang="en-US" smtClean="0"/>
              <a:t>Personal Loans to Fund Life Insurance Continued</a:t>
            </a:r>
          </a:p>
        </p:txBody>
      </p:sp>
      <p:sp>
        <p:nvSpPr>
          <p:cNvPr id="43013" name="Rectangle 9"/>
          <p:cNvSpPr>
            <a:spLocks noChangeArrowheads="1"/>
          </p:cNvSpPr>
          <p:nvPr/>
        </p:nvSpPr>
        <p:spPr bwMode="auto">
          <a:xfrm>
            <a:off x="0" y="909638"/>
            <a:ext cx="73898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r>
              <a:rPr lang="en-US" altLang="en-US" sz="2000" b="1" i="1"/>
              <a:t>Fred Fifty </a:t>
            </a:r>
            <a:r>
              <a:rPr lang="en-US" altLang="en-US" sz="2000" i="1"/>
              <a:t>Case Example: </a:t>
            </a:r>
            <a:r>
              <a:rPr lang="en-US" altLang="en-US" sz="2000" b="1" i="1">
                <a:solidFill>
                  <a:srgbClr val="0000FF"/>
                </a:solidFill>
              </a:rPr>
              <a:t>Trust</a:t>
            </a:r>
            <a:r>
              <a:rPr lang="en-US" altLang="en-US" sz="2000" i="1">
                <a:solidFill>
                  <a:srgbClr val="0000FF"/>
                </a:solidFill>
              </a:rPr>
              <a:t> Cash Flow and Balance Sheet</a:t>
            </a:r>
          </a:p>
        </p:txBody>
      </p:sp>
      <p:sp>
        <p:nvSpPr>
          <p:cNvPr id="43014" name="Rectangle 12"/>
          <p:cNvSpPr>
            <a:spLocks noChangeArrowheads="1"/>
          </p:cNvSpPr>
          <p:nvPr/>
        </p:nvSpPr>
        <p:spPr bwMode="auto">
          <a:xfrm>
            <a:off x="3252788" y="6378575"/>
            <a:ext cx="709612" cy="215900"/>
          </a:xfrm>
          <a:prstGeom prst="rect">
            <a:avLst/>
          </a:prstGeom>
          <a:noFill/>
          <a:ln w="19050"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endParaRPr lang="en-US" altLang="en-US"/>
          </a:p>
        </p:txBody>
      </p:sp>
      <p:sp>
        <p:nvSpPr>
          <p:cNvPr id="43015" name="Rectangle 13"/>
          <p:cNvSpPr>
            <a:spLocks noChangeArrowheads="1"/>
          </p:cNvSpPr>
          <p:nvPr/>
        </p:nvSpPr>
        <p:spPr bwMode="auto">
          <a:xfrm>
            <a:off x="2490788" y="6378575"/>
            <a:ext cx="709612" cy="215900"/>
          </a:xfrm>
          <a:prstGeom prst="rect">
            <a:avLst/>
          </a:prstGeom>
          <a:noFill/>
          <a:ln w="19050"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endParaRPr lang="en-US" altLang="en-US"/>
          </a:p>
        </p:txBody>
      </p:sp>
      <p:sp>
        <p:nvSpPr>
          <p:cNvPr id="43016" name="Rectangle 14"/>
          <p:cNvSpPr>
            <a:spLocks noChangeArrowheads="1"/>
          </p:cNvSpPr>
          <p:nvPr/>
        </p:nvSpPr>
        <p:spPr bwMode="auto">
          <a:xfrm>
            <a:off x="4719638" y="6378575"/>
            <a:ext cx="709612" cy="215900"/>
          </a:xfrm>
          <a:prstGeom prst="rect">
            <a:avLst/>
          </a:prstGeom>
          <a:noFill/>
          <a:ln w="19050"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endParaRPr lang="en-US" altLang="en-US"/>
          </a:p>
        </p:txBody>
      </p:sp>
      <p:sp>
        <p:nvSpPr>
          <p:cNvPr id="43017" name="Rectangle 17"/>
          <p:cNvSpPr>
            <a:spLocks noChangeArrowheads="1"/>
          </p:cNvSpPr>
          <p:nvPr/>
        </p:nvSpPr>
        <p:spPr bwMode="auto">
          <a:xfrm>
            <a:off x="4064000" y="5641975"/>
            <a:ext cx="644525" cy="215900"/>
          </a:xfrm>
          <a:prstGeom prst="rect">
            <a:avLst/>
          </a:prstGeom>
          <a:noFill/>
          <a:ln w="19050"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endParaRPr lang="en-US" altLang="en-US"/>
          </a:p>
        </p:txBody>
      </p:sp>
      <p:sp>
        <p:nvSpPr>
          <p:cNvPr id="43018" name="Rectangle 18"/>
          <p:cNvSpPr>
            <a:spLocks noChangeArrowheads="1"/>
          </p:cNvSpPr>
          <p:nvPr/>
        </p:nvSpPr>
        <p:spPr bwMode="auto">
          <a:xfrm>
            <a:off x="5497513" y="5641975"/>
            <a:ext cx="646112" cy="215900"/>
          </a:xfrm>
          <a:prstGeom prst="rect">
            <a:avLst/>
          </a:prstGeom>
          <a:noFill/>
          <a:ln w="19050"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endParaRPr lang="en-US" altLang="en-US"/>
          </a:p>
        </p:txBody>
      </p:sp>
      <p:sp>
        <p:nvSpPr>
          <p:cNvPr id="43019" name="Rectangle 19"/>
          <p:cNvSpPr>
            <a:spLocks noChangeArrowheads="1"/>
          </p:cNvSpPr>
          <p:nvPr/>
        </p:nvSpPr>
        <p:spPr bwMode="auto">
          <a:xfrm>
            <a:off x="473075" y="5641975"/>
            <a:ext cx="644525" cy="215900"/>
          </a:xfrm>
          <a:prstGeom prst="rect">
            <a:avLst/>
          </a:prstGeom>
          <a:noFill/>
          <a:ln w="19050"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endParaRPr lang="en-US" altLang="en-US"/>
          </a:p>
        </p:txBody>
      </p:sp>
      <p:sp>
        <p:nvSpPr>
          <p:cNvPr id="43020" name="Rectangle 1"/>
          <p:cNvSpPr>
            <a:spLocks noChangeArrowheads="1"/>
          </p:cNvSpPr>
          <p:nvPr/>
        </p:nvSpPr>
        <p:spPr bwMode="auto">
          <a:xfrm>
            <a:off x="6296025" y="6318250"/>
            <a:ext cx="2212975" cy="271463"/>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endParaRPr lang="en-US" altLang="en-US"/>
          </a:p>
        </p:txBody>
      </p:sp>
      <p:sp>
        <p:nvSpPr>
          <p:cNvPr id="43022" name="Rectangle 17"/>
          <p:cNvSpPr>
            <a:spLocks noChangeArrowheads="1"/>
          </p:cNvSpPr>
          <p:nvPr/>
        </p:nvSpPr>
        <p:spPr bwMode="auto">
          <a:xfrm>
            <a:off x="4064000" y="4413250"/>
            <a:ext cx="644525" cy="215900"/>
          </a:xfrm>
          <a:prstGeom prst="rect">
            <a:avLst/>
          </a:prstGeom>
          <a:noFill/>
          <a:ln w="19050"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endParaRPr lang="en-US" altLang="en-US"/>
          </a:p>
        </p:txBody>
      </p:sp>
      <p:graphicFrame>
        <p:nvGraphicFramePr>
          <p:cNvPr id="2" name="Object 1"/>
          <p:cNvGraphicFramePr>
            <a:graphicFrameLocks noChangeAspect="1"/>
          </p:cNvGraphicFramePr>
          <p:nvPr>
            <p:extLst>
              <p:ext uri="{D42A27DB-BD31-4B8C-83A1-F6EECF244321}">
                <p14:modId xmlns:p14="http://schemas.microsoft.com/office/powerpoint/2010/main" val="2999370384"/>
              </p:ext>
            </p:extLst>
          </p:nvPr>
        </p:nvGraphicFramePr>
        <p:xfrm>
          <a:off x="396920" y="1268255"/>
          <a:ext cx="8153024" cy="5326386"/>
        </p:xfrm>
        <a:graphic>
          <a:graphicData uri="http://schemas.openxmlformats.org/presentationml/2006/ole">
            <mc:AlternateContent xmlns:mc="http://schemas.openxmlformats.org/markup-compatibility/2006">
              <mc:Choice xmlns:v="urn:schemas-microsoft-com:vml" Requires="v">
                <p:oleObj spid="_x0000_s43166" name="Worksheet" r:id="rId5" imgW="8077171" imgH="5276932" progId="Excel.Sheet.12">
                  <p:embed/>
                </p:oleObj>
              </mc:Choice>
              <mc:Fallback>
                <p:oleObj name="Worksheet" r:id="rId5" imgW="8077171" imgH="5276932" progId="Excel.Sheet.12">
                  <p:embed/>
                  <p:pic>
                    <p:nvPicPr>
                      <p:cNvPr id="0" name=""/>
                      <p:cNvPicPr/>
                      <p:nvPr/>
                    </p:nvPicPr>
                    <p:blipFill>
                      <a:blip r:embed="rId6"/>
                      <a:stretch>
                        <a:fillRect/>
                      </a:stretch>
                    </p:blipFill>
                    <p:spPr>
                      <a:xfrm>
                        <a:off x="396920" y="1268255"/>
                        <a:ext cx="8153024" cy="5326386"/>
                      </a:xfrm>
                      <a:prstGeom prst="rect">
                        <a:avLst/>
                      </a:prstGeom>
                    </p:spPr>
                  </p:pic>
                </p:oleObj>
              </mc:Fallback>
            </mc:AlternateContent>
          </a:graphicData>
        </a:graphic>
      </p:graphicFrame>
      <p:sp>
        <p:nvSpPr>
          <p:cNvPr id="16" name="Rectangle 17"/>
          <p:cNvSpPr>
            <a:spLocks noChangeArrowheads="1"/>
          </p:cNvSpPr>
          <p:nvPr/>
        </p:nvSpPr>
        <p:spPr bwMode="auto">
          <a:xfrm>
            <a:off x="5499100" y="4413250"/>
            <a:ext cx="644525" cy="215900"/>
          </a:xfrm>
          <a:prstGeom prst="rect">
            <a:avLst/>
          </a:prstGeom>
          <a:noFill/>
          <a:ln w="19050"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endParaRPr lang="en-US" alt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11"/>
          </p:nvPr>
        </p:nvSpPr>
        <p:spPr>
          <a:noFill/>
        </p:spPr>
        <p:txBody>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fld id="{2F82D592-4D79-44C4-B5BD-2F7E9455D4D6}" type="slidenum">
              <a:rPr lang="en-US" altLang="en-US" sz="1400" smtClean="0"/>
              <a:pPr/>
              <a:t>57</a:t>
            </a:fld>
            <a:endParaRPr lang="en-US" altLang="en-US" sz="1400" smtClean="0"/>
          </a:p>
        </p:txBody>
      </p:sp>
      <p:sp>
        <p:nvSpPr>
          <p:cNvPr id="44035" name="Slide Number Placeholder 4"/>
          <p:cNvSpPr txBox="1">
            <a:spLocks noGrp="1"/>
          </p:cNvSpPr>
          <p:nvPr/>
        </p:nvSpPr>
        <p:spPr bwMode="auto">
          <a:xfrm>
            <a:off x="70866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pPr algn="r"/>
            <a:fld id="{AAA92AE0-703C-4082-9981-217A92F13E20}" type="slidenum">
              <a:rPr lang="en-US" altLang="en-US" sz="1400"/>
              <a:pPr algn="r"/>
              <a:t>57</a:t>
            </a:fld>
            <a:endParaRPr lang="en-US" altLang="en-US" sz="1400"/>
          </a:p>
        </p:txBody>
      </p:sp>
      <p:sp>
        <p:nvSpPr>
          <p:cNvPr id="44036" name="Rectangle 2"/>
          <p:cNvSpPr>
            <a:spLocks noGrp="1" noChangeArrowheads="1"/>
          </p:cNvSpPr>
          <p:nvPr>
            <p:ph type="title"/>
          </p:nvPr>
        </p:nvSpPr>
        <p:spPr/>
        <p:txBody>
          <a:bodyPr/>
          <a:lstStyle/>
          <a:p>
            <a:pPr eaLnBrk="1" hangingPunct="1"/>
            <a:r>
              <a:rPr lang="en-US" altLang="en-US" smtClean="0"/>
              <a:t>Personal Loans to Fund Life Insurance Continued</a:t>
            </a:r>
          </a:p>
        </p:txBody>
      </p:sp>
      <p:sp>
        <p:nvSpPr>
          <p:cNvPr id="44037" name="Rectangle 6"/>
          <p:cNvSpPr>
            <a:spLocks noGrp="1" noChangeArrowheads="1"/>
          </p:cNvSpPr>
          <p:nvPr>
            <p:ph type="body" idx="1"/>
          </p:nvPr>
        </p:nvSpPr>
        <p:spPr>
          <a:xfrm>
            <a:off x="146426" y="2130846"/>
            <a:ext cx="8610600" cy="3282950"/>
          </a:xfrm>
        </p:spPr>
        <p:txBody>
          <a:bodyPr/>
          <a:lstStyle/>
          <a:p>
            <a:pPr eaLnBrk="1" hangingPunct="1">
              <a:buFont typeface="Wingdings" pitchFamily="2" charset="2"/>
              <a:buNone/>
            </a:pPr>
            <a:r>
              <a:rPr lang="en-US" altLang="en-US" sz="3200" b="1" i="1" u="sng" dirty="0" smtClean="0"/>
              <a:t>Strategy has accomplished:</a:t>
            </a:r>
          </a:p>
          <a:p>
            <a:pPr lvl="1" eaLnBrk="1" hangingPunct="1"/>
            <a:r>
              <a:rPr lang="en-US" altLang="en-US" sz="2400" dirty="0" smtClean="0"/>
              <a:t>Significant death benefit out of estate.</a:t>
            </a:r>
          </a:p>
          <a:p>
            <a:pPr lvl="1" eaLnBrk="1" hangingPunct="1"/>
            <a:r>
              <a:rPr lang="en-US" altLang="en-US" sz="2400" dirty="0" smtClean="0"/>
              <a:t>Repayment to Fred and his spouse for their loan by the Trustee using tax free distributions from policy cash value.</a:t>
            </a:r>
          </a:p>
          <a:p>
            <a:pPr lvl="1" eaLnBrk="1" hangingPunct="1"/>
            <a:r>
              <a:rPr lang="en-US" altLang="en-US" sz="2400" dirty="0" smtClean="0"/>
              <a:t>Additional spousal income distributions as needed.</a:t>
            </a:r>
          </a:p>
          <a:p>
            <a:pPr lvl="1" eaLnBrk="1" hangingPunct="1"/>
            <a:r>
              <a:rPr lang="en-US" altLang="en-US" sz="2400" dirty="0" smtClean="0"/>
              <a:t>Because of Grantor Trust, no income tax consequences.</a:t>
            </a:r>
          </a:p>
          <a:p>
            <a:pPr lvl="1" eaLnBrk="1" hangingPunct="1"/>
            <a:r>
              <a:rPr lang="en-US" altLang="en-US" sz="2400" dirty="0" smtClean="0"/>
              <a:t>No gift tax implications unless loan is forgiven.</a:t>
            </a:r>
          </a:p>
        </p:txBody>
      </p:sp>
      <p:sp>
        <p:nvSpPr>
          <p:cNvPr id="44038" name="Rectangle 14"/>
          <p:cNvSpPr>
            <a:spLocks noChangeArrowheads="1"/>
          </p:cNvSpPr>
          <p:nvPr/>
        </p:nvSpPr>
        <p:spPr bwMode="auto">
          <a:xfrm>
            <a:off x="0" y="909638"/>
            <a:ext cx="31035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r>
              <a:rPr lang="en-US" altLang="en-US" sz="2000" i="1"/>
              <a:t>Fred Fifty Case Summary</a:t>
            </a:r>
          </a:p>
        </p:txBody>
      </p:sp>
      <p:sp>
        <p:nvSpPr>
          <p:cNvPr id="44039" name="Rectangle 1"/>
          <p:cNvSpPr>
            <a:spLocks noChangeArrowheads="1"/>
          </p:cNvSpPr>
          <p:nvPr/>
        </p:nvSpPr>
        <p:spPr bwMode="auto">
          <a:xfrm>
            <a:off x="-29570" y="1511300"/>
            <a:ext cx="917357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pPr algn="ctr" eaLnBrk="1" hangingPunct="1">
              <a:buFont typeface="Wingdings" pitchFamily="2" charset="2"/>
              <a:buNone/>
            </a:pPr>
            <a:r>
              <a:rPr lang="en-US" altLang="en-US" dirty="0" smtClean="0">
                <a:solidFill>
                  <a:srgbClr val="0000FF"/>
                </a:solidFill>
                <a:latin typeface="Arial Narrow" panose="020B0606020202030204" pitchFamily="34" charset="0"/>
              </a:rPr>
              <a:t>Result </a:t>
            </a:r>
            <a:r>
              <a:rPr lang="en-US" altLang="en-US" dirty="0">
                <a:solidFill>
                  <a:srgbClr val="0000FF"/>
                </a:solidFill>
                <a:latin typeface="Arial Narrow" panose="020B0606020202030204" pitchFamily="34" charset="0"/>
              </a:rPr>
              <a:t>of using long-term AFR and </a:t>
            </a:r>
            <a:r>
              <a:rPr lang="en-US" altLang="en-US" dirty="0" smtClean="0">
                <a:solidFill>
                  <a:srgbClr val="0000FF"/>
                </a:solidFill>
                <a:latin typeface="Arial Narrow" panose="020B0606020202030204" pitchFamily="34" charset="0"/>
              </a:rPr>
              <a:t>split gifting/loaning of </a:t>
            </a:r>
            <a:r>
              <a:rPr lang="en-US" altLang="en-US" dirty="0">
                <a:solidFill>
                  <a:srgbClr val="0000FF"/>
                </a:solidFill>
                <a:latin typeface="Arial Narrow" panose="020B0606020202030204" pitchFamily="34" charset="0"/>
              </a:rPr>
              <a:t>Premiums?</a:t>
            </a:r>
          </a:p>
        </p:txBody>
      </p:sp>
      <p:sp>
        <p:nvSpPr>
          <p:cNvPr id="44040" name="Footer Placeholder 3"/>
          <p:cNvSpPr>
            <a:spLocks noGrp="1"/>
          </p:cNvSpPr>
          <p:nvPr>
            <p:ph type="ftr" sz="quarter" idx="10"/>
          </p:nvPr>
        </p:nvSpPr>
        <p:spPr>
          <a:xfrm>
            <a:off x="2133600" y="6597650"/>
            <a:ext cx="4648200" cy="280988"/>
          </a:xfrm>
          <a:noFill/>
        </p:spPr>
        <p:txBody>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r>
              <a:rPr lang="en-US" altLang="en-US" sz="1200" i="1" smtClean="0"/>
              <a:t>For Professional Use Only. Not For Use With The Public.</a:t>
            </a:r>
          </a:p>
        </p:txBody>
      </p:sp>
      <p:sp>
        <p:nvSpPr>
          <p:cNvPr id="44041" name="Text Box 81"/>
          <p:cNvSpPr txBox="1">
            <a:spLocks noChangeArrowheads="1"/>
          </p:cNvSpPr>
          <p:nvPr/>
        </p:nvSpPr>
        <p:spPr bwMode="auto">
          <a:xfrm>
            <a:off x="228600" y="5570560"/>
            <a:ext cx="8610600"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r>
              <a:rPr lang="en-US" altLang="en-US" sz="1400" b="1" i="1" dirty="0"/>
              <a:t>*These values are not guaranteed.  They include dividends that are neither estimates nor guaranteed.  Dividends in future years may be higher or lower depending on the company’s experience. See full ledger for complete details. Estate planning strategies must be considered by the client’s qualified tax and legal advisors.</a:t>
            </a:r>
            <a:endParaRPr lang="en-US" altLang="en-US" sz="1400" i="1"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11"/>
          </p:nvPr>
        </p:nvSpPr>
        <p:spPr>
          <a:noFill/>
        </p:spPr>
        <p:txBody>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fld id="{A5ACAFF9-F485-4AC5-A09B-E950E59EEEC7}" type="slidenum">
              <a:rPr lang="en-US" altLang="en-US" sz="1400" smtClean="0"/>
              <a:pPr/>
              <a:t>58</a:t>
            </a:fld>
            <a:endParaRPr lang="en-US" altLang="en-US" sz="1400" smtClean="0"/>
          </a:p>
        </p:txBody>
      </p:sp>
      <p:sp>
        <p:nvSpPr>
          <p:cNvPr id="45059" name="Slide Number Placeholder 4"/>
          <p:cNvSpPr txBox="1">
            <a:spLocks noGrp="1"/>
          </p:cNvSpPr>
          <p:nvPr/>
        </p:nvSpPr>
        <p:spPr bwMode="auto">
          <a:xfrm>
            <a:off x="70866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pPr algn="r"/>
            <a:fld id="{04B8E701-A890-44C5-9C52-ADD6A74ED472}" type="slidenum">
              <a:rPr lang="en-US" altLang="en-US" sz="1400"/>
              <a:pPr algn="r"/>
              <a:t>58</a:t>
            </a:fld>
            <a:endParaRPr lang="en-US" altLang="en-US" sz="1400"/>
          </a:p>
        </p:txBody>
      </p:sp>
      <p:sp>
        <p:nvSpPr>
          <p:cNvPr id="45060" name="Rectangle 2"/>
          <p:cNvSpPr>
            <a:spLocks noGrp="1" noChangeArrowheads="1"/>
          </p:cNvSpPr>
          <p:nvPr>
            <p:ph type="title"/>
          </p:nvPr>
        </p:nvSpPr>
        <p:spPr/>
        <p:txBody>
          <a:bodyPr/>
          <a:lstStyle/>
          <a:p>
            <a:pPr eaLnBrk="1" hangingPunct="1"/>
            <a:r>
              <a:rPr lang="en-US" altLang="en-US" smtClean="0"/>
              <a:t>Personal Loan to Fund Life Insurance Conclusion</a:t>
            </a:r>
          </a:p>
        </p:txBody>
      </p:sp>
      <p:sp>
        <p:nvSpPr>
          <p:cNvPr id="45061" name="Rectangle 3"/>
          <p:cNvSpPr>
            <a:spLocks noGrp="1" noChangeArrowheads="1"/>
          </p:cNvSpPr>
          <p:nvPr>
            <p:ph type="body" idx="1"/>
          </p:nvPr>
        </p:nvSpPr>
        <p:spPr>
          <a:xfrm>
            <a:off x="188913" y="1447800"/>
            <a:ext cx="8802687" cy="4800600"/>
          </a:xfrm>
        </p:spPr>
        <p:txBody>
          <a:bodyPr/>
          <a:lstStyle/>
          <a:p>
            <a:pPr eaLnBrk="1" hangingPunct="1"/>
            <a:r>
              <a:rPr lang="en-US" altLang="en-US" u="sng" dirty="0" smtClean="0"/>
              <a:t>At age 65:</a:t>
            </a:r>
          </a:p>
          <a:p>
            <a:pPr lvl="1" eaLnBrk="1" hangingPunct="1"/>
            <a:r>
              <a:rPr lang="en-US" altLang="en-US" sz="2200" dirty="0" smtClean="0"/>
              <a:t>Total loans of $375,000 and total gifts of $375,000.</a:t>
            </a:r>
          </a:p>
          <a:p>
            <a:pPr lvl="1" eaLnBrk="1" hangingPunct="1"/>
            <a:r>
              <a:rPr lang="en-US" altLang="en-US" sz="2200" dirty="0" smtClean="0"/>
              <a:t>Total loan owed back to Grantor of $501,783.</a:t>
            </a:r>
          </a:p>
          <a:p>
            <a:pPr lvl="1" eaLnBrk="1" hangingPunct="1"/>
            <a:r>
              <a:rPr lang="en-US" altLang="en-US" sz="2200" dirty="0" smtClean="0"/>
              <a:t>Trustee owns Net Cash Value of $860,598 after Loans.</a:t>
            </a:r>
          </a:p>
          <a:p>
            <a:pPr lvl="1" eaLnBrk="1" hangingPunct="1">
              <a:spcAft>
                <a:spcPts val="600"/>
              </a:spcAft>
            </a:pPr>
            <a:r>
              <a:rPr lang="en-US" altLang="en-US" sz="2200" dirty="0" smtClean="0"/>
              <a:t>Trustee owns Net Death Benefit of $1,103,116 after Loans.</a:t>
            </a:r>
          </a:p>
          <a:p>
            <a:pPr eaLnBrk="1" hangingPunct="1"/>
            <a:r>
              <a:rPr lang="en-US" altLang="en-US" u="sng" dirty="0" smtClean="0"/>
              <a:t>At Age 90:</a:t>
            </a:r>
          </a:p>
          <a:p>
            <a:pPr lvl="1" eaLnBrk="1" hangingPunct="1"/>
            <a:r>
              <a:rPr lang="en-US" altLang="en-US" sz="2200" dirty="0" smtClean="0"/>
              <a:t>Loan repayment of over $602,000. Of this amount, loan interest of $227,000 received was not taxable under grantor trust rules.</a:t>
            </a:r>
          </a:p>
          <a:p>
            <a:pPr lvl="1" eaLnBrk="1" hangingPunct="1"/>
            <a:r>
              <a:rPr lang="en-US" altLang="en-US" sz="2200" dirty="0" smtClean="0"/>
              <a:t>An additional optional spousal income benefit of over </a:t>
            </a:r>
            <a:r>
              <a:rPr lang="en-US" altLang="en-US" sz="2200" dirty="0"/>
              <a:t>$</a:t>
            </a:r>
            <a:r>
              <a:rPr lang="en-US" altLang="en-US" sz="2200" dirty="0" smtClean="0"/>
              <a:t>397,000 was received tax free utilizing a surrender to basis, then loan strategy.</a:t>
            </a:r>
          </a:p>
          <a:p>
            <a:pPr lvl="1" eaLnBrk="1" hangingPunct="1"/>
            <a:r>
              <a:rPr lang="en-US" altLang="en-US" sz="2200" dirty="0" smtClean="0"/>
              <a:t>Trust has remaining cash value of over $872,000.</a:t>
            </a:r>
          </a:p>
          <a:p>
            <a:pPr lvl="1" eaLnBrk="1" hangingPunct="1"/>
            <a:r>
              <a:rPr lang="en-US" altLang="en-US" sz="2200" dirty="0" smtClean="0"/>
              <a:t>Trust has remaining tax free death benefit of over $1,082,000.</a:t>
            </a:r>
          </a:p>
        </p:txBody>
      </p:sp>
      <p:sp>
        <p:nvSpPr>
          <p:cNvPr id="45062" name="Rectangle 6"/>
          <p:cNvSpPr>
            <a:spLocks noChangeArrowheads="1"/>
          </p:cNvSpPr>
          <p:nvPr/>
        </p:nvSpPr>
        <p:spPr bwMode="auto">
          <a:xfrm>
            <a:off x="0" y="909638"/>
            <a:ext cx="31035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r>
              <a:rPr lang="en-US" altLang="en-US" sz="2000" i="1"/>
              <a:t>Fred Fifty Case Summary</a:t>
            </a:r>
          </a:p>
        </p:txBody>
      </p:sp>
      <p:sp>
        <p:nvSpPr>
          <p:cNvPr id="45063" name="Footer Placeholder 3"/>
          <p:cNvSpPr>
            <a:spLocks noGrp="1"/>
          </p:cNvSpPr>
          <p:nvPr>
            <p:ph type="ftr" sz="quarter" idx="10"/>
          </p:nvPr>
        </p:nvSpPr>
        <p:spPr>
          <a:xfrm>
            <a:off x="2133600" y="6597650"/>
            <a:ext cx="4648200" cy="280988"/>
          </a:xfrm>
          <a:noFill/>
        </p:spPr>
        <p:txBody>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r>
              <a:rPr lang="en-US" altLang="en-US" sz="1200" i="1" smtClean="0"/>
              <a:t>For Professional Use Only. Not For Use With The Public.</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11"/>
          </p:nvPr>
        </p:nvSpPr>
        <p:spPr>
          <a:noFill/>
        </p:spPr>
        <p:txBody>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fld id="{310D8CE2-FB02-4E17-8D7A-D79918CBBBCF}" type="slidenum">
              <a:rPr lang="en-US" altLang="en-US" sz="1400" smtClean="0"/>
              <a:pPr/>
              <a:t>59</a:t>
            </a:fld>
            <a:endParaRPr lang="en-US" altLang="en-US" sz="1400" smtClean="0"/>
          </a:p>
        </p:txBody>
      </p:sp>
      <p:sp>
        <p:nvSpPr>
          <p:cNvPr id="46083" name="Slide Number Placeholder 4"/>
          <p:cNvSpPr txBox="1">
            <a:spLocks noGrp="1"/>
          </p:cNvSpPr>
          <p:nvPr/>
        </p:nvSpPr>
        <p:spPr bwMode="auto">
          <a:xfrm>
            <a:off x="70866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pPr algn="r"/>
            <a:fld id="{1F43BFF2-EFFB-4E87-9860-252B1AFF4F39}" type="slidenum">
              <a:rPr lang="en-US" altLang="en-US" sz="1400"/>
              <a:pPr algn="r"/>
              <a:t>59</a:t>
            </a:fld>
            <a:endParaRPr lang="en-US" altLang="en-US" sz="1400"/>
          </a:p>
        </p:txBody>
      </p:sp>
      <p:sp>
        <p:nvSpPr>
          <p:cNvPr id="46084" name="Rectangle 2"/>
          <p:cNvSpPr>
            <a:spLocks noGrp="1" noChangeArrowheads="1"/>
          </p:cNvSpPr>
          <p:nvPr>
            <p:ph type="title"/>
          </p:nvPr>
        </p:nvSpPr>
        <p:spPr/>
        <p:txBody>
          <a:bodyPr/>
          <a:lstStyle/>
          <a:p>
            <a:pPr eaLnBrk="1" hangingPunct="1"/>
            <a:r>
              <a:rPr lang="en-US" altLang="en-US" smtClean="0"/>
              <a:t>Personal Loan to Fund Life Insurance Conclusion</a:t>
            </a:r>
          </a:p>
        </p:txBody>
      </p:sp>
      <p:sp>
        <p:nvSpPr>
          <p:cNvPr id="46085" name="Rectangle 3"/>
          <p:cNvSpPr>
            <a:spLocks noGrp="1" noChangeArrowheads="1"/>
          </p:cNvSpPr>
          <p:nvPr>
            <p:ph type="body" idx="1"/>
          </p:nvPr>
        </p:nvSpPr>
        <p:spPr>
          <a:xfrm>
            <a:off x="300250" y="1570632"/>
            <a:ext cx="8691349" cy="4495800"/>
          </a:xfrm>
        </p:spPr>
        <p:txBody>
          <a:bodyPr/>
          <a:lstStyle/>
          <a:p>
            <a:pPr eaLnBrk="1" hangingPunct="1">
              <a:spcBef>
                <a:spcPts val="0"/>
              </a:spcBef>
              <a:spcAft>
                <a:spcPts val="1200"/>
              </a:spcAft>
            </a:pPr>
            <a:r>
              <a:rPr lang="en-US" altLang="en-US" dirty="0" smtClean="0"/>
              <a:t>Loan all premiums or part of premium each year</a:t>
            </a:r>
          </a:p>
          <a:p>
            <a:pPr eaLnBrk="1" hangingPunct="1">
              <a:spcBef>
                <a:spcPts val="0"/>
              </a:spcBef>
              <a:spcAft>
                <a:spcPts val="1200"/>
              </a:spcAft>
            </a:pPr>
            <a:r>
              <a:rPr lang="en-US" altLang="en-US" dirty="0" smtClean="0"/>
              <a:t>Access to cash value directly through repayment of loan</a:t>
            </a:r>
          </a:p>
          <a:p>
            <a:pPr eaLnBrk="1" hangingPunct="1">
              <a:spcBef>
                <a:spcPts val="0"/>
              </a:spcBef>
              <a:spcAft>
                <a:spcPts val="1200"/>
              </a:spcAft>
            </a:pPr>
            <a:r>
              <a:rPr lang="en-US" altLang="en-US" dirty="0" smtClean="0"/>
              <a:t>When Fred dies, entire death benefit available to spouse, then children, through trust (outstanding loan part of estate).</a:t>
            </a:r>
          </a:p>
          <a:p>
            <a:pPr eaLnBrk="1" hangingPunct="1">
              <a:spcBef>
                <a:spcPts val="0"/>
              </a:spcBef>
              <a:spcAft>
                <a:spcPts val="1200"/>
              </a:spcAft>
            </a:pPr>
            <a:r>
              <a:rPr lang="en-US" altLang="en-US" dirty="0" smtClean="0"/>
              <a:t>Loan can be forgiven at any time in whole or in part (gift tax consequences)</a:t>
            </a:r>
          </a:p>
          <a:p>
            <a:pPr eaLnBrk="1" hangingPunct="1">
              <a:spcBef>
                <a:spcPts val="0"/>
              </a:spcBef>
              <a:spcAft>
                <a:spcPts val="1200"/>
              </a:spcAft>
            </a:pPr>
            <a:r>
              <a:rPr lang="en-US" altLang="en-US" dirty="0" smtClean="0"/>
              <a:t>Loan must be well documented – an actual note between Grantor and Trustee</a:t>
            </a:r>
          </a:p>
          <a:p>
            <a:pPr eaLnBrk="1" hangingPunct="1"/>
            <a:endParaRPr lang="en-US" altLang="en-US" dirty="0" smtClean="0"/>
          </a:p>
          <a:p>
            <a:pPr eaLnBrk="1" hangingPunct="1"/>
            <a:endParaRPr lang="en-US" altLang="en-US" dirty="0" smtClean="0"/>
          </a:p>
        </p:txBody>
      </p:sp>
      <p:sp>
        <p:nvSpPr>
          <p:cNvPr id="46086" name="Rectangle 6"/>
          <p:cNvSpPr>
            <a:spLocks noChangeArrowheads="1"/>
          </p:cNvSpPr>
          <p:nvPr/>
        </p:nvSpPr>
        <p:spPr bwMode="auto">
          <a:xfrm>
            <a:off x="0" y="1032470"/>
            <a:ext cx="31035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r>
              <a:rPr lang="en-US" altLang="en-US" sz="2000" i="1" dirty="0"/>
              <a:t>Fred Fifty Case Summary</a:t>
            </a:r>
          </a:p>
        </p:txBody>
      </p:sp>
      <p:sp>
        <p:nvSpPr>
          <p:cNvPr id="46087" name="Footer Placeholder 3"/>
          <p:cNvSpPr>
            <a:spLocks noGrp="1"/>
          </p:cNvSpPr>
          <p:nvPr>
            <p:ph type="ftr" sz="quarter" idx="10"/>
          </p:nvPr>
        </p:nvSpPr>
        <p:spPr>
          <a:xfrm>
            <a:off x="2133600" y="6597650"/>
            <a:ext cx="4648200" cy="280988"/>
          </a:xfrm>
          <a:noFill/>
        </p:spPr>
        <p:txBody>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r>
              <a:rPr lang="en-US" altLang="en-US" sz="1200" i="1" smtClean="0"/>
              <a:t>For Professional Use Only. Not For Use With The Public.</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3"/>
          <p:cNvSpPr>
            <a:spLocks noGrp="1"/>
          </p:cNvSpPr>
          <p:nvPr>
            <p:ph type="ftr" sz="quarter" idx="10"/>
          </p:nvPr>
        </p:nvSpPr>
        <p:spPr>
          <a:xfrm>
            <a:off x="1600200" y="6581775"/>
            <a:ext cx="5715000" cy="276225"/>
          </a:xfrm>
          <a:noFill/>
        </p:spPr>
        <p:txBody>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r>
              <a:rPr lang="en-US" altLang="en-US" sz="1400" smtClean="0"/>
              <a:t>For Professional Use Only. Not For Use With The Public.</a:t>
            </a:r>
          </a:p>
        </p:txBody>
      </p:sp>
      <p:sp>
        <p:nvSpPr>
          <p:cNvPr id="14339" name="Slide Number Placeholder 4"/>
          <p:cNvSpPr>
            <a:spLocks noGrp="1"/>
          </p:cNvSpPr>
          <p:nvPr>
            <p:ph type="sldNum" sz="quarter" idx="11"/>
          </p:nvPr>
        </p:nvSpPr>
        <p:spPr>
          <a:noFill/>
        </p:spPr>
        <p:txBody>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fld id="{41216E96-724C-4FD4-8922-B962F441E5A5}" type="slidenum">
              <a:rPr lang="en-US" altLang="en-US" sz="1400" smtClean="0"/>
              <a:pPr/>
              <a:t>6</a:t>
            </a:fld>
            <a:endParaRPr lang="en-US" altLang="en-US" sz="1400" smtClean="0"/>
          </a:p>
        </p:txBody>
      </p:sp>
      <p:sp>
        <p:nvSpPr>
          <p:cNvPr id="14340" name="Rectangle 9"/>
          <p:cNvSpPr>
            <a:spLocks noChangeArrowheads="1"/>
          </p:cNvSpPr>
          <p:nvPr/>
        </p:nvSpPr>
        <p:spPr bwMode="auto">
          <a:xfrm>
            <a:off x="104775" y="1628775"/>
            <a:ext cx="16002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r>
              <a:rPr lang="en-US" altLang="en-US" sz="2000" i="1"/>
              <a:t>The impact of the federal lifetime exemption on a growing estate</a:t>
            </a:r>
          </a:p>
        </p:txBody>
      </p:sp>
      <p:sp>
        <p:nvSpPr>
          <p:cNvPr id="7" name="Rectangle 2"/>
          <p:cNvSpPr txBox="1">
            <a:spLocks noChangeArrowheads="1"/>
          </p:cNvSpPr>
          <p:nvPr/>
        </p:nvSpPr>
        <p:spPr bwMode="white">
          <a:xfrm>
            <a:off x="228599" y="219075"/>
            <a:ext cx="8086725"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l" rtl="0" eaLnBrk="0" fontAlgn="base" hangingPunct="0">
              <a:spcBef>
                <a:spcPct val="0"/>
              </a:spcBef>
              <a:spcAft>
                <a:spcPct val="0"/>
              </a:spcAft>
              <a:defRPr sz="2900">
                <a:solidFill>
                  <a:srgbClr val="FFFFFF"/>
                </a:solidFill>
                <a:latin typeface="+mj-lt"/>
                <a:ea typeface="+mj-ea"/>
                <a:cs typeface="+mj-cs"/>
              </a:defRPr>
            </a:lvl1pPr>
            <a:lvl2pPr algn="l" rtl="0" eaLnBrk="0" fontAlgn="base" hangingPunct="0">
              <a:spcBef>
                <a:spcPct val="0"/>
              </a:spcBef>
              <a:spcAft>
                <a:spcPct val="0"/>
              </a:spcAft>
              <a:defRPr sz="2900">
                <a:solidFill>
                  <a:srgbClr val="FFFFFF"/>
                </a:solidFill>
                <a:latin typeface="Arial Narrow" pitchFamily="34" charset="0"/>
                <a:ea typeface="ＭＳ Ｐゴシック" pitchFamily="48" charset="-128"/>
              </a:defRPr>
            </a:lvl2pPr>
            <a:lvl3pPr algn="l" rtl="0" eaLnBrk="0" fontAlgn="base" hangingPunct="0">
              <a:spcBef>
                <a:spcPct val="0"/>
              </a:spcBef>
              <a:spcAft>
                <a:spcPct val="0"/>
              </a:spcAft>
              <a:defRPr sz="2900">
                <a:solidFill>
                  <a:srgbClr val="FFFFFF"/>
                </a:solidFill>
                <a:latin typeface="Arial Narrow" pitchFamily="34" charset="0"/>
                <a:ea typeface="ＭＳ Ｐゴシック" pitchFamily="48" charset="-128"/>
              </a:defRPr>
            </a:lvl3pPr>
            <a:lvl4pPr algn="l" rtl="0" eaLnBrk="0" fontAlgn="base" hangingPunct="0">
              <a:spcBef>
                <a:spcPct val="0"/>
              </a:spcBef>
              <a:spcAft>
                <a:spcPct val="0"/>
              </a:spcAft>
              <a:defRPr sz="2900">
                <a:solidFill>
                  <a:srgbClr val="FFFFFF"/>
                </a:solidFill>
                <a:latin typeface="Arial Narrow" pitchFamily="34" charset="0"/>
                <a:ea typeface="ＭＳ Ｐゴシック" pitchFamily="48" charset="-128"/>
              </a:defRPr>
            </a:lvl4pPr>
            <a:lvl5pPr algn="l" rtl="0" eaLnBrk="0" fontAlgn="base" hangingPunct="0">
              <a:spcBef>
                <a:spcPct val="0"/>
              </a:spcBef>
              <a:spcAft>
                <a:spcPct val="0"/>
              </a:spcAft>
              <a:defRPr sz="2900">
                <a:solidFill>
                  <a:srgbClr val="FFFFFF"/>
                </a:solidFill>
                <a:latin typeface="Arial Narrow" pitchFamily="34" charset="0"/>
                <a:ea typeface="ＭＳ Ｐゴシック" pitchFamily="48" charset="-128"/>
              </a:defRPr>
            </a:lvl5pPr>
            <a:lvl6pPr marL="457200" algn="l" rtl="0" fontAlgn="base">
              <a:spcBef>
                <a:spcPct val="0"/>
              </a:spcBef>
              <a:spcAft>
                <a:spcPct val="0"/>
              </a:spcAft>
              <a:defRPr sz="2900">
                <a:solidFill>
                  <a:srgbClr val="FFFFFF"/>
                </a:solidFill>
                <a:latin typeface="Arial Narrow" pitchFamily="34" charset="0"/>
                <a:ea typeface="ＭＳ Ｐゴシック" pitchFamily="48" charset="-128"/>
              </a:defRPr>
            </a:lvl6pPr>
            <a:lvl7pPr marL="914400" algn="l" rtl="0" fontAlgn="base">
              <a:spcBef>
                <a:spcPct val="0"/>
              </a:spcBef>
              <a:spcAft>
                <a:spcPct val="0"/>
              </a:spcAft>
              <a:defRPr sz="2900">
                <a:solidFill>
                  <a:srgbClr val="FFFFFF"/>
                </a:solidFill>
                <a:latin typeface="Arial Narrow" pitchFamily="34" charset="0"/>
                <a:ea typeface="ＭＳ Ｐゴシック" pitchFamily="48" charset="-128"/>
              </a:defRPr>
            </a:lvl7pPr>
            <a:lvl8pPr marL="1371600" algn="l" rtl="0" fontAlgn="base">
              <a:spcBef>
                <a:spcPct val="0"/>
              </a:spcBef>
              <a:spcAft>
                <a:spcPct val="0"/>
              </a:spcAft>
              <a:defRPr sz="2900">
                <a:solidFill>
                  <a:srgbClr val="FFFFFF"/>
                </a:solidFill>
                <a:latin typeface="Arial Narrow" pitchFamily="34" charset="0"/>
                <a:ea typeface="ＭＳ Ｐゴシック" pitchFamily="48" charset="-128"/>
              </a:defRPr>
            </a:lvl8pPr>
            <a:lvl9pPr marL="1828800" algn="l" rtl="0" fontAlgn="base">
              <a:spcBef>
                <a:spcPct val="0"/>
              </a:spcBef>
              <a:spcAft>
                <a:spcPct val="0"/>
              </a:spcAft>
              <a:defRPr sz="2900">
                <a:solidFill>
                  <a:srgbClr val="FFFFFF"/>
                </a:solidFill>
                <a:latin typeface="Arial Narrow" pitchFamily="34" charset="0"/>
                <a:ea typeface="ＭＳ Ｐゴシック" pitchFamily="48" charset="-128"/>
              </a:defRPr>
            </a:lvl9pPr>
          </a:lstStyle>
          <a:p>
            <a:pPr eaLnBrk="1" hangingPunct="1">
              <a:defRPr/>
            </a:pPr>
            <a:r>
              <a:rPr lang="en-US" kern="0" dirty="0" smtClean="0"/>
              <a:t>The Impact of a Growing Exemption on a Growing Estate</a:t>
            </a:r>
          </a:p>
        </p:txBody>
      </p:sp>
      <p:graphicFrame>
        <p:nvGraphicFramePr>
          <p:cNvPr id="14342" name="Object 7"/>
          <p:cNvGraphicFramePr>
            <a:graphicFrameLocks noChangeAspect="1"/>
          </p:cNvGraphicFramePr>
          <p:nvPr>
            <p:extLst>
              <p:ext uri="{D42A27DB-BD31-4B8C-83A1-F6EECF244321}">
                <p14:modId xmlns:p14="http://schemas.microsoft.com/office/powerpoint/2010/main" val="3031567655"/>
              </p:ext>
            </p:extLst>
          </p:nvPr>
        </p:nvGraphicFramePr>
        <p:xfrm>
          <a:off x="1652588" y="933450"/>
          <a:ext cx="6467475" cy="5600700"/>
        </p:xfrm>
        <a:graphic>
          <a:graphicData uri="http://schemas.openxmlformats.org/presentationml/2006/ole">
            <mc:AlternateContent xmlns:mc="http://schemas.openxmlformats.org/markup-compatibility/2006">
              <mc:Choice xmlns:v="urn:schemas-microsoft-com:vml" Requires="v">
                <p:oleObj spid="_x0000_s14487" name="Worksheet" r:id="rId5" imgW="7105654" imgH="6153136" progId="Excel.Sheet.12">
                  <p:embed/>
                </p:oleObj>
              </mc:Choice>
              <mc:Fallback>
                <p:oleObj name="Worksheet" r:id="rId5" imgW="7105654" imgH="6153136" progId="Excel.Sheet.12">
                  <p:embed/>
                  <p:pic>
                    <p:nvPicPr>
                      <p:cNvPr id="0" name="Object 7"/>
                      <p:cNvPicPr>
                        <a:picLocks noChangeAspect="1" noChangeArrowheads="1"/>
                      </p:cNvPicPr>
                      <p:nvPr/>
                    </p:nvPicPr>
                    <p:blipFill>
                      <a:blip r:embed="rId6"/>
                      <a:srcRect/>
                      <a:stretch>
                        <a:fillRect/>
                      </a:stretch>
                    </p:blipFill>
                    <p:spPr bwMode="auto">
                      <a:xfrm>
                        <a:off x="1652588" y="933450"/>
                        <a:ext cx="6467475" cy="560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oter Placeholder 3"/>
          <p:cNvSpPr>
            <a:spLocks noGrp="1"/>
          </p:cNvSpPr>
          <p:nvPr>
            <p:ph type="ftr" sz="quarter" idx="10"/>
          </p:nvPr>
        </p:nvSpPr>
        <p:spPr>
          <a:noFill/>
        </p:spPr>
        <p:txBody>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r>
              <a:rPr lang="en-US" altLang="en-US" sz="1400" smtClean="0"/>
              <a:t>For Professional Use Only.</a:t>
            </a:r>
          </a:p>
          <a:p>
            <a:r>
              <a:rPr lang="en-US" altLang="en-US" sz="1400" smtClean="0"/>
              <a:t>Not For Use With The Public.</a:t>
            </a:r>
          </a:p>
        </p:txBody>
      </p:sp>
      <p:sp>
        <p:nvSpPr>
          <p:cNvPr id="47107" name="Slide Number Placeholder 4"/>
          <p:cNvSpPr>
            <a:spLocks noGrp="1"/>
          </p:cNvSpPr>
          <p:nvPr>
            <p:ph type="sldNum" sz="quarter" idx="11"/>
          </p:nvPr>
        </p:nvSpPr>
        <p:spPr>
          <a:noFill/>
        </p:spPr>
        <p:txBody>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fld id="{B77B3E71-0210-47EC-A5CB-8AEC58B38671}" type="slidenum">
              <a:rPr lang="en-US" altLang="en-US" sz="1400" smtClean="0"/>
              <a:pPr/>
              <a:t>60</a:t>
            </a:fld>
            <a:endParaRPr lang="en-US" altLang="en-US" sz="1400" smtClean="0"/>
          </a:p>
        </p:txBody>
      </p:sp>
      <p:sp>
        <p:nvSpPr>
          <p:cNvPr id="47108" name="Rectangle 6"/>
          <p:cNvSpPr>
            <a:spLocks noChangeArrowheads="1"/>
          </p:cNvSpPr>
          <p:nvPr/>
        </p:nvSpPr>
        <p:spPr bwMode="auto">
          <a:xfrm>
            <a:off x="3233738" y="2617788"/>
            <a:ext cx="2493962"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pPr algn="ctr"/>
            <a:r>
              <a:rPr lang="en-US" altLang="en-US" sz="4000" i="1"/>
              <a:t>Questions</a:t>
            </a:r>
          </a:p>
          <a:p>
            <a:pPr algn="ctr"/>
            <a:r>
              <a:rPr lang="en-US" altLang="en-US" sz="4000" i="1"/>
              <a:t>&amp;</a:t>
            </a:r>
          </a:p>
          <a:p>
            <a:pPr algn="ctr"/>
            <a:r>
              <a:rPr lang="en-US" altLang="en-US" sz="4000" i="1"/>
              <a:t>Answers</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6"/>
          <p:cNvSpPr>
            <a:spLocks noGrp="1" noChangeArrowheads="1"/>
          </p:cNvSpPr>
          <p:nvPr>
            <p:ph type="ftr" sz="quarter" idx="10"/>
          </p:nvPr>
        </p:nvSpPr>
        <p:spPr>
          <a:noFill/>
        </p:spPr>
        <p:txBody>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r>
              <a:rPr lang="en-US" altLang="en-US" sz="1400" smtClean="0"/>
              <a:t>For Professional Use Only.</a:t>
            </a:r>
          </a:p>
          <a:p>
            <a:r>
              <a:rPr lang="en-US" altLang="en-US" sz="1400" smtClean="0"/>
              <a:t>Not For Use With The Public.</a:t>
            </a:r>
          </a:p>
        </p:txBody>
      </p:sp>
      <p:sp>
        <p:nvSpPr>
          <p:cNvPr id="48131" name="Rectangle 7"/>
          <p:cNvSpPr>
            <a:spLocks noGrp="1" noChangeArrowheads="1"/>
          </p:cNvSpPr>
          <p:nvPr>
            <p:ph type="sldNum" sz="quarter" idx="11"/>
          </p:nvPr>
        </p:nvSpPr>
        <p:spPr>
          <a:noFill/>
        </p:spPr>
        <p:txBody>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fld id="{CE14B331-DA7B-4417-BE8F-1E500641BF21}" type="slidenum">
              <a:rPr lang="en-US" altLang="en-US" sz="1400" smtClean="0"/>
              <a:pPr/>
              <a:t>61</a:t>
            </a:fld>
            <a:endParaRPr lang="en-US" altLang="en-US" sz="1400" smtClean="0"/>
          </a:p>
        </p:txBody>
      </p:sp>
      <p:sp>
        <p:nvSpPr>
          <p:cNvPr id="48132" name="Footer Placeholder 3"/>
          <p:cNvSpPr txBox="1">
            <a:spLocks noGrp="1"/>
          </p:cNvSpPr>
          <p:nvPr/>
        </p:nvSpPr>
        <p:spPr bwMode="auto">
          <a:xfrm>
            <a:off x="2133600" y="6324600"/>
            <a:ext cx="464820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pPr algn="ctr"/>
            <a:r>
              <a:rPr lang="en-US" altLang="en-US" sz="1400"/>
              <a:t>For Producer And Professional Advisor Use Only.</a:t>
            </a:r>
          </a:p>
          <a:p>
            <a:pPr algn="ctr"/>
            <a:r>
              <a:rPr lang="en-US" altLang="en-US" sz="1400"/>
              <a:t>Not For Use With The Public.</a:t>
            </a:r>
          </a:p>
        </p:txBody>
      </p:sp>
      <p:sp>
        <p:nvSpPr>
          <p:cNvPr id="48133" name="Slide Number Placeholder 4"/>
          <p:cNvSpPr txBox="1">
            <a:spLocks noGrp="1"/>
          </p:cNvSpPr>
          <p:nvPr/>
        </p:nvSpPr>
        <p:spPr bwMode="auto">
          <a:xfrm>
            <a:off x="70866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pPr algn="r"/>
            <a:fld id="{D66EF665-135E-4CA8-BF3C-5CC4C09994FC}" type="slidenum">
              <a:rPr lang="en-US" altLang="en-US" sz="1400"/>
              <a:pPr algn="r"/>
              <a:t>61</a:t>
            </a:fld>
            <a:endParaRPr lang="en-US" altLang="en-US" sz="1400"/>
          </a:p>
        </p:txBody>
      </p:sp>
      <p:sp>
        <p:nvSpPr>
          <p:cNvPr id="48134" name="Rectangle 2"/>
          <p:cNvSpPr>
            <a:spLocks noChangeArrowheads="1"/>
          </p:cNvSpPr>
          <p:nvPr/>
        </p:nvSpPr>
        <p:spPr bwMode="auto">
          <a:xfrm>
            <a:off x="6934200" y="3352800"/>
            <a:ext cx="228600" cy="304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endParaRPr lang="en-US" altLang="en-US"/>
          </a:p>
        </p:txBody>
      </p:sp>
      <p:pic>
        <p:nvPicPr>
          <p:cNvPr id="48135" name="Picture 3" descr="MM_PPT_ARC_WHITE_ClosingSli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9145588" cy="685958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48136" name="Text Box 4"/>
          <p:cNvSpPr txBox="1">
            <a:spLocks noChangeArrowheads="1"/>
          </p:cNvSpPr>
          <p:nvPr/>
        </p:nvSpPr>
        <p:spPr bwMode="auto">
          <a:xfrm>
            <a:off x="304800" y="6035675"/>
            <a:ext cx="88392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pPr algn="ctr"/>
            <a:r>
              <a:rPr lang="en-US" altLang="en-US" sz="1000"/>
              <a:t>©2012 Massachusetts Mutual Life Insurance Company, Springfield, MA. All rights reserved.  </a:t>
            </a:r>
            <a:r>
              <a:rPr lang="en-US" altLang="en-US" sz="1000">
                <a:hlinkClick r:id="rId4"/>
              </a:rPr>
              <a:t>www.massmutual.com</a:t>
            </a:r>
            <a:r>
              <a:rPr lang="en-US" altLang="en-US" sz="1000"/>
              <a:t>.  MassMutual Financial Group is a marketing name for Massachusetts Mutual Life Insurance Company (MassMutual) and its affiliated companies and sales representatives</a:t>
            </a:r>
          </a:p>
          <a:p>
            <a:pPr algn="ctr"/>
            <a:endParaRPr lang="en-US" altLang="en-US" sz="1000">
              <a:latin typeface="Arial Narrow" pitchFamily="34" charset="0"/>
            </a:endParaRPr>
          </a:p>
        </p:txBody>
      </p:sp>
      <p:sp>
        <p:nvSpPr>
          <p:cNvPr id="48137" name="Rectangle 5"/>
          <p:cNvSpPr>
            <a:spLocks noChangeArrowheads="1"/>
          </p:cNvSpPr>
          <p:nvPr/>
        </p:nvSpPr>
        <p:spPr bwMode="auto">
          <a:xfrm>
            <a:off x="6705600" y="3657600"/>
            <a:ext cx="457200" cy="3048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endParaRPr lang="en-US" altLang="en-US"/>
          </a:p>
        </p:txBody>
      </p:sp>
      <p:sp>
        <p:nvSpPr>
          <p:cNvPr id="48138" name="Text Box 6"/>
          <p:cNvSpPr txBox="1">
            <a:spLocks noChangeArrowheads="1"/>
          </p:cNvSpPr>
          <p:nvPr/>
        </p:nvSpPr>
        <p:spPr bwMode="auto">
          <a:xfrm>
            <a:off x="6629400" y="373380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pPr>
              <a:spcBef>
                <a:spcPct val="50000"/>
              </a:spcBef>
            </a:pPr>
            <a:r>
              <a:rPr lang="en-US" altLang="en-US" sz="1400">
                <a:cs typeface="Arial" charset="0"/>
              </a:rPr>
              <a:t>®</a:t>
            </a:r>
          </a:p>
        </p:txBody>
      </p:sp>
      <p:sp>
        <p:nvSpPr>
          <p:cNvPr id="48139" name="Text Box 6"/>
          <p:cNvSpPr txBox="1">
            <a:spLocks noChangeArrowheads="1"/>
          </p:cNvSpPr>
          <p:nvPr/>
        </p:nvSpPr>
        <p:spPr bwMode="auto">
          <a:xfrm>
            <a:off x="7246938" y="6486525"/>
            <a:ext cx="1828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pPr>
              <a:spcBef>
                <a:spcPct val="50000"/>
              </a:spcBef>
            </a:pPr>
            <a:r>
              <a:rPr lang="en-US" altLang="en-US" sz="1400"/>
              <a:t>CRN201407-163199</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4"/>
          <p:cNvSpPr>
            <a:spLocks noGrp="1"/>
          </p:cNvSpPr>
          <p:nvPr>
            <p:ph type="sldNum" sz="quarter" idx="11"/>
          </p:nvPr>
        </p:nvSpPr>
        <p:spPr/>
        <p:txBody>
          <a:bodyPr/>
          <a:lstStyle>
            <a:lvl1pPr>
              <a:defRPr sz="2600">
                <a:solidFill>
                  <a:schemeClr val="tx1"/>
                </a:solidFill>
                <a:latin typeface="Times New Roman" pitchFamily="18" charset="0"/>
                <a:ea typeface="ＭＳ Ｐゴシック" pitchFamily="34" charset="-128"/>
              </a:defRPr>
            </a:lvl1pPr>
            <a:lvl2pPr>
              <a:defRPr sz="2000">
                <a:solidFill>
                  <a:schemeClr val="tx1"/>
                </a:solidFill>
                <a:latin typeface="Times New Roman" pitchFamily="18" charset="0"/>
                <a:ea typeface="ＭＳ Ｐゴシック" pitchFamily="34" charset="-128"/>
              </a:defRPr>
            </a:lvl2pPr>
            <a:lvl3pPr>
              <a:defRPr sz="2000">
                <a:solidFill>
                  <a:schemeClr val="tx1"/>
                </a:solidFill>
                <a:latin typeface="Times New Roman" pitchFamily="18" charset="0"/>
                <a:ea typeface="ＭＳ Ｐゴシック" pitchFamily="34" charset="-128"/>
              </a:defRPr>
            </a:lvl3pPr>
            <a:lvl4pPr>
              <a:defRPr sz="2000">
                <a:solidFill>
                  <a:schemeClr val="tx1"/>
                </a:solidFill>
                <a:latin typeface="Times New Roman" pitchFamily="18" charset="0"/>
                <a:ea typeface="ＭＳ Ｐゴシック" pitchFamily="34" charset="-128"/>
              </a:defRPr>
            </a:lvl4pPr>
            <a:lvl5pPr>
              <a:defRPr sz="2000">
                <a:solidFill>
                  <a:schemeClr val="tx1"/>
                </a:solidFill>
                <a:latin typeface="Times New Roman" pitchFamily="18" charset="0"/>
                <a:ea typeface="ＭＳ Ｐゴシック" pitchFamily="34" charset="-128"/>
              </a:defRPr>
            </a:lvl5pPr>
            <a:lvl6pPr eaLnBrk="0" hangingPunct="0">
              <a:defRPr sz="2000">
                <a:solidFill>
                  <a:schemeClr val="tx1"/>
                </a:solidFill>
                <a:latin typeface="Times New Roman" pitchFamily="18" charset="0"/>
                <a:ea typeface="ＭＳ Ｐゴシック" pitchFamily="34" charset="-128"/>
              </a:defRPr>
            </a:lvl6pPr>
            <a:lvl7pPr eaLnBrk="0" hangingPunct="0">
              <a:defRPr sz="2000">
                <a:solidFill>
                  <a:schemeClr val="tx1"/>
                </a:solidFill>
                <a:latin typeface="Times New Roman" pitchFamily="18" charset="0"/>
                <a:ea typeface="ＭＳ Ｐゴシック" pitchFamily="34" charset="-128"/>
              </a:defRPr>
            </a:lvl7pPr>
            <a:lvl8pPr eaLnBrk="0" hangingPunct="0">
              <a:defRPr sz="2000">
                <a:solidFill>
                  <a:schemeClr val="tx1"/>
                </a:solidFill>
                <a:latin typeface="Times New Roman" pitchFamily="18" charset="0"/>
                <a:ea typeface="ＭＳ Ｐゴシック" pitchFamily="34" charset="-128"/>
              </a:defRPr>
            </a:lvl8pPr>
            <a:lvl9pPr eaLnBrk="0" hangingPunct="0">
              <a:defRPr sz="2000">
                <a:solidFill>
                  <a:schemeClr val="tx1"/>
                </a:solidFill>
                <a:latin typeface="Times New Roman" pitchFamily="18" charset="0"/>
                <a:ea typeface="ＭＳ Ｐゴシック" pitchFamily="34" charset="-128"/>
              </a:defRPr>
            </a:lvl9pPr>
          </a:lstStyle>
          <a:p>
            <a:pPr>
              <a:defRPr/>
            </a:pPr>
            <a:fld id="{373FF4FD-5E0B-4F0A-9F6E-1C50D039F5F6}" type="slidenum">
              <a:rPr lang="en-US" altLang="en-US" sz="1400" smtClean="0">
                <a:solidFill>
                  <a:srgbClr val="000000"/>
                </a:solidFill>
                <a:latin typeface="Arial" charset="0"/>
              </a:rPr>
              <a:pPr>
                <a:defRPr/>
              </a:pPr>
              <a:t>7</a:t>
            </a:fld>
            <a:endParaRPr lang="en-US" altLang="en-US" sz="1400" smtClean="0">
              <a:solidFill>
                <a:srgbClr val="000000"/>
              </a:solidFill>
              <a:latin typeface="Arial" charset="0"/>
            </a:endParaRPr>
          </a:p>
        </p:txBody>
      </p:sp>
      <p:sp>
        <p:nvSpPr>
          <p:cNvPr id="9219" name="Rectangle 2"/>
          <p:cNvSpPr>
            <a:spLocks noGrp="1" noChangeArrowheads="1"/>
          </p:cNvSpPr>
          <p:nvPr>
            <p:ph type="title"/>
          </p:nvPr>
        </p:nvSpPr>
        <p:spPr/>
        <p:txBody>
          <a:bodyPr/>
          <a:lstStyle/>
          <a:p>
            <a:pPr eaLnBrk="1" hangingPunct="1"/>
            <a:r>
              <a:rPr lang="en-US" altLang="en-US" dirty="0" smtClean="0"/>
              <a:t>Income Taxes – ATRA 2012</a:t>
            </a:r>
          </a:p>
        </p:txBody>
      </p:sp>
      <p:sp>
        <p:nvSpPr>
          <p:cNvPr id="9220" name="Rectangle 3"/>
          <p:cNvSpPr>
            <a:spLocks noGrp="1" noChangeArrowheads="1"/>
          </p:cNvSpPr>
          <p:nvPr>
            <p:ph type="body" idx="1"/>
          </p:nvPr>
        </p:nvSpPr>
        <p:spPr>
          <a:xfrm>
            <a:off x="304800" y="1066800"/>
            <a:ext cx="8686800" cy="5105400"/>
          </a:xfrm>
        </p:spPr>
        <p:txBody>
          <a:bodyPr/>
          <a:lstStyle/>
          <a:p>
            <a:pPr>
              <a:lnSpc>
                <a:spcPct val="90000"/>
              </a:lnSpc>
              <a:defRPr/>
            </a:pPr>
            <a:r>
              <a:rPr lang="en-US" sz="2400" dirty="0" smtClean="0"/>
              <a:t>Retention of lower income tax brackets for taxpayers under certain income thresholds:  </a:t>
            </a:r>
          </a:p>
          <a:p>
            <a:pPr lvl="1">
              <a:lnSpc>
                <a:spcPct val="90000"/>
              </a:lnSpc>
              <a:buFont typeface="Courier New" panose="02070309020205020404" pitchFamily="49" charset="0"/>
              <a:buChar char="o"/>
              <a:defRPr/>
            </a:pPr>
            <a:r>
              <a:rPr lang="en-US" sz="2200" dirty="0" smtClean="0"/>
              <a:t>Extension of lower tax brackets (10, 25%, 28%, 33% and 35%)</a:t>
            </a:r>
          </a:p>
          <a:p>
            <a:pPr lvl="1">
              <a:lnSpc>
                <a:spcPct val="90000"/>
              </a:lnSpc>
              <a:buFont typeface="Courier New" panose="02070309020205020404" pitchFamily="49" charset="0"/>
              <a:buChar char="o"/>
              <a:defRPr/>
            </a:pPr>
            <a:r>
              <a:rPr lang="en-US" sz="2200" dirty="0" smtClean="0"/>
              <a:t>Extension of 15% (and lower) capital gains and dividend rates (qualified dividends only) for taxpayers with income at or below:</a:t>
            </a:r>
          </a:p>
          <a:p>
            <a:pPr marL="457200" lvl="1" indent="0">
              <a:lnSpc>
                <a:spcPts val="1200"/>
              </a:lnSpc>
              <a:buFont typeface="Wingdings" pitchFamily="2" charset="2"/>
              <a:buNone/>
              <a:defRPr/>
            </a:pPr>
            <a:endParaRPr lang="en-US" sz="2200" dirty="0" smtClean="0"/>
          </a:p>
          <a:p>
            <a:pPr lvl="1">
              <a:lnSpc>
                <a:spcPct val="90000"/>
              </a:lnSpc>
              <a:buFont typeface="Courier New" panose="02070309020205020404" pitchFamily="49" charset="0"/>
              <a:buChar char="o"/>
              <a:defRPr/>
            </a:pPr>
            <a:r>
              <a:rPr lang="en-US" sz="2200" dirty="0" smtClean="0">
                <a:solidFill>
                  <a:srgbClr val="C00000"/>
                </a:solidFill>
              </a:rPr>
              <a:t>Thresholds:</a:t>
            </a:r>
          </a:p>
          <a:p>
            <a:pPr lvl="2">
              <a:lnSpc>
                <a:spcPct val="90000"/>
              </a:lnSpc>
              <a:defRPr/>
            </a:pPr>
            <a:r>
              <a:rPr lang="en-US" dirty="0" smtClean="0">
                <a:solidFill>
                  <a:srgbClr val="C00000"/>
                </a:solidFill>
              </a:rPr>
              <a:t>$400,000 - single filers</a:t>
            </a:r>
          </a:p>
          <a:p>
            <a:pPr lvl="2">
              <a:lnSpc>
                <a:spcPct val="90000"/>
              </a:lnSpc>
              <a:defRPr/>
            </a:pPr>
            <a:r>
              <a:rPr lang="en-US" dirty="0" smtClean="0">
                <a:solidFill>
                  <a:srgbClr val="C00000"/>
                </a:solidFill>
              </a:rPr>
              <a:t>$425,000 – head of household</a:t>
            </a:r>
          </a:p>
          <a:p>
            <a:pPr lvl="2">
              <a:lnSpc>
                <a:spcPct val="90000"/>
              </a:lnSpc>
              <a:defRPr/>
            </a:pPr>
            <a:r>
              <a:rPr lang="en-US" dirty="0" smtClean="0">
                <a:solidFill>
                  <a:srgbClr val="C00000"/>
                </a:solidFill>
              </a:rPr>
              <a:t>$450,000 – married filing jointly</a:t>
            </a:r>
          </a:p>
          <a:p>
            <a:pPr lvl="2">
              <a:lnSpc>
                <a:spcPts val="1200"/>
              </a:lnSpc>
              <a:defRPr/>
            </a:pPr>
            <a:endParaRPr lang="en-US" sz="2100" dirty="0" smtClean="0"/>
          </a:p>
          <a:p>
            <a:pPr lvl="1">
              <a:lnSpc>
                <a:spcPct val="90000"/>
              </a:lnSpc>
              <a:buFont typeface="Courier New" panose="02070309020205020404" pitchFamily="49" charset="0"/>
              <a:buChar char="o"/>
              <a:defRPr/>
            </a:pPr>
            <a:r>
              <a:rPr lang="en-US" sz="2100" dirty="0" smtClean="0"/>
              <a:t>Above threshold income:</a:t>
            </a:r>
          </a:p>
          <a:p>
            <a:pPr lvl="2">
              <a:lnSpc>
                <a:spcPct val="90000"/>
              </a:lnSpc>
              <a:defRPr/>
            </a:pPr>
            <a:r>
              <a:rPr lang="en-US" sz="2100" dirty="0" smtClean="0"/>
              <a:t>Ordinary income tax rates of 39.6% </a:t>
            </a:r>
          </a:p>
          <a:p>
            <a:pPr lvl="2">
              <a:lnSpc>
                <a:spcPct val="90000"/>
              </a:lnSpc>
              <a:defRPr/>
            </a:pPr>
            <a:r>
              <a:rPr lang="en-US" sz="2100" dirty="0" smtClean="0"/>
              <a:t>Dividends and capital gains, taxed at 20%</a:t>
            </a:r>
          </a:p>
        </p:txBody>
      </p:sp>
    </p:spTree>
    <p:extLst>
      <p:ext uri="{BB962C8B-B14F-4D97-AF65-F5344CB8AC3E}">
        <p14:creationId xmlns:p14="http://schemas.microsoft.com/office/powerpoint/2010/main" val="2464509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4"/>
          <p:cNvSpPr>
            <a:spLocks noGrp="1"/>
          </p:cNvSpPr>
          <p:nvPr>
            <p:ph type="sldNum" sz="quarter" idx="11"/>
          </p:nvPr>
        </p:nvSpPr>
        <p:spPr/>
        <p:txBody>
          <a:bodyPr/>
          <a:lstStyle>
            <a:lvl1pPr>
              <a:defRPr sz="2600">
                <a:solidFill>
                  <a:schemeClr val="tx1"/>
                </a:solidFill>
                <a:latin typeface="Times New Roman" pitchFamily="18" charset="0"/>
                <a:ea typeface="ＭＳ Ｐゴシック" pitchFamily="34" charset="-128"/>
              </a:defRPr>
            </a:lvl1pPr>
            <a:lvl2pPr>
              <a:defRPr sz="2000">
                <a:solidFill>
                  <a:schemeClr val="tx1"/>
                </a:solidFill>
                <a:latin typeface="Times New Roman" pitchFamily="18" charset="0"/>
                <a:ea typeface="ＭＳ Ｐゴシック" pitchFamily="34" charset="-128"/>
              </a:defRPr>
            </a:lvl2pPr>
            <a:lvl3pPr>
              <a:defRPr sz="2000">
                <a:solidFill>
                  <a:schemeClr val="tx1"/>
                </a:solidFill>
                <a:latin typeface="Times New Roman" pitchFamily="18" charset="0"/>
                <a:ea typeface="ＭＳ Ｐゴシック" pitchFamily="34" charset="-128"/>
              </a:defRPr>
            </a:lvl3pPr>
            <a:lvl4pPr>
              <a:defRPr sz="2000">
                <a:solidFill>
                  <a:schemeClr val="tx1"/>
                </a:solidFill>
                <a:latin typeface="Times New Roman" pitchFamily="18" charset="0"/>
                <a:ea typeface="ＭＳ Ｐゴシック" pitchFamily="34" charset="-128"/>
              </a:defRPr>
            </a:lvl4pPr>
            <a:lvl5pPr>
              <a:defRPr sz="2000">
                <a:solidFill>
                  <a:schemeClr val="tx1"/>
                </a:solidFill>
                <a:latin typeface="Times New Roman" pitchFamily="18" charset="0"/>
                <a:ea typeface="ＭＳ Ｐゴシック" pitchFamily="34" charset="-128"/>
              </a:defRPr>
            </a:lvl5pPr>
            <a:lvl6pPr eaLnBrk="0" hangingPunct="0">
              <a:defRPr sz="2000">
                <a:solidFill>
                  <a:schemeClr val="tx1"/>
                </a:solidFill>
                <a:latin typeface="Times New Roman" pitchFamily="18" charset="0"/>
                <a:ea typeface="ＭＳ Ｐゴシック" pitchFamily="34" charset="-128"/>
              </a:defRPr>
            </a:lvl6pPr>
            <a:lvl7pPr eaLnBrk="0" hangingPunct="0">
              <a:defRPr sz="2000">
                <a:solidFill>
                  <a:schemeClr val="tx1"/>
                </a:solidFill>
                <a:latin typeface="Times New Roman" pitchFamily="18" charset="0"/>
                <a:ea typeface="ＭＳ Ｐゴシック" pitchFamily="34" charset="-128"/>
              </a:defRPr>
            </a:lvl7pPr>
            <a:lvl8pPr eaLnBrk="0" hangingPunct="0">
              <a:defRPr sz="2000">
                <a:solidFill>
                  <a:schemeClr val="tx1"/>
                </a:solidFill>
                <a:latin typeface="Times New Roman" pitchFamily="18" charset="0"/>
                <a:ea typeface="ＭＳ Ｐゴシック" pitchFamily="34" charset="-128"/>
              </a:defRPr>
            </a:lvl8pPr>
            <a:lvl9pPr eaLnBrk="0" hangingPunct="0">
              <a:defRPr sz="2000">
                <a:solidFill>
                  <a:schemeClr val="tx1"/>
                </a:solidFill>
                <a:latin typeface="Times New Roman" pitchFamily="18" charset="0"/>
                <a:ea typeface="ＭＳ Ｐゴシック" pitchFamily="34" charset="-128"/>
              </a:defRPr>
            </a:lvl9pPr>
          </a:lstStyle>
          <a:p>
            <a:pPr>
              <a:defRPr/>
            </a:pPr>
            <a:fld id="{76EF5FF0-99BC-4DBD-ABC3-FBB8759F5810}" type="slidenum">
              <a:rPr lang="en-US" altLang="en-US" sz="1400" smtClean="0">
                <a:latin typeface="Arial" charset="0"/>
              </a:rPr>
              <a:pPr>
                <a:defRPr/>
              </a:pPr>
              <a:t>8</a:t>
            </a:fld>
            <a:endParaRPr lang="en-US" altLang="en-US" sz="1400" smtClean="0">
              <a:latin typeface="Arial" charset="0"/>
            </a:endParaRPr>
          </a:p>
        </p:txBody>
      </p:sp>
      <p:sp>
        <p:nvSpPr>
          <p:cNvPr id="15363" name="Rectangle 2"/>
          <p:cNvSpPr>
            <a:spLocks noGrp="1" noChangeArrowheads="1"/>
          </p:cNvSpPr>
          <p:nvPr>
            <p:ph type="title"/>
          </p:nvPr>
        </p:nvSpPr>
        <p:spPr>
          <a:xfrm>
            <a:off x="76200" y="152400"/>
            <a:ext cx="8153400" cy="533400"/>
          </a:xfrm>
        </p:spPr>
        <p:txBody>
          <a:bodyPr/>
          <a:lstStyle/>
          <a:p>
            <a:pPr eaLnBrk="1" hangingPunct="1"/>
            <a:r>
              <a:rPr lang="en-US" altLang="en-US" smtClean="0"/>
              <a:t>Patient Protection and Affordable Care Act – 2013 Change</a:t>
            </a:r>
          </a:p>
        </p:txBody>
      </p:sp>
      <p:sp>
        <p:nvSpPr>
          <p:cNvPr id="7172" name="Rectangle 3"/>
          <p:cNvSpPr>
            <a:spLocks noGrp="1" noChangeArrowheads="1"/>
          </p:cNvSpPr>
          <p:nvPr>
            <p:ph type="body" idx="1"/>
          </p:nvPr>
        </p:nvSpPr>
        <p:spPr>
          <a:xfrm>
            <a:off x="381000" y="990600"/>
            <a:ext cx="8229600" cy="457200"/>
          </a:xfrm>
        </p:spPr>
        <p:txBody>
          <a:bodyPr/>
          <a:lstStyle/>
          <a:p>
            <a:pPr marL="0" indent="0" eaLnBrk="1" hangingPunct="1">
              <a:lnSpc>
                <a:spcPct val="90000"/>
              </a:lnSpc>
              <a:spcBef>
                <a:spcPts val="496"/>
              </a:spcBef>
              <a:buFont typeface="Wingdings" pitchFamily="2" charset="2"/>
              <a:buNone/>
              <a:defRPr/>
            </a:pPr>
            <a:r>
              <a:rPr lang="en-US" sz="2400" dirty="0" smtClean="0">
                <a:cs typeface="+mj-cs"/>
              </a:rPr>
              <a:t>Medicare Tax Extended to “Unearned Income” in 2013 </a:t>
            </a:r>
            <a:endParaRPr lang="en-US" sz="2400" dirty="0" smtClean="0"/>
          </a:p>
          <a:p>
            <a:pPr eaLnBrk="1" hangingPunct="1">
              <a:spcBef>
                <a:spcPts val="100"/>
              </a:spcBef>
              <a:defRPr/>
            </a:pPr>
            <a:r>
              <a:rPr lang="en-US" sz="2200" dirty="0" smtClean="0"/>
              <a:t>3.8% surtax on unearned income</a:t>
            </a:r>
          </a:p>
          <a:p>
            <a:pPr lvl="1" eaLnBrk="1" hangingPunct="1">
              <a:spcBef>
                <a:spcPts val="100"/>
              </a:spcBef>
              <a:buFont typeface="Courier New" panose="02070309020205020404" pitchFamily="49" charset="0"/>
              <a:buChar char="o"/>
              <a:defRPr/>
            </a:pPr>
            <a:r>
              <a:rPr lang="en-US" dirty="0" smtClean="0"/>
              <a:t>Interest		</a:t>
            </a:r>
          </a:p>
          <a:p>
            <a:pPr lvl="1" eaLnBrk="1" hangingPunct="1">
              <a:spcBef>
                <a:spcPts val="100"/>
              </a:spcBef>
              <a:buFont typeface="Courier New" panose="02070309020205020404" pitchFamily="49" charset="0"/>
              <a:buChar char="o"/>
              <a:defRPr/>
            </a:pPr>
            <a:r>
              <a:rPr lang="en-US" dirty="0" smtClean="0"/>
              <a:t>Dividends</a:t>
            </a:r>
          </a:p>
          <a:p>
            <a:pPr lvl="1" eaLnBrk="1" hangingPunct="1">
              <a:spcBef>
                <a:spcPts val="100"/>
              </a:spcBef>
              <a:buFont typeface="Courier New" panose="02070309020205020404" pitchFamily="49" charset="0"/>
              <a:buChar char="o"/>
              <a:defRPr/>
            </a:pPr>
            <a:r>
              <a:rPr lang="en-US" dirty="0" smtClean="0"/>
              <a:t>Capital Gains</a:t>
            </a:r>
          </a:p>
          <a:p>
            <a:pPr lvl="1" eaLnBrk="1" hangingPunct="1">
              <a:spcBef>
                <a:spcPts val="100"/>
              </a:spcBef>
              <a:buFont typeface="Courier New" panose="02070309020205020404" pitchFamily="49" charset="0"/>
              <a:buChar char="o"/>
              <a:defRPr/>
            </a:pPr>
            <a:r>
              <a:rPr lang="en-US" dirty="0" smtClean="0"/>
              <a:t>Annuity payments  - taxable distributions from non-qualified annuities, and annuitized payments from a life insurance or endowment contract (via a settlement option)</a:t>
            </a:r>
          </a:p>
          <a:p>
            <a:pPr eaLnBrk="1" hangingPunct="1">
              <a:spcBef>
                <a:spcPts val="100"/>
              </a:spcBef>
              <a:defRPr/>
            </a:pPr>
            <a:r>
              <a:rPr lang="en-US" sz="2200" dirty="0" smtClean="0">
                <a:solidFill>
                  <a:srgbClr val="C00000"/>
                </a:solidFill>
              </a:rPr>
              <a:t>Applies to Modified Adjusted Gross Income (MAGI) above:</a:t>
            </a:r>
          </a:p>
          <a:p>
            <a:pPr lvl="1" eaLnBrk="1" hangingPunct="1">
              <a:spcBef>
                <a:spcPts val="100"/>
              </a:spcBef>
              <a:buFont typeface="Courier New" panose="02070309020205020404" pitchFamily="49" charset="0"/>
              <a:buChar char="o"/>
              <a:defRPr/>
            </a:pPr>
            <a:r>
              <a:rPr lang="en-US" dirty="0" smtClean="0">
                <a:solidFill>
                  <a:srgbClr val="C00000"/>
                </a:solidFill>
              </a:rPr>
              <a:t>$200,000  (Single)</a:t>
            </a:r>
          </a:p>
          <a:p>
            <a:pPr lvl="1" eaLnBrk="1" hangingPunct="1">
              <a:spcBef>
                <a:spcPts val="100"/>
              </a:spcBef>
              <a:buFont typeface="Courier New" panose="02070309020205020404" pitchFamily="49" charset="0"/>
              <a:buChar char="o"/>
              <a:defRPr/>
            </a:pPr>
            <a:r>
              <a:rPr lang="en-US" dirty="0" smtClean="0">
                <a:solidFill>
                  <a:srgbClr val="C00000"/>
                </a:solidFill>
              </a:rPr>
              <a:t>$250,000 (Married filing joint)</a:t>
            </a:r>
          </a:p>
          <a:p>
            <a:pPr lvl="1" eaLnBrk="1" hangingPunct="1">
              <a:spcBef>
                <a:spcPts val="100"/>
              </a:spcBef>
              <a:buFont typeface="Courier New" panose="02070309020205020404" pitchFamily="49" charset="0"/>
              <a:buChar char="o"/>
              <a:defRPr/>
            </a:pPr>
            <a:r>
              <a:rPr lang="en-US" dirty="0" smtClean="0">
                <a:solidFill>
                  <a:srgbClr val="C00000"/>
                </a:solidFill>
              </a:rPr>
              <a:t>$11,950 (Estates and Trusts)</a:t>
            </a:r>
          </a:p>
          <a:p>
            <a:pPr eaLnBrk="1" hangingPunct="1">
              <a:spcBef>
                <a:spcPts val="100"/>
              </a:spcBef>
              <a:defRPr/>
            </a:pPr>
            <a:r>
              <a:rPr lang="en-US" sz="2200" dirty="0" smtClean="0"/>
              <a:t>Applies to </a:t>
            </a:r>
            <a:r>
              <a:rPr lang="en-US" sz="2200" dirty="0" smtClean="0">
                <a:solidFill>
                  <a:schemeClr val="accent1">
                    <a:lumMod val="75000"/>
                    <a:lumOff val="25000"/>
                  </a:schemeClr>
                </a:solidFill>
              </a:rPr>
              <a:t>lesser of </a:t>
            </a:r>
            <a:r>
              <a:rPr lang="en-US" sz="2200" dirty="0" smtClean="0"/>
              <a:t>:</a:t>
            </a:r>
          </a:p>
          <a:p>
            <a:pPr lvl="1" eaLnBrk="1" hangingPunct="1">
              <a:spcBef>
                <a:spcPts val="100"/>
              </a:spcBef>
              <a:buFont typeface="Courier New" panose="02070309020205020404" pitchFamily="49" charset="0"/>
              <a:buChar char="o"/>
              <a:defRPr/>
            </a:pPr>
            <a:r>
              <a:rPr lang="en-US" dirty="0" smtClean="0"/>
              <a:t>Net investment income</a:t>
            </a:r>
          </a:p>
          <a:p>
            <a:pPr lvl="1" eaLnBrk="1" hangingPunct="1">
              <a:spcBef>
                <a:spcPts val="100"/>
              </a:spcBef>
              <a:buFont typeface="Courier New" panose="02070309020205020404" pitchFamily="49" charset="0"/>
              <a:buChar char="o"/>
              <a:defRPr/>
            </a:pPr>
            <a:r>
              <a:rPr lang="en-US" dirty="0" smtClean="0"/>
              <a:t>Total income over threshold</a:t>
            </a:r>
          </a:p>
          <a:p>
            <a:pPr eaLnBrk="1" hangingPunct="1">
              <a:spcBef>
                <a:spcPts val="100"/>
              </a:spcBef>
              <a:defRPr/>
            </a:pPr>
            <a:r>
              <a:rPr lang="en-US" sz="2200" dirty="0" smtClean="0"/>
              <a:t>Not indexed for inflation</a:t>
            </a:r>
          </a:p>
          <a:p>
            <a:pPr eaLnBrk="1" hangingPunct="1">
              <a:lnSpc>
                <a:spcPct val="90000"/>
              </a:lnSpc>
              <a:buFont typeface="Wingdings" pitchFamily="2" charset="2"/>
              <a:buNone/>
              <a:defRPr/>
            </a:pPr>
            <a:endParaRPr lang="en-US" sz="2400" dirty="0" smtClean="0"/>
          </a:p>
        </p:txBody>
      </p:sp>
      <p:sp>
        <p:nvSpPr>
          <p:cNvPr id="3" name="TextBox 2"/>
          <p:cNvSpPr txBox="1"/>
          <p:nvPr/>
        </p:nvSpPr>
        <p:spPr>
          <a:xfrm>
            <a:off x="3505200" y="1752600"/>
            <a:ext cx="4114800" cy="708025"/>
          </a:xfrm>
          <a:prstGeom prst="rect">
            <a:avLst/>
          </a:prstGeom>
          <a:noFill/>
        </p:spPr>
        <p:txBody>
          <a:bodyPr>
            <a:spAutoFit/>
          </a:bodyPr>
          <a:lstStyle/>
          <a:p>
            <a:pPr marL="457200" indent="-457200">
              <a:buFont typeface="Courier New" panose="02070309020205020404" pitchFamily="49" charset="0"/>
              <a:buChar char="o"/>
              <a:defRPr/>
            </a:pPr>
            <a:r>
              <a:rPr lang="en-US" sz="2000" dirty="0">
                <a:latin typeface="+mn-lt"/>
                <a:cs typeface="Arial" charset="0"/>
              </a:rPr>
              <a:t>Passive income</a:t>
            </a:r>
          </a:p>
          <a:p>
            <a:pPr marL="457200" indent="-457200">
              <a:buFont typeface="Courier New" panose="02070309020205020404" pitchFamily="49" charset="0"/>
              <a:buChar char="o"/>
              <a:defRPr/>
            </a:pPr>
            <a:r>
              <a:rPr lang="en-US" sz="2000" dirty="0">
                <a:latin typeface="+mn-lt"/>
                <a:cs typeface="Arial" charset="0"/>
              </a:rPr>
              <a:t>Rental income</a:t>
            </a:r>
          </a:p>
        </p:txBody>
      </p:sp>
    </p:spTree>
    <p:extLst>
      <p:ext uri="{BB962C8B-B14F-4D97-AF65-F5344CB8AC3E}">
        <p14:creationId xmlns:p14="http://schemas.microsoft.com/office/powerpoint/2010/main" val="1118692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4"/>
          <p:cNvSpPr>
            <a:spLocks noGrp="1"/>
          </p:cNvSpPr>
          <p:nvPr>
            <p:ph type="sldNum" sz="quarter" idx="11"/>
          </p:nvPr>
        </p:nvSpPr>
        <p:spPr/>
        <p:txBody>
          <a:bodyPr/>
          <a:lstStyle>
            <a:lvl1pPr>
              <a:defRPr sz="2600">
                <a:solidFill>
                  <a:schemeClr val="tx1"/>
                </a:solidFill>
                <a:latin typeface="Times New Roman" pitchFamily="18" charset="0"/>
                <a:ea typeface="ＭＳ Ｐゴシック" pitchFamily="34" charset="-128"/>
              </a:defRPr>
            </a:lvl1pPr>
            <a:lvl2pPr>
              <a:defRPr sz="2000">
                <a:solidFill>
                  <a:schemeClr val="tx1"/>
                </a:solidFill>
                <a:latin typeface="Times New Roman" pitchFamily="18" charset="0"/>
                <a:ea typeface="ＭＳ Ｐゴシック" pitchFamily="34" charset="-128"/>
              </a:defRPr>
            </a:lvl2pPr>
            <a:lvl3pPr>
              <a:defRPr sz="2000">
                <a:solidFill>
                  <a:schemeClr val="tx1"/>
                </a:solidFill>
                <a:latin typeface="Times New Roman" pitchFamily="18" charset="0"/>
                <a:ea typeface="ＭＳ Ｐゴシック" pitchFamily="34" charset="-128"/>
              </a:defRPr>
            </a:lvl3pPr>
            <a:lvl4pPr>
              <a:defRPr sz="2000">
                <a:solidFill>
                  <a:schemeClr val="tx1"/>
                </a:solidFill>
                <a:latin typeface="Times New Roman" pitchFamily="18" charset="0"/>
                <a:ea typeface="ＭＳ Ｐゴシック" pitchFamily="34" charset="-128"/>
              </a:defRPr>
            </a:lvl4pPr>
            <a:lvl5pPr>
              <a:defRPr sz="2000">
                <a:solidFill>
                  <a:schemeClr val="tx1"/>
                </a:solidFill>
                <a:latin typeface="Times New Roman" pitchFamily="18" charset="0"/>
                <a:ea typeface="ＭＳ Ｐゴシック" pitchFamily="34" charset="-128"/>
              </a:defRPr>
            </a:lvl5pPr>
            <a:lvl6pPr eaLnBrk="0" hangingPunct="0">
              <a:defRPr sz="2000">
                <a:solidFill>
                  <a:schemeClr val="tx1"/>
                </a:solidFill>
                <a:latin typeface="Times New Roman" pitchFamily="18" charset="0"/>
                <a:ea typeface="ＭＳ Ｐゴシック" pitchFamily="34" charset="-128"/>
              </a:defRPr>
            </a:lvl6pPr>
            <a:lvl7pPr eaLnBrk="0" hangingPunct="0">
              <a:defRPr sz="2000">
                <a:solidFill>
                  <a:schemeClr val="tx1"/>
                </a:solidFill>
                <a:latin typeface="Times New Roman" pitchFamily="18" charset="0"/>
                <a:ea typeface="ＭＳ Ｐゴシック" pitchFamily="34" charset="-128"/>
              </a:defRPr>
            </a:lvl7pPr>
            <a:lvl8pPr eaLnBrk="0" hangingPunct="0">
              <a:defRPr sz="2000">
                <a:solidFill>
                  <a:schemeClr val="tx1"/>
                </a:solidFill>
                <a:latin typeface="Times New Roman" pitchFamily="18" charset="0"/>
                <a:ea typeface="ＭＳ Ｐゴシック" pitchFamily="34" charset="-128"/>
              </a:defRPr>
            </a:lvl8pPr>
            <a:lvl9pPr eaLnBrk="0" hangingPunct="0">
              <a:defRPr sz="2000">
                <a:solidFill>
                  <a:schemeClr val="tx1"/>
                </a:solidFill>
                <a:latin typeface="Times New Roman" pitchFamily="18" charset="0"/>
                <a:ea typeface="ＭＳ Ｐゴシック" pitchFamily="34" charset="-128"/>
              </a:defRPr>
            </a:lvl9pPr>
          </a:lstStyle>
          <a:p>
            <a:pPr>
              <a:defRPr/>
            </a:pPr>
            <a:fld id="{AE7D14E9-6E1B-4265-A7E7-155F1F1C3711}" type="slidenum">
              <a:rPr lang="en-US" altLang="en-US" sz="1400" smtClean="0">
                <a:latin typeface="Arial" charset="0"/>
              </a:rPr>
              <a:pPr>
                <a:defRPr/>
              </a:pPr>
              <a:t>9</a:t>
            </a:fld>
            <a:endParaRPr lang="en-US" altLang="en-US" sz="1400" smtClean="0">
              <a:latin typeface="Arial" charset="0"/>
            </a:endParaRPr>
          </a:p>
        </p:txBody>
      </p:sp>
      <p:sp>
        <p:nvSpPr>
          <p:cNvPr id="16387" name="Rectangle 2"/>
          <p:cNvSpPr>
            <a:spLocks noGrp="1" noChangeArrowheads="1"/>
          </p:cNvSpPr>
          <p:nvPr>
            <p:ph type="title"/>
          </p:nvPr>
        </p:nvSpPr>
        <p:spPr/>
        <p:txBody>
          <a:bodyPr/>
          <a:lstStyle/>
          <a:p>
            <a:pPr eaLnBrk="1" hangingPunct="1"/>
            <a:r>
              <a:rPr lang="en-US" altLang="en-US" smtClean="0"/>
              <a:t>Medicare Tax Expanded</a:t>
            </a:r>
          </a:p>
        </p:txBody>
      </p:sp>
      <p:graphicFrame>
        <p:nvGraphicFramePr>
          <p:cNvPr id="795651" name="Group 3"/>
          <p:cNvGraphicFramePr>
            <a:graphicFrameLocks noGrp="1"/>
          </p:cNvGraphicFramePr>
          <p:nvPr>
            <p:ph idx="1"/>
            <p:extLst>
              <p:ext uri="{D42A27DB-BD31-4B8C-83A1-F6EECF244321}">
                <p14:modId xmlns:p14="http://schemas.microsoft.com/office/powerpoint/2010/main" val="2396865378"/>
              </p:ext>
            </p:extLst>
          </p:nvPr>
        </p:nvGraphicFramePr>
        <p:xfrm>
          <a:off x="1143000" y="1066800"/>
          <a:ext cx="6629400" cy="4403729"/>
        </p:xfrm>
        <a:graphic>
          <a:graphicData uri="http://schemas.openxmlformats.org/drawingml/2006/table">
            <a:tbl>
              <a:tblPr/>
              <a:tblGrid>
                <a:gridCol w="4419600"/>
                <a:gridCol w="1143000"/>
                <a:gridCol w="1066800"/>
              </a:tblGrid>
              <a:tr h="533129">
                <a:tc>
                  <a:txBody>
                    <a:bodyPr/>
                    <a:lstStyle/>
                    <a:p>
                      <a:pPr marL="0" marR="0" lvl="0" indent="0" algn="l" defTabSz="914400" rtl="0" eaLnBrk="1" fontAlgn="base" latinLnBrk="0" hangingPunct="1">
                        <a:lnSpc>
                          <a:spcPct val="100000"/>
                        </a:lnSpc>
                        <a:spcBef>
                          <a:spcPct val="20000"/>
                        </a:spcBef>
                        <a:spcAft>
                          <a:spcPct val="0"/>
                        </a:spcAft>
                        <a:buClr>
                          <a:srgbClr val="00183D"/>
                        </a:buClr>
                        <a:buSzTx/>
                        <a:buFont typeface="Wingdings" pitchFamily="2" charset="2"/>
                        <a:buNone/>
                        <a:tabLst/>
                      </a:pPr>
                      <a:r>
                        <a:rPr kumimoji="0" lang="en-US" sz="2600" b="1" i="0" u="none" strike="noStrike" cap="none" normalizeH="0" baseline="0" dirty="0" smtClean="0">
                          <a:ln>
                            <a:noFill/>
                          </a:ln>
                          <a:solidFill>
                            <a:schemeClr val="tx1"/>
                          </a:solidFill>
                          <a:effectLst/>
                          <a:latin typeface="Times New Roman" pitchFamily="18" charset="0"/>
                          <a:ea typeface="ＭＳ Ｐゴシック" pitchFamily="34" charset="-128"/>
                        </a:rPr>
                        <a:t>“Unearned Income”</a:t>
                      </a:r>
                    </a:p>
                  </a:txBody>
                  <a:tcPr marT="45700" marB="457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183D"/>
                        </a:buClr>
                        <a:buSzTx/>
                        <a:buFont typeface="Wingdings" pitchFamily="2" charset="2"/>
                        <a:buNone/>
                        <a:tabLst/>
                      </a:pPr>
                      <a:r>
                        <a:rPr kumimoji="0" lang="en-US" sz="2600" b="1" i="0" u="none" strike="noStrike" cap="none" normalizeH="0" baseline="0" smtClean="0">
                          <a:ln>
                            <a:noFill/>
                          </a:ln>
                          <a:solidFill>
                            <a:schemeClr val="tx1"/>
                          </a:solidFill>
                          <a:effectLst/>
                          <a:latin typeface="Times New Roman" pitchFamily="18" charset="0"/>
                          <a:ea typeface="ＭＳ Ｐゴシック" pitchFamily="34" charset="-128"/>
                        </a:rPr>
                        <a:t>Yes</a:t>
                      </a:r>
                    </a:p>
                  </a:txBody>
                  <a:tcPr marT="45700" marB="457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183D"/>
                        </a:buClr>
                        <a:buSzTx/>
                        <a:buFont typeface="Wingdings" pitchFamily="2" charset="2"/>
                        <a:buNone/>
                        <a:tabLst/>
                      </a:pPr>
                      <a:r>
                        <a:rPr kumimoji="0" lang="en-US" sz="2600" b="1" i="0" u="none" strike="noStrike" cap="none" normalizeH="0" baseline="0" smtClean="0">
                          <a:ln>
                            <a:noFill/>
                          </a:ln>
                          <a:solidFill>
                            <a:schemeClr val="tx1"/>
                          </a:solidFill>
                          <a:effectLst/>
                          <a:latin typeface="Times New Roman" pitchFamily="18" charset="0"/>
                          <a:ea typeface="ＭＳ Ｐゴシック" pitchFamily="34" charset="-128"/>
                        </a:rPr>
                        <a:t>No</a:t>
                      </a:r>
                    </a:p>
                  </a:txBody>
                  <a:tcPr marT="45700" marB="457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00">
                <a:tc>
                  <a:txBody>
                    <a:bodyPr/>
                    <a:lstStyle/>
                    <a:p>
                      <a:pPr marL="0" marR="0" lvl="0" indent="0" algn="l" defTabSz="914400" rtl="0" eaLnBrk="1" fontAlgn="base" latinLnBrk="0" hangingPunct="1">
                        <a:lnSpc>
                          <a:spcPct val="100000"/>
                        </a:lnSpc>
                        <a:spcBef>
                          <a:spcPct val="20000"/>
                        </a:spcBef>
                        <a:spcAft>
                          <a:spcPct val="0"/>
                        </a:spcAft>
                        <a:buClr>
                          <a:srgbClr val="00183D"/>
                        </a:buClr>
                        <a:buSzTx/>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ea typeface="ＭＳ Ｐゴシック" pitchFamily="34" charset="-128"/>
                        </a:rPr>
                        <a:t>Interest/Dividends</a:t>
                      </a:r>
                    </a:p>
                  </a:txBody>
                  <a:tcPr marT="45700" marB="457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183D"/>
                        </a:buClr>
                        <a:buSzTx/>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ea typeface="ＭＳ Ｐゴシック" pitchFamily="34" charset="-128"/>
                        </a:rPr>
                        <a:t>X</a:t>
                      </a:r>
                    </a:p>
                  </a:txBody>
                  <a:tcPr marT="45700" marB="457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183D"/>
                        </a:buClr>
                        <a:buSzTx/>
                        <a:buFont typeface="Wingdings" pitchFamily="2" charset="2"/>
                        <a:buNone/>
                        <a:tabLst/>
                      </a:pPr>
                      <a:endParaRPr kumimoji="0" lang="en-US" sz="2000" b="0" i="0" u="none" strike="noStrike" cap="none" normalizeH="0" baseline="0" smtClean="0">
                        <a:ln>
                          <a:noFill/>
                        </a:ln>
                        <a:solidFill>
                          <a:schemeClr val="tx1"/>
                        </a:solidFill>
                        <a:effectLst/>
                        <a:latin typeface="Times New Roman" pitchFamily="18" charset="0"/>
                        <a:ea typeface="ＭＳ Ｐゴシック" pitchFamily="34" charset="-128"/>
                      </a:endParaRPr>
                    </a:p>
                  </a:txBody>
                  <a:tcPr marT="45700" marB="457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00">
                <a:tc>
                  <a:txBody>
                    <a:bodyPr/>
                    <a:lstStyle/>
                    <a:p>
                      <a:pPr marL="0" marR="0" lvl="0" indent="0" algn="l" defTabSz="914400" rtl="0" eaLnBrk="1" fontAlgn="base" latinLnBrk="0" hangingPunct="1">
                        <a:lnSpc>
                          <a:spcPct val="100000"/>
                        </a:lnSpc>
                        <a:spcBef>
                          <a:spcPct val="20000"/>
                        </a:spcBef>
                        <a:spcAft>
                          <a:spcPct val="0"/>
                        </a:spcAft>
                        <a:buClr>
                          <a:srgbClr val="00183D"/>
                        </a:buClr>
                        <a:buSzTx/>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ea typeface="ＭＳ Ｐゴシック" pitchFamily="34" charset="-128"/>
                        </a:rPr>
                        <a:t>Capital gains</a:t>
                      </a:r>
                    </a:p>
                  </a:txBody>
                  <a:tcPr marT="45700" marB="457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183D"/>
                        </a:buClr>
                        <a:buSzTx/>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ea typeface="ＭＳ Ｐゴシック" pitchFamily="34" charset="-128"/>
                        </a:rPr>
                        <a:t>X</a:t>
                      </a:r>
                    </a:p>
                  </a:txBody>
                  <a:tcPr marT="45700" marB="457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183D"/>
                        </a:buClr>
                        <a:buSzTx/>
                        <a:buFont typeface="Wingdings" pitchFamily="2" charset="2"/>
                        <a:buNone/>
                        <a:tabLst/>
                      </a:pPr>
                      <a:endParaRPr kumimoji="0" lang="en-US" sz="2000" b="0" i="0" u="none" strike="noStrike" cap="none" normalizeH="0" baseline="0" smtClean="0">
                        <a:ln>
                          <a:noFill/>
                        </a:ln>
                        <a:solidFill>
                          <a:schemeClr val="tx1"/>
                        </a:solidFill>
                        <a:effectLst/>
                        <a:latin typeface="Times New Roman" pitchFamily="18" charset="0"/>
                        <a:ea typeface="ＭＳ Ｐゴシック" pitchFamily="34" charset="-128"/>
                      </a:endParaRPr>
                    </a:p>
                  </a:txBody>
                  <a:tcPr marT="45700" marB="457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00">
                <a:tc>
                  <a:txBody>
                    <a:bodyPr/>
                    <a:lstStyle/>
                    <a:p>
                      <a:pPr marL="0" marR="0" lvl="0" indent="0" algn="l" defTabSz="914400" rtl="0" eaLnBrk="1" fontAlgn="base" latinLnBrk="0" hangingPunct="1">
                        <a:lnSpc>
                          <a:spcPct val="100000"/>
                        </a:lnSpc>
                        <a:spcBef>
                          <a:spcPct val="20000"/>
                        </a:spcBef>
                        <a:spcAft>
                          <a:spcPct val="0"/>
                        </a:spcAft>
                        <a:buClr>
                          <a:srgbClr val="00183D"/>
                        </a:buClr>
                        <a:buSzTx/>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ea typeface="ＭＳ Ｐゴシック" pitchFamily="34" charset="-128"/>
                        </a:rPr>
                        <a:t>Rental and Passive income</a:t>
                      </a:r>
                    </a:p>
                  </a:txBody>
                  <a:tcPr marT="45700" marB="457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183D"/>
                        </a:buClr>
                        <a:buSzTx/>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ea typeface="ＭＳ Ｐゴシック" pitchFamily="34" charset="-128"/>
                        </a:rPr>
                        <a:t>X</a:t>
                      </a:r>
                    </a:p>
                  </a:txBody>
                  <a:tcPr marT="45700" marB="457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183D"/>
                        </a:buClr>
                        <a:buSzTx/>
                        <a:buFont typeface="Wingdings" pitchFamily="2" charset="2"/>
                        <a:buNone/>
                        <a:tabLst/>
                      </a:pPr>
                      <a:endParaRPr kumimoji="0" lang="en-US" sz="2000" b="0" i="0" u="none" strike="noStrike" cap="none" normalizeH="0" baseline="0" smtClean="0">
                        <a:ln>
                          <a:noFill/>
                        </a:ln>
                        <a:solidFill>
                          <a:schemeClr val="tx1"/>
                        </a:solidFill>
                        <a:effectLst/>
                        <a:latin typeface="Times New Roman" pitchFamily="18" charset="0"/>
                        <a:ea typeface="ＭＳ Ｐゴシック" pitchFamily="34" charset="-128"/>
                      </a:endParaRPr>
                    </a:p>
                  </a:txBody>
                  <a:tcPr marT="45700" marB="457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00">
                <a:tc>
                  <a:txBody>
                    <a:bodyPr/>
                    <a:lstStyle/>
                    <a:p>
                      <a:pPr marL="0" marR="0" lvl="0" indent="0" algn="l" defTabSz="914400" rtl="0" eaLnBrk="1" fontAlgn="base" latinLnBrk="0" hangingPunct="1">
                        <a:lnSpc>
                          <a:spcPct val="100000"/>
                        </a:lnSpc>
                        <a:spcBef>
                          <a:spcPct val="20000"/>
                        </a:spcBef>
                        <a:spcAft>
                          <a:spcPct val="0"/>
                        </a:spcAft>
                        <a:buClr>
                          <a:srgbClr val="00183D"/>
                        </a:buClr>
                        <a:buSzTx/>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ea typeface="ＭＳ Ｐゴシック" pitchFamily="34" charset="-128"/>
                        </a:rPr>
                        <a:t>Annuity “income”</a:t>
                      </a:r>
                    </a:p>
                  </a:txBody>
                  <a:tcPr marT="45700" marB="457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183D"/>
                        </a:buClr>
                        <a:buSzTx/>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ea typeface="ＭＳ Ｐゴシック" pitchFamily="34" charset="-128"/>
                        </a:rPr>
                        <a:t>X</a:t>
                      </a:r>
                    </a:p>
                  </a:txBody>
                  <a:tcPr marT="45700" marB="457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183D"/>
                        </a:buClr>
                        <a:buSzTx/>
                        <a:buFont typeface="Wingdings" pitchFamily="2" charset="2"/>
                        <a:buNone/>
                        <a:tabLst/>
                      </a:pPr>
                      <a:endParaRPr kumimoji="0" lang="en-US" sz="2000" b="0" i="0" u="none" strike="noStrike" cap="none" normalizeH="0" baseline="0" smtClean="0">
                        <a:ln>
                          <a:noFill/>
                        </a:ln>
                        <a:solidFill>
                          <a:schemeClr val="tx1"/>
                        </a:solidFill>
                        <a:effectLst/>
                        <a:latin typeface="Times New Roman" pitchFamily="18" charset="0"/>
                        <a:ea typeface="ＭＳ Ｐゴシック" pitchFamily="34" charset="-128"/>
                      </a:endParaRPr>
                    </a:p>
                  </a:txBody>
                  <a:tcPr marT="45700" marB="457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00">
                <a:tc>
                  <a:txBody>
                    <a:bodyPr/>
                    <a:lstStyle/>
                    <a:p>
                      <a:pPr marL="0" marR="0" lvl="0" indent="0" algn="l" defTabSz="914400" rtl="0" eaLnBrk="1" fontAlgn="base" latinLnBrk="0" hangingPunct="1">
                        <a:lnSpc>
                          <a:spcPct val="100000"/>
                        </a:lnSpc>
                        <a:spcBef>
                          <a:spcPct val="20000"/>
                        </a:spcBef>
                        <a:spcAft>
                          <a:spcPct val="0"/>
                        </a:spcAft>
                        <a:buClr>
                          <a:srgbClr val="00183D"/>
                        </a:buClr>
                        <a:buSzTx/>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ea typeface="ＭＳ Ｐゴシック" pitchFamily="34" charset="-128"/>
                        </a:rPr>
                        <a:t>Tax-exempt bonds</a:t>
                      </a:r>
                    </a:p>
                  </a:txBody>
                  <a:tcPr marT="45700" marB="457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183D"/>
                        </a:buClr>
                        <a:buSzTx/>
                        <a:buFont typeface="Wingdings" pitchFamily="2" charset="2"/>
                        <a:buNone/>
                        <a:tabLst/>
                      </a:pPr>
                      <a:endParaRPr kumimoji="0" lang="en-US" sz="2000" b="0" i="0" u="none" strike="noStrike" cap="none" normalizeH="0" baseline="0" smtClean="0">
                        <a:ln>
                          <a:noFill/>
                        </a:ln>
                        <a:solidFill>
                          <a:schemeClr val="tx1"/>
                        </a:solidFill>
                        <a:effectLst/>
                        <a:latin typeface="Times New Roman" pitchFamily="18" charset="0"/>
                        <a:ea typeface="ＭＳ Ｐゴシック" pitchFamily="34" charset="-128"/>
                      </a:endParaRPr>
                    </a:p>
                  </a:txBody>
                  <a:tcPr marT="45700" marB="457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183D"/>
                        </a:buClr>
                        <a:buSzTx/>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ea typeface="ＭＳ Ｐゴシック" pitchFamily="34" charset="-128"/>
                        </a:rPr>
                        <a:t>X</a:t>
                      </a:r>
                    </a:p>
                  </a:txBody>
                  <a:tcPr marT="45700" marB="457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00">
                <a:tc>
                  <a:txBody>
                    <a:bodyPr/>
                    <a:lstStyle/>
                    <a:p>
                      <a:pPr marL="0" marR="0" lvl="0" indent="0" algn="l" defTabSz="914400" rtl="0" eaLnBrk="1" fontAlgn="base" latinLnBrk="0" hangingPunct="1">
                        <a:lnSpc>
                          <a:spcPct val="100000"/>
                        </a:lnSpc>
                        <a:spcBef>
                          <a:spcPct val="20000"/>
                        </a:spcBef>
                        <a:spcAft>
                          <a:spcPct val="0"/>
                        </a:spcAft>
                        <a:buClr>
                          <a:srgbClr val="00183D"/>
                        </a:buClr>
                        <a:buSzTx/>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ea typeface="ＭＳ Ｐゴシック" pitchFamily="34" charset="-128"/>
                        </a:rPr>
                        <a:t>IRA/Qualified Plan distributions</a:t>
                      </a:r>
                    </a:p>
                  </a:txBody>
                  <a:tcPr marT="45700" marB="457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183D"/>
                        </a:buClr>
                        <a:buSzTx/>
                        <a:buFont typeface="Wingdings" pitchFamily="2" charset="2"/>
                        <a:buNone/>
                        <a:tabLst/>
                      </a:pPr>
                      <a:endParaRPr kumimoji="0" lang="en-US" sz="2000" b="0" i="0" u="none" strike="noStrike" cap="none" normalizeH="0" baseline="0" smtClean="0">
                        <a:ln>
                          <a:noFill/>
                        </a:ln>
                        <a:solidFill>
                          <a:schemeClr val="tx1"/>
                        </a:solidFill>
                        <a:effectLst/>
                        <a:latin typeface="Times New Roman" pitchFamily="18" charset="0"/>
                        <a:ea typeface="ＭＳ Ｐゴシック" pitchFamily="34" charset="-128"/>
                      </a:endParaRPr>
                    </a:p>
                  </a:txBody>
                  <a:tcPr marT="45700" marB="457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183D"/>
                        </a:buClr>
                        <a:buSzTx/>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ea typeface="ＭＳ Ｐゴシック" pitchFamily="34" charset="-128"/>
                        </a:rPr>
                        <a:t>X</a:t>
                      </a:r>
                    </a:p>
                  </a:txBody>
                  <a:tcPr marT="45700" marB="457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00">
                <a:tc>
                  <a:txBody>
                    <a:bodyPr/>
                    <a:lstStyle/>
                    <a:p>
                      <a:pPr marL="0" marR="0" lvl="0" indent="0" algn="l" defTabSz="914400" rtl="0" eaLnBrk="1" fontAlgn="base" latinLnBrk="0" hangingPunct="1">
                        <a:lnSpc>
                          <a:spcPct val="100000"/>
                        </a:lnSpc>
                        <a:spcBef>
                          <a:spcPct val="20000"/>
                        </a:spcBef>
                        <a:spcAft>
                          <a:spcPct val="0"/>
                        </a:spcAft>
                        <a:buClr>
                          <a:srgbClr val="00183D"/>
                        </a:buClr>
                        <a:buSzTx/>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ea typeface="ＭＳ Ｐゴシック" pitchFamily="34" charset="-128"/>
                        </a:rPr>
                        <a:t>Sale of principal residence</a:t>
                      </a:r>
                    </a:p>
                  </a:txBody>
                  <a:tcPr marT="45700" marB="457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183D"/>
                        </a:buClr>
                        <a:buSzTx/>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ea typeface="ＭＳ Ｐゴシック" pitchFamily="34" charset="-128"/>
                        </a:rPr>
                        <a:t>X*</a:t>
                      </a:r>
                    </a:p>
                  </a:txBody>
                  <a:tcPr marT="45700" marB="457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183D"/>
                        </a:buClr>
                        <a:buSzTx/>
                        <a:buFont typeface="Wingdings" pitchFamily="2" charset="2"/>
                        <a:buNone/>
                        <a:tabLst/>
                      </a:pPr>
                      <a:endParaRPr kumimoji="0" lang="en-US" sz="2000" b="0" i="0" u="none" strike="noStrike" cap="none" normalizeH="0" baseline="0" smtClean="0">
                        <a:ln>
                          <a:noFill/>
                        </a:ln>
                        <a:solidFill>
                          <a:schemeClr val="tx1"/>
                        </a:solidFill>
                        <a:effectLst/>
                        <a:latin typeface="Times New Roman" pitchFamily="18" charset="0"/>
                        <a:ea typeface="ＭＳ Ｐゴシック" pitchFamily="34" charset="-128"/>
                      </a:endParaRPr>
                    </a:p>
                  </a:txBody>
                  <a:tcPr marT="45700" marB="457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00">
                <a:tc>
                  <a:txBody>
                    <a:bodyPr/>
                    <a:lstStyle/>
                    <a:p>
                      <a:pPr marL="0" marR="0" lvl="0" indent="0" algn="l" defTabSz="914400" rtl="0" eaLnBrk="1" fontAlgn="base" latinLnBrk="0" hangingPunct="1">
                        <a:lnSpc>
                          <a:spcPct val="100000"/>
                        </a:lnSpc>
                        <a:spcBef>
                          <a:spcPct val="20000"/>
                        </a:spcBef>
                        <a:spcAft>
                          <a:spcPct val="0"/>
                        </a:spcAft>
                        <a:buClr>
                          <a:srgbClr val="00183D"/>
                        </a:buClr>
                        <a:buSzTx/>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ea typeface="ＭＳ Ｐゴシック" pitchFamily="34" charset="-128"/>
                        </a:rPr>
                        <a:t>Sale of vacation residence</a:t>
                      </a:r>
                    </a:p>
                  </a:txBody>
                  <a:tcPr marT="45700" marB="457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183D"/>
                        </a:buClr>
                        <a:buSzTx/>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ea typeface="ＭＳ Ｐゴシック" pitchFamily="34" charset="-128"/>
                        </a:rPr>
                        <a:t>X</a:t>
                      </a:r>
                    </a:p>
                  </a:txBody>
                  <a:tcPr marT="45700" marB="457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183D"/>
                        </a:buClr>
                        <a:buSzTx/>
                        <a:buFont typeface="Wingdings" pitchFamily="2" charset="2"/>
                        <a:buNone/>
                        <a:tabLst/>
                      </a:pPr>
                      <a:endParaRPr kumimoji="0" lang="en-US" sz="2000" b="0" i="0" u="none" strike="noStrike" cap="none" normalizeH="0" baseline="0" smtClean="0">
                        <a:ln>
                          <a:noFill/>
                        </a:ln>
                        <a:solidFill>
                          <a:schemeClr val="tx1"/>
                        </a:solidFill>
                        <a:effectLst/>
                        <a:latin typeface="Times New Roman" pitchFamily="18" charset="0"/>
                        <a:ea typeface="ＭＳ Ｐゴシック" pitchFamily="34" charset="-128"/>
                      </a:endParaRPr>
                    </a:p>
                  </a:txBody>
                  <a:tcPr marT="45700" marB="457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0999">
                <a:tc>
                  <a:txBody>
                    <a:bodyPr/>
                    <a:lstStyle/>
                    <a:p>
                      <a:pPr marL="0" marR="0" lvl="0" indent="0" algn="l" defTabSz="914400" rtl="0" eaLnBrk="1" fontAlgn="base" latinLnBrk="0" hangingPunct="1">
                        <a:lnSpc>
                          <a:spcPct val="100000"/>
                        </a:lnSpc>
                        <a:spcBef>
                          <a:spcPct val="20000"/>
                        </a:spcBef>
                        <a:spcAft>
                          <a:spcPct val="0"/>
                        </a:spcAft>
                        <a:buClr>
                          <a:srgbClr val="00183D"/>
                        </a:buClr>
                        <a:buSzTx/>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ea typeface="ＭＳ Ｐゴシック" pitchFamily="34" charset="-128"/>
                        </a:rPr>
                        <a:t>Life Insurance death benefits, loans and non-taxable distributions</a:t>
                      </a:r>
                    </a:p>
                  </a:txBody>
                  <a:tcPr marT="45700" marB="457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183D"/>
                        </a:buClr>
                        <a:buSzTx/>
                        <a:buFont typeface="Wingdings" pitchFamily="2" charset="2"/>
                        <a:buNone/>
                        <a:tabLst/>
                      </a:pPr>
                      <a:endParaRPr kumimoji="0" lang="en-US" sz="2000" b="0" i="0" u="none" strike="noStrike" cap="none" normalizeH="0" baseline="0" smtClean="0">
                        <a:ln>
                          <a:noFill/>
                        </a:ln>
                        <a:solidFill>
                          <a:schemeClr val="tx1"/>
                        </a:solidFill>
                        <a:effectLst/>
                        <a:latin typeface="Times New Roman" pitchFamily="18" charset="0"/>
                        <a:ea typeface="ＭＳ Ｐゴシック" pitchFamily="34" charset="-128"/>
                      </a:endParaRPr>
                    </a:p>
                  </a:txBody>
                  <a:tcPr marT="45700" marB="457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183D"/>
                        </a:buClr>
                        <a:buSzTx/>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ea typeface="ＭＳ Ｐゴシック" pitchFamily="34" charset="-128"/>
                        </a:rPr>
                        <a:t>X</a:t>
                      </a:r>
                    </a:p>
                  </a:txBody>
                  <a:tcPr marT="45700" marB="457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6434" name="Text Box 49"/>
          <p:cNvSpPr txBox="1">
            <a:spLocks noChangeArrowheads="1"/>
          </p:cNvSpPr>
          <p:nvPr/>
        </p:nvSpPr>
        <p:spPr bwMode="auto">
          <a:xfrm>
            <a:off x="1524000" y="5638800"/>
            <a:ext cx="5486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tLang="en-US" sz="1600"/>
              <a:t>* In excess of Exclusion amount ($250,000/$500,000)</a:t>
            </a:r>
          </a:p>
        </p:txBody>
      </p:sp>
    </p:spTree>
    <p:extLst>
      <p:ext uri="{BB962C8B-B14F-4D97-AF65-F5344CB8AC3E}">
        <p14:creationId xmlns:p14="http://schemas.microsoft.com/office/powerpoint/2010/main" val="2231709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MM_654">
  <a:themeElements>
    <a:clrScheme name="MM_654 1">
      <a:dk1>
        <a:srgbClr val="000000"/>
      </a:dk1>
      <a:lt1>
        <a:srgbClr val="FFFFFF"/>
      </a:lt1>
      <a:dk2>
        <a:srgbClr val="A83C0F"/>
      </a:dk2>
      <a:lt2>
        <a:srgbClr val="003C44"/>
      </a:lt2>
      <a:accent1>
        <a:srgbClr val="00183D"/>
      </a:accent1>
      <a:accent2>
        <a:srgbClr val="807C13"/>
      </a:accent2>
      <a:accent3>
        <a:srgbClr val="FFFFFF"/>
      </a:accent3>
      <a:accent4>
        <a:srgbClr val="000000"/>
      </a:accent4>
      <a:accent5>
        <a:srgbClr val="AAABAF"/>
      </a:accent5>
      <a:accent6>
        <a:srgbClr val="737010"/>
      </a:accent6>
      <a:hlink>
        <a:srgbClr val="A12830"/>
      </a:hlink>
      <a:folHlink>
        <a:srgbClr val="CB7D00"/>
      </a:folHlink>
    </a:clrScheme>
    <a:fontScheme name="MM_654">
      <a:majorFont>
        <a:latin typeface="Arial Narrow"/>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ea typeface="ＭＳ Ｐゴシック" pitchFamily="48" charset="-128"/>
          </a:defRPr>
        </a:defPPr>
      </a:lstStyle>
    </a:lnDef>
  </a:objectDefaults>
  <a:extraClrSchemeLst>
    <a:extraClrScheme>
      <a:clrScheme name="MM_654 1">
        <a:dk1>
          <a:srgbClr val="000000"/>
        </a:dk1>
        <a:lt1>
          <a:srgbClr val="FFFFFF"/>
        </a:lt1>
        <a:dk2>
          <a:srgbClr val="A83C0F"/>
        </a:dk2>
        <a:lt2>
          <a:srgbClr val="003C44"/>
        </a:lt2>
        <a:accent1>
          <a:srgbClr val="00183D"/>
        </a:accent1>
        <a:accent2>
          <a:srgbClr val="807C13"/>
        </a:accent2>
        <a:accent3>
          <a:srgbClr val="FFFFFF"/>
        </a:accent3>
        <a:accent4>
          <a:srgbClr val="000000"/>
        </a:accent4>
        <a:accent5>
          <a:srgbClr val="AAABAF"/>
        </a:accent5>
        <a:accent6>
          <a:srgbClr val="737010"/>
        </a:accent6>
        <a:hlink>
          <a:srgbClr val="A12830"/>
        </a:hlink>
        <a:folHlink>
          <a:srgbClr val="CB7D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 no line</Template>
  <TotalTime>9150</TotalTime>
  <Words>9226</Words>
  <Application>Microsoft Office PowerPoint</Application>
  <PresentationFormat>On-screen Show (4:3)</PresentationFormat>
  <Paragraphs>1029</Paragraphs>
  <Slides>61</Slides>
  <Notes>61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61</vt:i4>
      </vt:variant>
    </vt:vector>
  </HeadingPairs>
  <TitlesOfParts>
    <vt:vector size="63" baseType="lpstr">
      <vt:lpstr>MM_654</vt:lpstr>
      <vt:lpstr>Worksheet</vt:lpstr>
      <vt:lpstr>Estate Planning with Whole Life</vt:lpstr>
      <vt:lpstr>Disclaimer</vt:lpstr>
      <vt:lpstr>  </vt:lpstr>
      <vt:lpstr>Gifting and Estate Tax Basics – ATRA 2012</vt:lpstr>
      <vt:lpstr>2013 Federal Estate Tax, Gift Tax, and select rates</vt:lpstr>
      <vt:lpstr>PowerPoint Presentation</vt:lpstr>
      <vt:lpstr>Income Taxes – ATRA 2012</vt:lpstr>
      <vt:lpstr>Patient Protection and Affordable Care Act – 2013 Change</vt:lpstr>
      <vt:lpstr>Medicare Tax Expanded</vt:lpstr>
      <vt:lpstr>What’s Really Hot Right Now?:  “Fiscal Cliff” continues</vt:lpstr>
      <vt:lpstr>Income Taxes in 112th / 113th  Congress</vt:lpstr>
      <vt:lpstr>Select Tax Expenditures – “Cost” in Billions 2011-2015*</vt:lpstr>
      <vt:lpstr>Future Tax Reform: President’s Budget for Fiscal 2014</vt:lpstr>
      <vt:lpstr>2014 Planning Opportunities</vt:lpstr>
      <vt:lpstr>Planning for 3.8% Medicare Tax</vt:lpstr>
      <vt:lpstr>Estate and Gift Tax Issues</vt:lpstr>
      <vt:lpstr>2014 Planning Opportunities</vt:lpstr>
      <vt:lpstr>PowerPoint Presentation</vt:lpstr>
      <vt:lpstr>What’s Hot</vt:lpstr>
      <vt:lpstr>Trust Decanting</vt:lpstr>
      <vt:lpstr>Trust Decanting Statutes</vt:lpstr>
      <vt:lpstr>Analysis of Different Types of Life Policies in Irrevocable Trusts</vt:lpstr>
      <vt:lpstr>Analysis of Different Types of Life Policies in Irrevocable Trusts</vt:lpstr>
      <vt:lpstr>The Numbers – Illustrations assume</vt:lpstr>
      <vt:lpstr>Policy Cash Values* – Part I</vt:lpstr>
      <vt:lpstr>Policy Cash Values* – Part II</vt:lpstr>
      <vt:lpstr>The Numbers</vt:lpstr>
      <vt:lpstr>Policy Death Benefit IRR: Whole Life and Guaranteed UL Insurance</vt:lpstr>
      <vt:lpstr>Why Whole Life vs. Guaranteed UL Inside Trust? </vt:lpstr>
      <vt:lpstr>Why Whole Life vs. Guaranteed UL Inside Trust? </vt:lpstr>
      <vt:lpstr>Why Whole Life vs. Guaranteed UL Inside Trust? </vt:lpstr>
      <vt:lpstr>In Summary – The Importance of Cash Values in an ILIT</vt:lpstr>
      <vt:lpstr>Optional Design for Irrevocable Life Insurance Trusts</vt:lpstr>
      <vt:lpstr>Assumption for JSwl and JSul/g – Death Benefits and Cash Values</vt:lpstr>
      <vt:lpstr>Policy Values (both insureds are alive)* $12 million Initial Death Benefit</vt:lpstr>
      <vt:lpstr>Summary- Why cash value may matter in Estate Plans!</vt:lpstr>
      <vt:lpstr>What’s Hot</vt:lpstr>
      <vt:lpstr>The Grantor Trust Rules – A Hidden Planning Tool!</vt:lpstr>
      <vt:lpstr>The Grantor Trust Rules Continued</vt:lpstr>
      <vt:lpstr>Why are the Grantor Trust Rules So Important?</vt:lpstr>
      <vt:lpstr>Benefits of an Irrevocable Trust</vt:lpstr>
      <vt:lpstr>Benefits of an Irrevocable Trust – “Safety Valves”</vt:lpstr>
      <vt:lpstr>Assets Replaced by Grantor</vt:lpstr>
      <vt:lpstr>Grantor Trust: Example of Income Taxation</vt:lpstr>
      <vt:lpstr>PowerPoint Presentation</vt:lpstr>
      <vt:lpstr>PowerPoint Presentation</vt:lpstr>
      <vt:lpstr>PowerPoint Presentation</vt:lpstr>
      <vt:lpstr>PowerPoint Presentation</vt:lpstr>
      <vt:lpstr>PowerPoint Presentation</vt:lpstr>
      <vt:lpstr>PowerPoint Presentation</vt:lpstr>
      <vt:lpstr>Applicable Federal Rates – An Amazing Opportunity!</vt:lpstr>
      <vt:lpstr>PowerPoint Presentation</vt:lpstr>
      <vt:lpstr>Personal Loans to Fund Life Insurance</vt:lpstr>
      <vt:lpstr>Personal Loans to Fund Life Insurance Continued</vt:lpstr>
      <vt:lpstr>Personal Loans to Fund Life Insurance Continued</vt:lpstr>
      <vt:lpstr>Personal Loans to Fund Life Insurance Continued</vt:lpstr>
      <vt:lpstr>Personal Loans to Fund Life Insurance Continued</vt:lpstr>
      <vt:lpstr>Personal Loan to Fund Life Insurance Conclusion</vt:lpstr>
      <vt:lpstr>Personal Loan to Fund Life Insurance Conclusion</vt:lpstr>
      <vt:lpstr>PowerPoint Presentation</vt:lpstr>
      <vt:lpstr>PowerPoint Presentation</vt:lpstr>
    </vt:vector>
  </TitlesOfParts>
  <Company>MassMutual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Whole Life in Qualified Plans</dc:title>
  <dc:creator>MassMutual Corporate User</dc:creator>
  <cp:lastModifiedBy>H. Vince Synan</cp:lastModifiedBy>
  <cp:revision>438</cp:revision>
  <cp:lastPrinted>2014-04-07T15:56:45Z</cp:lastPrinted>
  <dcterms:created xsi:type="dcterms:W3CDTF">2010-05-11T13:02:20Z</dcterms:created>
  <dcterms:modified xsi:type="dcterms:W3CDTF">2014-04-07T15:56:50Z</dcterms:modified>
</cp:coreProperties>
</file>