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2" r:id="rId26"/>
    <p:sldId id="283" r:id="rId27"/>
    <p:sldId id="284" r:id="rId28"/>
    <p:sldId id="285" r:id="rId29"/>
    <p:sldId id="286" r:id="rId30"/>
    <p:sldId id="287" r:id="rId31"/>
    <p:sldId id="288" r:id="rId32"/>
    <p:sldId id="289" r:id="rId33"/>
    <p:sldId id="280" r:id="rId34"/>
    <p:sldId id="28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B28B08-4FF2-4B5C-B574-1F60B2F66D58}" type="datetimeFigureOut">
              <a:rPr lang="en-US" smtClean="0"/>
              <a:t>3/10/2014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B6124-AF38-4942-B0B9-B86421F9CDA7}" type="slidenum">
              <a:rPr lang="en-US" smtClean="0"/>
              <a:t>‹#›</a:t>
            </a:fld>
            <a:endParaRPr lang="en-US"/>
          </a:p>
        </p:txBody>
      </p:sp>
    </p:spTree>
    <p:extLst>
      <p:ext uri="{BB962C8B-B14F-4D97-AF65-F5344CB8AC3E}">
        <p14:creationId xmlns:p14="http://schemas.microsoft.com/office/powerpoint/2010/main" val="1712224224"/>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28B08-4FF2-4B5C-B574-1F60B2F66D58}" type="datetimeFigureOut">
              <a:rPr lang="en-US" smtClean="0"/>
              <a:t>3/10/2014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B6124-AF38-4942-B0B9-B86421F9CDA7}" type="slidenum">
              <a:rPr lang="en-US" smtClean="0"/>
              <a:t>‹#›</a:t>
            </a:fld>
            <a:endParaRPr lang="en-US"/>
          </a:p>
        </p:txBody>
      </p:sp>
    </p:spTree>
    <p:extLst>
      <p:ext uri="{BB962C8B-B14F-4D97-AF65-F5344CB8AC3E}">
        <p14:creationId xmlns:p14="http://schemas.microsoft.com/office/powerpoint/2010/main" val="3018156388"/>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28B08-4FF2-4B5C-B574-1F60B2F66D58}" type="datetimeFigureOut">
              <a:rPr lang="en-US" smtClean="0"/>
              <a:t>3/10/2014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B6124-AF38-4942-B0B9-B86421F9CDA7}" type="slidenum">
              <a:rPr lang="en-US" smtClean="0"/>
              <a:t>‹#›</a:t>
            </a:fld>
            <a:endParaRPr lang="en-US"/>
          </a:p>
        </p:txBody>
      </p:sp>
    </p:spTree>
    <p:extLst>
      <p:ext uri="{BB962C8B-B14F-4D97-AF65-F5344CB8AC3E}">
        <p14:creationId xmlns:p14="http://schemas.microsoft.com/office/powerpoint/2010/main" val="4157519215"/>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28B08-4FF2-4B5C-B574-1F60B2F66D58}" type="datetimeFigureOut">
              <a:rPr lang="en-US" smtClean="0"/>
              <a:t>3/10/2014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B6124-AF38-4942-B0B9-B86421F9CDA7}" type="slidenum">
              <a:rPr lang="en-US" smtClean="0"/>
              <a:t>‹#›</a:t>
            </a:fld>
            <a:endParaRPr lang="en-US"/>
          </a:p>
        </p:txBody>
      </p:sp>
    </p:spTree>
    <p:extLst>
      <p:ext uri="{BB962C8B-B14F-4D97-AF65-F5344CB8AC3E}">
        <p14:creationId xmlns:p14="http://schemas.microsoft.com/office/powerpoint/2010/main" val="668484051"/>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B28B08-4FF2-4B5C-B574-1F60B2F66D58}" type="datetimeFigureOut">
              <a:rPr lang="en-US" smtClean="0"/>
              <a:t>3/10/2014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B6124-AF38-4942-B0B9-B86421F9CDA7}" type="slidenum">
              <a:rPr lang="en-US" smtClean="0"/>
              <a:t>‹#›</a:t>
            </a:fld>
            <a:endParaRPr lang="en-US"/>
          </a:p>
        </p:txBody>
      </p:sp>
    </p:spTree>
    <p:extLst>
      <p:ext uri="{BB962C8B-B14F-4D97-AF65-F5344CB8AC3E}">
        <p14:creationId xmlns:p14="http://schemas.microsoft.com/office/powerpoint/2010/main" val="3525735475"/>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B28B08-4FF2-4B5C-B574-1F60B2F66D58}" type="datetimeFigureOut">
              <a:rPr lang="en-US" smtClean="0"/>
              <a:t>3/10/2014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B6124-AF38-4942-B0B9-B86421F9CDA7}" type="slidenum">
              <a:rPr lang="en-US" smtClean="0"/>
              <a:t>‹#›</a:t>
            </a:fld>
            <a:endParaRPr lang="en-US"/>
          </a:p>
        </p:txBody>
      </p:sp>
    </p:spTree>
    <p:extLst>
      <p:ext uri="{BB962C8B-B14F-4D97-AF65-F5344CB8AC3E}">
        <p14:creationId xmlns:p14="http://schemas.microsoft.com/office/powerpoint/2010/main" val="965603251"/>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B28B08-4FF2-4B5C-B574-1F60B2F66D58}" type="datetimeFigureOut">
              <a:rPr lang="en-US" smtClean="0"/>
              <a:t>3/10/2014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9B6124-AF38-4942-B0B9-B86421F9CDA7}" type="slidenum">
              <a:rPr lang="en-US" smtClean="0"/>
              <a:t>‹#›</a:t>
            </a:fld>
            <a:endParaRPr lang="en-US"/>
          </a:p>
        </p:txBody>
      </p:sp>
    </p:spTree>
    <p:extLst>
      <p:ext uri="{BB962C8B-B14F-4D97-AF65-F5344CB8AC3E}">
        <p14:creationId xmlns:p14="http://schemas.microsoft.com/office/powerpoint/2010/main" val="2483415366"/>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B28B08-4FF2-4B5C-B574-1F60B2F66D58}" type="datetimeFigureOut">
              <a:rPr lang="en-US" smtClean="0"/>
              <a:t>3/10/2014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9B6124-AF38-4942-B0B9-B86421F9CDA7}" type="slidenum">
              <a:rPr lang="en-US" smtClean="0"/>
              <a:t>‹#›</a:t>
            </a:fld>
            <a:endParaRPr lang="en-US"/>
          </a:p>
        </p:txBody>
      </p:sp>
    </p:spTree>
    <p:extLst>
      <p:ext uri="{BB962C8B-B14F-4D97-AF65-F5344CB8AC3E}">
        <p14:creationId xmlns:p14="http://schemas.microsoft.com/office/powerpoint/2010/main" val="3464025724"/>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B28B08-4FF2-4B5C-B574-1F60B2F66D58}" type="datetimeFigureOut">
              <a:rPr lang="en-US" smtClean="0"/>
              <a:t>3/10/2014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9B6124-AF38-4942-B0B9-B86421F9CDA7}" type="slidenum">
              <a:rPr lang="en-US" smtClean="0"/>
              <a:t>‹#›</a:t>
            </a:fld>
            <a:endParaRPr lang="en-US"/>
          </a:p>
        </p:txBody>
      </p:sp>
    </p:spTree>
    <p:extLst>
      <p:ext uri="{BB962C8B-B14F-4D97-AF65-F5344CB8AC3E}">
        <p14:creationId xmlns:p14="http://schemas.microsoft.com/office/powerpoint/2010/main" val="370194158"/>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B28B08-4FF2-4B5C-B574-1F60B2F66D58}" type="datetimeFigureOut">
              <a:rPr lang="en-US" smtClean="0"/>
              <a:t>3/10/2014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B6124-AF38-4942-B0B9-B86421F9CDA7}" type="slidenum">
              <a:rPr lang="en-US" smtClean="0"/>
              <a:t>‹#›</a:t>
            </a:fld>
            <a:endParaRPr lang="en-US"/>
          </a:p>
        </p:txBody>
      </p:sp>
    </p:spTree>
    <p:extLst>
      <p:ext uri="{BB962C8B-B14F-4D97-AF65-F5344CB8AC3E}">
        <p14:creationId xmlns:p14="http://schemas.microsoft.com/office/powerpoint/2010/main" val="1162344525"/>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B28B08-4FF2-4B5C-B574-1F60B2F66D58}" type="datetimeFigureOut">
              <a:rPr lang="en-US" smtClean="0"/>
              <a:t>3/10/2014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B6124-AF38-4942-B0B9-B86421F9CDA7}" type="slidenum">
              <a:rPr lang="en-US" smtClean="0"/>
              <a:t>‹#›</a:t>
            </a:fld>
            <a:endParaRPr lang="en-US"/>
          </a:p>
        </p:txBody>
      </p:sp>
    </p:spTree>
    <p:extLst>
      <p:ext uri="{BB962C8B-B14F-4D97-AF65-F5344CB8AC3E}">
        <p14:creationId xmlns:p14="http://schemas.microsoft.com/office/powerpoint/2010/main" val="3338723846"/>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B28B08-4FF2-4B5C-B574-1F60B2F66D58}" type="datetimeFigureOut">
              <a:rPr lang="en-US" smtClean="0"/>
              <a:t>3/10/2014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9B6124-AF38-4942-B0B9-B86421F9CDA7}" type="slidenum">
              <a:rPr lang="en-US" smtClean="0"/>
              <a:t>‹#›</a:t>
            </a:fld>
            <a:endParaRPr lang="en-US"/>
          </a:p>
        </p:txBody>
      </p:sp>
    </p:spTree>
    <p:extLst>
      <p:ext uri="{BB962C8B-B14F-4D97-AF65-F5344CB8AC3E}">
        <p14:creationId xmlns:p14="http://schemas.microsoft.com/office/powerpoint/2010/main" val="1351150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250"/>
    </mc:Choice>
    <mc:Fallback>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1272574"/>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1165520"/>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1143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666653" y="319584"/>
            <a:ext cx="1792493" cy="1792493"/>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6647" y="319584"/>
            <a:ext cx="1752600" cy="1831368"/>
          </a:xfrm>
          <a:prstGeom prst="rect">
            <a:avLst/>
          </a:prstGeom>
        </p:spPr>
      </p:pic>
      <p:sp>
        <p:nvSpPr>
          <p:cNvPr id="2" name="Title 1"/>
          <p:cNvSpPr>
            <a:spLocks noGrp="1"/>
          </p:cNvSpPr>
          <p:nvPr>
            <p:ph type="ctrTitle"/>
          </p:nvPr>
        </p:nvSpPr>
        <p:spPr>
          <a:effectLst>
            <a:outerShdw blurRad="50800" dist="38100" dir="2700000" algn="tl" rotWithShape="0">
              <a:prstClr val="black">
                <a:alpha val="40000"/>
              </a:prstClr>
            </a:outerShdw>
          </a:effectLst>
        </p:spPr>
        <p:txBody>
          <a:bodyPr>
            <a:normAutofit/>
          </a:bodyPr>
          <a:lstStyle/>
          <a:p>
            <a:r>
              <a:rPr lang="en-US" sz="3600" b="1" cap="small" dirty="0" smtClean="0">
                <a:solidFill>
                  <a:schemeClr val="accent1">
                    <a:lumMod val="75000"/>
                  </a:schemeClr>
                </a:solidFill>
              </a:rPr>
              <a:t>Valuation of the Family LLC and Family Limited Partnership</a:t>
            </a:r>
            <a:endParaRPr lang="en-US" sz="3600" b="1" cap="small" dirty="0">
              <a:solidFill>
                <a:schemeClr val="accent1">
                  <a:lumMod val="75000"/>
                </a:schemeClr>
              </a:solidFill>
            </a:endParaRPr>
          </a:p>
        </p:txBody>
      </p:sp>
      <p:sp>
        <p:nvSpPr>
          <p:cNvPr id="3" name="Subtitle 2"/>
          <p:cNvSpPr>
            <a:spLocks noGrp="1"/>
          </p:cNvSpPr>
          <p:nvPr>
            <p:ph type="subTitle" idx="1"/>
          </p:nvPr>
        </p:nvSpPr>
        <p:spPr/>
        <p:txBody>
          <a:bodyPr>
            <a:noAutofit/>
          </a:bodyPr>
          <a:lstStyle/>
          <a:p>
            <a:r>
              <a:rPr lang="en-US" sz="1600" b="1" dirty="0">
                <a:solidFill>
                  <a:schemeClr val="tx1"/>
                </a:solidFill>
              </a:rPr>
              <a:t>Jeremy C. Jennings, CPA/ABV</a:t>
            </a:r>
            <a:r>
              <a:rPr lang="en-US" sz="1600" dirty="0"/>
              <a:t/>
            </a:r>
            <a:br>
              <a:rPr lang="en-US" sz="1600" dirty="0"/>
            </a:br>
            <a:r>
              <a:rPr lang="en-US" sz="1600" dirty="0">
                <a:solidFill>
                  <a:schemeClr val="tx1"/>
                </a:solidFill>
              </a:rPr>
              <a:t>Senior Manager</a:t>
            </a:r>
            <a:br>
              <a:rPr lang="en-US" sz="1600" dirty="0">
                <a:solidFill>
                  <a:schemeClr val="tx1"/>
                </a:solidFill>
              </a:rPr>
            </a:br>
            <a:r>
              <a:rPr lang="en-US" sz="1600" dirty="0">
                <a:solidFill>
                  <a:schemeClr val="tx1"/>
                </a:solidFill>
              </a:rPr>
              <a:t>Management Advisory Services</a:t>
            </a:r>
            <a:br>
              <a:rPr lang="en-US" sz="1600" dirty="0">
                <a:solidFill>
                  <a:schemeClr val="tx1"/>
                </a:solidFill>
              </a:rPr>
            </a:br>
            <a:r>
              <a:rPr lang="en-US" sz="1600" b="1" dirty="0">
                <a:solidFill>
                  <a:schemeClr val="accent1">
                    <a:lumMod val="75000"/>
                  </a:schemeClr>
                </a:solidFill>
              </a:rPr>
              <a:t>Sartain </a:t>
            </a:r>
            <a:r>
              <a:rPr lang="en-US" sz="1600" b="1" dirty="0" err="1">
                <a:solidFill>
                  <a:schemeClr val="accent1">
                    <a:lumMod val="75000"/>
                  </a:schemeClr>
                </a:solidFill>
              </a:rPr>
              <a:t>Fischbein</a:t>
            </a:r>
            <a:r>
              <a:rPr lang="en-US" sz="1600" b="1" dirty="0">
                <a:solidFill>
                  <a:schemeClr val="accent1">
                    <a:lumMod val="75000"/>
                  </a:schemeClr>
                </a:solidFill>
              </a:rPr>
              <a:t> + Co.</a:t>
            </a:r>
            <a:br>
              <a:rPr lang="en-US" sz="1600" b="1" dirty="0">
                <a:solidFill>
                  <a:schemeClr val="accent1">
                    <a:lumMod val="75000"/>
                  </a:schemeClr>
                </a:solidFill>
              </a:rPr>
            </a:br>
            <a:r>
              <a:rPr lang="en-US" sz="1600" dirty="0">
                <a:solidFill>
                  <a:schemeClr val="tx1"/>
                </a:solidFill>
              </a:rPr>
              <a:t>3010 S. Harvard Avenue, Suite 400</a:t>
            </a:r>
            <a:br>
              <a:rPr lang="en-US" sz="1600" dirty="0">
                <a:solidFill>
                  <a:schemeClr val="tx1"/>
                </a:solidFill>
              </a:rPr>
            </a:br>
            <a:r>
              <a:rPr lang="en-US" sz="1600" dirty="0">
                <a:solidFill>
                  <a:schemeClr val="tx1"/>
                </a:solidFill>
              </a:rPr>
              <a:t>Tulsa, OK 74114</a:t>
            </a:r>
            <a:br>
              <a:rPr lang="en-US" sz="1600" dirty="0">
                <a:solidFill>
                  <a:schemeClr val="tx1"/>
                </a:solidFill>
              </a:rPr>
            </a:br>
            <a:r>
              <a:rPr lang="en-US" sz="1600" dirty="0">
                <a:solidFill>
                  <a:schemeClr val="tx1"/>
                </a:solidFill>
              </a:rPr>
              <a:t>Phone: 918.749.6601</a:t>
            </a:r>
            <a:r>
              <a:rPr lang="en-US" sz="1600" dirty="0"/>
              <a:t/>
            </a:r>
            <a:br>
              <a:rPr lang="en-US" sz="1600" dirty="0"/>
            </a:br>
            <a:r>
              <a:rPr lang="en-US" sz="1600" b="1" dirty="0">
                <a:solidFill>
                  <a:schemeClr val="accent1">
                    <a:lumMod val="75000"/>
                  </a:schemeClr>
                </a:solidFill>
              </a:rPr>
              <a:t>www.sfandco.com</a:t>
            </a:r>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1225362"/>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Income Approach</a:t>
            </a:r>
            <a:endParaRPr lang="en-US" sz="3600" b="1" cap="small" dirty="0">
              <a:solidFill>
                <a:schemeClr val="accent1">
                  <a:lumMod val="75000"/>
                </a:schemeClr>
              </a:solidFill>
            </a:endParaRPr>
          </a:p>
        </p:txBody>
      </p:sp>
      <p:sp>
        <p:nvSpPr>
          <p:cNvPr id="17" name="TextBox 16"/>
          <p:cNvSpPr txBox="1"/>
          <p:nvPr/>
        </p:nvSpPr>
        <p:spPr>
          <a:xfrm>
            <a:off x="1449026" y="2514600"/>
            <a:ext cx="6247456" cy="2544286"/>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Based on a fundamental financial theory that value is based on the present value of the expected future benefits of an investment.  The future benefits of owning an interest in a FLLC/FLP may be derived from:</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The distribution of net cash flow generated from the entity’s assets and/or</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The sale of the entity’s assets at a future date</a:t>
            </a:r>
          </a:p>
          <a:p>
            <a:pPr marL="742950" lvl="1" indent="-285750" algn="just">
              <a:spcAft>
                <a:spcPts val="800"/>
              </a:spcAft>
              <a:buFont typeface="Arial" panose="020B0604020202020204" pitchFamily="34" charset="0"/>
              <a:buChar char="•"/>
            </a:pPr>
            <a:endParaRPr lang="en-US" sz="1600" dirty="0" smtClean="0"/>
          </a:p>
        </p:txBody>
      </p:sp>
    </p:spTree>
    <p:extLst>
      <p:ext uri="{BB962C8B-B14F-4D97-AF65-F5344CB8AC3E}">
        <p14:creationId xmlns:p14="http://schemas.microsoft.com/office/powerpoint/2010/main" val="293948147"/>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Income Approach</a:t>
            </a:r>
            <a:endParaRPr lang="en-US" sz="3600" b="1" cap="small" dirty="0">
              <a:solidFill>
                <a:schemeClr val="accent1">
                  <a:lumMod val="75000"/>
                </a:schemeClr>
              </a:solidFill>
            </a:endParaRPr>
          </a:p>
        </p:txBody>
      </p:sp>
      <p:sp>
        <p:nvSpPr>
          <p:cNvPr id="17" name="TextBox 16"/>
          <p:cNvSpPr txBox="1"/>
          <p:nvPr/>
        </p:nvSpPr>
        <p:spPr>
          <a:xfrm>
            <a:off x="1449026" y="2076750"/>
            <a:ext cx="6247456" cy="1395254"/>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Developing a discount rate or required rate of return is an integral step in the Income Approach</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Risk/Reward relationship</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Rate of return increases as the risk of the investment increases</a:t>
            </a:r>
          </a:p>
        </p:txBody>
      </p:sp>
      <p:graphicFrame>
        <p:nvGraphicFramePr>
          <p:cNvPr id="2" name="Table 1"/>
          <p:cNvGraphicFramePr>
            <a:graphicFrameLocks noGrp="1"/>
          </p:cNvGraphicFramePr>
          <p:nvPr>
            <p:extLst>
              <p:ext uri="{D42A27DB-BD31-4B8C-83A1-F6EECF244321}">
                <p14:modId xmlns:p14="http://schemas.microsoft.com/office/powerpoint/2010/main" val="1406120694"/>
              </p:ext>
            </p:extLst>
          </p:nvPr>
        </p:nvGraphicFramePr>
        <p:xfrm>
          <a:off x="2362200" y="3622821"/>
          <a:ext cx="4419600" cy="2159000"/>
        </p:xfrm>
        <a:graphic>
          <a:graphicData uri="http://schemas.openxmlformats.org/drawingml/2006/table">
            <a:tbl>
              <a:tblPr bandRow="1">
                <a:tableStyleId>{5C22544A-7EE6-4342-B048-85BDC9FD1C3A}</a:tableStyleId>
              </a:tblPr>
              <a:tblGrid>
                <a:gridCol w="2667000"/>
                <a:gridCol w="685800"/>
                <a:gridCol w="381000"/>
                <a:gridCol w="304800"/>
                <a:gridCol w="381000"/>
              </a:tblGrid>
              <a:tr h="370840">
                <a:tc>
                  <a:txBody>
                    <a:bodyPr/>
                    <a:lstStyle/>
                    <a:p>
                      <a:r>
                        <a:rPr lang="en-US" sz="1400" dirty="0" smtClean="0"/>
                        <a:t>Small Company Stock</a:t>
                      </a:r>
                      <a:endParaRPr lang="en-US" sz="1400" dirty="0"/>
                    </a:p>
                  </a:txBody>
                  <a:tcPr>
                    <a:noFill/>
                  </a:tcPr>
                </a:tc>
                <a:tc>
                  <a:txBody>
                    <a:bodyPr/>
                    <a:lstStyle/>
                    <a:p>
                      <a:r>
                        <a:rPr lang="en-US" sz="1400" dirty="0" smtClean="0"/>
                        <a:t>16.7%</a:t>
                      </a:r>
                      <a:endParaRPr lang="en-US" sz="1400" dirty="0"/>
                    </a:p>
                  </a:txBody>
                  <a:tcPr>
                    <a:noFill/>
                  </a:tcPr>
                </a:tc>
                <a:tc rowSpan="6">
                  <a:txBody>
                    <a:bodyPr/>
                    <a:lstStyle/>
                    <a:p>
                      <a:pPr algn="ctr"/>
                      <a:r>
                        <a:rPr lang="en-US" sz="1400" dirty="0" smtClean="0"/>
                        <a:t>Risk</a:t>
                      </a:r>
                      <a:endParaRPr lang="en-US" sz="1400" dirty="0"/>
                    </a:p>
                  </a:txBody>
                  <a:tcPr vert="wordArtVert">
                    <a:noFill/>
                  </a:tcPr>
                </a:tc>
                <a:tc rowSpan="6">
                  <a:txBody>
                    <a:bodyPr/>
                    <a:lstStyle/>
                    <a:p>
                      <a:endParaRPr lang="en-US" sz="1400" dirty="0"/>
                    </a:p>
                  </a:txBody>
                  <a:tcPr>
                    <a:noFill/>
                  </a:tcPr>
                </a:tc>
                <a:tc rowSpan="6">
                  <a:txBody>
                    <a:bodyPr/>
                    <a:lstStyle/>
                    <a:p>
                      <a:pPr algn="ctr"/>
                      <a:r>
                        <a:rPr lang="en-US" sz="1400" dirty="0" smtClean="0"/>
                        <a:t>Return</a:t>
                      </a:r>
                      <a:endParaRPr lang="en-US" sz="1400" dirty="0"/>
                    </a:p>
                  </a:txBody>
                  <a:tcPr vert="wordArtVert">
                    <a:noFill/>
                  </a:tcPr>
                </a:tc>
              </a:tr>
              <a:tr h="370840">
                <a:tc>
                  <a:txBody>
                    <a:bodyPr/>
                    <a:lstStyle/>
                    <a:p>
                      <a:r>
                        <a:rPr lang="en-US" sz="1400" dirty="0" smtClean="0"/>
                        <a:t>Real</a:t>
                      </a:r>
                      <a:r>
                        <a:rPr lang="en-US" sz="1400" baseline="0" dirty="0" smtClean="0"/>
                        <a:t> Estate Investment Trusts</a:t>
                      </a:r>
                      <a:endParaRPr lang="en-US" sz="1400" dirty="0"/>
                    </a:p>
                  </a:txBody>
                  <a:tcPr>
                    <a:noFill/>
                  </a:tcPr>
                </a:tc>
                <a:tc>
                  <a:txBody>
                    <a:bodyPr/>
                    <a:lstStyle/>
                    <a:p>
                      <a:r>
                        <a:rPr lang="en-US" sz="1400" dirty="0" smtClean="0"/>
                        <a:t>13.7%</a:t>
                      </a:r>
                      <a:endParaRPr lang="en-US" sz="1400" dirty="0"/>
                    </a:p>
                  </a:txBody>
                  <a:tcPr>
                    <a:noFill/>
                  </a:tcPr>
                </a:tc>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r>
              <a:tr h="274320">
                <a:tc>
                  <a:txBody>
                    <a:bodyPr/>
                    <a:lstStyle/>
                    <a:p>
                      <a:r>
                        <a:rPr lang="en-US" sz="1400" dirty="0" smtClean="0"/>
                        <a:t>Large</a:t>
                      </a:r>
                      <a:r>
                        <a:rPr lang="en-US" sz="1400" baseline="0" dirty="0" smtClean="0"/>
                        <a:t> Company Stocks</a:t>
                      </a:r>
                      <a:endParaRPr lang="en-US" sz="1400" dirty="0"/>
                    </a:p>
                  </a:txBody>
                  <a:tcPr>
                    <a:noFill/>
                  </a:tcPr>
                </a:tc>
                <a:tc>
                  <a:txBody>
                    <a:bodyPr/>
                    <a:lstStyle/>
                    <a:p>
                      <a:r>
                        <a:rPr lang="en-US" sz="1400" dirty="0" smtClean="0"/>
                        <a:t>11.9%</a:t>
                      </a:r>
                      <a:endParaRPr lang="en-US" sz="1400" dirty="0"/>
                    </a:p>
                  </a:txBody>
                  <a:tcPr>
                    <a:noFill/>
                  </a:tcPr>
                </a:tc>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r>
              <a:tr h="370840">
                <a:tc>
                  <a:txBody>
                    <a:bodyPr/>
                    <a:lstStyle/>
                    <a:p>
                      <a:r>
                        <a:rPr lang="en-US" sz="1400" dirty="0" smtClean="0"/>
                        <a:t>Long-Term Corporate</a:t>
                      </a:r>
                      <a:r>
                        <a:rPr lang="en-US" sz="1400" baseline="0" dirty="0" smtClean="0"/>
                        <a:t> Bonds</a:t>
                      </a:r>
                      <a:endParaRPr lang="en-US" sz="1400" dirty="0"/>
                    </a:p>
                  </a:txBody>
                  <a:tcPr>
                    <a:noFill/>
                  </a:tcPr>
                </a:tc>
                <a:tc>
                  <a:txBody>
                    <a:bodyPr/>
                    <a:lstStyle/>
                    <a:p>
                      <a:r>
                        <a:rPr lang="en-US" sz="1400" dirty="0" smtClean="0"/>
                        <a:t>6.2%</a:t>
                      </a:r>
                      <a:endParaRPr lang="en-US" sz="1400" dirty="0"/>
                    </a:p>
                  </a:txBody>
                  <a:tcPr>
                    <a:noFill/>
                  </a:tcPr>
                </a:tc>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r>
              <a:tr h="370840">
                <a:tc>
                  <a:txBody>
                    <a:bodyPr/>
                    <a:lstStyle/>
                    <a:p>
                      <a:r>
                        <a:rPr lang="en-US" sz="1400" dirty="0" smtClean="0"/>
                        <a:t>Long-Term</a:t>
                      </a:r>
                      <a:r>
                        <a:rPr lang="en-US" sz="1400" baseline="0" dirty="0" smtClean="0"/>
                        <a:t> Government Bonds</a:t>
                      </a:r>
                      <a:endParaRPr lang="en-US" sz="1400" dirty="0"/>
                    </a:p>
                  </a:txBody>
                  <a:tcPr>
                    <a:noFill/>
                  </a:tcPr>
                </a:tc>
                <a:tc>
                  <a:txBody>
                    <a:bodyPr/>
                    <a:lstStyle/>
                    <a:p>
                      <a:r>
                        <a:rPr lang="en-US" sz="1400" dirty="0" smtClean="0"/>
                        <a:t>5.9%</a:t>
                      </a:r>
                      <a:endParaRPr lang="en-US" sz="1400" dirty="0"/>
                    </a:p>
                  </a:txBody>
                  <a:tcPr>
                    <a:noFill/>
                  </a:tcPr>
                </a:tc>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r>
              <a:tr h="370840">
                <a:tc>
                  <a:txBody>
                    <a:bodyPr/>
                    <a:lstStyle/>
                    <a:p>
                      <a:r>
                        <a:rPr lang="en-US" sz="1400" dirty="0" smtClean="0"/>
                        <a:t>U.S. Treasury Bills</a:t>
                      </a:r>
                      <a:endParaRPr lang="en-US" sz="1400" dirty="0"/>
                    </a:p>
                  </a:txBody>
                  <a:tcPr>
                    <a:noFill/>
                  </a:tcPr>
                </a:tc>
                <a:tc>
                  <a:txBody>
                    <a:bodyPr/>
                    <a:lstStyle/>
                    <a:p>
                      <a:r>
                        <a:rPr lang="en-US" sz="1400" dirty="0" smtClean="0"/>
                        <a:t>3.7%</a:t>
                      </a:r>
                      <a:endParaRPr lang="en-US" sz="1400" dirty="0"/>
                    </a:p>
                  </a:txBody>
                  <a:tcPr>
                    <a:noFill/>
                  </a:tcPr>
                </a:tc>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r>
            </a:tbl>
          </a:graphicData>
        </a:graphic>
      </p:graphicFrame>
      <p:cxnSp>
        <p:nvCxnSpPr>
          <p:cNvPr id="8" name="Straight Arrow Connector 7"/>
          <p:cNvCxnSpPr/>
          <p:nvPr/>
        </p:nvCxnSpPr>
        <p:spPr>
          <a:xfrm flipV="1">
            <a:off x="6248400" y="3859041"/>
            <a:ext cx="0" cy="17526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5537368"/>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Income Approach</a:t>
            </a:r>
            <a:endParaRPr lang="en-US" sz="3600" b="1" cap="small" dirty="0">
              <a:solidFill>
                <a:schemeClr val="accent1">
                  <a:lumMod val="75000"/>
                </a:schemeClr>
              </a:solidFill>
            </a:endParaRPr>
          </a:p>
        </p:txBody>
      </p:sp>
      <p:sp>
        <p:nvSpPr>
          <p:cNvPr id="17" name="TextBox 16"/>
          <p:cNvSpPr txBox="1"/>
          <p:nvPr/>
        </p:nvSpPr>
        <p:spPr>
          <a:xfrm>
            <a:off x="1449026" y="2076750"/>
            <a:ext cx="6247456" cy="2410916"/>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Marketable Securities</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Empirical data for rates of return</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Ibbotson Associates’ Stocks, Bonds, Bills, and Inflation Yearbook (SBBI)</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Current rates</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Increase in required rate of return for non-controlling interest</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Weighted average return</a:t>
            </a:r>
          </a:p>
        </p:txBody>
      </p:sp>
    </p:spTree>
    <p:extLst>
      <p:ext uri="{BB962C8B-B14F-4D97-AF65-F5344CB8AC3E}">
        <p14:creationId xmlns:p14="http://schemas.microsoft.com/office/powerpoint/2010/main" val="1493274801"/>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Income Approach</a:t>
            </a:r>
            <a:endParaRPr lang="en-US" sz="3600" b="1" cap="small" dirty="0">
              <a:solidFill>
                <a:schemeClr val="accent1">
                  <a:lumMod val="75000"/>
                </a:schemeClr>
              </a:solidFill>
            </a:endParaRPr>
          </a:p>
        </p:txBody>
      </p:sp>
      <p:sp>
        <p:nvSpPr>
          <p:cNvPr id="17" name="TextBox 16"/>
          <p:cNvSpPr txBox="1"/>
          <p:nvPr/>
        </p:nvSpPr>
        <p:spPr>
          <a:xfrm>
            <a:off x="1449026" y="2076750"/>
            <a:ext cx="6247456" cy="3149580"/>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Real Estate</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Empirical data for rates of return</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Average rates of return for Real Estate Investment Trusts</a:t>
            </a:r>
          </a:p>
          <a:p>
            <a:pPr marL="1657350" lvl="3" indent="-285750" algn="just">
              <a:spcAft>
                <a:spcPts val="800"/>
              </a:spcAft>
              <a:buClr>
                <a:schemeClr val="accent1">
                  <a:lumMod val="75000"/>
                </a:schemeClr>
              </a:buClr>
              <a:buFont typeface="Arial" panose="020B0604020202020204" pitchFamily="34" charset="0"/>
              <a:buChar char="•"/>
            </a:pPr>
            <a:r>
              <a:rPr lang="en-US" sz="1600" b="1" dirty="0" smtClean="0"/>
              <a:t>National Association of Real Estate Investment Trusts</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Historical rates of return on Publicly-Held Limited Partnerships</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Increase in required rate of return for interest in FLLC/FLP due to various factors including diversification, depth in management, investor scrutiny, distribution requirements, etc.</a:t>
            </a:r>
          </a:p>
        </p:txBody>
      </p:sp>
    </p:spTree>
    <p:extLst>
      <p:ext uri="{BB962C8B-B14F-4D97-AF65-F5344CB8AC3E}">
        <p14:creationId xmlns:p14="http://schemas.microsoft.com/office/powerpoint/2010/main" val="3989607266"/>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Income Approach</a:t>
            </a:r>
            <a:endParaRPr lang="en-US" sz="3600" b="1" cap="small" dirty="0">
              <a:solidFill>
                <a:schemeClr val="accent1">
                  <a:lumMod val="75000"/>
                </a:schemeClr>
              </a:solidFill>
            </a:endParaRPr>
          </a:p>
        </p:txBody>
      </p:sp>
      <p:sp>
        <p:nvSpPr>
          <p:cNvPr id="17" name="TextBox 16"/>
          <p:cNvSpPr txBox="1"/>
          <p:nvPr/>
        </p:nvSpPr>
        <p:spPr>
          <a:xfrm>
            <a:off x="1449026" y="2076750"/>
            <a:ext cx="6247456" cy="2513509"/>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Real Estate</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Publicly-Held Limited Partnerships</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Partnership Profiles Rate of Return Study</a:t>
            </a:r>
          </a:p>
          <a:p>
            <a:pPr marL="1657350" lvl="3" indent="-285750" algn="just">
              <a:spcAft>
                <a:spcPts val="800"/>
              </a:spcAft>
              <a:buClr>
                <a:schemeClr val="accent1">
                  <a:lumMod val="75000"/>
                </a:schemeClr>
              </a:buClr>
              <a:buFont typeface="Arial" panose="020B0604020202020204" pitchFamily="34" charset="0"/>
              <a:buChar char="•"/>
            </a:pPr>
            <a:r>
              <a:rPr lang="en-US" sz="1600" b="1" dirty="0" smtClean="0"/>
              <a:t>Distributing</a:t>
            </a:r>
          </a:p>
          <a:p>
            <a:pPr marL="1657350" lvl="3" indent="-285750" algn="just">
              <a:spcAft>
                <a:spcPts val="800"/>
              </a:spcAft>
              <a:buClr>
                <a:schemeClr val="accent1">
                  <a:lumMod val="75000"/>
                </a:schemeClr>
              </a:buClr>
              <a:buFont typeface="Arial" panose="020B0604020202020204" pitchFamily="34" charset="0"/>
              <a:buChar char="•"/>
            </a:pPr>
            <a:r>
              <a:rPr lang="en-US" sz="1600" b="1" dirty="0" smtClean="0"/>
              <a:t>Non-Distributing </a:t>
            </a:r>
          </a:p>
          <a:p>
            <a:pPr marL="1657350" lvl="3" indent="-285750" algn="just">
              <a:spcAft>
                <a:spcPts val="800"/>
              </a:spcAft>
              <a:buClr>
                <a:schemeClr val="accent1">
                  <a:lumMod val="75000"/>
                </a:schemeClr>
              </a:buClr>
              <a:buFont typeface="Arial" panose="020B0604020202020204" pitchFamily="34" charset="0"/>
              <a:buChar char="•"/>
            </a:pPr>
            <a:r>
              <a:rPr lang="en-US" sz="1600" b="1" dirty="0" smtClean="0"/>
              <a:t>Moderate to High Debt</a:t>
            </a:r>
          </a:p>
          <a:p>
            <a:pPr marL="1657350" lvl="3" indent="-285750" algn="just">
              <a:spcAft>
                <a:spcPts val="800"/>
              </a:spcAft>
              <a:buClr>
                <a:schemeClr val="accent1">
                  <a:lumMod val="75000"/>
                </a:schemeClr>
              </a:buClr>
              <a:buFont typeface="Arial" panose="020B0604020202020204" pitchFamily="34" charset="0"/>
              <a:buChar char="•"/>
            </a:pPr>
            <a:r>
              <a:rPr lang="en-US" sz="1600" b="1" dirty="0" smtClean="0"/>
              <a:t>Low to No Debt</a:t>
            </a:r>
          </a:p>
        </p:txBody>
      </p:sp>
    </p:spTree>
    <p:extLst>
      <p:ext uri="{BB962C8B-B14F-4D97-AF65-F5344CB8AC3E}">
        <p14:creationId xmlns:p14="http://schemas.microsoft.com/office/powerpoint/2010/main" val="2236105228"/>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Income Approach</a:t>
            </a:r>
            <a:endParaRPr lang="en-US" sz="3600" b="1" cap="small" dirty="0">
              <a:solidFill>
                <a:schemeClr val="accent1">
                  <a:lumMod val="75000"/>
                </a:schemeClr>
              </a:solidFill>
            </a:endParaRPr>
          </a:p>
        </p:txBody>
      </p:sp>
      <p:sp>
        <p:nvSpPr>
          <p:cNvPr id="17" name="TextBox 16"/>
          <p:cNvSpPr txBox="1"/>
          <p:nvPr/>
        </p:nvSpPr>
        <p:spPr>
          <a:xfrm>
            <a:off x="1449026" y="2076750"/>
            <a:ext cx="6247456" cy="1713290"/>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Mixed Assets</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Same empirical data used</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Weighted average rate of return</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Affects the incremental premium based on weight of various assets and the empirical data used</a:t>
            </a:r>
          </a:p>
        </p:txBody>
      </p:sp>
    </p:spTree>
    <p:extLst>
      <p:ext uri="{BB962C8B-B14F-4D97-AF65-F5344CB8AC3E}">
        <p14:creationId xmlns:p14="http://schemas.microsoft.com/office/powerpoint/2010/main" val="2263011131"/>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Income Approach</a:t>
            </a:r>
            <a:endParaRPr lang="en-US" sz="3600" b="1" cap="small" dirty="0">
              <a:solidFill>
                <a:schemeClr val="accent1">
                  <a:lumMod val="75000"/>
                </a:schemeClr>
              </a:solidFill>
            </a:endParaRPr>
          </a:p>
        </p:txBody>
      </p:sp>
      <p:sp>
        <p:nvSpPr>
          <p:cNvPr id="17" name="TextBox 16"/>
          <p:cNvSpPr txBox="1"/>
          <p:nvPr/>
        </p:nvSpPr>
        <p:spPr>
          <a:xfrm>
            <a:off x="1449026" y="2076750"/>
            <a:ext cx="6247456" cy="2513509"/>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Oil and Gas</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Appraisal by qualified petroleum engineer</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Projected future net revenue</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Discount rate</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Other sources for discount rate</a:t>
            </a:r>
          </a:p>
          <a:p>
            <a:pPr marL="1200150" lvl="2" indent="-285750" algn="just">
              <a:spcAft>
                <a:spcPts val="800"/>
              </a:spcAft>
              <a:buClr>
                <a:schemeClr val="accent1">
                  <a:lumMod val="75000"/>
                </a:schemeClr>
              </a:buClr>
              <a:buFont typeface="Arial" panose="020B0604020202020204" pitchFamily="34" charset="0"/>
              <a:buChar char="•"/>
            </a:pPr>
            <a:r>
              <a:rPr lang="en-US" sz="1600" b="1" dirty="0" err="1" smtClean="0"/>
              <a:t>Alerian</a:t>
            </a:r>
            <a:r>
              <a:rPr lang="en-US" sz="1600" b="1" dirty="0" smtClean="0"/>
              <a:t> MLP Index (www.Alerian.com)</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Morningstar’s Cost of Capital Yearbook</a:t>
            </a:r>
          </a:p>
        </p:txBody>
      </p:sp>
    </p:spTree>
    <p:extLst>
      <p:ext uri="{BB962C8B-B14F-4D97-AF65-F5344CB8AC3E}">
        <p14:creationId xmlns:p14="http://schemas.microsoft.com/office/powerpoint/2010/main" val="1713260152"/>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Market Approach</a:t>
            </a:r>
            <a:endParaRPr lang="en-US" sz="3600" b="1" cap="small" dirty="0">
              <a:solidFill>
                <a:schemeClr val="accent1">
                  <a:lumMod val="75000"/>
                </a:schemeClr>
              </a:solidFill>
            </a:endParaRPr>
          </a:p>
        </p:txBody>
      </p:sp>
      <p:sp>
        <p:nvSpPr>
          <p:cNvPr id="13" name="TextBox 12"/>
          <p:cNvSpPr txBox="1"/>
          <p:nvPr/>
        </p:nvSpPr>
        <p:spPr>
          <a:xfrm>
            <a:off x="1449026" y="2514600"/>
            <a:ext cx="6247456" cy="1477328"/>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Based on a fundamental </a:t>
            </a:r>
            <a:r>
              <a:rPr lang="en-US" b="1" dirty="0" smtClean="0">
                <a:solidFill>
                  <a:schemeClr val="accent1">
                    <a:lumMod val="75000"/>
                  </a:schemeClr>
                </a:solidFill>
              </a:rPr>
              <a:t>theory </a:t>
            </a:r>
            <a:r>
              <a:rPr lang="en-US" b="1" dirty="0" smtClean="0">
                <a:solidFill>
                  <a:schemeClr val="accent1">
                    <a:lumMod val="75000"/>
                  </a:schemeClr>
                </a:solidFill>
              </a:rPr>
              <a:t>that value </a:t>
            </a:r>
            <a:r>
              <a:rPr lang="en-US" b="1" dirty="0" smtClean="0">
                <a:solidFill>
                  <a:schemeClr val="accent1">
                    <a:lumMod val="75000"/>
                  </a:schemeClr>
                </a:solidFill>
              </a:rPr>
              <a:t>can be determined </a:t>
            </a:r>
            <a:r>
              <a:rPr lang="en-US" b="1" dirty="0" smtClean="0">
                <a:solidFill>
                  <a:schemeClr val="accent1">
                    <a:lumMod val="75000"/>
                  </a:schemeClr>
                </a:solidFill>
              </a:rPr>
              <a:t>based </a:t>
            </a:r>
            <a:r>
              <a:rPr lang="en-US" b="1" dirty="0" smtClean="0">
                <a:solidFill>
                  <a:schemeClr val="accent1">
                    <a:lumMod val="75000"/>
                  </a:schemeClr>
                </a:solidFill>
              </a:rPr>
              <a:t>a comparison to similar companies that have been sold or are publicly traded.  For FLLC/FLPs, comparisons should be made based on factors such as type of assets, capital structure and cash distribution characteristics</a:t>
            </a:r>
            <a:endParaRPr lang="en-US" sz="1600" dirty="0" smtClean="0"/>
          </a:p>
        </p:txBody>
      </p:sp>
    </p:spTree>
    <p:extLst>
      <p:ext uri="{BB962C8B-B14F-4D97-AF65-F5344CB8AC3E}">
        <p14:creationId xmlns:p14="http://schemas.microsoft.com/office/powerpoint/2010/main" val="1381249059"/>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Market Approach</a:t>
            </a:r>
            <a:endParaRPr lang="en-US" sz="3600" b="1" cap="small" dirty="0">
              <a:solidFill>
                <a:schemeClr val="accent1">
                  <a:lumMod val="75000"/>
                </a:schemeClr>
              </a:solidFill>
            </a:endParaRPr>
          </a:p>
        </p:txBody>
      </p:sp>
      <p:sp>
        <p:nvSpPr>
          <p:cNvPr id="17" name="TextBox 16"/>
          <p:cNvSpPr txBox="1"/>
          <p:nvPr/>
        </p:nvSpPr>
        <p:spPr>
          <a:xfrm>
            <a:off x="1449026" y="2076750"/>
            <a:ext cx="6247456" cy="3785652"/>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Marketable Securities</a:t>
            </a:r>
            <a:endParaRPr lang="en-US" b="1" dirty="0" smtClean="0">
              <a:solidFill>
                <a:schemeClr val="accent1">
                  <a:lumMod val="75000"/>
                </a:schemeClr>
              </a:solidFill>
            </a:endParaRP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Closed-end Funds</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Publicly-traded investment management companies that are subject to U.S. Securities and Exchange Commission registration and regulation</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Makes an initial offer of a fixed number of shares and then will not redeem those shares.  Once the closed-end fund has sold all of its shares, there are no further inflows to or outflows from the fund related to the initial shares issued</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Value of shares after the initial offering are determined by supply and demand factors of the secondary market where the shares are traded</a:t>
            </a:r>
            <a:endParaRPr lang="en-US" sz="1600" b="1" dirty="0" smtClean="0"/>
          </a:p>
        </p:txBody>
      </p:sp>
    </p:spTree>
    <p:extLst>
      <p:ext uri="{BB962C8B-B14F-4D97-AF65-F5344CB8AC3E}">
        <p14:creationId xmlns:p14="http://schemas.microsoft.com/office/powerpoint/2010/main" val="516063393"/>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Market Approach</a:t>
            </a:r>
            <a:endParaRPr lang="en-US" sz="3600" b="1" cap="small" dirty="0">
              <a:solidFill>
                <a:schemeClr val="accent1">
                  <a:lumMod val="75000"/>
                </a:schemeClr>
              </a:solidFill>
            </a:endParaRPr>
          </a:p>
        </p:txBody>
      </p:sp>
      <p:sp>
        <p:nvSpPr>
          <p:cNvPr id="17" name="TextBox 16"/>
          <p:cNvSpPr txBox="1"/>
          <p:nvPr/>
        </p:nvSpPr>
        <p:spPr>
          <a:xfrm>
            <a:off x="1449026" y="2076750"/>
            <a:ext cx="6247456" cy="3211135"/>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Marketable Securities</a:t>
            </a:r>
            <a:endParaRPr lang="en-US" b="1" dirty="0" smtClean="0">
              <a:solidFill>
                <a:schemeClr val="accent1">
                  <a:lumMod val="75000"/>
                </a:schemeClr>
              </a:solidFill>
            </a:endParaRP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Sources of Closed-end Fund Information</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Morningstar database</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Partnership Profiles Reports</a:t>
            </a:r>
          </a:p>
          <a:p>
            <a:pPr marL="1657350" lvl="3" indent="-285750" algn="just">
              <a:spcAft>
                <a:spcPts val="800"/>
              </a:spcAft>
              <a:buClr>
                <a:schemeClr val="accent1">
                  <a:lumMod val="75000"/>
                </a:schemeClr>
              </a:buClr>
              <a:buFont typeface="Arial" panose="020B0604020202020204" pitchFamily="34" charset="0"/>
              <a:buChar char="•"/>
            </a:pPr>
            <a:r>
              <a:rPr lang="en-US" sz="1600" b="1" dirty="0" smtClean="0"/>
              <a:t>Stock</a:t>
            </a:r>
          </a:p>
          <a:p>
            <a:pPr marL="1657350" lvl="3" indent="-285750" algn="just">
              <a:spcAft>
                <a:spcPts val="800"/>
              </a:spcAft>
              <a:buClr>
                <a:schemeClr val="accent1">
                  <a:lumMod val="75000"/>
                </a:schemeClr>
              </a:buClr>
              <a:buFont typeface="Arial" panose="020B0604020202020204" pitchFamily="34" charset="0"/>
              <a:buChar char="•"/>
            </a:pPr>
            <a:r>
              <a:rPr lang="en-US" sz="1600" b="1" dirty="0" smtClean="0"/>
              <a:t>Fixed Income</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Barron’s</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Wall Street Journal</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CEF Connect (ww</a:t>
            </a:r>
            <a:r>
              <a:rPr lang="en-US" sz="1600" b="1" dirty="0" smtClean="0"/>
              <a:t>w.cefconnect.com)</a:t>
            </a:r>
            <a:endParaRPr lang="en-US" sz="1600" b="1" dirty="0" smtClean="0"/>
          </a:p>
        </p:txBody>
      </p:sp>
    </p:spTree>
    <p:extLst>
      <p:ext uri="{BB962C8B-B14F-4D97-AF65-F5344CB8AC3E}">
        <p14:creationId xmlns:p14="http://schemas.microsoft.com/office/powerpoint/2010/main" val="3068299119"/>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7" name="Rectangle 16"/>
          <p:cNvSpPr/>
          <p:nvPr/>
        </p:nvSpPr>
        <p:spPr>
          <a:xfrm>
            <a:off x="533400" y="985421"/>
            <a:ext cx="5638800" cy="5262979"/>
          </a:xfrm>
          <a:prstGeom prst="rect">
            <a:avLst/>
          </a:prstGeom>
        </p:spPr>
        <p:txBody>
          <a:bodyPr wrap="square">
            <a:spAutoFit/>
          </a:bodyPr>
          <a:lstStyle/>
          <a:p>
            <a:pPr marL="285750" lvl="0" indent="-285750">
              <a:buClr>
                <a:schemeClr val="accent1">
                  <a:lumMod val="75000"/>
                </a:schemeClr>
              </a:buClr>
              <a:buFont typeface="Arial" panose="020B0604020202020204" pitchFamily="34" charset="0"/>
              <a:buChar char="•"/>
            </a:pPr>
            <a:r>
              <a:rPr lang="en-US" sz="1600" dirty="0"/>
              <a:t>Introduction</a:t>
            </a:r>
          </a:p>
          <a:p>
            <a:pPr marL="285750" lvl="0" indent="-285750">
              <a:buClr>
                <a:schemeClr val="accent1">
                  <a:lumMod val="75000"/>
                </a:schemeClr>
              </a:buClr>
              <a:buFont typeface="Arial" panose="020B0604020202020204" pitchFamily="34" charset="0"/>
              <a:buChar char="•"/>
            </a:pPr>
            <a:r>
              <a:rPr lang="en-US" sz="1600" dirty="0"/>
              <a:t>Overview of the Assets Generally Held by the Entities</a:t>
            </a:r>
          </a:p>
          <a:p>
            <a:pPr marL="742950" lvl="1" indent="-285750">
              <a:buClr>
                <a:schemeClr val="accent1">
                  <a:lumMod val="75000"/>
                </a:schemeClr>
              </a:buClr>
              <a:buFont typeface="Arial" panose="020B0604020202020204" pitchFamily="34" charset="0"/>
              <a:buChar char="•"/>
            </a:pPr>
            <a:r>
              <a:rPr lang="en-US" sz="1600" dirty="0"/>
              <a:t>Marketable Securities</a:t>
            </a:r>
          </a:p>
          <a:p>
            <a:pPr marL="742950" lvl="1" indent="-285750">
              <a:buClr>
                <a:schemeClr val="accent1">
                  <a:lumMod val="75000"/>
                </a:schemeClr>
              </a:buClr>
              <a:buFont typeface="Arial" panose="020B0604020202020204" pitchFamily="34" charset="0"/>
              <a:buChar char="•"/>
            </a:pPr>
            <a:r>
              <a:rPr lang="en-US" sz="1600" dirty="0"/>
              <a:t>Income Producing Real Estate</a:t>
            </a:r>
          </a:p>
          <a:p>
            <a:pPr marL="742950" lvl="1" indent="-285750">
              <a:buClr>
                <a:schemeClr val="accent1">
                  <a:lumMod val="75000"/>
                </a:schemeClr>
              </a:buClr>
              <a:buFont typeface="Arial" panose="020B0604020202020204" pitchFamily="34" charset="0"/>
              <a:buChar char="•"/>
            </a:pPr>
            <a:r>
              <a:rPr lang="en-US" sz="1600" dirty="0"/>
              <a:t>Non-income Producing Real Estate</a:t>
            </a:r>
          </a:p>
          <a:p>
            <a:pPr marL="742950" lvl="1" indent="-285750">
              <a:buClr>
                <a:schemeClr val="accent1">
                  <a:lumMod val="75000"/>
                </a:schemeClr>
              </a:buClr>
              <a:buFont typeface="Arial" panose="020B0604020202020204" pitchFamily="34" charset="0"/>
              <a:buChar char="•"/>
            </a:pPr>
            <a:r>
              <a:rPr lang="en-US" sz="1600" dirty="0"/>
              <a:t>Mixed Assets</a:t>
            </a:r>
          </a:p>
          <a:p>
            <a:pPr marL="742950" lvl="1" indent="-285750">
              <a:buClr>
                <a:schemeClr val="accent1">
                  <a:lumMod val="75000"/>
                </a:schemeClr>
              </a:buClr>
              <a:buFont typeface="Arial" panose="020B0604020202020204" pitchFamily="34" charset="0"/>
              <a:buChar char="•"/>
            </a:pPr>
            <a:r>
              <a:rPr lang="en-US" sz="1600" dirty="0"/>
              <a:t>Oil and Gas</a:t>
            </a:r>
          </a:p>
          <a:p>
            <a:pPr marL="285750" lvl="0" indent="-285750">
              <a:buClr>
                <a:schemeClr val="accent1">
                  <a:lumMod val="75000"/>
                </a:schemeClr>
              </a:buClr>
              <a:buFont typeface="Arial" panose="020B0604020202020204" pitchFamily="34" charset="0"/>
              <a:buChar char="•"/>
            </a:pPr>
            <a:r>
              <a:rPr lang="en-US" sz="1600" dirty="0"/>
              <a:t>Background on Applicable Valuation Methods</a:t>
            </a:r>
          </a:p>
          <a:p>
            <a:pPr marL="285750" lvl="0" indent="-285750">
              <a:buClr>
                <a:schemeClr val="accent1">
                  <a:lumMod val="75000"/>
                </a:schemeClr>
              </a:buClr>
              <a:buFont typeface="Arial" panose="020B0604020202020204" pitchFamily="34" charset="0"/>
              <a:buChar char="•"/>
            </a:pPr>
            <a:r>
              <a:rPr lang="en-US" sz="1600" dirty="0"/>
              <a:t>Asset Approach</a:t>
            </a:r>
          </a:p>
          <a:p>
            <a:pPr marL="285750" lvl="0" indent="-285750">
              <a:buClr>
                <a:schemeClr val="accent1">
                  <a:lumMod val="75000"/>
                </a:schemeClr>
              </a:buClr>
              <a:buFont typeface="Arial" panose="020B0604020202020204" pitchFamily="34" charset="0"/>
              <a:buChar char="•"/>
            </a:pPr>
            <a:r>
              <a:rPr lang="en-US" sz="1600" dirty="0"/>
              <a:t>Income Approach</a:t>
            </a:r>
          </a:p>
          <a:p>
            <a:pPr marL="742950" lvl="1" indent="-285750">
              <a:buClr>
                <a:schemeClr val="accent1">
                  <a:lumMod val="75000"/>
                </a:schemeClr>
              </a:buClr>
              <a:buFont typeface="Arial" panose="020B0604020202020204" pitchFamily="34" charset="0"/>
              <a:buChar char="•"/>
            </a:pPr>
            <a:r>
              <a:rPr lang="en-US" sz="1600" dirty="0"/>
              <a:t>Marketable Securities</a:t>
            </a:r>
          </a:p>
          <a:p>
            <a:pPr marL="742950" lvl="1" indent="-285750">
              <a:buClr>
                <a:schemeClr val="accent1">
                  <a:lumMod val="75000"/>
                </a:schemeClr>
              </a:buClr>
              <a:buFont typeface="Arial" panose="020B0604020202020204" pitchFamily="34" charset="0"/>
              <a:buChar char="•"/>
            </a:pPr>
            <a:r>
              <a:rPr lang="en-US" sz="1600" dirty="0"/>
              <a:t>Real Estate</a:t>
            </a:r>
          </a:p>
          <a:p>
            <a:pPr marL="742950" lvl="1" indent="-285750">
              <a:buClr>
                <a:schemeClr val="accent1">
                  <a:lumMod val="75000"/>
                </a:schemeClr>
              </a:buClr>
              <a:buFont typeface="Arial" panose="020B0604020202020204" pitchFamily="34" charset="0"/>
              <a:buChar char="•"/>
            </a:pPr>
            <a:r>
              <a:rPr lang="en-US" sz="1600" dirty="0"/>
              <a:t>Mixed Assets</a:t>
            </a:r>
          </a:p>
          <a:p>
            <a:pPr marL="742950" lvl="1" indent="-285750">
              <a:buClr>
                <a:schemeClr val="accent1">
                  <a:lumMod val="75000"/>
                </a:schemeClr>
              </a:buClr>
              <a:buFont typeface="Arial" panose="020B0604020202020204" pitchFamily="34" charset="0"/>
              <a:buChar char="•"/>
            </a:pPr>
            <a:r>
              <a:rPr lang="en-US" sz="1600" dirty="0"/>
              <a:t>Oil and Gas</a:t>
            </a:r>
          </a:p>
          <a:p>
            <a:pPr marL="285750" lvl="0" indent="-285750">
              <a:buClr>
                <a:schemeClr val="accent1">
                  <a:lumMod val="75000"/>
                </a:schemeClr>
              </a:buClr>
              <a:buFont typeface="Arial" panose="020B0604020202020204" pitchFamily="34" charset="0"/>
              <a:buChar char="•"/>
            </a:pPr>
            <a:r>
              <a:rPr lang="en-US" sz="1600" dirty="0"/>
              <a:t>Market Approach</a:t>
            </a:r>
          </a:p>
          <a:p>
            <a:pPr marL="742950" lvl="1" indent="-285750">
              <a:buClr>
                <a:schemeClr val="accent1">
                  <a:lumMod val="75000"/>
                </a:schemeClr>
              </a:buClr>
              <a:buFont typeface="Arial" panose="020B0604020202020204" pitchFamily="34" charset="0"/>
              <a:buChar char="•"/>
            </a:pPr>
            <a:r>
              <a:rPr lang="en-US" sz="1600" dirty="0"/>
              <a:t>Marketable Securities</a:t>
            </a:r>
          </a:p>
          <a:p>
            <a:pPr marL="742950" lvl="1" indent="-285750">
              <a:buClr>
                <a:schemeClr val="accent1">
                  <a:lumMod val="75000"/>
                </a:schemeClr>
              </a:buClr>
              <a:buFont typeface="Arial" panose="020B0604020202020204" pitchFamily="34" charset="0"/>
              <a:buChar char="•"/>
            </a:pPr>
            <a:r>
              <a:rPr lang="en-US" sz="1600" dirty="0"/>
              <a:t>Real Estate</a:t>
            </a:r>
          </a:p>
          <a:p>
            <a:pPr marL="742950" lvl="1" indent="-285750">
              <a:buClr>
                <a:schemeClr val="accent1">
                  <a:lumMod val="75000"/>
                </a:schemeClr>
              </a:buClr>
              <a:buFont typeface="Arial" panose="020B0604020202020204" pitchFamily="34" charset="0"/>
              <a:buChar char="•"/>
            </a:pPr>
            <a:r>
              <a:rPr lang="en-US" sz="1600" dirty="0"/>
              <a:t>Mixed Assets</a:t>
            </a:r>
          </a:p>
          <a:p>
            <a:pPr marL="742950" lvl="1" indent="-285750">
              <a:buClr>
                <a:schemeClr val="accent1">
                  <a:lumMod val="75000"/>
                </a:schemeClr>
              </a:buClr>
              <a:buFont typeface="Arial" panose="020B0604020202020204" pitchFamily="34" charset="0"/>
              <a:buChar char="•"/>
            </a:pPr>
            <a:r>
              <a:rPr lang="en-US" sz="1600" dirty="0"/>
              <a:t>Oil and Gas</a:t>
            </a:r>
          </a:p>
          <a:p>
            <a:pPr marL="285750" lvl="0" indent="-285750">
              <a:buClr>
                <a:schemeClr val="accent1">
                  <a:lumMod val="75000"/>
                </a:schemeClr>
              </a:buClr>
              <a:buFont typeface="Arial" panose="020B0604020202020204" pitchFamily="34" charset="0"/>
              <a:buChar char="•"/>
            </a:pPr>
            <a:r>
              <a:rPr lang="en-US" sz="1600" dirty="0"/>
              <a:t>Valuation </a:t>
            </a:r>
            <a:r>
              <a:rPr lang="en-US" sz="1600" dirty="0" smtClean="0"/>
              <a:t>Example</a:t>
            </a:r>
            <a:endParaRPr lang="en-US" sz="1600" dirty="0"/>
          </a:p>
          <a:p>
            <a:pPr marL="285750" lvl="0" indent="-285750">
              <a:buClr>
                <a:schemeClr val="accent1">
                  <a:lumMod val="75000"/>
                </a:schemeClr>
              </a:buClr>
              <a:buFont typeface="Arial" panose="020B0604020202020204" pitchFamily="34" charset="0"/>
              <a:buChar char="•"/>
            </a:pPr>
            <a:r>
              <a:rPr lang="en-US" sz="1600" dirty="0"/>
              <a:t>The Valuation Report</a:t>
            </a:r>
          </a:p>
        </p:txBody>
      </p:sp>
    </p:spTree>
    <p:extLst>
      <p:ext uri="{BB962C8B-B14F-4D97-AF65-F5344CB8AC3E}">
        <p14:creationId xmlns:p14="http://schemas.microsoft.com/office/powerpoint/2010/main" val="339913926"/>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Market Approach</a:t>
            </a:r>
            <a:endParaRPr lang="en-US" sz="3600" b="1" cap="small" dirty="0">
              <a:solidFill>
                <a:schemeClr val="accent1">
                  <a:lumMod val="75000"/>
                </a:schemeClr>
              </a:solidFill>
            </a:endParaRPr>
          </a:p>
        </p:txBody>
      </p:sp>
      <p:sp>
        <p:nvSpPr>
          <p:cNvPr id="17" name="TextBox 16"/>
          <p:cNvSpPr txBox="1"/>
          <p:nvPr/>
        </p:nvSpPr>
        <p:spPr>
          <a:xfrm>
            <a:off x="1449026" y="2076750"/>
            <a:ext cx="6247456" cy="2205732"/>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Real Estate</a:t>
            </a:r>
            <a:endParaRPr lang="en-US" b="1" dirty="0" smtClean="0">
              <a:solidFill>
                <a:schemeClr val="accent1">
                  <a:lumMod val="75000"/>
                </a:schemeClr>
              </a:solidFill>
            </a:endParaRP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Publicly-Held Real Estate Limited Partnerships</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Large number of partnerships comprised of various types of real estate holdings</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Bought and sold through specialized brokers around the country which comprise the partnership secondary market</a:t>
            </a:r>
            <a:endParaRPr lang="en-US" sz="1600" b="1" dirty="0" smtClean="0"/>
          </a:p>
        </p:txBody>
      </p:sp>
    </p:spTree>
    <p:extLst>
      <p:ext uri="{BB962C8B-B14F-4D97-AF65-F5344CB8AC3E}">
        <p14:creationId xmlns:p14="http://schemas.microsoft.com/office/powerpoint/2010/main" val="159281317"/>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Market Approach</a:t>
            </a:r>
            <a:endParaRPr lang="en-US" sz="3600" b="1" cap="small" dirty="0">
              <a:solidFill>
                <a:schemeClr val="accent1">
                  <a:lumMod val="75000"/>
                </a:schemeClr>
              </a:solidFill>
            </a:endParaRPr>
          </a:p>
        </p:txBody>
      </p:sp>
      <p:sp>
        <p:nvSpPr>
          <p:cNvPr id="17" name="TextBox 16"/>
          <p:cNvSpPr txBox="1"/>
          <p:nvPr/>
        </p:nvSpPr>
        <p:spPr>
          <a:xfrm>
            <a:off x="1449026" y="2076750"/>
            <a:ext cx="6247456" cy="4154984"/>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Real Estate</a:t>
            </a:r>
            <a:endParaRPr lang="en-US" b="1" dirty="0" smtClean="0">
              <a:solidFill>
                <a:schemeClr val="accent1">
                  <a:lumMod val="75000"/>
                </a:schemeClr>
              </a:solidFill>
            </a:endParaRP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Sources of Publicly-Held Real Estate Limited Partnerships Information</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Partnership Profiles</a:t>
            </a:r>
          </a:p>
          <a:p>
            <a:pPr marL="1657350" lvl="3" indent="-285750" algn="just">
              <a:spcAft>
                <a:spcPts val="800"/>
              </a:spcAft>
              <a:buClr>
                <a:schemeClr val="accent1">
                  <a:lumMod val="75000"/>
                </a:schemeClr>
              </a:buClr>
              <a:buFont typeface="Arial" panose="020B0604020202020204" pitchFamily="34" charset="0"/>
              <a:buChar char="•"/>
            </a:pPr>
            <a:r>
              <a:rPr lang="en-US" sz="1600" b="1" dirty="0" smtClean="0"/>
              <a:t>Minority Interest Discount Database</a:t>
            </a:r>
          </a:p>
          <a:p>
            <a:pPr marL="1657350" lvl="3" indent="-285750" algn="just">
              <a:spcAft>
                <a:spcPts val="800"/>
              </a:spcAft>
              <a:buClr>
                <a:schemeClr val="accent1">
                  <a:lumMod val="75000"/>
                </a:schemeClr>
              </a:buClr>
              <a:buFont typeface="Arial" panose="020B0604020202020204" pitchFamily="34" charset="0"/>
              <a:buChar char="•"/>
            </a:pPr>
            <a:r>
              <a:rPr lang="en-US" sz="1600" b="1" dirty="0" smtClean="0"/>
              <a:t>Guideline Partnership Reports</a:t>
            </a:r>
          </a:p>
          <a:p>
            <a:pPr marL="2114550" lvl="4" indent="-285750" algn="just">
              <a:spcAft>
                <a:spcPts val="800"/>
              </a:spcAft>
              <a:buClr>
                <a:schemeClr val="accent1">
                  <a:lumMod val="75000"/>
                </a:schemeClr>
              </a:buClr>
              <a:buFont typeface="Arial" panose="020B0604020202020204" pitchFamily="34" charset="0"/>
              <a:buChar char="•"/>
            </a:pPr>
            <a:r>
              <a:rPr lang="en-US" sz="1600" b="1" dirty="0" smtClean="0"/>
              <a:t>Equity Distributing – Low to No Debt</a:t>
            </a:r>
          </a:p>
          <a:p>
            <a:pPr marL="2114550" lvl="4" indent="-285750" algn="just">
              <a:spcAft>
                <a:spcPts val="800"/>
              </a:spcAft>
              <a:buClr>
                <a:schemeClr val="accent1">
                  <a:lumMod val="75000"/>
                </a:schemeClr>
              </a:buClr>
              <a:buFont typeface="Arial" panose="020B0604020202020204" pitchFamily="34" charset="0"/>
              <a:buChar char="•"/>
            </a:pPr>
            <a:r>
              <a:rPr lang="en-US" sz="1600" b="1" dirty="0" smtClean="0"/>
              <a:t>Equity Distributing – Moderate to High Debt</a:t>
            </a:r>
          </a:p>
          <a:p>
            <a:pPr marL="2114550" lvl="4" indent="-285750" algn="just">
              <a:spcAft>
                <a:spcPts val="800"/>
              </a:spcAft>
              <a:buClr>
                <a:schemeClr val="accent1">
                  <a:lumMod val="75000"/>
                </a:schemeClr>
              </a:buClr>
              <a:buFont typeface="Arial" panose="020B0604020202020204" pitchFamily="34" charset="0"/>
              <a:buChar char="•"/>
            </a:pPr>
            <a:r>
              <a:rPr lang="en-US" sz="1600" b="1" dirty="0" smtClean="0"/>
              <a:t>Equity </a:t>
            </a:r>
            <a:r>
              <a:rPr lang="en-US" sz="1600" b="1" dirty="0" err="1" smtClean="0"/>
              <a:t>Nondistributing</a:t>
            </a:r>
            <a:endParaRPr lang="en-US" sz="1600" b="1" dirty="0" smtClean="0"/>
          </a:p>
          <a:p>
            <a:pPr marL="2114550" lvl="4" indent="-285750" algn="just">
              <a:spcAft>
                <a:spcPts val="800"/>
              </a:spcAft>
              <a:buClr>
                <a:schemeClr val="accent1">
                  <a:lumMod val="75000"/>
                </a:schemeClr>
              </a:buClr>
              <a:buFont typeface="Arial" panose="020B0604020202020204" pitchFamily="34" charset="0"/>
              <a:buChar char="•"/>
            </a:pPr>
            <a:r>
              <a:rPr lang="en-US" sz="1600" b="1" dirty="0" err="1" smtClean="0"/>
              <a:t>Nonincome</a:t>
            </a:r>
            <a:r>
              <a:rPr lang="en-US" sz="1600" b="1" dirty="0" smtClean="0"/>
              <a:t> Producing Land</a:t>
            </a:r>
          </a:p>
          <a:p>
            <a:pPr marL="2114550" lvl="4" indent="-285750" algn="just">
              <a:spcAft>
                <a:spcPts val="800"/>
              </a:spcAft>
              <a:buClr>
                <a:schemeClr val="accent1">
                  <a:lumMod val="75000"/>
                </a:schemeClr>
              </a:buClr>
              <a:buFont typeface="Arial" panose="020B0604020202020204" pitchFamily="34" charset="0"/>
              <a:buChar char="•"/>
            </a:pPr>
            <a:r>
              <a:rPr lang="en-US" sz="1600" b="1" dirty="0" smtClean="0"/>
              <a:t>Triple Net Lease</a:t>
            </a:r>
          </a:p>
          <a:p>
            <a:pPr marL="2114550" lvl="4" indent="-285750" algn="just">
              <a:spcAft>
                <a:spcPts val="800"/>
              </a:spcAft>
              <a:buClr>
                <a:schemeClr val="accent1">
                  <a:lumMod val="75000"/>
                </a:schemeClr>
              </a:buClr>
              <a:buFont typeface="Arial" panose="020B0604020202020204" pitchFamily="34" charset="0"/>
              <a:buChar char="•"/>
            </a:pPr>
            <a:r>
              <a:rPr lang="en-US" sz="1600" b="1" dirty="0" smtClean="0"/>
              <a:t>Oil and Gas</a:t>
            </a:r>
            <a:endParaRPr lang="en-US" sz="1600" b="1" dirty="0" smtClean="0"/>
          </a:p>
        </p:txBody>
      </p:sp>
    </p:spTree>
    <p:extLst>
      <p:ext uri="{BB962C8B-B14F-4D97-AF65-F5344CB8AC3E}">
        <p14:creationId xmlns:p14="http://schemas.microsoft.com/office/powerpoint/2010/main" val="829853941"/>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Market Approach</a:t>
            </a:r>
            <a:endParaRPr lang="en-US" sz="3600" b="1" cap="small" dirty="0">
              <a:solidFill>
                <a:schemeClr val="accent1">
                  <a:lumMod val="75000"/>
                </a:schemeClr>
              </a:solidFill>
            </a:endParaRPr>
          </a:p>
        </p:txBody>
      </p:sp>
      <p:sp>
        <p:nvSpPr>
          <p:cNvPr id="13" name="TextBox 12"/>
          <p:cNvSpPr txBox="1"/>
          <p:nvPr/>
        </p:nvSpPr>
        <p:spPr>
          <a:xfrm>
            <a:off x="1449026" y="2076750"/>
            <a:ext cx="6247456" cy="1713290"/>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Mixed Assets</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Same empirical data used</a:t>
            </a:r>
          </a:p>
          <a:p>
            <a:pPr marL="742950" lvl="1" indent="-285750" algn="just">
              <a:spcAft>
                <a:spcPts val="800"/>
              </a:spcAft>
              <a:buClr>
                <a:schemeClr val="accent1">
                  <a:lumMod val="75000"/>
                </a:schemeClr>
              </a:buClr>
              <a:buFont typeface="Arial" panose="020B0604020202020204" pitchFamily="34" charset="0"/>
              <a:buChar char="•"/>
            </a:pPr>
            <a:r>
              <a:rPr lang="en-US" sz="1600" b="1" dirty="0" err="1" smtClean="0"/>
              <a:t>Noncontrolling</a:t>
            </a:r>
            <a:r>
              <a:rPr lang="en-US" sz="1600" b="1" dirty="0" smtClean="0"/>
              <a:t>, </a:t>
            </a:r>
            <a:r>
              <a:rPr lang="en-US" sz="1600" b="1" dirty="0" err="1" smtClean="0"/>
              <a:t>marektable</a:t>
            </a:r>
            <a:r>
              <a:rPr lang="en-US" sz="1600" b="1" dirty="0" smtClean="0"/>
              <a:t> values derived for each asset type are summed</a:t>
            </a:r>
            <a:endParaRPr lang="en-US" sz="1600" b="1" dirty="0" smtClean="0"/>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Asset mix affects the selection of lack of marketability discount</a:t>
            </a:r>
            <a:endParaRPr lang="en-US" sz="1600" b="1" dirty="0" smtClean="0"/>
          </a:p>
        </p:txBody>
      </p:sp>
    </p:spTree>
    <p:extLst>
      <p:ext uri="{BB962C8B-B14F-4D97-AF65-F5344CB8AC3E}">
        <p14:creationId xmlns:p14="http://schemas.microsoft.com/office/powerpoint/2010/main" val="88425071"/>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Market Approach</a:t>
            </a:r>
            <a:endParaRPr lang="en-US" sz="3600" b="1" cap="small" dirty="0">
              <a:solidFill>
                <a:schemeClr val="accent1">
                  <a:lumMod val="75000"/>
                </a:schemeClr>
              </a:solidFill>
            </a:endParaRPr>
          </a:p>
        </p:txBody>
      </p:sp>
      <p:sp>
        <p:nvSpPr>
          <p:cNvPr id="13" name="TextBox 12"/>
          <p:cNvSpPr txBox="1"/>
          <p:nvPr/>
        </p:nvSpPr>
        <p:spPr>
          <a:xfrm>
            <a:off x="1449026" y="2076750"/>
            <a:ext cx="6247456" cy="2657138"/>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Oil and Gas</a:t>
            </a:r>
            <a:endParaRPr lang="en-US" b="1" dirty="0" smtClean="0">
              <a:solidFill>
                <a:schemeClr val="accent1">
                  <a:lumMod val="75000"/>
                </a:schemeClr>
              </a:solidFill>
            </a:endParaRP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Partnership Profiles Oil and Gas Report</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Tracks data from 1998 to 2007</a:t>
            </a:r>
          </a:p>
          <a:p>
            <a:pPr marL="1200150" lvl="2" indent="-285750" algn="just">
              <a:spcAft>
                <a:spcPts val="800"/>
              </a:spcAft>
              <a:buClr>
                <a:schemeClr val="accent1">
                  <a:lumMod val="75000"/>
                </a:schemeClr>
              </a:buClr>
              <a:buFont typeface="Arial" panose="020B0604020202020204" pitchFamily="34" charset="0"/>
              <a:buChar char="•"/>
            </a:pPr>
            <a:r>
              <a:rPr lang="en-US" sz="1600" b="1" dirty="0" smtClean="0"/>
              <a:t>Need to relate historical median to price of oil and gas</a:t>
            </a:r>
          </a:p>
          <a:p>
            <a:pPr marL="1657350" lvl="3" indent="-285750" algn="just">
              <a:spcAft>
                <a:spcPts val="800"/>
              </a:spcAft>
              <a:buClr>
                <a:schemeClr val="accent1">
                  <a:lumMod val="75000"/>
                </a:schemeClr>
              </a:buClr>
              <a:buFont typeface="Arial" panose="020B0604020202020204" pitchFamily="34" charset="0"/>
              <a:buChar char="•"/>
            </a:pPr>
            <a:r>
              <a:rPr lang="en-US" sz="1600" b="1" dirty="0" smtClean="0"/>
              <a:t>Inverse relationship to price of oil and gas</a:t>
            </a:r>
          </a:p>
          <a:p>
            <a:pPr marL="2114550" lvl="4" indent="-285750" algn="just">
              <a:spcAft>
                <a:spcPts val="800"/>
              </a:spcAft>
              <a:buClr>
                <a:schemeClr val="accent1">
                  <a:lumMod val="75000"/>
                </a:schemeClr>
              </a:buClr>
              <a:buFont typeface="Arial" panose="020B0604020202020204" pitchFamily="34" charset="0"/>
              <a:buChar char="•"/>
            </a:pPr>
            <a:r>
              <a:rPr lang="en-US" sz="1600" b="1" dirty="0" smtClean="0"/>
              <a:t>When price of oil and gas exceeds its historical average, pricing multiple of partnerships were generally less than the historical median</a:t>
            </a:r>
            <a:endParaRPr lang="en-US" sz="1600" b="1" dirty="0" smtClean="0"/>
          </a:p>
        </p:txBody>
      </p:sp>
    </p:spTree>
    <p:extLst>
      <p:ext uri="{BB962C8B-B14F-4D97-AF65-F5344CB8AC3E}">
        <p14:creationId xmlns:p14="http://schemas.microsoft.com/office/powerpoint/2010/main" val="2790498392"/>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Valuation Example</a:t>
            </a:r>
            <a:r>
              <a:rPr lang="en-US" sz="2200" b="1" cap="small" baseline="64000" dirty="0" smtClean="0">
                <a:solidFill>
                  <a:schemeClr val="accent1">
                    <a:lumMod val="75000"/>
                  </a:schemeClr>
                </a:solidFill>
              </a:rPr>
              <a:t>1</a:t>
            </a:r>
            <a:endParaRPr lang="en-US" sz="2200" b="1" cap="small" baseline="64000" dirty="0">
              <a:solidFill>
                <a:schemeClr val="accent1">
                  <a:lumMod val="75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2971800"/>
            <a:ext cx="3008991" cy="2776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Box 13"/>
          <p:cNvSpPr txBox="1"/>
          <p:nvPr/>
        </p:nvSpPr>
        <p:spPr>
          <a:xfrm>
            <a:off x="1432428" y="1875059"/>
            <a:ext cx="6247456" cy="923330"/>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Cash is invested in money market account.  Equity investments include stocks and mutual funds that are well diversified. Real estate consists of shopping center and a rent house.</a:t>
            </a:r>
            <a:endParaRPr lang="en-US" sz="1600" dirty="0" smtClean="0"/>
          </a:p>
        </p:txBody>
      </p:sp>
      <p:sp>
        <p:nvSpPr>
          <p:cNvPr id="17" name="TextBox 16"/>
          <p:cNvSpPr txBox="1"/>
          <p:nvPr/>
        </p:nvSpPr>
        <p:spPr>
          <a:xfrm>
            <a:off x="1467605" y="6324600"/>
            <a:ext cx="6247456" cy="246221"/>
          </a:xfrm>
          <a:prstGeom prst="rect">
            <a:avLst/>
          </a:prstGeom>
          <a:noFill/>
        </p:spPr>
        <p:txBody>
          <a:bodyPr wrap="square" rtlCol="0">
            <a:spAutoFit/>
          </a:bodyPr>
          <a:lstStyle/>
          <a:p>
            <a:pPr algn="just">
              <a:spcAft>
                <a:spcPts val="1200"/>
              </a:spcAft>
            </a:pPr>
            <a:r>
              <a:rPr lang="en-US" sz="1000" b="1" baseline="30000" dirty="0" smtClean="0">
                <a:solidFill>
                  <a:schemeClr val="accent1">
                    <a:lumMod val="75000"/>
                  </a:schemeClr>
                </a:solidFill>
              </a:rPr>
              <a:t>1</a:t>
            </a:r>
            <a:r>
              <a:rPr lang="en-US" sz="1000" b="1" dirty="0" smtClean="0">
                <a:solidFill>
                  <a:schemeClr val="accent1">
                    <a:lumMod val="75000"/>
                  </a:schemeClr>
                </a:solidFill>
              </a:rPr>
              <a:t>Example from Comprehensive Guide for the Valuation of Family Limited Partnerships, 4</a:t>
            </a:r>
            <a:r>
              <a:rPr lang="en-US" sz="1000" b="1" baseline="30000" dirty="0" smtClean="0">
                <a:solidFill>
                  <a:schemeClr val="accent1">
                    <a:lumMod val="75000"/>
                  </a:schemeClr>
                </a:solidFill>
              </a:rPr>
              <a:t>th</a:t>
            </a:r>
            <a:r>
              <a:rPr lang="en-US" sz="1000" b="1" dirty="0" smtClean="0">
                <a:solidFill>
                  <a:schemeClr val="accent1">
                    <a:lumMod val="75000"/>
                  </a:schemeClr>
                </a:solidFill>
              </a:rPr>
              <a:t> Edition, pages 89-105.</a:t>
            </a:r>
            <a:endParaRPr lang="en-US" sz="1000" dirty="0" smtClean="0"/>
          </a:p>
        </p:txBody>
      </p:sp>
    </p:spTree>
    <p:extLst>
      <p:ext uri="{BB962C8B-B14F-4D97-AF65-F5344CB8AC3E}">
        <p14:creationId xmlns:p14="http://schemas.microsoft.com/office/powerpoint/2010/main" val="731295782"/>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Valuation Example</a:t>
            </a:r>
            <a:r>
              <a:rPr lang="en-US" sz="2200" b="1" cap="small" baseline="64000" dirty="0" smtClean="0">
                <a:solidFill>
                  <a:schemeClr val="accent1">
                    <a:lumMod val="75000"/>
                  </a:schemeClr>
                </a:solidFill>
              </a:rPr>
              <a:t>1</a:t>
            </a:r>
            <a:endParaRPr lang="en-US" sz="2200" b="1" cap="small" baseline="64000" dirty="0">
              <a:solidFill>
                <a:schemeClr val="accent1">
                  <a:lumMod val="75000"/>
                </a:schemeClr>
              </a:solidFill>
            </a:endParaRPr>
          </a:p>
        </p:txBody>
      </p:sp>
      <p:sp>
        <p:nvSpPr>
          <p:cNvPr id="14" name="TextBox 13"/>
          <p:cNvSpPr txBox="1"/>
          <p:nvPr/>
        </p:nvSpPr>
        <p:spPr>
          <a:xfrm>
            <a:off x="1432428" y="1828800"/>
            <a:ext cx="6247456" cy="369332"/>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Income Approach – Discount Rate</a:t>
            </a:r>
            <a:endParaRPr lang="en-US" sz="1600" dirty="0" smtClean="0"/>
          </a:p>
        </p:txBody>
      </p:sp>
      <p:sp>
        <p:nvSpPr>
          <p:cNvPr id="17" name="TextBox 16"/>
          <p:cNvSpPr txBox="1"/>
          <p:nvPr/>
        </p:nvSpPr>
        <p:spPr>
          <a:xfrm>
            <a:off x="1467605" y="6324600"/>
            <a:ext cx="6247456" cy="246221"/>
          </a:xfrm>
          <a:prstGeom prst="rect">
            <a:avLst/>
          </a:prstGeom>
          <a:noFill/>
        </p:spPr>
        <p:txBody>
          <a:bodyPr wrap="square" rtlCol="0">
            <a:spAutoFit/>
          </a:bodyPr>
          <a:lstStyle/>
          <a:p>
            <a:pPr algn="just">
              <a:spcAft>
                <a:spcPts val="1200"/>
              </a:spcAft>
            </a:pPr>
            <a:r>
              <a:rPr lang="en-US" sz="1000" b="1" baseline="30000" dirty="0" smtClean="0">
                <a:solidFill>
                  <a:schemeClr val="accent1">
                    <a:lumMod val="75000"/>
                  </a:schemeClr>
                </a:solidFill>
              </a:rPr>
              <a:t>1</a:t>
            </a:r>
            <a:r>
              <a:rPr lang="en-US" sz="1000" b="1" dirty="0" smtClean="0">
                <a:solidFill>
                  <a:schemeClr val="accent1">
                    <a:lumMod val="75000"/>
                  </a:schemeClr>
                </a:solidFill>
              </a:rPr>
              <a:t>Example from Comprehensive Guide for the Valuation of Family Limited Partnerships, 4</a:t>
            </a:r>
            <a:r>
              <a:rPr lang="en-US" sz="1000" b="1" baseline="30000" dirty="0" smtClean="0">
                <a:solidFill>
                  <a:schemeClr val="accent1">
                    <a:lumMod val="75000"/>
                  </a:schemeClr>
                </a:solidFill>
              </a:rPr>
              <a:t>th</a:t>
            </a:r>
            <a:r>
              <a:rPr lang="en-US" sz="1000" b="1" dirty="0" smtClean="0">
                <a:solidFill>
                  <a:schemeClr val="accent1">
                    <a:lumMod val="75000"/>
                  </a:schemeClr>
                </a:solidFill>
              </a:rPr>
              <a:t> Edition, pages 89-105.</a:t>
            </a:r>
            <a:endParaRPr lang="en-US" sz="1000"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1318" y="2181225"/>
            <a:ext cx="3686175" cy="1704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TextBox 17"/>
          <p:cNvSpPr txBox="1"/>
          <p:nvPr/>
        </p:nvSpPr>
        <p:spPr>
          <a:xfrm>
            <a:off x="1449026" y="3926188"/>
            <a:ext cx="6247456" cy="1415772"/>
          </a:xfrm>
          <a:prstGeom prst="rect">
            <a:avLst/>
          </a:prstGeom>
          <a:noFill/>
        </p:spPr>
        <p:txBody>
          <a:bodyPr wrap="square" rtlCol="0">
            <a:spAutoFit/>
          </a:bodyPr>
          <a:lstStyle/>
          <a:p>
            <a:pPr marL="742950" lvl="1" indent="-285750" algn="just">
              <a:buClr>
                <a:schemeClr val="accent1">
                  <a:lumMod val="75000"/>
                </a:schemeClr>
              </a:buClr>
              <a:buFont typeface="Arial" panose="020B0604020202020204" pitchFamily="34" charset="0"/>
              <a:buChar char="•"/>
            </a:pPr>
            <a:r>
              <a:rPr lang="en-US" sz="1600" b="1" dirty="0" smtClean="0"/>
              <a:t>Expected Return</a:t>
            </a:r>
          </a:p>
          <a:p>
            <a:pPr marL="1200150" lvl="2" indent="-285750" algn="just">
              <a:buClr>
                <a:schemeClr val="accent1">
                  <a:lumMod val="75000"/>
                </a:schemeClr>
              </a:buClr>
              <a:buFont typeface="Arial" panose="020B0604020202020204" pitchFamily="34" charset="0"/>
              <a:buChar char="•"/>
            </a:pPr>
            <a:r>
              <a:rPr lang="en-US" sz="1400" b="1" dirty="0" smtClean="0"/>
              <a:t>Cash – based on prevailing interest rate of the cash as of the valuation date</a:t>
            </a:r>
          </a:p>
          <a:p>
            <a:pPr marL="1200150" lvl="2" indent="-285750" algn="just">
              <a:buClr>
                <a:schemeClr val="accent1">
                  <a:lumMod val="75000"/>
                </a:schemeClr>
              </a:buClr>
              <a:buFont typeface="Arial" panose="020B0604020202020204" pitchFamily="34" charset="0"/>
              <a:buChar char="•"/>
            </a:pPr>
            <a:r>
              <a:rPr lang="en-US" sz="1400" b="1" dirty="0" smtClean="0"/>
              <a:t>Stock – based on long-term historical average return for large company stocks</a:t>
            </a:r>
          </a:p>
          <a:p>
            <a:pPr marL="1200150" lvl="2" indent="-285750" algn="just">
              <a:buClr>
                <a:schemeClr val="accent1">
                  <a:lumMod val="75000"/>
                </a:schemeClr>
              </a:buClr>
              <a:buFont typeface="Arial" panose="020B0604020202020204" pitchFamily="34" charset="0"/>
              <a:buChar char="•"/>
            </a:pPr>
            <a:r>
              <a:rPr lang="en-US" sz="1400" b="1" dirty="0" smtClean="0"/>
              <a:t>Real Estate – based on long-term average return for REITs</a:t>
            </a:r>
            <a:endParaRPr lang="en-US" sz="1400" b="1" dirty="0" smtClean="0"/>
          </a:p>
        </p:txBody>
      </p:sp>
      <p:pic>
        <p:nvPicPr>
          <p:cNvPr id="1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1206" y="5438775"/>
            <a:ext cx="300990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4328458"/>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Valuation Example</a:t>
            </a:r>
            <a:r>
              <a:rPr lang="en-US" sz="2200" b="1" cap="small" baseline="64000" dirty="0" smtClean="0">
                <a:solidFill>
                  <a:schemeClr val="accent1">
                    <a:lumMod val="75000"/>
                  </a:schemeClr>
                </a:solidFill>
              </a:rPr>
              <a:t>1</a:t>
            </a:r>
            <a:endParaRPr lang="en-US" sz="2200" b="1" cap="small" baseline="64000" dirty="0">
              <a:solidFill>
                <a:schemeClr val="accent1">
                  <a:lumMod val="75000"/>
                </a:schemeClr>
              </a:solidFill>
            </a:endParaRPr>
          </a:p>
        </p:txBody>
      </p:sp>
      <p:sp>
        <p:nvSpPr>
          <p:cNvPr id="14" name="TextBox 13"/>
          <p:cNvSpPr txBox="1"/>
          <p:nvPr/>
        </p:nvSpPr>
        <p:spPr>
          <a:xfrm>
            <a:off x="1432428" y="1875059"/>
            <a:ext cx="6247456" cy="369332"/>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Income Approach – Net Cash Flow Projection</a:t>
            </a:r>
            <a:endParaRPr lang="en-US" sz="1600" dirty="0" smtClean="0"/>
          </a:p>
        </p:txBody>
      </p:sp>
      <p:sp>
        <p:nvSpPr>
          <p:cNvPr id="17" name="TextBox 16"/>
          <p:cNvSpPr txBox="1"/>
          <p:nvPr/>
        </p:nvSpPr>
        <p:spPr>
          <a:xfrm>
            <a:off x="1467605" y="6324600"/>
            <a:ext cx="6247456" cy="246221"/>
          </a:xfrm>
          <a:prstGeom prst="rect">
            <a:avLst/>
          </a:prstGeom>
          <a:noFill/>
        </p:spPr>
        <p:txBody>
          <a:bodyPr wrap="square" rtlCol="0">
            <a:spAutoFit/>
          </a:bodyPr>
          <a:lstStyle/>
          <a:p>
            <a:pPr algn="just">
              <a:spcAft>
                <a:spcPts val="1200"/>
              </a:spcAft>
            </a:pPr>
            <a:r>
              <a:rPr lang="en-US" sz="1000" b="1" baseline="30000" dirty="0" smtClean="0">
                <a:solidFill>
                  <a:schemeClr val="accent1">
                    <a:lumMod val="75000"/>
                  </a:schemeClr>
                </a:solidFill>
              </a:rPr>
              <a:t>1</a:t>
            </a:r>
            <a:r>
              <a:rPr lang="en-US" sz="1000" b="1" dirty="0" smtClean="0">
                <a:solidFill>
                  <a:schemeClr val="accent1">
                    <a:lumMod val="75000"/>
                  </a:schemeClr>
                </a:solidFill>
              </a:rPr>
              <a:t>Example from Comprehensive Guide for the Valuation of Family Limited Partnerships, 4</a:t>
            </a:r>
            <a:r>
              <a:rPr lang="en-US" sz="1000" b="1" baseline="30000" dirty="0" smtClean="0">
                <a:solidFill>
                  <a:schemeClr val="accent1">
                    <a:lumMod val="75000"/>
                  </a:schemeClr>
                </a:solidFill>
              </a:rPr>
              <a:t>th</a:t>
            </a:r>
            <a:r>
              <a:rPr lang="en-US" sz="1000" b="1" dirty="0" smtClean="0">
                <a:solidFill>
                  <a:schemeClr val="accent1">
                    <a:lumMod val="75000"/>
                  </a:schemeClr>
                </a:solidFill>
              </a:rPr>
              <a:t> Edition, pages 89-105.</a:t>
            </a:r>
            <a:endParaRPr lang="en-US" sz="1000" dirty="0" smtClean="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1725" y="2590800"/>
            <a:ext cx="4400550" cy="1276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TextBox 18"/>
          <p:cNvSpPr txBox="1"/>
          <p:nvPr/>
        </p:nvSpPr>
        <p:spPr>
          <a:xfrm>
            <a:off x="1447800" y="4267200"/>
            <a:ext cx="6247456" cy="584775"/>
          </a:xfrm>
          <a:prstGeom prst="rect">
            <a:avLst/>
          </a:prstGeom>
          <a:noFill/>
        </p:spPr>
        <p:txBody>
          <a:bodyPr wrap="square" rtlCol="0">
            <a:spAutoFit/>
          </a:bodyPr>
          <a:lstStyle/>
          <a:p>
            <a:pPr algn="just">
              <a:spcAft>
                <a:spcPts val="1200"/>
              </a:spcAft>
            </a:pPr>
            <a:r>
              <a:rPr lang="en-US" sz="1600" b="1" dirty="0" smtClean="0"/>
              <a:t>The present value of the forecasted cash flow using a 15.8% discount rate and the mid-year convention is </a:t>
            </a:r>
            <a:r>
              <a:rPr lang="en-US" sz="1600" b="1" dirty="0" smtClean="0">
                <a:solidFill>
                  <a:schemeClr val="accent1">
                    <a:lumMod val="75000"/>
                  </a:schemeClr>
                </a:solidFill>
              </a:rPr>
              <a:t>$44,731</a:t>
            </a:r>
            <a:r>
              <a:rPr lang="en-US" sz="1600" b="1" dirty="0" smtClean="0"/>
              <a:t>.</a:t>
            </a:r>
            <a:endParaRPr lang="en-US" sz="1600" dirty="0" smtClean="0"/>
          </a:p>
        </p:txBody>
      </p:sp>
    </p:spTree>
    <p:extLst>
      <p:ext uri="{BB962C8B-B14F-4D97-AF65-F5344CB8AC3E}">
        <p14:creationId xmlns:p14="http://schemas.microsoft.com/office/powerpoint/2010/main" val="2578451618"/>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Valuation Example</a:t>
            </a:r>
            <a:r>
              <a:rPr lang="en-US" sz="2200" b="1" cap="small" baseline="64000" dirty="0" smtClean="0">
                <a:solidFill>
                  <a:schemeClr val="accent1">
                    <a:lumMod val="75000"/>
                  </a:schemeClr>
                </a:solidFill>
              </a:rPr>
              <a:t>1</a:t>
            </a:r>
            <a:endParaRPr lang="en-US" sz="2200" b="1" cap="small" baseline="64000" dirty="0">
              <a:solidFill>
                <a:schemeClr val="accent1">
                  <a:lumMod val="75000"/>
                </a:schemeClr>
              </a:solidFill>
            </a:endParaRPr>
          </a:p>
        </p:txBody>
      </p:sp>
      <p:sp>
        <p:nvSpPr>
          <p:cNvPr id="14" name="TextBox 13"/>
          <p:cNvSpPr txBox="1"/>
          <p:nvPr/>
        </p:nvSpPr>
        <p:spPr>
          <a:xfrm>
            <a:off x="1432428" y="1875059"/>
            <a:ext cx="6247456" cy="369332"/>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Market Approach – Price to Net Asset Value (NAV)</a:t>
            </a:r>
            <a:endParaRPr lang="en-US" sz="1600" dirty="0" smtClean="0"/>
          </a:p>
        </p:txBody>
      </p:sp>
      <p:sp>
        <p:nvSpPr>
          <p:cNvPr id="17" name="TextBox 16"/>
          <p:cNvSpPr txBox="1"/>
          <p:nvPr/>
        </p:nvSpPr>
        <p:spPr>
          <a:xfrm>
            <a:off x="1467605" y="6324600"/>
            <a:ext cx="6247456" cy="246221"/>
          </a:xfrm>
          <a:prstGeom prst="rect">
            <a:avLst/>
          </a:prstGeom>
          <a:noFill/>
        </p:spPr>
        <p:txBody>
          <a:bodyPr wrap="square" rtlCol="0">
            <a:spAutoFit/>
          </a:bodyPr>
          <a:lstStyle/>
          <a:p>
            <a:pPr algn="just">
              <a:spcAft>
                <a:spcPts val="1200"/>
              </a:spcAft>
            </a:pPr>
            <a:r>
              <a:rPr lang="en-US" sz="1000" b="1" baseline="30000" dirty="0" smtClean="0">
                <a:solidFill>
                  <a:schemeClr val="accent1">
                    <a:lumMod val="75000"/>
                  </a:schemeClr>
                </a:solidFill>
              </a:rPr>
              <a:t>1</a:t>
            </a:r>
            <a:r>
              <a:rPr lang="en-US" sz="1000" b="1" dirty="0" smtClean="0">
                <a:solidFill>
                  <a:schemeClr val="accent1">
                    <a:lumMod val="75000"/>
                  </a:schemeClr>
                </a:solidFill>
              </a:rPr>
              <a:t>Example from Comprehensive Guide for the Valuation of Family Limited Partnerships, 4</a:t>
            </a:r>
            <a:r>
              <a:rPr lang="en-US" sz="1000" b="1" baseline="30000" dirty="0" smtClean="0">
                <a:solidFill>
                  <a:schemeClr val="accent1">
                    <a:lumMod val="75000"/>
                  </a:schemeClr>
                </a:solidFill>
              </a:rPr>
              <a:t>th</a:t>
            </a:r>
            <a:r>
              <a:rPr lang="en-US" sz="1000" b="1" dirty="0" smtClean="0">
                <a:solidFill>
                  <a:schemeClr val="accent1">
                    <a:lumMod val="75000"/>
                  </a:schemeClr>
                </a:solidFill>
              </a:rPr>
              <a:t> Edition, pages 89-105.</a:t>
            </a:r>
            <a:endParaRPr lang="en-US" sz="1000" dirty="0" smtClean="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7444" y="2483723"/>
            <a:ext cx="4462462" cy="2545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7061749"/>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Valuation Example</a:t>
            </a:r>
            <a:r>
              <a:rPr lang="en-US" sz="2200" b="1" cap="small" baseline="64000" dirty="0" smtClean="0">
                <a:solidFill>
                  <a:schemeClr val="accent1">
                    <a:lumMod val="75000"/>
                  </a:schemeClr>
                </a:solidFill>
              </a:rPr>
              <a:t>1</a:t>
            </a:r>
            <a:endParaRPr lang="en-US" sz="2200" b="1" cap="small" baseline="64000" dirty="0">
              <a:solidFill>
                <a:schemeClr val="accent1">
                  <a:lumMod val="75000"/>
                </a:schemeClr>
              </a:solidFill>
            </a:endParaRPr>
          </a:p>
        </p:txBody>
      </p:sp>
      <p:sp>
        <p:nvSpPr>
          <p:cNvPr id="14" name="TextBox 13"/>
          <p:cNvSpPr txBox="1"/>
          <p:nvPr/>
        </p:nvSpPr>
        <p:spPr>
          <a:xfrm>
            <a:off x="1432428" y="1875059"/>
            <a:ext cx="6247456" cy="369332"/>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Market Approach – Price to Net Asset Value (NAV)</a:t>
            </a:r>
            <a:endParaRPr lang="en-US" sz="1600" dirty="0" smtClean="0"/>
          </a:p>
        </p:txBody>
      </p:sp>
      <p:sp>
        <p:nvSpPr>
          <p:cNvPr id="17" name="TextBox 16"/>
          <p:cNvSpPr txBox="1"/>
          <p:nvPr/>
        </p:nvSpPr>
        <p:spPr>
          <a:xfrm>
            <a:off x="1467605" y="6324600"/>
            <a:ext cx="6247456" cy="246221"/>
          </a:xfrm>
          <a:prstGeom prst="rect">
            <a:avLst/>
          </a:prstGeom>
          <a:noFill/>
        </p:spPr>
        <p:txBody>
          <a:bodyPr wrap="square" rtlCol="0">
            <a:spAutoFit/>
          </a:bodyPr>
          <a:lstStyle/>
          <a:p>
            <a:pPr algn="just">
              <a:spcAft>
                <a:spcPts val="1200"/>
              </a:spcAft>
            </a:pPr>
            <a:r>
              <a:rPr lang="en-US" sz="1000" b="1" baseline="30000" dirty="0" smtClean="0">
                <a:solidFill>
                  <a:schemeClr val="accent1">
                    <a:lumMod val="75000"/>
                  </a:schemeClr>
                </a:solidFill>
              </a:rPr>
              <a:t>1</a:t>
            </a:r>
            <a:r>
              <a:rPr lang="en-US" sz="1000" b="1" dirty="0" smtClean="0">
                <a:solidFill>
                  <a:schemeClr val="accent1">
                    <a:lumMod val="75000"/>
                  </a:schemeClr>
                </a:solidFill>
              </a:rPr>
              <a:t>Example from Comprehensive Guide for the Valuation of Family Limited Partnerships, 4</a:t>
            </a:r>
            <a:r>
              <a:rPr lang="en-US" sz="1000" b="1" baseline="30000" dirty="0" smtClean="0">
                <a:solidFill>
                  <a:schemeClr val="accent1">
                    <a:lumMod val="75000"/>
                  </a:schemeClr>
                </a:solidFill>
              </a:rPr>
              <a:t>th</a:t>
            </a:r>
            <a:r>
              <a:rPr lang="en-US" sz="1000" b="1" dirty="0" smtClean="0">
                <a:solidFill>
                  <a:schemeClr val="accent1">
                    <a:lumMod val="75000"/>
                  </a:schemeClr>
                </a:solidFill>
              </a:rPr>
              <a:t> Edition, pages 89-105.</a:t>
            </a:r>
            <a:endParaRPr lang="en-US" sz="1000" dirty="0" smtClean="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1866" y="2487126"/>
            <a:ext cx="4751387" cy="3456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9694644"/>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Valuation Example</a:t>
            </a:r>
            <a:r>
              <a:rPr lang="en-US" sz="2200" b="1" cap="small" baseline="64000" dirty="0" smtClean="0">
                <a:solidFill>
                  <a:schemeClr val="accent1">
                    <a:lumMod val="75000"/>
                  </a:schemeClr>
                </a:solidFill>
              </a:rPr>
              <a:t>1</a:t>
            </a:r>
            <a:endParaRPr lang="en-US" sz="2200" b="1" cap="small" baseline="64000" dirty="0">
              <a:solidFill>
                <a:schemeClr val="accent1">
                  <a:lumMod val="75000"/>
                </a:schemeClr>
              </a:solidFill>
            </a:endParaRPr>
          </a:p>
        </p:txBody>
      </p:sp>
      <p:sp>
        <p:nvSpPr>
          <p:cNvPr id="14" name="TextBox 13"/>
          <p:cNvSpPr txBox="1"/>
          <p:nvPr/>
        </p:nvSpPr>
        <p:spPr>
          <a:xfrm>
            <a:off x="1432428" y="1875059"/>
            <a:ext cx="6247456" cy="369332"/>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Market Approach – Price to Net Asset Value (NAV)</a:t>
            </a:r>
            <a:endParaRPr lang="en-US" sz="1600" dirty="0" smtClean="0"/>
          </a:p>
        </p:txBody>
      </p:sp>
      <p:sp>
        <p:nvSpPr>
          <p:cNvPr id="17" name="TextBox 16"/>
          <p:cNvSpPr txBox="1"/>
          <p:nvPr/>
        </p:nvSpPr>
        <p:spPr>
          <a:xfrm>
            <a:off x="1467605" y="6324600"/>
            <a:ext cx="6247456" cy="246221"/>
          </a:xfrm>
          <a:prstGeom prst="rect">
            <a:avLst/>
          </a:prstGeom>
          <a:noFill/>
        </p:spPr>
        <p:txBody>
          <a:bodyPr wrap="square" rtlCol="0">
            <a:spAutoFit/>
          </a:bodyPr>
          <a:lstStyle/>
          <a:p>
            <a:pPr algn="just">
              <a:spcAft>
                <a:spcPts val="1200"/>
              </a:spcAft>
            </a:pPr>
            <a:r>
              <a:rPr lang="en-US" sz="1000" b="1" baseline="30000" dirty="0" smtClean="0">
                <a:solidFill>
                  <a:schemeClr val="accent1">
                    <a:lumMod val="75000"/>
                  </a:schemeClr>
                </a:solidFill>
              </a:rPr>
              <a:t>1</a:t>
            </a:r>
            <a:r>
              <a:rPr lang="en-US" sz="1000" b="1" dirty="0" smtClean="0">
                <a:solidFill>
                  <a:schemeClr val="accent1">
                    <a:lumMod val="75000"/>
                  </a:schemeClr>
                </a:solidFill>
              </a:rPr>
              <a:t>Example from Comprehensive Guide for the Valuation of Family Limited Partnerships, 4</a:t>
            </a:r>
            <a:r>
              <a:rPr lang="en-US" sz="1000" b="1" baseline="30000" dirty="0" smtClean="0">
                <a:solidFill>
                  <a:schemeClr val="accent1">
                    <a:lumMod val="75000"/>
                  </a:schemeClr>
                </a:solidFill>
              </a:rPr>
              <a:t>th</a:t>
            </a:r>
            <a:r>
              <a:rPr lang="en-US" sz="1000" b="1" dirty="0" smtClean="0">
                <a:solidFill>
                  <a:schemeClr val="accent1">
                    <a:lumMod val="75000"/>
                  </a:schemeClr>
                </a:solidFill>
              </a:rPr>
              <a:t> Edition, pages 89-105.</a:t>
            </a:r>
            <a:endParaRPr lang="en-US" sz="1000" dirty="0" smtClean="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4947" y="2509838"/>
            <a:ext cx="6111693" cy="2062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1814635"/>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685800" y="788028"/>
            <a:ext cx="7772400" cy="612775"/>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Introduction</a:t>
            </a:r>
            <a:endParaRPr lang="en-US" sz="3600" b="1" cap="small" dirty="0">
              <a:solidFill>
                <a:schemeClr val="accent1">
                  <a:lumMod val="75000"/>
                </a:schemeClr>
              </a:solidFill>
            </a:endParaRPr>
          </a:p>
        </p:txBody>
      </p:sp>
      <p:sp>
        <p:nvSpPr>
          <p:cNvPr id="3" name="TextBox 2"/>
          <p:cNvSpPr txBox="1"/>
          <p:nvPr/>
        </p:nvSpPr>
        <p:spPr>
          <a:xfrm>
            <a:off x="1448272" y="2322213"/>
            <a:ext cx="6247456" cy="1754326"/>
          </a:xfrm>
          <a:prstGeom prst="rect">
            <a:avLst/>
          </a:prstGeom>
          <a:noFill/>
        </p:spPr>
        <p:txBody>
          <a:bodyPr wrap="square" rtlCol="0">
            <a:spAutoFit/>
          </a:bodyPr>
          <a:lstStyle/>
          <a:p>
            <a:r>
              <a:rPr lang="en-US" b="1" dirty="0" smtClean="0">
                <a:solidFill>
                  <a:schemeClr val="accent1">
                    <a:lumMod val="75000"/>
                  </a:schemeClr>
                </a:solidFill>
              </a:rPr>
              <a:t>What is a Family LLC (FLLC) or Family Limited Partnership (FLP)?</a:t>
            </a:r>
          </a:p>
          <a:p>
            <a:endParaRPr lang="en-US" b="1" dirty="0" smtClean="0">
              <a:solidFill>
                <a:schemeClr val="accent1">
                  <a:lumMod val="75000"/>
                </a:schemeClr>
              </a:solidFill>
            </a:endParaRPr>
          </a:p>
          <a:p>
            <a:pPr marL="742950" lvl="1" indent="-285750" algn="just">
              <a:buClr>
                <a:schemeClr val="accent1">
                  <a:lumMod val="75000"/>
                </a:schemeClr>
              </a:buClr>
              <a:buFont typeface="Arial" panose="020B0604020202020204" pitchFamily="34" charset="0"/>
              <a:buChar char="•"/>
            </a:pPr>
            <a:r>
              <a:rPr lang="en-US" dirty="0" smtClean="0"/>
              <a:t>Generally, an LLC or FLP with an operating agreement or partnership agreement containing restrictive language with regard to the management of the entity and transfers of ownership</a:t>
            </a:r>
            <a:endParaRPr lang="en-US" dirty="0"/>
          </a:p>
        </p:txBody>
      </p:sp>
    </p:spTree>
    <p:extLst>
      <p:ext uri="{BB962C8B-B14F-4D97-AF65-F5344CB8AC3E}">
        <p14:creationId xmlns:p14="http://schemas.microsoft.com/office/powerpoint/2010/main" val="2476922693"/>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Valuation Example</a:t>
            </a:r>
            <a:r>
              <a:rPr lang="en-US" sz="2200" b="1" cap="small" baseline="64000" dirty="0" smtClean="0">
                <a:solidFill>
                  <a:schemeClr val="accent1">
                    <a:lumMod val="75000"/>
                  </a:schemeClr>
                </a:solidFill>
              </a:rPr>
              <a:t>1</a:t>
            </a:r>
            <a:endParaRPr lang="en-US" sz="2200" b="1" cap="small" baseline="64000" dirty="0">
              <a:solidFill>
                <a:schemeClr val="accent1">
                  <a:lumMod val="75000"/>
                </a:schemeClr>
              </a:solidFill>
            </a:endParaRPr>
          </a:p>
        </p:txBody>
      </p:sp>
      <p:sp>
        <p:nvSpPr>
          <p:cNvPr id="14" name="TextBox 13"/>
          <p:cNvSpPr txBox="1"/>
          <p:nvPr/>
        </p:nvSpPr>
        <p:spPr>
          <a:xfrm>
            <a:off x="1432428" y="1875059"/>
            <a:ext cx="6247456" cy="369332"/>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Market Approach – Price to Net Asset Value (NAV)</a:t>
            </a:r>
            <a:endParaRPr lang="en-US" sz="1600" dirty="0" smtClean="0"/>
          </a:p>
        </p:txBody>
      </p:sp>
      <p:sp>
        <p:nvSpPr>
          <p:cNvPr id="17" name="TextBox 16"/>
          <p:cNvSpPr txBox="1"/>
          <p:nvPr/>
        </p:nvSpPr>
        <p:spPr>
          <a:xfrm>
            <a:off x="1467605" y="6324600"/>
            <a:ext cx="6247456" cy="246221"/>
          </a:xfrm>
          <a:prstGeom prst="rect">
            <a:avLst/>
          </a:prstGeom>
          <a:noFill/>
        </p:spPr>
        <p:txBody>
          <a:bodyPr wrap="square" rtlCol="0">
            <a:spAutoFit/>
          </a:bodyPr>
          <a:lstStyle/>
          <a:p>
            <a:pPr algn="just">
              <a:spcAft>
                <a:spcPts val="1200"/>
              </a:spcAft>
            </a:pPr>
            <a:r>
              <a:rPr lang="en-US" sz="1000" b="1" baseline="30000" dirty="0" smtClean="0">
                <a:solidFill>
                  <a:schemeClr val="accent1">
                    <a:lumMod val="75000"/>
                  </a:schemeClr>
                </a:solidFill>
              </a:rPr>
              <a:t>1</a:t>
            </a:r>
            <a:r>
              <a:rPr lang="en-US" sz="1000" b="1" dirty="0" smtClean="0">
                <a:solidFill>
                  <a:schemeClr val="accent1">
                    <a:lumMod val="75000"/>
                  </a:schemeClr>
                </a:solidFill>
              </a:rPr>
              <a:t>Example from Comprehensive Guide for the Valuation of Family Limited Partnerships, 4</a:t>
            </a:r>
            <a:r>
              <a:rPr lang="en-US" sz="1000" b="1" baseline="30000" dirty="0" smtClean="0">
                <a:solidFill>
                  <a:schemeClr val="accent1">
                    <a:lumMod val="75000"/>
                  </a:schemeClr>
                </a:solidFill>
              </a:rPr>
              <a:t>th</a:t>
            </a:r>
            <a:r>
              <a:rPr lang="en-US" sz="1000" b="1" dirty="0" smtClean="0">
                <a:solidFill>
                  <a:schemeClr val="accent1">
                    <a:lumMod val="75000"/>
                  </a:schemeClr>
                </a:solidFill>
              </a:rPr>
              <a:t> Edition, pages 89-105.</a:t>
            </a:r>
            <a:endParaRPr lang="en-US" sz="1000" dirty="0" smtClean="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5764" y="2533650"/>
            <a:ext cx="5400395" cy="2114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5057645"/>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Valuation Example</a:t>
            </a:r>
            <a:r>
              <a:rPr lang="en-US" sz="2200" b="1" cap="small" baseline="64000" dirty="0" smtClean="0">
                <a:solidFill>
                  <a:schemeClr val="accent1">
                    <a:lumMod val="75000"/>
                  </a:schemeClr>
                </a:solidFill>
              </a:rPr>
              <a:t>1</a:t>
            </a:r>
            <a:endParaRPr lang="en-US" sz="2200" b="1" cap="small" baseline="64000" dirty="0">
              <a:solidFill>
                <a:schemeClr val="accent1">
                  <a:lumMod val="75000"/>
                </a:schemeClr>
              </a:solidFill>
            </a:endParaRPr>
          </a:p>
        </p:txBody>
      </p:sp>
      <p:sp>
        <p:nvSpPr>
          <p:cNvPr id="14" name="TextBox 13"/>
          <p:cNvSpPr txBox="1"/>
          <p:nvPr/>
        </p:nvSpPr>
        <p:spPr>
          <a:xfrm>
            <a:off x="1432428" y="1875059"/>
            <a:ext cx="6247456" cy="369332"/>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Market Approach – Price to Net Asset Value (NAV)</a:t>
            </a:r>
            <a:endParaRPr lang="en-US" sz="1600" dirty="0" smtClean="0"/>
          </a:p>
        </p:txBody>
      </p:sp>
      <p:sp>
        <p:nvSpPr>
          <p:cNvPr id="17" name="TextBox 16"/>
          <p:cNvSpPr txBox="1"/>
          <p:nvPr/>
        </p:nvSpPr>
        <p:spPr>
          <a:xfrm>
            <a:off x="1467605" y="6324600"/>
            <a:ext cx="6247456" cy="246221"/>
          </a:xfrm>
          <a:prstGeom prst="rect">
            <a:avLst/>
          </a:prstGeom>
          <a:noFill/>
        </p:spPr>
        <p:txBody>
          <a:bodyPr wrap="square" rtlCol="0">
            <a:spAutoFit/>
          </a:bodyPr>
          <a:lstStyle/>
          <a:p>
            <a:pPr algn="just">
              <a:spcAft>
                <a:spcPts val="1200"/>
              </a:spcAft>
            </a:pPr>
            <a:r>
              <a:rPr lang="en-US" sz="1000" b="1" baseline="30000" dirty="0" smtClean="0">
                <a:solidFill>
                  <a:schemeClr val="accent1">
                    <a:lumMod val="75000"/>
                  </a:schemeClr>
                </a:solidFill>
              </a:rPr>
              <a:t>1</a:t>
            </a:r>
            <a:r>
              <a:rPr lang="en-US" sz="1000" b="1" dirty="0" smtClean="0">
                <a:solidFill>
                  <a:schemeClr val="accent1">
                    <a:lumMod val="75000"/>
                  </a:schemeClr>
                </a:solidFill>
              </a:rPr>
              <a:t>Example from Comprehensive Guide for the Valuation of Family Limited Partnerships, 4</a:t>
            </a:r>
            <a:r>
              <a:rPr lang="en-US" sz="1000" b="1" baseline="30000" dirty="0" smtClean="0">
                <a:solidFill>
                  <a:schemeClr val="accent1">
                    <a:lumMod val="75000"/>
                  </a:schemeClr>
                </a:solidFill>
              </a:rPr>
              <a:t>th</a:t>
            </a:r>
            <a:r>
              <a:rPr lang="en-US" sz="1000" b="1" dirty="0" smtClean="0">
                <a:solidFill>
                  <a:schemeClr val="accent1">
                    <a:lumMod val="75000"/>
                  </a:schemeClr>
                </a:solidFill>
              </a:rPr>
              <a:t> Edition, pages 89-105.</a:t>
            </a:r>
            <a:endParaRPr lang="en-US" sz="1000" dirty="0" smtClean="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1448" y="2833688"/>
            <a:ext cx="4690870" cy="1357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8379541"/>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Valuation Example</a:t>
            </a:r>
            <a:r>
              <a:rPr lang="en-US" sz="2200" b="1" cap="small" baseline="64000" dirty="0" smtClean="0">
                <a:solidFill>
                  <a:schemeClr val="accent1">
                    <a:lumMod val="75000"/>
                  </a:schemeClr>
                </a:solidFill>
              </a:rPr>
              <a:t>1</a:t>
            </a:r>
            <a:endParaRPr lang="en-US" sz="2200" b="1" cap="small" baseline="64000" dirty="0">
              <a:solidFill>
                <a:schemeClr val="accent1">
                  <a:lumMod val="75000"/>
                </a:schemeClr>
              </a:solidFill>
            </a:endParaRPr>
          </a:p>
        </p:txBody>
      </p:sp>
      <p:sp>
        <p:nvSpPr>
          <p:cNvPr id="14" name="TextBox 13"/>
          <p:cNvSpPr txBox="1"/>
          <p:nvPr/>
        </p:nvSpPr>
        <p:spPr>
          <a:xfrm>
            <a:off x="1432428" y="1875059"/>
            <a:ext cx="6247456" cy="369332"/>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Reconciliation of Approaches</a:t>
            </a:r>
            <a:endParaRPr lang="en-US" sz="1600" dirty="0" smtClean="0"/>
          </a:p>
        </p:txBody>
      </p:sp>
      <p:sp>
        <p:nvSpPr>
          <p:cNvPr id="17" name="TextBox 16"/>
          <p:cNvSpPr txBox="1"/>
          <p:nvPr/>
        </p:nvSpPr>
        <p:spPr>
          <a:xfrm>
            <a:off x="1467605" y="6324600"/>
            <a:ext cx="6247456" cy="246221"/>
          </a:xfrm>
          <a:prstGeom prst="rect">
            <a:avLst/>
          </a:prstGeom>
          <a:noFill/>
        </p:spPr>
        <p:txBody>
          <a:bodyPr wrap="square" rtlCol="0">
            <a:spAutoFit/>
          </a:bodyPr>
          <a:lstStyle/>
          <a:p>
            <a:pPr algn="just">
              <a:spcAft>
                <a:spcPts val="1200"/>
              </a:spcAft>
            </a:pPr>
            <a:r>
              <a:rPr lang="en-US" sz="1000" b="1" baseline="30000" dirty="0" smtClean="0">
                <a:solidFill>
                  <a:schemeClr val="accent1">
                    <a:lumMod val="75000"/>
                  </a:schemeClr>
                </a:solidFill>
              </a:rPr>
              <a:t>1</a:t>
            </a:r>
            <a:r>
              <a:rPr lang="en-US" sz="1000" b="1" dirty="0" smtClean="0">
                <a:solidFill>
                  <a:schemeClr val="accent1">
                    <a:lumMod val="75000"/>
                  </a:schemeClr>
                </a:solidFill>
              </a:rPr>
              <a:t>Example from Comprehensive Guide for the Valuation of Family Limited Partnerships, 4</a:t>
            </a:r>
            <a:r>
              <a:rPr lang="en-US" sz="1000" b="1" baseline="30000" dirty="0" smtClean="0">
                <a:solidFill>
                  <a:schemeClr val="accent1">
                    <a:lumMod val="75000"/>
                  </a:schemeClr>
                </a:solidFill>
              </a:rPr>
              <a:t>th</a:t>
            </a:r>
            <a:r>
              <a:rPr lang="en-US" sz="1000" b="1" dirty="0" smtClean="0">
                <a:solidFill>
                  <a:schemeClr val="accent1">
                    <a:lumMod val="75000"/>
                  </a:schemeClr>
                </a:solidFill>
              </a:rPr>
              <a:t> Edition, pages 89-105.</a:t>
            </a:r>
            <a:endParaRPr lang="en-US" sz="1000" dirty="0" smtClean="0"/>
          </a:p>
        </p:txBody>
      </p:sp>
      <p:sp>
        <p:nvSpPr>
          <p:cNvPr id="13" name="TextBox 12"/>
          <p:cNvSpPr txBox="1"/>
          <p:nvPr/>
        </p:nvSpPr>
        <p:spPr>
          <a:xfrm>
            <a:off x="3041209" y="2895600"/>
            <a:ext cx="3048000" cy="800219"/>
          </a:xfrm>
          <a:prstGeom prst="rect">
            <a:avLst/>
          </a:prstGeom>
          <a:noFill/>
        </p:spPr>
        <p:txBody>
          <a:bodyPr wrap="square" rtlCol="0">
            <a:spAutoFit/>
          </a:bodyPr>
          <a:lstStyle/>
          <a:p>
            <a:pPr algn="just">
              <a:spcAft>
                <a:spcPts val="1200"/>
              </a:spcAft>
            </a:pPr>
            <a:r>
              <a:rPr lang="en-US" b="1" dirty="0" smtClean="0"/>
              <a:t>Income Approach  -  </a:t>
            </a:r>
            <a:r>
              <a:rPr lang="en-US" b="1" dirty="0" smtClean="0">
                <a:solidFill>
                  <a:schemeClr val="accent1">
                    <a:lumMod val="75000"/>
                  </a:schemeClr>
                </a:solidFill>
              </a:rPr>
              <a:t>$44,731</a:t>
            </a:r>
          </a:p>
          <a:p>
            <a:pPr algn="just">
              <a:spcAft>
                <a:spcPts val="1200"/>
              </a:spcAft>
            </a:pPr>
            <a:r>
              <a:rPr lang="en-US" b="1" dirty="0"/>
              <a:t>Market Approach  -  </a:t>
            </a:r>
            <a:r>
              <a:rPr lang="en-US" b="1" dirty="0">
                <a:solidFill>
                  <a:schemeClr val="accent1">
                    <a:lumMod val="75000"/>
                  </a:schemeClr>
                </a:solidFill>
              </a:rPr>
              <a:t>$54,591</a:t>
            </a:r>
          </a:p>
        </p:txBody>
      </p:sp>
    </p:spTree>
    <p:extLst>
      <p:ext uri="{BB962C8B-B14F-4D97-AF65-F5344CB8AC3E}">
        <p14:creationId xmlns:p14="http://schemas.microsoft.com/office/powerpoint/2010/main" val="3519901506"/>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Valuation Report</a:t>
            </a:r>
            <a:endParaRPr lang="en-US" sz="3600" b="1" cap="small" dirty="0">
              <a:solidFill>
                <a:schemeClr val="accent1">
                  <a:lumMod val="75000"/>
                </a:schemeClr>
              </a:solidFill>
            </a:endParaRPr>
          </a:p>
        </p:txBody>
      </p:sp>
      <p:sp>
        <p:nvSpPr>
          <p:cNvPr id="13" name="TextBox 12"/>
          <p:cNvSpPr txBox="1"/>
          <p:nvPr/>
        </p:nvSpPr>
        <p:spPr>
          <a:xfrm>
            <a:off x="1449026" y="2514600"/>
            <a:ext cx="6247456" cy="2728952"/>
          </a:xfrm>
          <a:prstGeom prst="rect">
            <a:avLst/>
          </a:prstGeom>
          <a:noFill/>
        </p:spPr>
        <p:txBody>
          <a:bodyPr wrap="square" rtlCol="0">
            <a:spAutoFit/>
          </a:bodyPr>
          <a:lstStyle/>
          <a:p>
            <a:pPr algn="just">
              <a:spcAft>
                <a:spcPts val="1200"/>
              </a:spcAft>
            </a:pPr>
            <a:r>
              <a:rPr lang="en-US" b="1" dirty="0" smtClean="0">
                <a:solidFill>
                  <a:schemeClr val="accent1">
                    <a:lumMod val="75000"/>
                  </a:schemeClr>
                </a:solidFill>
              </a:rPr>
              <a:t>The valuation report for FLLC/FLPs should be very similar to an operating company valuation report.  Two items of note:</a:t>
            </a:r>
            <a:endParaRPr lang="en-US" b="1" dirty="0" smtClean="0">
              <a:solidFill>
                <a:schemeClr val="accent1">
                  <a:lumMod val="75000"/>
                </a:schemeClr>
              </a:solidFill>
            </a:endParaRP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Should contain detailed description of the operating/partnership agreement</a:t>
            </a:r>
            <a:endParaRPr lang="en-US" sz="1600" b="1" dirty="0" smtClean="0"/>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Economic and industry analysis should provide an overview of the general US economy, capital markets and specific analysis of the industry in which the primary assets of the entity are held</a:t>
            </a:r>
            <a:endParaRPr lang="en-US" sz="1600" b="1" dirty="0" smtClean="0"/>
          </a:p>
          <a:p>
            <a:pPr marL="742950" lvl="1" indent="-285750" algn="just">
              <a:spcAft>
                <a:spcPts val="800"/>
              </a:spcAft>
              <a:buFont typeface="Arial" panose="020B0604020202020204" pitchFamily="34" charset="0"/>
              <a:buChar char="•"/>
            </a:pPr>
            <a:endParaRPr lang="en-US" sz="1600" dirty="0" smtClean="0"/>
          </a:p>
        </p:txBody>
      </p:sp>
    </p:spTree>
    <p:extLst>
      <p:ext uri="{BB962C8B-B14F-4D97-AF65-F5344CB8AC3E}">
        <p14:creationId xmlns:p14="http://schemas.microsoft.com/office/powerpoint/2010/main" val="2261288944"/>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2921628"/>
            <a:ext cx="5715000" cy="888372"/>
          </a:xfrm>
          <a:effectLst>
            <a:outerShdw blurRad="50800" dist="38100" dir="2700000" algn="tl" rotWithShape="0">
              <a:prstClr val="black">
                <a:alpha val="40000"/>
              </a:prstClr>
            </a:outerShdw>
          </a:effectLst>
        </p:spPr>
        <p:txBody>
          <a:bodyPr>
            <a:noAutofit/>
          </a:bodyPr>
          <a:lstStyle/>
          <a:p>
            <a:r>
              <a:rPr lang="en-US" sz="6000" b="1" cap="small" dirty="0" smtClean="0">
                <a:solidFill>
                  <a:schemeClr val="accent1">
                    <a:lumMod val="75000"/>
                  </a:schemeClr>
                </a:solidFill>
              </a:rPr>
              <a:t>Questions?</a:t>
            </a:r>
            <a:endParaRPr lang="en-US" sz="6000" b="1" cap="small" dirty="0">
              <a:solidFill>
                <a:schemeClr val="accent1">
                  <a:lumMod val="75000"/>
                </a:schemeClr>
              </a:solidFill>
            </a:endParaRPr>
          </a:p>
        </p:txBody>
      </p:sp>
    </p:spTree>
    <p:extLst>
      <p:ext uri="{BB962C8B-B14F-4D97-AF65-F5344CB8AC3E}">
        <p14:creationId xmlns:p14="http://schemas.microsoft.com/office/powerpoint/2010/main" val="142265552"/>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685800" y="788028"/>
            <a:ext cx="7772400" cy="612775"/>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Introduction</a:t>
            </a:r>
            <a:endParaRPr lang="en-US" sz="3600" b="1" cap="small" dirty="0">
              <a:solidFill>
                <a:schemeClr val="accent1">
                  <a:lumMod val="75000"/>
                </a:schemeClr>
              </a:solidFill>
            </a:endParaRPr>
          </a:p>
        </p:txBody>
      </p:sp>
      <p:sp>
        <p:nvSpPr>
          <p:cNvPr id="3" name="TextBox 2"/>
          <p:cNvSpPr txBox="1"/>
          <p:nvPr/>
        </p:nvSpPr>
        <p:spPr>
          <a:xfrm>
            <a:off x="1448272" y="1522491"/>
            <a:ext cx="6247456" cy="4729500"/>
          </a:xfrm>
          <a:prstGeom prst="rect">
            <a:avLst/>
          </a:prstGeom>
          <a:noFill/>
        </p:spPr>
        <p:txBody>
          <a:bodyPr wrap="square" rtlCol="0">
            <a:spAutoFit/>
          </a:bodyPr>
          <a:lstStyle/>
          <a:p>
            <a:pPr>
              <a:spcAft>
                <a:spcPts val="1200"/>
              </a:spcAft>
            </a:pPr>
            <a:r>
              <a:rPr lang="en-US" b="1" dirty="0" smtClean="0">
                <a:solidFill>
                  <a:schemeClr val="accent1">
                    <a:lumMod val="75000"/>
                  </a:schemeClr>
                </a:solidFill>
              </a:rPr>
              <a:t>Primary Advantages</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Lawsuits – </a:t>
            </a:r>
            <a:r>
              <a:rPr lang="en-US" sz="1600" dirty="0" smtClean="0"/>
              <a:t>Well suited to protect assets from creditors</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Management – </a:t>
            </a:r>
            <a:r>
              <a:rPr lang="en-US" sz="1600" dirty="0" smtClean="0"/>
              <a:t>Using one entity to manage multiple assets allows owners to take advantages of economies of scale by reducing management, administrative and professional fees</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Education –</a:t>
            </a:r>
            <a:r>
              <a:rPr lang="en-US" sz="1600" dirty="0" smtClean="0"/>
              <a:t> The consolidation of assets into one entity can enable senior family members to educate younger family members about family owned investments and how those assets are managed</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Protection –</a:t>
            </a:r>
            <a:r>
              <a:rPr lang="en-US" sz="1600" dirty="0" smtClean="0"/>
              <a:t> Certain family dynamics sometimes require senior members of families to use trusts and partnerships to protect assets from the possibility of poor decisions</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Gifting Attributes – </a:t>
            </a:r>
            <a:r>
              <a:rPr lang="en-US" sz="1600" dirty="0" smtClean="0"/>
              <a:t>Senior members of a family can gift interest in the entity while still maintaining control of the entity</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Tax Benefits – </a:t>
            </a:r>
            <a:r>
              <a:rPr lang="en-US" sz="1600" dirty="0" smtClean="0"/>
              <a:t>When properly formed and transferred, the entity can provide tax benefits in inheritance situations</a:t>
            </a:r>
          </a:p>
        </p:txBody>
      </p:sp>
    </p:spTree>
    <p:extLst>
      <p:ext uri="{BB962C8B-B14F-4D97-AF65-F5344CB8AC3E}">
        <p14:creationId xmlns:p14="http://schemas.microsoft.com/office/powerpoint/2010/main" val="2595768836"/>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Assets Generally Held by the Entities</a:t>
            </a:r>
            <a:endParaRPr lang="en-US" sz="3600" b="1" cap="small" dirty="0">
              <a:solidFill>
                <a:schemeClr val="accent1">
                  <a:lumMod val="75000"/>
                </a:schemeClr>
              </a:solidFill>
            </a:endParaRPr>
          </a:p>
        </p:txBody>
      </p:sp>
      <p:sp>
        <p:nvSpPr>
          <p:cNvPr id="3" name="TextBox 2"/>
          <p:cNvSpPr txBox="1"/>
          <p:nvPr/>
        </p:nvSpPr>
        <p:spPr>
          <a:xfrm>
            <a:off x="381000" y="2060417"/>
            <a:ext cx="6247456" cy="3785652"/>
          </a:xfrm>
          <a:prstGeom prst="rect">
            <a:avLst/>
          </a:prstGeom>
          <a:noFill/>
        </p:spPr>
        <p:txBody>
          <a:bodyPr wrap="square" rtlCol="0">
            <a:spAutoFit/>
          </a:bodyPr>
          <a:lstStyle/>
          <a:p>
            <a:pPr marL="742950" lvl="1" indent="-285750">
              <a:lnSpc>
                <a:spcPct val="200000"/>
              </a:lnSpc>
              <a:buClr>
                <a:schemeClr val="accent1">
                  <a:lumMod val="75000"/>
                </a:schemeClr>
              </a:buClr>
              <a:buFont typeface="Arial" panose="020B0604020202020204" pitchFamily="34" charset="0"/>
              <a:buChar char="•"/>
            </a:pPr>
            <a:r>
              <a:rPr lang="en-US" sz="2000" dirty="0"/>
              <a:t>Marketable Securities</a:t>
            </a:r>
          </a:p>
          <a:p>
            <a:pPr marL="742950" lvl="1" indent="-285750">
              <a:lnSpc>
                <a:spcPct val="200000"/>
              </a:lnSpc>
              <a:buClr>
                <a:schemeClr val="accent1">
                  <a:lumMod val="75000"/>
                </a:schemeClr>
              </a:buClr>
              <a:buFont typeface="Arial" panose="020B0604020202020204" pitchFamily="34" charset="0"/>
              <a:buChar char="•"/>
            </a:pPr>
            <a:r>
              <a:rPr lang="en-US" sz="2000" dirty="0"/>
              <a:t>Income Producing Real Estate</a:t>
            </a:r>
          </a:p>
          <a:p>
            <a:pPr marL="742950" lvl="1" indent="-285750">
              <a:lnSpc>
                <a:spcPct val="200000"/>
              </a:lnSpc>
              <a:buClr>
                <a:schemeClr val="accent1">
                  <a:lumMod val="75000"/>
                </a:schemeClr>
              </a:buClr>
              <a:buFont typeface="Arial" panose="020B0604020202020204" pitchFamily="34" charset="0"/>
              <a:buChar char="•"/>
            </a:pPr>
            <a:r>
              <a:rPr lang="en-US" sz="2000" dirty="0"/>
              <a:t>Non-income Producing Real Estate</a:t>
            </a:r>
          </a:p>
          <a:p>
            <a:pPr marL="742950" lvl="1" indent="-285750">
              <a:lnSpc>
                <a:spcPct val="200000"/>
              </a:lnSpc>
              <a:buClr>
                <a:schemeClr val="accent1">
                  <a:lumMod val="75000"/>
                </a:schemeClr>
              </a:buClr>
              <a:buFont typeface="Arial" panose="020B0604020202020204" pitchFamily="34" charset="0"/>
              <a:buChar char="•"/>
            </a:pPr>
            <a:r>
              <a:rPr lang="en-US" sz="2000" dirty="0"/>
              <a:t>Mixed Assets</a:t>
            </a:r>
          </a:p>
          <a:p>
            <a:pPr marL="742950" lvl="1" indent="-285750">
              <a:lnSpc>
                <a:spcPct val="200000"/>
              </a:lnSpc>
              <a:buClr>
                <a:schemeClr val="accent1">
                  <a:lumMod val="75000"/>
                </a:schemeClr>
              </a:buClr>
              <a:buFont typeface="Arial" panose="020B0604020202020204" pitchFamily="34" charset="0"/>
              <a:buChar char="•"/>
            </a:pPr>
            <a:r>
              <a:rPr lang="en-US" sz="2000" dirty="0"/>
              <a:t>Oil and </a:t>
            </a:r>
            <a:r>
              <a:rPr lang="en-US" sz="2000" dirty="0" smtClean="0"/>
              <a:t>Gas</a:t>
            </a:r>
          </a:p>
          <a:p>
            <a:pPr marL="742950" lvl="1" indent="-285750">
              <a:lnSpc>
                <a:spcPct val="200000"/>
              </a:lnSpc>
              <a:buClr>
                <a:schemeClr val="accent1">
                  <a:lumMod val="75000"/>
                </a:schemeClr>
              </a:buClr>
              <a:buFont typeface="Arial" panose="020B0604020202020204" pitchFamily="34" charset="0"/>
              <a:buChar char="•"/>
            </a:pPr>
            <a:r>
              <a:rPr lang="en-US" sz="2000" dirty="0" smtClean="0"/>
              <a:t>Other</a:t>
            </a:r>
            <a:endParaRPr lang="en-US" sz="2000" dirty="0"/>
          </a:p>
        </p:txBody>
      </p:sp>
    </p:spTree>
    <p:extLst>
      <p:ext uri="{BB962C8B-B14F-4D97-AF65-F5344CB8AC3E}">
        <p14:creationId xmlns:p14="http://schemas.microsoft.com/office/powerpoint/2010/main" val="3198064892"/>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Background on Applicable Valuation Methods</a:t>
            </a:r>
            <a:endParaRPr lang="en-US" sz="3600" b="1" cap="small" dirty="0">
              <a:solidFill>
                <a:schemeClr val="accent1">
                  <a:lumMod val="75000"/>
                </a:schemeClr>
              </a:solidFill>
            </a:endParaRPr>
          </a:p>
        </p:txBody>
      </p:sp>
      <p:sp>
        <p:nvSpPr>
          <p:cNvPr id="13" name="TextBox 12"/>
          <p:cNvSpPr txBox="1"/>
          <p:nvPr/>
        </p:nvSpPr>
        <p:spPr>
          <a:xfrm>
            <a:off x="1449026" y="2514600"/>
            <a:ext cx="6247456" cy="2164695"/>
          </a:xfrm>
          <a:prstGeom prst="rect">
            <a:avLst/>
          </a:prstGeom>
          <a:noFill/>
        </p:spPr>
        <p:txBody>
          <a:bodyPr wrap="square" rtlCol="0">
            <a:spAutoFit/>
          </a:bodyPr>
          <a:lstStyle/>
          <a:p>
            <a:pPr>
              <a:spcAft>
                <a:spcPts val="1200"/>
              </a:spcAft>
            </a:pPr>
            <a:r>
              <a:rPr lang="en-US" b="1" dirty="0" smtClean="0">
                <a:solidFill>
                  <a:schemeClr val="accent1">
                    <a:lumMod val="75000"/>
                  </a:schemeClr>
                </a:solidFill>
              </a:rPr>
              <a:t>Net Asset Value Method</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Commonly used method historically</a:t>
            </a:r>
            <a:endParaRPr lang="en-US" sz="1600" dirty="0" smtClean="0"/>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Discounts</a:t>
            </a:r>
          </a:p>
          <a:p>
            <a:pPr marL="1200150" lvl="2" indent="-285750" algn="just">
              <a:spcAft>
                <a:spcPts val="800"/>
              </a:spcAft>
              <a:buClr>
                <a:schemeClr val="accent1">
                  <a:lumMod val="75000"/>
                </a:schemeClr>
              </a:buClr>
              <a:buFont typeface="Arial" panose="020B0604020202020204" pitchFamily="34" charset="0"/>
              <a:buChar char="•"/>
            </a:pPr>
            <a:r>
              <a:rPr lang="en-US" sz="1600" dirty="0" smtClean="0"/>
              <a:t>Slap-on Discounts Method</a:t>
            </a:r>
          </a:p>
          <a:p>
            <a:pPr marL="1200150" lvl="2" indent="-285750" algn="just">
              <a:spcAft>
                <a:spcPts val="800"/>
              </a:spcAft>
              <a:buClr>
                <a:schemeClr val="accent1">
                  <a:lumMod val="75000"/>
                </a:schemeClr>
              </a:buClr>
              <a:buFont typeface="Arial" panose="020B0604020202020204" pitchFamily="34" charset="0"/>
              <a:buChar char="•"/>
            </a:pPr>
            <a:r>
              <a:rPr lang="en-US" sz="1600" dirty="0" smtClean="0"/>
              <a:t>Discounts taken from studies based on operating entities</a:t>
            </a:r>
          </a:p>
          <a:p>
            <a:pPr marL="1200150" lvl="2" indent="-285750" algn="just">
              <a:spcAft>
                <a:spcPts val="800"/>
              </a:spcAft>
              <a:buClr>
                <a:schemeClr val="accent1">
                  <a:lumMod val="75000"/>
                </a:schemeClr>
              </a:buClr>
              <a:buFont typeface="Arial" panose="020B0604020202020204" pitchFamily="34" charset="0"/>
              <a:buChar char="•"/>
            </a:pPr>
            <a:r>
              <a:rPr lang="en-US" sz="1600" dirty="0"/>
              <a:t>Discounts taken from prior FLLC/FLP tax court </a:t>
            </a:r>
            <a:r>
              <a:rPr lang="en-US" sz="1600" dirty="0" smtClean="0"/>
              <a:t>cases</a:t>
            </a:r>
            <a:endParaRPr lang="en-US" sz="1600" dirty="0"/>
          </a:p>
        </p:txBody>
      </p:sp>
    </p:spTree>
    <p:extLst>
      <p:ext uri="{BB962C8B-B14F-4D97-AF65-F5344CB8AC3E}">
        <p14:creationId xmlns:p14="http://schemas.microsoft.com/office/powerpoint/2010/main" val="3840353313"/>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Background on Applicable Valuation Methods</a:t>
            </a:r>
            <a:endParaRPr lang="en-US" sz="3600" b="1" cap="small" dirty="0">
              <a:solidFill>
                <a:schemeClr val="accent1">
                  <a:lumMod val="75000"/>
                </a:schemeClr>
              </a:solidFill>
            </a:endParaRPr>
          </a:p>
        </p:txBody>
      </p:sp>
      <p:sp>
        <p:nvSpPr>
          <p:cNvPr id="13" name="TextBox 12"/>
          <p:cNvSpPr txBox="1"/>
          <p:nvPr/>
        </p:nvSpPr>
        <p:spPr>
          <a:xfrm>
            <a:off x="1449026" y="2514600"/>
            <a:ext cx="6247456" cy="3426579"/>
          </a:xfrm>
          <a:prstGeom prst="rect">
            <a:avLst/>
          </a:prstGeom>
          <a:noFill/>
        </p:spPr>
        <p:txBody>
          <a:bodyPr wrap="square" rtlCol="0">
            <a:spAutoFit/>
          </a:bodyPr>
          <a:lstStyle/>
          <a:p>
            <a:pPr>
              <a:spcAft>
                <a:spcPts val="1200"/>
              </a:spcAft>
            </a:pPr>
            <a:r>
              <a:rPr lang="en-US" b="1" dirty="0" smtClean="0">
                <a:solidFill>
                  <a:schemeClr val="accent1">
                    <a:lumMod val="75000"/>
                  </a:schemeClr>
                </a:solidFill>
              </a:rPr>
              <a:t>Comprehensive Guide for the Valuation of Family Limited Partnerships</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Bruce A. Johnson, ASA, Munroe, Park &amp; Johnson, Inc., Spencer J. Jefferies, Partnership Profiles, Inc., James R. Park, ASA, Munroe, Park &amp; Johnson, Inc.</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Published by Partnership Profiles, Inc., Argyle, Texas</a:t>
            </a:r>
          </a:p>
          <a:p>
            <a:pPr marL="742950" lvl="1" indent="-285750" algn="just">
              <a:spcAft>
                <a:spcPts val="800"/>
              </a:spcAft>
              <a:buClr>
                <a:schemeClr val="accent1">
                  <a:lumMod val="75000"/>
                </a:schemeClr>
              </a:buClr>
              <a:buFont typeface="Arial" panose="020B0604020202020204" pitchFamily="34" charset="0"/>
              <a:buChar char="•"/>
            </a:pPr>
            <a:r>
              <a:rPr lang="en-US" sz="1600" b="1" dirty="0"/>
              <a:t>Now in its 4</a:t>
            </a:r>
            <a:r>
              <a:rPr lang="en-US" sz="1600" b="1" baseline="30000" dirty="0"/>
              <a:t>th</a:t>
            </a:r>
            <a:r>
              <a:rPr lang="en-US" sz="1600" b="1" dirty="0"/>
              <a:t> </a:t>
            </a:r>
            <a:r>
              <a:rPr lang="en-US" sz="1600" b="1" dirty="0" smtClean="0"/>
              <a:t>Edition</a:t>
            </a:r>
            <a:endParaRPr lang="en-US" sz="1600" dirty="0" smtClean="0"/>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Discussion of empirical data for use in the Income and Market Approaches when valuing entities holding the type of assets discussed earlier</a:t>
            </a:r>
          </a:p>
          <a:p>
            <a:pPr marL="742950" lvl="1" indent="-285750" algn="just">
              <a:spcAft>
                <a:spcPts val="800"/>
              </a:spcAft>
              <a:buFont typeface="Arial" panose="020B0604020202020204" pitchFamily="34" charset="0"/>
              <a:buChar char="•"/>
            </a:pPr>
            <a:endParaRPr lang="en-US" sz="1600" dirty="0" smtClean="0"/>
          </a:p>
        </p:txBody>
      </p:sp>
    </p:spTree>
    <p:extLst>
      <p:ext uri="{BB962C8B-B14F-4D97-AF65-F5344CB8AC3E}">
        <p14:creationId xmlns:p14="http://schemas.microsoft.com/office/powerpoint/2010/main" val="3117051259"/>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Background on Applicable Valuation Methods</a:t>
            </a:r>
            <a:endParaRPr lang="en-US" sz="3600" b="1" cap="small" dirty="0">
              <a:solidFill>
                <a:schemeClr val="accent1">
                  <a:lumMod val="75000"/>
                </a:schemeClr>
              </a:solidFill>
            </a:endParaRPr>
          </a:p>
        </p:txBody>
      </p:sp>
      <p:sp>
        <p:nvSpPr>
          <p:cNvPr id="13" name="TextBox 12"/>
          <p:cNvSpPr txBox="1"/>
          <p:nvPr/>
        </p:nvSpPr>
        <p:spPr>
          <a:xfrm>
            <a:off x="1449026" y="2514600"/>
            <a:ext cx="6247456" cy="2236510"/>
          </a:xfrm>
          <a:prstGeom prst="rect">
            <a:avLst/>
          </a:prstGeom>
          <a:noFill/>
        </p:spPr>
        <p:txBody>
          <a:bodyPr wrap="square" rtlCol="0">
            <a:spAutoFit/>
          </a:bodyPr>
          <a:lstStyle/>
          <a:p>
            <a:pPr>
              <a:spcAft>
                <a:spcPts val="1200"/>
              </a:spcAft>
            </a:pPr>
            <a:r>
              <a:rPr lang="en-US" b="1" dirty="0" smtClean="0">
                <a:solidFill>
                  <a:schemeClr val="accent1">
                    <a:lumMod val="75000"/>
                  </a:schemeClr>
                </a:solidFill>
              </a:rPr>
              <a:t>Comprehensive Guide for the Valuation of Family Limited Partnerships</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Authors contributed to the Family Limited Partnerships section of PPC’s Guide to Business Valuation</a:t>
            </a:r>
          </a:p>
          <a:p>
            <a:pPr marL="742950" lvl="1" indent="-285750" algn="just">
              <a:spcAft>
                <a:spcPts val="800"/>
              </a:spcAft>
              <a:buClr>
                <a:schemeClr val="accent1">
                  <a:lumMod val="75000"/>
                </a:schemeClr>
              </a:buClr>
              <a:buFont typeface="Arial" panose="020B0604020202020204" pitchFamily="34" charset="0"/>
              <a:buChar char="•"/>
            </a:pPr>
            <a:r>
              <a:rPr lang="en-US" sz="1600" b="1" dirty="0" smtClean="0"/>
              <a:t>Methods and Empirical Data Sources referenced in various business valuation texts and seminars</a:t>
            </a:r>
          </a:p>
          <a:p>
            <a:pPr marL="742950" lvl="1" indent="-285750" algn="just">
              <a:spcAft>
                <a:spcPts val="800"/>
              </a:spcAft>
              <a:buFont typeface="Arial" panose="020B0604020202020204" pitchFamily="34" charset="0"/>
              <a:buChar char="•"/>
            </a:pPr>
            <a:endParaRPr lang="en-US" sz="1600" dirty="0" smtClean="0"/>
          </a:p>
        </p:txBody>
      </p:sp>
    </p:spTree>
    <p:extLst>
      <p:ext uri="{BB962C8B-B14F-4D97-AF65-F5344CB8AC3E}">
        <p14:creationId xmlns:p14="http://schemas.microsoft.com/office/powerpoint/2010/main" val="684440925"/>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64650"/>
            <a:ext cx="9144000" cy="339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57596"/>
            <a:ext cx="9144000" cy="881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5332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17999" y="20220"/>
            <a:ext cx="1473601" cy="1473601"/>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6723706"/>
            <a:ext cx="9144000" cy="141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664447"/>
            <a:ext cx="9144000" cy="373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1906" y="46022"/>
            <a:ext cx="1385529" cy="1447800"/>
          </a:xfrm>
          <a:prstGeom prst="rect">
            <a:avLst/>
          </a:prstGeom>
        </p:spPr>
      </p:pic>
      <p:sp>
        <p:nvSpPr>
          <p:cNvPr id="12" name="Title 1"/>
          <p:cNvSpPr>
            <a:spLocks noGrp="1"/>
          </p:cNvSpPr>
          <p:nvPr>
            <p:ph type="ctrTitle"/>
          </p:nvPr>
        </p:nvSpPr>
        <p:spPr>
          <a:xfrm>
            <a:off x="1714500" y="914400"/>
            <a:ext cx="5715000" cy="888372"/>
          </a:xfrm>
          <a:effectLst>
            <a:outerShdw blurRad="50800" dist="38100" dir="2700000" algn="tl" rotWithShape="0">
              <a:prstClr val="black">
                <a:alpha val="40000"/>
              </a:prstClr>
            </a:outerShdw>
          </a:effectLst>
        </p:spPr>
        <p:txBody>
          <a:bodyPr>
            <a:noAutofit/>
          </a:bodyPr>
          <a:lstStyle/>
          <a:p>
            <a:r>
              <a:rPr lang="en-US" sz="3600" b="1" cap="small" dirty="0" smtClean="0">
                <a:solidFill>
                  <a:schemeClr val="accent1">
                    <a:lumMod val="75000"/>
                  </a:schemeClr>
                </a:solidFill>
              </a:rPr>
              <a:t>Asset Approach</a:t>
            </a:r>
            <a:endParaRPr lang="en-US" sz="3600" b="1" cap="small" dirty="0">
              <a:solidFill>
                <a:schemeClr val="accent1">
                  <a:lumMod val="75000"/>
                </a:schemeClr>
              </a:solidFill>
            </a:endParaRPr>
          </a:p>
        </p:txBody>
      </p:sp>
      <p:sp>
        <p:nvSpPr>
          <p:cNvPr id="14" name="TextBox 13"/>
          <p:cNvSpPr txBox="1"/>
          <p:nvPr/>
        </p:nvSpPr>
        <p:spPr>
          <a:xfrm>
            <a:off x="381000" y="2060417"/>
            <a:ext cx="7696200" cy="1938992"/>
          </a:xfrm>
          <a:prstGeom prst="rect">
            <a:avLst/>
          </a:prstGeom>
          <a:noFill/>
        </p:spPr>
        <p:txBody>
          <a:bodyPr wrap="square" rtlCol="0">
            <a:spAutoFit/>
          </a:bodyPr>
          <a:lstStyle/>
          <a:p>
            <a:pPr marL="742950" lvl="1" indent="-285750">
              <a:lnSpc>
                <a:spcPct val="200000"/>
              </a:lnSpc>
              <a:buClr>
                <a:schemeClr val="accent1">
                  <a:lumMod val="75000"/>
                </a:schemeClr>
              </a:buClr>
              <a:buFont typeface="Arial" panose="020B0604020202020204" pitchFamily="34" charset="0"/>
              <a:buChar char="•"/>
            </a:pPr>
            <a:r>
              <a:rPr lang="en-US" sz="2000" dirty="0" smtClean="0"/>
              <a:t>Generally not appropriate for valuing non-controlling interests </a:t>
            </a:r>
            <a:endParaRPr lang="en-US" sz="2000" dirty="0"/>
          </a:p>
          <a:p>
            <a:pPr marL="742950" lvl="1" indent="-285750">
              <a:lnSpc>
                <a:spcPct val="200000"/>
              </a:lnSpc>
              <a:buClr>
                <a:schemeClr val="accent1">
                  <a:lumMod val="75000"/>
                </a:schemeClr>
              </a:buClr>
              <a:buFont typeface="Arial" panose="020B0604020202020204" pitchFamily="34" charset="0"/>
              <a:buChar char="•"/>
            </a:pPr>
            <a:r>
              <a:rPr lang="en-US" sz="2000" dirty="0" smtClean="0"/>
              <a:t>Applicability </a:t>
            </a:r>
            <a:r>
              <a:rPr lang="en-US" sz="2000" dirty="0" smtClean="0"/>
              <a:t>of various discounts studies to holding-type entities</a:t>
            </a:r>
            <a:endParaRPr lang="en-US" sz="2000" dirty="0"/>
          </a:p>
          <a:p>
            <a:pPr marL="742950" lvl="1" indent="-285750">
              <a:lnSpc>
                <a:spcPct val="200000"/>
              </a:lnSpc>
              <a:buClr>
                <a:schemeClr val="accent1">
                  <a:lumMod val="75000"/>
                </a:schemeClr>
              </a:buClr>
              <a:buFont typeface="Arial" panose="020B0604020202020204" pitchFamily="34" charset="0"/>
              <a:buChar char="•"/>
            </a:pPr>
            <a:r>
              <a:rPr lang="en-US" sz="2000" dirty="0" smtClean="0"/>
              <a:t>Net Asset Value – Starting point for Income and Market Methods</a:t>
            </a:r>
            <a:endParaRPr lang="en-US" sz="2000" dirty="0"/>
          </a:p>
        </p:txBody>
      </p:sp>
    </p:spTree>
    <p:extLst>
      <p:ext uri="{BB962C8B-B14F-4D97-AF65-F5344CB8AC3E}">
        <p14:creationId xmlns:p14="http://schemas.microsoft.com/office/powerpoint/2010/main" val="2476881903"/>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635</TotalTime>
  <Words>1530</Words>
  <Application>Microsoft Office PowerPoint</Application>
  <PresentationFormat>On-screen Show (4:3)</PresentationFormat>
  <Paragraphs>206</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Valuation of the Family LLC and Family Limited Partnership</vt:lpstr>
      <vt:lpstr>PowerPoint Presentation</vt:lpstr>
      <vt:lpstr>Introduction</vt:lpstr>
      <vt:lpstr>Introduction</vt:lpstr>
      <vt:lpstr>Assets Generally Held by the Entities</vt:lpstr>
      <vt:lpstr>Background on Applicable Valuation Methods</vt:lpstr>
      <vt:lpstr>Background on Applicable Valuation Methods</vt:lpstr>
      <vt:lpstr>Background on Applicable Valuation Methods</vt:lpstr>
      <vt:lpstr>Asset Approach</vt:lpstr>
      <vt:lpstr>Income Approach</vt:lpstr>
      <vt:lpstr>Income Approach</vt:lpstr>
      <vt:lpstr>Income Approach</vt:lpstr>
      <vt:lpstr>Income Approach</vt:lpstr>
      <vt:lpstr>Income Approach</vt:lpstr>
      <vt:lpstr>Income Approach</vt:lpstr>
      <vt:lpstr>Income Approach</vt:lpstr>
      <vt:lpstr>Market Approach</vt:lpstr>
      <vt:lpstr>Market Approach</vt:lpstr>
      <vt:lpstr>Market Approach</vt:lpstr>
      <vt:lpstr>Market Approach</vt:lpstr>
      <vt:lpstr>Market Approach</vt:lpstr>
      <vt:lpstr>Market Approach</vt:lpstr>
      <vt:lpstr>Market Approach</vt:lpstr>
      <vt:lpstr>Valuation Example1</vt:lpstr>
      <vt:lpstr>Valuation Example1</vt:lpstr>
      <vt:lpstr>Valuation Example1</vt:lpstr>
      <vt:lpstr>Valuation Example1</vt:lpstr>
      <vt:lpstr>Valuation Example1</vt:lpstr>
      <vt:lpstr>Valuation Example1</vt:lpstr>
      <vt:lpstr>Valuation Example1</vt:lpstr>
      <vt:lpstr>Valuation Example1</vt:lpstr>
      <vt:lpstr>Valuation Example1</vt:lpstr>
      <vt:lpstr>Valuation Report</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Valuation of the Family LLC and Family Limited Partnership</dc:title>
  <dc:creator>Jeremy C. Jennings</dc:creator>
  <cp:lastModifiedBy>Jeremy C. Jennings</cp:lastModifiedBy>
  <cp:revision>92</cp:revision>
  <dcterms:created xsi:type="dcterms:W3CDTF">2014-03-09T01:43:29Z</dcterms:created>
  <dcterms:modified xsi:type="dcterms:W3CDTF">2014-03-10T17:04:06Z</dcterms:modified>
</cp:coreProperties>
</file>