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2" r:id="rId1"/>
  </p:sldMasterIdLst>
  <p:notesMasterIdLst>
    <p:notesMasterId r:id="rId52"/>
  </p:notesMasterIdLst>
  <p:handoutMasterIdLst>
    <p:handoutMasterId r:id="rId53"/>
  </p:handoutMasterIdLst>
  <p:sldIdLst>
    <p:sldId id="258" r:id="rId2"/>
    <p:sldId id="265" r:id="rId3"/>
    <p:sldId id="300" r:id="rId4"/>
    <p:sldId id="259" r:id="rId5"/>
    <p:sldId id="260" r:id="rId6"/>
    <p:sldId id="307" r:id="rId7"/>
    <p:sldId id="310" r:id="rId8"/>
    <p:sldId id="311" r:id="rId9"/>
    <p:sldId id="261" r:id="rId10"/>
    <p:sldId id="262" r:id="rId11"/>
    <p:sldId id="263" r:id="rId12"/>
    <p:sldId id="308" r:id="rId13"/>
    <p:sldId id="264" r:id="rId14"/>
    <p:sldId id="298" r:id="rId15"/>
    <p:sldId id="299" r:id="rId16"/>
    <p:sldId id="309" r:id="rId17"/>
    <p:sldId id="268" r:id="rId18"/>
    <p:sldId id="269" r:id="rId19"/>
    <p:sldId id="270" r:id="rId20"/>
    <p:sldId id="301" r:id="rId21"/>
    <p:sldId id="302" r:id="rId22"/>
    <p:sldId id="303" r:id="rId23"/>
    <p:sldId id="304" r:id="rId24"/>
    <p:sldId id="271" r:id="rId25"/>
    <p:sldId id="272" r:id="rId26"/>
    <p:sldId id="273" r:id="rId27"/>
    <p:sldId id="274" r:id="rId28"/>
    <p:sldId id="275" r:id="rId29"/>
    <p:sldId id="277" r:id="rId30"/>
    <p:sldId id="278" r:id="rId31"/>
    <p:sldId id="279" r:id="rId32"/>
    <p:sldId id="280" r:id="rId33"/>
    <p:sldId id="281" r:id="rId34"/>
    <p:sldId id="286" r:id="rId35"/>
    <p:sldId id="287" r:id="rId36"/>
    <p:sldId id="288" r:id="rId37"/>
    <p:sldId id="289" r:id="rId38"/>
    <p:sldId id="282" r:id="rId39"/>
    <p:sldId id="283" r:id="rId40"/>
    <p:sldId id="284" r:id="rId41"/>
    <p:sldId id="295" r:id="rId42"/>
    <p:sldId id="296" r:id="rId43"/>
    <p:sldId id="297" r:id="rId44"/>
    <p:sldId id="285" r:id="rId45"/>
    <p:sldId id="291" r:id="rId46"/>
    <p:sldId id="292" r:id="rId47"/>
    <p:sldId id="293" r:id="rId48"/>
    <p:sldId id="290" r:id="rId49"/>
    <p:sldId id="294" r:id="rId50"/>
    <p:sldId id="306" r:id="rId51"/>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6144" autoAdjust="0"/>
    <p:restoredTop sz="96327"/>
  </p:normalViewPr>
  <p:slideViewPr>
    <p:cSldViewPr snapToGrid="0">
      <p:cViewPr varScale="1">
        <p:scale>
          <a:sx n="123" d="100"/>
          <a:sy n="123" d="100"/>
        </p:scale>
        <p:origin x="1296" y="192"/>
      </p:cViewPr>
      <p:guideLst/>
    </p:cSldViewPr>
  </p:slideViewPr>
  <p:outlineViewPr>
    <p:cViewPr>
      <p:scale>
        <a:sx n="33" d="100"/>
        <a:sy n="33" d="100"/>
      </p:scale>
      <p:origin x="0" y="-29384"/>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handoutMaster" Target="handoutMasters/handoutMaster1.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97C9C6A1-C6F4-4046-B762-97874164EEC3}" type="datetimeFigureOut">
              <a:rPr lang="en-US" smtClean="0"/>
              <a:t>7/31/23</a:t>
            </a:fld>
            <a:endParaRPr lang="en-US"/>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0BE1298C-C10B-4336-BFD3-ED7BA2232C8D}" type="slidenum">
              <a:rPr lang="en-US" smtClean="0"/>
              <a:t>‹#›</a:t>
            </a:fld>
            <a:endParaRPr lang="en-US"/>
          </a:p>
        </p:txBody>
      </p:sp>
    </p:spTree>
    <p:extLst>
      <p:ext uri="{BB962C8B-B14F-4D97-AF65-F5344CB8AC3E}">
        <p14:creationId xmlns:p14="http://schemas.microsoft.com/office/powerpoint/2010/main" val="417916994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6725"/>
          </a:xfrm>
          <a:prstGeom prst="rect">
            <a:avLst/>
          </a:prstGeom>
        </p:spPr>
        <p:txBody>
          <a:bodyPr vert="horz" lIns="91440" tIns="45720" rIns="91440" bIns="45720" rtlCol="0"/>
          <a:lstStyle>
            <a:lvl1pPr algn="r">
              <a:defRPr sz="1200"/>
            </a:lvl1pPr>
          </a:lstStyle>
          <a:p>
            <a:fld id="{287A2059-42AE-C743-BFAE-C1E78A47DB5E}" type="datetimeFigureOut">
              <a:rPr lang="en-US" smtClean="0"/>
              <a:t>7/31/23</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73575"/>
            <a:ext cx="5607050" cy="366077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6725"/>
          </a:xfrm>
          <a:prstGeom prst="rect">
            <a:avLst/>
          </a:prstGeom>
        </p:spPr>
        <p:txBody>
          <a:bodyPr vert="horz" lIns="91440" tIns="45720" rIns="91440" bIns="45720" rtlCol="0" anchor="b"/>
          <a:lstStyle>
            <a:lvl1pPr algn="r">
              <a:defRPr sz="1200"/>
            </a:lvl1pPr>
          </a:lstStyle>
          <a:p>
            <a:fld id="{0D73E11C-8A5A-7C41-ACB5-A2AB645BB270}" type="slidenum">
              <a:rPr lang="en-US" smtClean="0"/>
              <a:t>‹#›</a:t>
            </a:fld>
            <a:endParaRPr lang="en-US"/>
          </a:p>
        </p:txBody>
      </p:sp>
    </p:spTree>
    <p:extLst>
      <p:ext uri="{BB962C8B-B14F-4D97-AF65-F5344CB8AC3E}">
        <p14:creationId xmlns:p14="http://schemas.microsoft.com/office/powerpoint/2010/main" val="27458294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0D73E11C-8A5A-7C41-ACB5-A2AB645BB270}" type="slidenum">
              <a:rPr lang="en-US" smtClean="0"/>
              <a:t>1</a:t>
            </a:fld>
            <a:endParaRPr lang="en-US"/>
          </a:p>
        </p:txBody>
      </p:sp>
    </p:spTree>
    <p:extLst>
      <p:ext uri="{BB962C8B-B14F-4D97-AF65-F5344CB8AC3E}">
        <p14:creationId xmlns:p14="http://schemas.microsoft.com/office/powerpoint/2010/main" val="17771974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D73E11C-8A5A-7C41-ACB5-A2AB645BB270}" type="slidenum">
              <a:rPr lang="en-US" smtClean="0"/>
              <a:t>49</a:t>
            </a:fld>
            <a:endParaRPr lang="en-US"/>
          </a:p>
        </p:txBody>
      </p:sp>
    </p:spTree>
    <p:extLst>
      <p:ext uri="{BB962C8B-B14F-4D97-AF65-F5344CB8AC3E}">
        <p14:creationId xmlns:p14="http://schemas.microsoft.com/office/powerpoint/2010/main" val="1767669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1078523" y="1098388"/>
            <a:ext cx="10318418" cy="4394988"/>
          </a:xfrm>
        </p:spPr>
        <p:txBody>
          <a:bodyPr anchor="ctr">
            <a:noAutofit/>
          </a:bodyPr>
          <a:lstStyle>
            <a:lvl1pPr algn="ctr">
              <a:defRPr sz="10000" spc="800" baseline="0"/>
            </a:lvl1pPr>
          </a:lstStyle>
          <a:p>
            <a:r>
              <a:rPr lang="en-US"/>
              <a:t>Click to edit Master title style</a:t>
            </a:r>
            <a:endParaRPr lang="en-US" dirty="0"/>
          </a:p>
        </p:txBody>
      </p:sp>
      <p:sp>
        <p:nvSpPr>
          <p:cNvPr id="3" name="Subtitle 2"/>
          <p:cNvSpPr>
            <a:spLocks noGrp="1"/>
          </p:cNvSpPr>
          <p:nvPr>
            <p:ph type="subTitle" idx="1"/>
          </p:nvPr>
        </p:nvSpPr>
        <p:spPr>
          <a:xfrm>
            <a:off x="2215045" y="5979196"/>
            <a:ext cx="8045373" cy="742279"/>
          </a:xfrm>
        </p:spPr>
        <p:txBody>
          <a:bodyPr anchor="t">
            <a:normAutofit/>
          </a:bodyPr>
          <a:lstStyle>
            <a:lvl1pPr marL="0" indent="0" algn="ctr">
              <a:lnSpc>
                <a:spcPct val="100000"/>
              </a:lnSpc>
              <a:buNone/>
              <a:defRPr sz="2000" b="1" i="0" cap="all" spc="4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1078523" y="6375679"/>
            <a:ext cx="2329722" cy="348462"/>
          </a:xfrm>
        </p:spPr>
        <p:txBody>
          <a:bodyPr/>
          <a:lstStyle>
            <a:lvl1pPr>
              <a:defRPr baseline="0">
                <a:solidFill>
                  <a:schemeClr val="accent1">
                    <a:lumMod val="50000"/>
                  </a:schemeClr>
                </a:solidFill>
              </a:defRPr>
            </a:lvl1pPr>
          </a:lstStyle>
          <a:p>
            <a:fld id="{33570907-364D-4B82-8AA3-3E7B8B35015C}" type="datetimeFigureOut">
              <a:rPr lang="en-US" smtClean="0"/>
              <a:t>7/31/23</a:t>
            </a:fld>
            <a:endParaRPr lang="en-US"/>
          </a:p>
        </p:txBody>
      </p:sp>
      <p:sp>
        <p:nvSpPr>
          <p:cNvPr id="5" name="Footer Placeholder 4"/>
          <p:cNvSpPr>
            <a:spLocks noGrp="1"/>
          </p:cNvSpPr>
          <p:nvPr>
            <p:ph type="ftr" sz="quarter" idx="11"/>
          </p:nvPr>
        </p:nvSpPr>
        <p:spPr>
          <a:xfrm>
            <a:off x="4180332" y="6375679"/>
            <a:ext cx="4114800" cy="345796"/>
          </a:xfrm>
        </p:spPr>
        <p:txBody>
          <a:bodyPr/>
          <a:lstStyle>
            <a:lvl1pPr>
              <a:defRPr baseline="0">
                <a:solidFill>
                  <a:schemeClr val="accent1">
                    <a:lumMod val="50000"/>
                  </a:schemeClr>
                </a:solidFill>
              </a:defRPr>
            </a:lvl1pPr>
          </a:lstStyle>
          <a:p>
            <a:endParaRPr lang="en-US"/>
          </a:p>
        </p:txBody>
      </p:sp>
      <p:sp>
        <p:nvSpPr>
          <p:cNvPr id="6" name="Slide Number Placeholder 5"/>
          <p:cNvSpPr>
            <a:spLocks noGrp="1"/>
          </p:cNvSpPr>
          <p:nvPr>
            <p:ph type="sldNum" sz="quarter" idx="12"/>
          </p:nvPr>
        </p:nvSpPr>
        <p:spPr>
          <a:xfrm>
            <a:off x="9067218" y="6375679"/>
            <a:ext cx="2329723" cy="345796"/>
          </a:xfrm>
        </p:spPr>
        <p:txBody>
          <a:bodyPr/>
          <a:lstStyle>
            <a:lvl1pPr>
              <a:defRPr baseline="0">
                <a:solidFill>
                  <a:schemeClr val="accent1">
                    <a:lumMod val="50000"/>
                  </a:schemeClr>
                </a:solidFill>
              </a:defRPr>
            </a:lvl1pPr>
          </a:lstStyle>
          <a:p>
            <a:fld id="{EE57BC2E-A30E-47B9-833C-0C59F9D0D5FC}" type="slidenum">
              <a:rPr lang="en-US" smtClean="0"/>
              <a:t>‹#›</a:t>
            </a:fld>
            <a:endParaRPr lang="en-US"/>
          </a:p>
        </p:txBody>
      </p:sp>
      <p:sp>
        <p:nvSpPr>
          <p:cNvPr id="13" name="Rectangle 12" title="left edge border"/>
          <p:cNvSpPr/>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6413156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3570907-364D-4B82-8AA3-3E7B8B35015C}" type="datetimeFigureOut">
              <a:rPr lang="en-US" smtClean="0"/>
              <a:t>7/31/23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57BC2E-A30E-47B9-833C-0C59F9D0D5FC}" type="slidenum">
              <a:rPr lang="en-US" smtClean="0"/>
              <a:t>‹#›</a:t>
            </a:fld>
            <a:endParaRPr lang="en-US"/>
          </a:p>
        </p:txBody>
      </p:sp>
    </p:spTree>
    <p:extLst>
      <p:ext uri="{BB962C8B-B14F-4D97-AF65-F5344CB8AC3E}">
        <p14:creationId xmlns:p14="http://schemas.microsoft.com/office/powerpoint/2010/main" val="38265968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66321" y="382386"/>
            <a:ext cx="1492132" cy="560040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257300" y="382385"/>
            <a:ext cx="8392585" cy="560040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3570907-364D-4B82-8AA3-3E7B8B35015C}" type="datetimeFigureOut">
              <a:rPr lang="en-US" smtClean="0"/>
              <a:t>7/31/23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57BC2E-A30E-47B9-833C-0C59F9D0D5FC}" type="slidenum">
              <a:rPr lang="en-US" smtClean="0"/>
              <a:t>‹#›</a:t>
            </a:fld>
            <a:endParaRPr lang="en-US"/>
          </a:p>
        </p:txBody>
      </p:sp>
    </p:spTree>
    <p:extLst>
      <p:ext uri="{BB962C8B-B14F-4D97-AF65-F5344CB8AC3E}">
        <p14:creationId xmlns:p14="http://schemas.microsoft.com/office/powerpoint/2010/main" val="40753534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3570907-364D-4B82-8AA3-3E7B8B35015C}" type="datetimeFigureOut">
              <a:rPr lang="en-US" smtClean="0"/>
              <a:t>7/31/23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E57BC2E-A30E-47B9-833C-0C59F9D0D5FC}" type="slidenum">
              <a:rPr lang="en-US" smtClean="0"/>
              <a:t>‹#›</a:t>
            </a:fld>
            <a:endParaRPr lang="en-US"/>
          </a:p>
        </p:txBody>
      </p:sp>
    </p:spTree>
    <p:extLst>
      <p:ext uri="{BB962C8B-B14F-4D97-AF65-F5344CB8AC3E}">
        <p14:creationId xmlns:p14="http://schemas.microsoft.com/office/powerpoint/2010/main" val="10562252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242929" y="1073888"/>
            <a:ext cx="8187071" cy="4064627"/>
          </a:xfrm>
        </p:spPr>
        <p:txBody>
          <a:bodyPr anchor="b">
            <a:normAutofit/>
          </a:bodyPr>
          <a:lstStyle>
            <a:lvl1pPr>
              <a:defRPr sz="8400" spc="800"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3242930" y="5159781"/>
            <a:ext cx="7017488" cy="951135"/>
          </a:xfrm>
        </p:spPr>
        <p:txBody>
          <a:bodyPr>
            <a:normAutofit/>
          </a:bodyPr>
          <a:lstStyle>
            <a:lvl1pPr marL="0" indent="0">
              <a:lnSpc>
                <a:spcPct val="100000"/>
              </a:lnSpc>
              <a:buNone/>
              <a:defRPr sz="2000" b="1" i="0" cap="all" spc="400" baseline="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3236546" y="6375679"/>
            <a:ext cx="1493947" cy="348462"/>
          </a:xfrm>
        </p:spPr>
        <p:txBody>
          <a:bodyPr/>
          <a:lstStyle>
            <a:lvl1pPr>
              <a:defRPr baseline="0">
                <a:solidFill>
                  <a:schemeClr val="tx2"/>
                </a:solidFill>
              </a:defRPr>
            </a:lvl1pPr>
          </a:lstStyle>
          <a:p>
            <a:fld id="{33570907-364D-4B82-8AA3-3E7B8B35015C}" type="datetimeFigureOut">
              <a:rPr lang="en-US" smtClean="0"/>
              <a:t>7/31/23</a:t>
            </a:fld>
            <a:endParaRPr lang="en-US"/>
          </a:p>
        </p:txBody>
      </p:sp>
      <p:sp>
        <p:nvSpPr>
          <p:cNvPr id="5" name="Footer Placeholder 4"/>
          <p:cNvSpPr>
            <a:spLocks noGrp="1"/>
          </p:cNvSpPr>
          <p:nvPr>
            <p:ph type="ftr" sz="quarter" idx="11"/>
          </p:nvPr>
        </p:nvSpPr>
        <p:spPr>
          <a:xfrm>
            <a:off x="5279064" y="6375679"/>
            <a:ext cx="4114800" cy="345796"/>
          </a:xfrm>
        </p:spPr>
        <p:txBody>
          <a:bodyPr/>
          <a:lstStyle>
            <a:lvl1pPr>
              <a:defRPr baseline="0">
                <a:solidFill>
                  <a:schemeClr val="tx2"/>
                </a:solidFill>
              </a:defRPr>
            </a:lvl1pPr>
          </a:lstStyle>
          <a:p>
            <a:endParaRPr lang="en-US"/>
          </a:p>
        </p:txBody>
      </p:sp>
      <p:sp>
        <p:nvSpPr>
          <p:cNvPr id="6" name="Slide Number Placeholder 5"/>
          <p:cNvSpPr>
            <a:spLocks noGrp="1"/>
          </p:cNvSpPr>
          <p:nvPr>
            <p:ph type="sldNum" sz="quarter" idx="12"/>
          </p:nvPr>
        </p:nvSpPr>
        <p:spPr>
          <a:xfrm>
            <a:off x="9942434" y="6375679"/>
            <a:ext cx="1487566" cy="345796"/>
          </a:xfrm>
        </p:spPr>
        <p:txBody>
          <a:bodyPr/>
          <a:lstStyle>
            <a:lvl1pPr>
              <a:defRPr baseline="0">
                <a:solidFill>
                  <a:schemeClr val="tx2"/>
                </a:solidFill>
              </a:defRPr>
            </a:lvl1pPr>
          </a:lstStyle>
          <a:p>
            <a:fld id="{EE57BC2E-A30E-47B9-833C-0C59F9D0D5FC}" type="slidenum">
              <a:rPr lang="en-US" smtClean="0"/>
              <a:t>‹#›</a:t>
            </a:fld>
            <a:endParaRPr lang="en-US"/>
          </a:p>
        </p:txBody>
      </p:sp>
      <p:grpSp>
        <p:nvGrpSpPr>
          <p:cNvPr id="7" name="Group 6" title="left scallop shape"/>
          <p:cNvGrpSpPr/>
          <p:nvPr/>
        </p:nvGrpSpPr>
        <p:grpSpPr>
          <a:xfrm>
            <a:off x="0" y="0"/>
            <a:ext cx="2814638" cy="6858000"/>
            <a:chOff x="0" y="0"/>
            <a:chExt cx="2814638" cy="6858000"/>
          </a:xfrm>
        </p:grpSpPr>
        <p:sp>
          <p:nvSpPr>
            <p:cNvPr id="11" name="Freeform 6" title="left scallop shape"/>
            <p:cNvSpPr/>
            <p:nvPr/>
          </p:nvSpPr>
          <p:spPr bwMode="auto">
            <a:xfrm>
              <a:off x="0" y="0"/>
              <a:ext cx="2814638"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6" name="Freeform 11" title="left scallop inline"/>
            <p:cNvSpPr/>
            <p:nvPr/>
          </p:nvSpPr>
          <p:spPr bwMode="auto">
            <a:xfrm>
              <a:off x="874382" y="0"/>
              <a:ext cx="1646238"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extLst>
      <p:ext uri="{BB962C8B-B14F-4D97-AF65-F5344CB8AC3E}">
        <p14:creationId xmlns:p14="http://schemas.microsoft.com/office/powerpoint/2010/main" val="2013303581"/>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257300" y="2286000"/>
            <a:ext cx="4800600" cy="36195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47796" y="2286000"/>
            <a:ext cx="4800600" cy="36195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3570907-364D-4B82-8AA3-3E7B8B35015C}" type="datetimeFigureOut">
              <a:rPr lang="en-US" smtClean="0"/>
              <a:t>7/31/23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E57BC2E-A30E-47B9-833C-0C59F9D0D5FC}" type="slidenum">
              <a:rPr lang="en-US" smtClean="0"/>
              <a:t>‹#›</a:t>
            </a:fld>
            <a:endParaRPr lang="en-US"/>
          </a:p>
        </p:txBody>
      </p:sp>
    </p:spTree>
    <p:extLst>
      <p:ext uri="{BB962C8B-B14F-4D97-AF65-F5344CB8AC3E}">
        <p14:creationId xmlns:p14="http://schemas.microsoft.com/office/powerpoint/2010/main" val="2263947098"/>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52728" y="381000"/>
            <a:ext cx="10172700" cy="149351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251678"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257300" y="2909102"/>
            <a:ext cx="4800600" cy="299639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633864"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633864" y="2909102"/>
            <a:ext cx="4800600" cy="299639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3570907-364D-4B82-8AA3-3E7B8B35015C}" type="datetimeFigureOut">
              <a:rPr lang="en-US" smtClean="0"/>
              <a:t>7/31/23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E57BC2E-A30E-47B9-833C-0C59F9D0D5FC}" type="slidenum">
              <a:rPr lang="en-US" smtClean="0"/>
              <a:t>‹#›</a:t>
            </a:fld>
            <a:endParaRPr lang="en-US"/>
          </a:p>
        </p:txBody>
      </p:sp>
    </p:spTree>
    <p:extLst>
      <p:ext uri="{BB962C8B-B14F-4D97-AF65-F5344CB8AC3E}">
        <p14:creationId xmlns:p14="http://schemas.microsoft.com/office/powerpoint/2010/main" val="289615533"/>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3570907-364D-4B82-8AA3-3E7B8B35015C}" type="datetimeFigureOut">
              <a:rPr lang="en-US" smtClean="0"/>
              <a:t>7/31/23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E57BC2E-A30E-47B9-833C-0C59F9D0D5FC}" type="slidenum">
              <a:rPr lang="en-US" smtClean="0"/>
              <a:t>‹#›</a:t>
            </a:fld>
            <a:endParaRPr lang="en-US"/>
          </a:p>
        </p:txBody>
      </p:sp>
    </p:spTree>
    <p:extLst>
      <p:ext uri="{BB962C8B-B14F-4D97-AF65-F5344CB8AC3E}">
        <p14:creationId xmlns:p14="http://schemas.microsoft.com/office/powerpoint/2010/main" val="25872199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3570907-364D-4B82-8AA3-3E7B8B35015C}" type="datetimeFigureOut">
              <a:rPr lang="en-US" smtClean="0"/>
              <a:t>7/31/23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E57BC2E-A30E-47B9-833C-0C59F9D0D5FC}" type="slidenum">
              <a:rPr lang="en-US" smtClean="0"/>
              <a:t>‹#›</a:t>
            </a:fld>
            <a:endParaRPr lang="en-US"/>
          </a:p>
        </p:txBody>
      </p:sp>
    </p:spTree>
    <p:extLst>
      <p:ext uri="{BB962C8B-B14F-4D97-AF65-F5344CB8AC3E}">
        <p14:creationId xmlns:p14="http://schemas.microsoft.com/office/powerpoint/2010/main" val="16798389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8337884" y="457199"/>
            <a:ext cx="3092115" cy="1196671"/>
          </a:xfrm>
        </p:spPr>
        <p:txBody>
          <a:bodyPr anchor="b">
            <a:normAutofit/>
          </a:bodyPr>
          <a:lstStyle>
            <a:lvl1pPr>
              <a:lnSpc>
                <a:spcPct val="100000"/>
              </a:lnSpc>
              <a:defRPr sz="1900" b="1" i="0" cap="all" spc="300" baseline="0">
                <a:solidFill>
                  <a:schemeClr val="accent1"/>
                </a:solidFill>
                <a:latin typeface="+mn-lt"/>
              </a:defRPr>
            </a:lvl1pPr>
          </a:lstStyle>
          <a:p>
            <a:r>
              <a:rPr lang="en-US"/>
              <a:t>Click to edit Master title style</a:t>
            </a:r>
            <a:endParaRPr lang="en-US" dirty="0"/>
          </a:p>
        </p:txBody>
      </p:sp>
      <p:sp>
        <p:nvSpPr>
          <p:cNvPr id="3" name="Content Placeholder 2"/>
          <p:cNvSpPr>
            <a:spLocks noGrp="1"/>
          </p:cNvSpPr>
          <p:nvPr>
            <p:ph idx="1"/>
          </p:nvPr>
        </p:nvSpPr>
        <p:spPr>
          <a:xfrm>
            <a:off x="765051" y="920377"/>
            <a:ext cx="6158418" cy="49851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37885" y="1741336"/>
            <a:ext cx="3092115"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65051" y="6375679"/>
            <a:ext cx="1233355" cy="348462"/>
          </a:xfrm>
        </p:spPr>
        <p:txBody>
          <a:bodyPr/>
          <a:lstStyle/>
          <a:p>
            <a:fld id="{33570907-364D-4B82-8AA3-3E7B8B35015C}" type="datetimeFigureOut">
              <a:rPr lang="en-US" smtClean="0"/>
              <a:t>7/31/23</a:t>
            </a:fld>
            <a:endParaRPr lang="en-US"/>
          </a:p>
        </p:txBody>
      </p:sp>
      <p:sp>
        <p:nvSpPr>
          <p:cNvPr id="6" name="Footer Placeholder 5"/>
          <p:cNvSpPr>
            <a:spLocks noGrp="1"/>
          </p:cNvSpPr>
          <p:nvPr>
            <p:ph type="ftr" sz="quarter" idx="11"/>
          </p:nvPr>
        </p:nvSpPr>
        <p:spPr>
          <a:xfrm>
            <a:off x="2103620" y="6375679"/>
            <a:ext cx="3482179" cy="345796"/>
          </a:xfrm>
        </p:spPr>
        <p:txBody>
          <a:bodyPr/>
          <a:lstStyle/>
          <a:p>
            <a:endParaRPr lang="en-US"/>
          </a:p>
        </p:txBody>
      </p:sp>
      <p:sp>
        <p:nvSpPr>
          <p:cNvPr id="7" name="Slide Number Placeholder 6"/>
          <p:cNvSpPr>
            <a:spLocks noGrp="1"/>
          </p:cNvSpPr>
          <p:nvPr>
            <p:ph type="sldNum" sz="quarter" idx="12"/>
          </p:nvPr>
        </p:nvSpPr>
        <p:spPr>
          <a:xfrm>
            <a:off x="5691014" y="6375679"/>
            <a:ext cx="1232456" cy="345796"/>
          </a:xfrm>
        </p:spPr>
        <p:txBody>
          <a:bodyPr/>
          <a:lstStyle/>
          <a:p>
            <a:fld id="{EE57BC2E-A30E-47B9-833C-0C59F9D0D5FC}" type="slidenum">
              <a:rPr lang="en-US" smtClean="0"/>
              <a:t>‹#›</a:t>
            </a:fld>
            <a:endParaRPr lang="en-US"/>
          </a:p>
        </p:txBody>
      </p:sp>
      <p:sp>
        <p:nvSpPr>
          <p:cNvPr id="8" name="Rectangle 7"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731266163"/>
      </p:ext>
    </p:extLst>
  </p:cSld>
  <p:clrMapOvr>
    <a:masterClrMapping/>
  </p:clrMapOvr>
  <p:extLst>
    <p:ext uri="{DCECCB84-F9BA-43D5-87BE-67443E8EF086}">
      <p15:sldGuideLst xmlns:p15="http://schemas.microsoft.com/office/powerpoint/2012/main">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83464" y="0"/>
            <a:ext cx="7355585"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11"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7883" y="457200"/>
            <a:ext cx="3092117" cy="1196670"/>
          </a:xfrm>
        </p:spPr>
        <p:txBody>
          <a:bodyPr anchor="b">
            <a:normAutofit/>
          </a:bodyPr>
          <a:lstStyle>
            <a:lvl1pPr>
              <a:lnSpc>
                <a:spcPct val="100000"/>
              </a:lnSpc>
              <a:defRPr sz="1900" b="1" i="0" spc="300" baseline="0">
                <a:solidFill>
                  <a:schemeClr val="accent1"/>
                </a:solidFill>
                <a:latin typeface="+mn-lt"/>
              </a:defRPr>
            </a:lvl1pPr>
          </a:lstStyle>
          <a:p>
            <a:r>
              <a:rPr lang="en-US"/>
              <a:t>Click to edit Master title style</a:t>
            </a:r>
            <a:endParaRPr lang="en-US" dirty="0"/>
          </a:p>
        </p:txBody>
      </p:sp>
      <p:sp>
        <p:nvSpPr>
          <p:cNvPr id="4" name="Text Placeholder 3"/>
          <p:cNvSpPr>
            <a:spLocks noGrp="1"/>
          </p:cNvSpPr>
          <p:nvPr>
            <p:ph type="body" sz="half" idx="2"/>
          </p:nvPr>
        </p:nvSpPr>
        <p:spPr>
          <a:xfrm>
            <a:off x="8337883" y="1741336"/>
            <a:ext cx="3092117"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765950" y="6375679"/>
            <a:ext cx="1232456" cy="348462"/>
          </a:xfrm>
        </p:spPr>
        <p:txBody>
          <a:bodyPr/>
          <a:lstStyle/>
          <a:p>
            <a:fld id="{33570907-364D-4B82-8AA3-3E7B8B35015C}" type="datetimeFigureOut">
              <a:rPr lang="en-US" smtClean="0"/>
              <a:t>7/31/23</a:t>
            </a:fld>
            <a:endParaRPr lang="en-US"/>
          </a:p>
        </p:txBody>
      </p:sp>
      <p:sp>
        <p:nvSpPr>
          <p:cNvPr id="6" name="Footer Placeholder 5"/>
          <p:cNvSpPr>
            <a:spLocks noGrp="1"/>
          </p:cNvSpPr>
          <p:nvPr>
            <p:ph type="ftr" sz="quarter" idx="11"/>
          </p:nvPr>
        </p:nvSpPr>
        <p:spPr>
          <a:xfrm>
            <a:off x="2103621" y="6375679"/>
            <a:ext cx="3482178" cy="345796"/>
          </a:xfrm>
        </p:spPr>
        <p:txBody>
          <a:bodyPr/>
          <a:lstStyle/>
          <a:p>
            <a:endParaRPr lang="en-US"/>
          </a:p>
        </p:txBody>
      </p:sp>
      <p:sp>
        <p:nvSpPr>
          <p:cNvPr id="7" name="Slide Number Placeholder 6"/>
          <p:cNvSpPr>
            <a:spLocks noGrp="1"/>
          </p:cNvSpPr>
          <p:nvPr>
            <p:ph type="sldNum" sz="quarter" idx="12"/>
          </p:nvPr>
        </p:nvSpPr>
        <p:spPr>
          <a:xfrm>
            <a:off x="5687568" y="6375679"/>
            <a:ext cx="1234440" cy="345796"/>
          </a:xfrm>
        </p:spPr>
        <p:txBody>
          <a:bodyPr/>
          <a:lstStyle/>
          <a:p>
            <a:fld id="{EE57BC2E-A30E-47B9-833C-0C59F9D0D5FC}" type="slidenum">
              <a:rPr lang="en-US" smtClean="0"/>
              <a:t>‹#›</a:t>
            </a:fld>
            <a:endParaRPr lang="en-US"/>
          </a:p>
        </p:txBody>
      </p:sp>
    </p:spTree>
    <p:extLst>
      <p:ext uri="{BB962C8B-B14F-4D97-AF65-F5344CB8AC3E}">
        <p14:creationId xmlns:p14="http://schemas.microsoft.com/office/powerpoint/2010/main" val="41976936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1678" y="382385"/>
            <a:ext cx="10178322" cy="1492132"/>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251678" y="2286001"/>
            <a:ext cx="10178322" cy="3593591"/>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251678" y="6375679"/>
            <a:ext cx="2329722" cy="348462"/>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fld id="{33570907-364D-4B82-8AA3-3E7B8B35015C}" type="datetimeFigureOut">
              <a:rPr lang="en-US" smtClean="0"/>
              <a:t>7/31/23</a:t>
            </a:fld>
            <a:endParaRPr lang="en-US"/>
          </a:p>
        </p:txBody>
      </p:sp>
      <p:sp>
        <p:nvSpPr>
          <p:cNvPr id="5" name="Footer Placeholder 4"/>
          <p:cNvSpPr>
            <a:spLocks noGrp="1"/>
          </p:cNvSpPr>
          <p:nvPr>
            <p:ph type="ftr" sz="quarter" idx="3"/>
          </p:nvPr>
        </p:nvSpPr>
        <p:spPr>
          <a:xfrm>
            <a:off x="4038600" y="6375679"/>
            <a:ext cx="4114800" cy="345796"/>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endParaRPr lang="en-US"/>
          </a:p>
        </p:txBody>
      </p:sp>
      <p:sp>
        <p:nvSpPr>
          <p:cNvPr id="6" name="Slide Number Placeholder 5"/>
          <p:cNvSpPr>
            <a:spLocks noGrp="1"/>
          </p:cNvSpPr>
          <p:nvPr>
            <p:ph type="sldNum" sz="quarter" idx="4"/>
          </p:nvPr>
        </p:nvSpPr>
        <p:spPr>
          <a:xfrm>
            <a:off x="8610601" y="6375679"/>
            <a:ext cx="2819399" cy="345796"/>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EE57BC2E-A30E-47B9-833C-0C59F9D0D5FC}" type="slidenum">
              <a:rPr lang="en-US" smtClean="0"/>
              <a:t>‹#›</a:t>
            </a:fld>
            <a:endParaRPr lang="en-US"/>
          </a:p>
        </p:txBody>
      </p:sp>
      <p:sp>
        <p:nvSpPr>
          <p:cNvPr id="11" name="Freeform 6" title="Left scallop edge"/>
          <p:cNvSpPr/>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12" name="Rectangle 11" title="right edge border"/>
          <p:cNvSpPr/>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872106862"/>
      </p:ext>
    </p:extLst>
  </p:cSld>
  <p:clrMap bg1="lt1" tx1="dk1" bg2="lt2" tx2="dk2" accent1="accent1" accent2="accent2" accent3="accent3" accent4="accent4" accent5="accent5" accent6="accent6" hlink="hlink" folHlink="folHlink"/>
  <p:sldLayoutIdLst>
    <p:sldLayoutId id="2147483803" r:id="rId1"/>
    <p:sldLayoutId id="2147483804" r:id="rId2"/>
    <p:sldLayoutId id="2147483805" r:id="rId3"/>
    <p:sldLayoutId id="2147483806" r:id="rId4"/>
    <p:sldLayoutId id="2147483807" r:id="rId5"/>
    <p:sldLayoutId id="2147483808" r:id="rId6"/>
    <p:sldLayoutId id="2147483809" r:id="rId7"/>
    <p:sldLayoutId id="2147483810" r:id="rId8"/>
    <p:sldLayoutId id="2147483811" r:id="rId9"/>
    <p:sldLayoutId id="2147483812" r:id="rId10"/>
    <p:sldLayoutId id="2147483813" r:id="rId11"/>
  </p:sldLayoutIdLst>
  <p:txStyles>
    <p:title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792">
          <p15:clr>
            <a:srgbClr val="F26B43"/>
          </p15:clr>
        </p15:guide>
        <p15:guide id="2" pos="7200">
          <p15:clr>
            <a:srgbClr val="F26B43"/>
          </p15:clr>
        </p15:guide>
        <p15:guide id="3" orient="horz" pos="4008">
          <p15:clr>
            <a:srgbClr val="F26B43"/>
          </p15:clr>
        </p15:guide>
        <p15:guide id="4" orient="horz" pos="1440">
          <p15:clr>
            <a:srgbClr val="F26B43"/>
          </p15:clr>
        </p15:guide>
        <p15:guide id="5" orient="horz" pos="3720">
          <p15:clr>
            <a:srgbClr val="F26B43"/>
          </p15:clr>
        </p15:guide>
        <p15:guide id="6" orient="horz" pos="240">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48829" y="520628"/>
            <a:ext cx="10308951" cy="1483737"/>
          </a:xfrm>
        </p:spPr>
        <p:txBody>
          <a:bodyPr>
            <a:noAutofit/>
          </a:bodyPr>
          <a:lstStyle/>
          <a:p>
            <a:pPr algn="ctr"/>
            <a:r>
              <a:rPr lang="en-US" sz="3600" dirty="0">
                <a:latin typeface="Times New Roman" panose="02020603050405020304" pitchFamily="18" charset="0"/>
                <a:cs typeface="Times New Roman" panose="02020603050405020304" pitchFamily="18" charset="0"/>
              </a:rPr>
              <a:t>Top estate planning lessons from recently deceased celebrities</a:t>
            </a:r>
          </a:p>
        </p:txBody>
      </p:sp>
      <p:pic>
        <p:nvPicPr>
          <p:cNvPr id="4" name="Picture 8" descr="WLG Logo .jpeg"/>
          <p:cNvPicPr>
            <a:picLocks noGrp="1" noChangeAspect="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8861076" y="4492699"/>
            <a:ext cx="1908139" cy="17109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4"/>
          <p:cNvPicPr>
            <a:picLocks noChangeAspect="1"/>
          </p:cNvPicPr>
          <p:nvPr/>
        </p:nvPicPr>
        <p:blipFill>
          <a:blip r:embed="rId4"/>
          <a:stretch>
            <a:fillRect/>
          </a:stretch>
        </p:blipFill>
        <p:spPr>
          <a:xfrm>
            <a:off x="1363245" y="2879656"/>
            <a:ext cx="2210465" cy="3324008"/>
          </a:xfrm>
          <a:prstGeom prst="rect">
            <a:avLst/>
          </a:prstGeom>
          <a:ln w="38100">
            <a:solidFill>
              <a:srgbClr val="000090"/>
            </a:solidFill>
          </a:ln>
          <a:effectLst>
            <a:glow>
              <a:schemeClr val="tx1">
                <a:alpha val="0"/>
              </a:schemeClr>
            </a:glow>
          </a:effectLst>
        </p:spPr>
      </p:pic>
      <p:sp>
        <p:nvSpPr>
          <p:cNvPr id="6" name="TextBox 5"/>
          <p:cNvSpPr txBox="1"/>
          <p:nvPr/>
        </p:nvSpPr>
        <p:spPr>
          <a:xfrm>
            <a:off x="2211310" y="1186428"/>
            <a:ext cx="8383983" cy="2554545"/>
          </a:xfrm>
          <a:prstGeom prst="rect">
            <a:avLst/>
          </a:prstGeom>
          <a:noFill/>
        </p:spPr>
        <p:txBody>
          <a:bodyPr wrap="square" rtlCol="0">
            <a:spAutoFit/>
          </a:bodyPr>
          <a:lstStyle/>
          <a:p>
            <a:pPr algn="ctr"/>
            <a:endParaRPr lang="en-US" sz="3200" dirty="0">
              <a:solidFill>
                <a:srgbClr val="000000"/>
              </a:solidFill>
              <a:effectLst/>
              <a:latin typeface="Times New Roman" panose="02020603050405020304" pitchFamily="18" charset="0"/>
              <a:cs typeface="Times New Roman" panose="02020603050405020304" pitchFamily="18" charset="0"/>
            </a:endParaRPr>
          </a:p>
          <a:p>
            <a:pPr algn="ctr"/>
            <a:endParaRPr lang="en-US" sz="3200" dirty="0">
              <a:solidFill>
                <a:srgbClr val="000000"/>
              </a:solidFill>
              <a:latin typeface="Times New Roman" panose="02020603050405020304" pitchFamily="18" charset="0"/>
              <a:cs typeface="Times New Roman" panose="02020603050405020304" pitchFamily="18" charset="0"/>
            </a:endParaRPr>
          </a:p>
          <a:p>
            <a:pPr algn="ctr"/>
            <a:r>
              <a:rPr lang="en-US" sz="3200" dirty="0">
                <a:solidFill>
                  <a:srgbClr val="000000"/>
                </a:solidFill>
                <a:latin typeface="Times New Roman" panose="02020603050405020304" pitchFamily="18" charset="0"/>
                <a:cs typeface="Times New Roman" panose="02020603050405020304" pitchFamily="18" charset="0"/>
              </a:rPr>
              <a:t>Tulsa Estate </a:t>
            </a:r>
          </a:p>
          <a:p>
            <a:pPr algn="ctr"/>
            <a:r>
              <a:rPr lang="en-US" sz="3200" dirty="0">
                <a:solidFill>
                  <a:srgbClr val="000000"/>
                </a:solidFill>
                <a:latin typeface="Times New Roman" panose="02020603050405020304" pitchFamily="18" charset="0"/>
                <a:cs typeface="Times New Roman" panose="02020603050405020304" pitchFamily="18" charset="0"/>
              </a:rPr>
              <a:t>Planning Forum</a:t>
            </a:r>
          </a:p>
          <a:p>
            <a:pPr algn="ctr"/>
            <a:r>
              <a:rPr lang="en-US" sz="3200" dirty="0">
                <a:solidFill>
                  <a:srgbClr val="000000"/>
                </a:solidFill>
                <a:effectLst/>
                <a:latin typeface="Times New Roman" panose="02020603050405020304" pitchFamily="18" charset="0"/>
                <a:cs typeface="Times New Roman" panose="02020603050405020304" pitchFamily="18" charset="0"/>
              </a:rPr>
              <a:t>Monday, October 9, 2023</a:t>
            </a:r>
          </a:p>
        </p:txBody>
      </p:sp>
      <p:sp>
        <p:nvSpPr>
          <p:cNvPr id="7" name="TextBox 6"/>
          <p:cNvSpPr txBox="1"/>
          <p:nvPr/>
        </p:nvSpPr>
        <p:spPr>
          <a:xfrm>
            <a:off x="3752381" y="3535514"/>
            <a:ext cx="5301843" cy="2800767"/>
          </a:xfrm>
          <a:prstGeom prst="rect">
            <a:avLst/>
          </a:prstGeom>
          <a:noFill/>
        </p:spPr>
        <p:txBody>
          <a:bodyPr wrap="square" rtlCol="0">
            <a:spAutoFit/>
          </a:bodyPr>
          <a:lstStyle/>
          <a:p>
            <a:pPr algn="ctr">
              <a:lnSpc>
                <a:spcPct val="80000"/>
              </a:lnSpc>
            </a:pPr>
            <a:endParaRPr lang="en-US" altLang="en-US" sz="2400" dirty="0">
              <a:latin typeface="Times New Roman" panose="02020603050405020304" pitchFamily="18" charset="0"/>
              <a:cs typeface="Times New Roman" panose="02020603050405020304" pitchFamily="18" charset="0"/>
            </a:endParaRPr>
          </a:p>
          <a:p>
            <a:pPr algn="ctr">
              <a:lnSpc>
                <a:spcPct val="80000"/>
              </a:lnSpc>
            </a:pPr>
            <a:endParaRPr lang="en-US" altLang="en-US" sz="2400" dirty="0">
              <a:latin typeface="Times New Roman" panose="02020603050405020304" pitchFamily="18" charset="0"/>
              <a:cs typeface="Times New Roman" panose="02020603050405020304" pitchFamily="18" charset="0"/>
            </a:endParaRPr>
          </a:p>
          <a:p>
            <a:pPr algn="ctr">
              <a:lnSpc>
                <a:spcPct val="80000"/>
              </a:lnSpc>
            </a:pPr>
            <a:endParaRPr lang="en-US" altLang="en-US" sz="2400" dirty="0">
              <a:latin typeface="Times New Roman" panose="02020603050405020304" pitchFamily="18" charset="0"/>
              <a:cs typeface="Times New Roman" panose="02020603050405020304" pitchFamily="18" charset="0"/>
            </a:endParaRPr>
          </a:p>
          <a:p>
            <a:pPr algn="ctr">
              <a:lnSpc>
                <a:spcPct val="80000"/>
              </a:lnSpc>
            </a:pPr>
            <a:r>
              <a:rPr lang="en-US" altLang="en-US" sz="2400" dirty="0" err="1">
                <a:latin typeface="Times New Roman" panose="02020603050405020304" pitchFamily="18" charset="0"/>
                <a:cs typeface="Times New Roman" panose="02020603050405020304" pitchFamily="18" charset="0"/>
              </a:rPr>
              <a:t>Eido</a:t>
            </a:r>
            <a:r>
              <a:rPr lang="en-US" altLang="en-US" sz="2400" dirty="0">
                <a:latin typeface="Times New Roman" panose="02020603050405020304" pitchFamily="18" charset="0"/>
                <a:cs typeface="Times New Roman" panose="02020603050405020304" pitchFamily="18" charset="0"/>
              </a:rPr>
              <a:t> M. Walny, J.D., AEP®, EPLS</a:t>
            </a:r>
          </a:p>
          <a:p>
            <a:pPr algn="ctr">
              <a:lnSpc>
                <a:spcPct val="80000"/>
              </a:lnSpc>
            </a:pPr>
            <a:r>
              <a:rPr lang="en-US" altLang="en-US" sz="2400" dirty="0">
                <a:latin typeface="Times New Roman" panose="02020603050405020304" pitchFamily="18" charset="0"/>
                <a:cs typeface="Times New Roman" panose="02020603050405020304" pitchFamily="18" charset="0"/>
              </a:rPr>
              <a:t>Walny Legal Group LLC</a:t>
            </a:r>
          </a:p>
          <a:p>
            <a:pPr algn="ctr">
              <a:lnSpc>
                <a:spcPct val="80000"/>
              </a:lnSpc>
            </a:pPr>
            <a:r>
              <a:rPr lang="en-US" altLang="en-US" sz="2000" dirty="0">
                <a:latin typeface="Times New Roman" panose="02020603050405020304" pitchFamily="18" charset="0"/>
                <a:cs typeface="Times New Roman" panose="02020603050405020304" pitchFamily="18" charset="0"/>
              </a:rPr>
              <a:t>250 East Wisconsin Avenue, Ste. 1750</a:t>
            </a:r>
          </a:p>
          <a:p>
            <a:pPr algn="ctr">
              <a:lnSpc>
                <a:spcPct val="80000"/>
              </a:lnSpc>
            </a:pPr>
            <a:r>
              <a:rPr lang="en-US" altLang="en-US" sz="2000" dirty="0">
                <a:latin typeface="Times New Roman" panose="02020603050405020304" pitchFamily="18" charset="0"/>
                <a:cs typeface="Times New Roman" panose="02020603050405020304" pitchFamily="18" charset="0"/>
              </a:rPr>
              <a:t>Milwaukee, Wisconsin 53202</a:t>
            </a:r>
          </a:p>
          <a:p>
            <a:pPr algn="ctr">
              <a:lnSpc>
                <a:spcPct val="80000"/>
              </a:lnSpc>
            </a:pPr>
            <a:r>
              <a:rPr lang="en-US" altLang="en-US" sz="2000" dirty="0">
                <a:latin typeface="Times New Roman" panose="02020603050405020304" pitchFamily="18" charset="0"/>
                <a:cs typeface="Times New Roman" panose="02020603050405020304" pitchFamily="18" charset="0"/>
              </a:rPr>
              <a:t>414-751-7531</a:t>
            </a:r>
          </a:p>
          <a:p>
            <a:pPr algn="ctr">
              <a:lnSpc>
                <a:spcPct val="80000"/>
              </a:lnSpc>
            </a:pPr>
            <a:r>
              <a:rPr lang="en-US" altLang="en-US" sz="2000" dirty="0">
                <a:latin typeface="Times New Roman" panose="02020603050405020304" pitchFamily="18" charset="0"/>
                <a:cs typeface="Times New Roman" panose="02020603050405020304" pitchFamily="18" charset="0"/>
              </a:rPr>
              <a:t>ewalny@walnylegal.com</a:t>
            </a:r>
          </a:p>
          <a:p>
            <a:pPr algn="ctr">
              <a:lnSpc>
                <a:spcPct val="80000"/>
              </a:lnSpc>
            </a:pPr>
            <a:r>
              <a:rPr lang="en-US" altLang="en-US" sz="2000" dirty="0">
                <a:latin typeface="Times New Roman" panose="02020603050405020304" pitchFamily="18" charset="0"/>
                <a:cs typeface="Times New Roman" panose="02020603050405020304" pitchFamily="18" charset="0"/>
              </a:rPr>
              <a:t>www.walnylegal.com</a:t>
            </a:r>
          </a:p>
        </p:txBody>
      </p:sp>
      <p:sp>
        <p:nvSpPr>
          <p:cNvPr id="3" name="TextBox 2">
            <a:extLst>
              <a:ext uri="{FF2B5EF4-FFF2-40B4-BE49-F238E27FC236}">
                <a16:creationId xmlns:a16="http://schemas.microsoft.com/office/drawing/2014/main" id="{0FED2CA5-C2D9-7D4E-8F1E-4ED3A90AC337}"/>
              </a:ext>
            </a:extLst>
          </p:cNvPr>
          <p:cNvSpPr txBox="1"/>
          <p:nvPr/>
        </p:nvSpPr>
        <p:spPr>
          <a:xfrm>
            <a:off x="1363245" y="6530009"/>
            <a:ext cx="2210465" cy="246221"/>
          </a:xfrm>
          <a:prstGeom prst="rect">
            <a:avLst/>
          </a:prstGeom>
          <a:noFill/>
        </p:spPr>
        <p:txBody>
          <a:bodyPr wrap="square" rtlCol="0">
            <a:spAutoFit/>
          </a:bodyPr>
          <a:lstStyle/>
          <a:p>
            <a:pPr>
              <a:spcBef>
                <a:spcPct val="0"/>
              </a:spcBef>
            </a:pPr>
            <a:r>
              <a:rPr lang="en-US" altLang="en-US" sz="1000" dirty="0"/>
              <a:t>Copyright </a:t>
            </a:r>
            <a:r>
              <a:rPr lang="en-US" altLang="en-US" sz="1000"/>
              <a:t>© 2023. </a:t>
            </a:r>
            <a:r>
              <a:rPr lang="en-US" altLang="en-US" sz="1000" dirty="0"/>
              <a:t>All rights reserved.</a:t>
            </a:r>
          </a:p>
        </p:txBody>
      </p:sp>
    </p:spTree>
    <p:extLst>
      <p:ext uri="{BB962C8B-B14F-4D97-AF65-F5344CB8AC3E}">
        <p14:creationId xmlns:p14="http://schemas.microsoft.com/office/powerpoint/2010/main" val="10651351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634054"/>
            <a:ext cx="10178322" cy="1492132"/>
          </a:xfrm>
        </p:spPr>
        <p:txBody>
          <a:bodyPr/>
          <a:lstStyle/>
          <a:p>
            <a:pPr algn="ctr"/>
            <a:r>
              <a:rPr lang="en-US" cap="none" dirty="0">
                <a:latin typeface="Times New Roman" panose="02020603050405020304" pitchFamily="18" charset="0"/>
                <a:cs typeface="Times New Roman" panose="02020603050405020304" pitchFamily="18" charset="0"/>
              </a:rPr>
              <a:t>Michael Jackson</a:t>
            </a:r>
          </a:p>
        </p:txBody>
      </p:sp>
      <p:sp>
        <p:nvSpPr>
          <p:cNvPr id="3" name="Content Placeholder 2"/>
          <p:cNvSpPr>
            <a:spLocks noGrp="1"/>
          </p:cNvSpPr>
          <p:nvPr>
            <p:ph idx="1"/>
          </p:nvPr>
        </p:nvSpPr>
        <p:spPr>
          <a:xfrm>
            <a:off x="1251678" y="1895490"/>
            <a:ext cx="10178322" cy="3593591"/>
          </a:xfrm>
        </p:spPr>
        <p:txBody>
          <a:bodyPr>
            <a:noAutofit/>
          </a:bodyPr>
          <a:lstStyle/>
          <a:p>
            <a:r>
              <a:rPr lang="en-US" sz="3200" dirty="0">
                <a:latin typeface="Times New Roman" panose="02020603050405020304" pitchFamily="18" charset="0"/>
                <a:cs typeface="Times New Roman" panose="02020603050405020304" pitchFamily="18" charset="0"/>
              </a:rPr>
              <a:t>The King of Pop</a:t>
            </a:r>
          </a:p>
          <a:p>
            <a:r>
              <a:rPr lang="en-US" sz="3200" dirty="0">
                <a:latin typeface="Times New Roman" panose="02020603050405020304" pitchFamily="18" charset="0"/>
                <a:cs typeface="Times New Roman" panose="02020603050405020304" pitchFamily="18" charset="0"/>
              </a:rPr>
              <a:t>Died in 2009</a:t>
            </a:r>
          </a:p>
          <a:p>
            <a:r>
              <a:rPr lang="en-US" sz="3200" dirty="0">
                <a:latin typeface="Times New Roman" panose="02020603050405020304" pitchFamily="18" charset="0"/>
                <a:cs typeface="Times New Roman" panose="02020603050405020304" pitchFamily="18" charset="0"/>
              </a:rPr>
              <a:t>Was divorced and had 3 children at the time of his death</a:t>
            </a:r>
          </a:p>
          <a:p>
            <a:r>
              <a:rPr lang="en-US" sz="3200" dirty="0">
                <a:latin typeface="Times New Roman" panose="02020603050405020304" pitchFamily="18" charset="0"/>
                <a:cs typeface="Times New Roman" panose="02020603050405020304" pitchFamily="18" charset="0"/>
              </a:rPr>
              <a:t>Assets included:</a:t>
            </a:r>
          </a:p>
          <a:p>
            <a:pPr lvl="1"/>
            <a:r>
              <a:rPr lang="en-US" sz="3000" dirty="0">
                <a:latin typeface="Times New Roman" panose="02020603050405020304" pitchFamily="18" charset="0"/>
                <a:cs typeface="Times New Roman" panose="02020603050405020304" pitchFamily="18" charset="0"/>
              </a:rPr>
              <a:t> Neverland ranch </a:t>
            </a:r>
          </a:p>
          <a:p>
            <a:pPr lvl="1"/>
            <a:r>
              <a:rPr lang="en-US" sz="3000" dirty="0">
                <a:latin typeface="Times New Roman" panose="02020603050405020304" pitchFamily="18" charset="0"/>
                <a:cs typeface="Times New Roman" panose="02020603050405020304" pitchFamily="18" charset="0"/>
              </a:rPr>
              <a:t>large music catalogue and musical rights</a:t>
            </a:r>
          </a:p>
        </p:txBody>
      </p:sp>
    </p:spTree>
    <p:extLst>
      <p:ext uri="{BB962C8B-B14F-4D97-AF65-F5344CB8AC3E}">
        <p14:creationId xmlns:p14="http://schemas.microsoft.com/office/powerpoint/2010/main" val="6118912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793869"/>
            <a:ext cx="10178322" cy="1492132"/>
          </a:xfrm>
        </p:spPr>
        <p:txBody>
          <a:bodyPr/>
          <a:lstStyle/>
          <a:p>
            <a:pPr algn="ctr"/>
            <a:r>
              <a:rPr lang="en-US" cap="none" dirty="0">
                <a:latin typeface="Times New Roman" panose="02020603050405020304" pitchFamily="18" charset="0"/>
                <a:cs typeface="Times New Roman" panose="02020603050405020304" pitchFamily="18" charset="0"/>
              </a:rPr>
              <a:t>Michael Jackson</a:t>
            </a:r>
          </a:p>
        </p:txBody>
      </p:sp>
      <p:sp>
        <p:nvSpPr>
          <p:cNvPr id="3" name="Content Placeholder 2"/>
          <p:cNvSpPr>
            <a:spLocks noGrp="1"/>
          </p:cNvSpPr>
          <p:nvPr>
            <p:ph idx="1"/>
          </p:nvPr>
        </p:nvSpPr>
        <p:spPr/>
        <p:txBody>
          <a:bodyPr>
            <a:normAutofit/>
          </a:bodyPr>
          <a:lstStyle/>
          <a:p>
            <a:r>
              <a:rPr lang="en-US" sz="3200" dirty="0">
                <a:latin typeface="Times New Roman" panose="02020603050405020304" pitchFamily="18" charset="0"/>
                <a:cs typeface="Times New Roman" panose="02020603050405020304" pitchFamily="18" charset="0"/>
              </a:rPr>
              <a:t>Had an estate plan!</a:t>
            </a:r>
          </a:p>
          <a:p>
            <a:pPr lvl="1"/>
            <a:r>
              <a:rPr lang="en-US" sz="3000" dirty="0">
                <a:latin typeface="Times New Roman" panose="02020603050405020304" pitchFamily="18" charset="0"/>
                <a:cs typeface="Times New Roman" panose="02020603050405020304" pitchFamily="18" charset="0"/>
              </a:rPr>
              <a:t>Revocable trust based plan</a:t>
            </a:r>
          </a:p>
          <a:p>
            <a:r>
              <a:rPr lang="en-US" sz="3200" dirty="0">
                <a:latin typeface="Times New Roman" panose="02020603050405020304" pitchFamily="18" charset="0"/>
                <a:cs typeface="Times New Roman" panose="02020603050405020304" pitchFamily="18" charset="0"/>
              </a:rPr>
              <a:t>Trust was never funded with any of his assets…</a:t>
            </a:r>
          </a:p>
          <a:p>
            <a:pPr lvl="1"/>
            <a:r>
              <a:rPr lang="en-US" sz="3000" dirty="0">
                <a:latin typeface="Times New Roman" panose="02020603050405020304" pitchFamily="18" charset="0"/>
                <a:cs typeface="Times New Roman" panose="02020603050405020304" pitchFamily="18" charset="0"/>
              </a:rPr>
              <a:t>Assets remained in his name and had to go through probate</a:t>
            </a:r>
          </a:p>
          <a:p>
            <a:pPr lvl="1"/>
            <a:r>
              <a:rPr lang="en-US" sz="3000" dirty="0">
                <a:latin typeface="Times New Roman" panose="02020603050405020304" pitchFamily="18" charset="0"/>
                <a:cs typeface="Times New Roman" panose="02020603050405020304" pitchFamily="18" charset="0"/>
              </a:rPr>
              <a:t>Once funded, distributions to children at 30, 35, 40</a:t>
            </a:r>
          </a:p>
          <a:p>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9822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793869"/>
            <a:ext cx="10178322" cy="1492132"/>
          </a:xfrm>
        </p:spPr>
        <p:txBody>
          <a:bodyPr/>
          <a:lstStyle/>
          <a:p>
            <a:pPr algn="ctr"/>
            <a:r>
              <a:rPr lang="en-US" cap="none" dirty="0">
                <a:latin typeface="Times New Roman" panose="02020603050405020304" pitchFamily="18" charset="0"/>
                <a:cs typeface="Times New Roman" panose="02020603050405020304" pitchFamily="18" charset="0"/>
              </a:rPr>
              <a:t>Michael Jackson</a:t>
            </a:r>
          </a:p>
        </p:txBody>
      </p:sp>
      <p:sp>
        <p:nvSpPr>
          <p:cNvPr id="3" name="Content Placeholder 2"/>
          <p:cNvSpPr>
            <a:spLocks noGrp="1"/>
          </p:cNvSpPr>
          <p:nvPr>
            <p:ph idx="1"/>
          </p:nvPr>
        </p:nvSpPr>
        <p:spPr/>
        <p:txBody>
          <a:bodyPr>
            <a:normAutofit/>
          </a:bodyPr>
          <a:lstStyle/>
          <a:p>
            <a:r>
              <a:rPr lang="en-US" sz="3200" dirty="0">
                <a:latin typeface="Times New Roman" panose="02020603050405020304" pitchFamily="18" charset="0"/>
                <a:cs typeface="Times New Roman" panose="02020603050405020304" pitchFamily="18" charset="0"/>
              </a:rPr>
              <a:t>Issues of Valuation:</a:t>
            </a:r>
          </a:p>
          <a:p>
            <a:pPr lvl="1"/>
            <a:r>
              <a:rPr lang="en-US" sz="2800" dirty="0">
                <a:latin typeface="Times New Roman" panose="02020603050405020304" pitchFamily="18" charset="0"/>
                <a:cs typeface="Times New Roman" panose="02020603050405020304" pitchFamily="18" charset="0"/>
              </a:rPr>
              <a:t>IRS claimed $1.1B</a:t>
            </a:r>
          </a:p>
          <a:p>
            <a:pPr lvl="1"/>
            <a:r>
              <a:rPr lang="en-US" sz="2800" dirty="0">
                <a:latin typeface="Times New Roman" panose="02020603050405020304" pitchFamily="18" charset="0"/>
                <a:cs typeface="Times New Roman" panose="02020603050405020304" pitchFamily="18" charset="0"/>
              </a:rPr>
              <a:t>Estate Claimed $7M</a:t>
            </a:r>
          </a:p>
          <a:p>
            <a:pPr lvl="1"/>
            <a:r>
              <a:rPr lang="en-US" sz="2800" dirty="0">
                <a:latin typeface="Times New Roman" panose="02020603050405020304" pitchFamily="18" charset="0"/>
                <a:cs typeface="Times New Roman" panose="02020603050405020304" pitchFamily="18" charset="0"/>
              </a:rPr>
              <a:t>Tax Court ruled $111M</a:t>
            </a:r>
          </a:p>
          <a:p>
            <a:r>
              <a:rPr lang="en-US" sz="3200" dirty="0">
                <a:latin typeface="Times New Roman" panose="02020603050405020304" pitchFamily="18" charset="0"/>
                <a:cs typeface="Times New Roman" panose="02020603050405020304" pitchFamily="18" charset="0"/>
              </a:rPr>
              <a:t>How could this happen?</a:t>
            </a:r>
          </a:p>
        </p:txBody>
      </p:sp>
    </p:spTree>
    <p:extLst>
      <p:ext uri="{BB962C8B-B14F-4D97-AF65-F5344CB8AC3E}">
        <p14:creationId xmlns:p14="http://schemas.microsoft.com/office/powerpoint/2010/main" val="40962526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793869"/>
            <a:ext cx="10178322" cy="1492132"/>
          </a:xfrm>
        </p:spPr>
        <p:txBody>
          <a:bodyPr/>
          <a:lstStyle/>
          <a:p>
            <a:pPr algn="ctr"/>
            <a:r>
              <a:rPr lang="en-US" cap="none" dirty="0">
                <a:latin typeface="Times New Roman" panose="02020603050405020304" pitchFamily="18" charset="0"/>
                <a:cs typeface="Times New Roman" panose="02020603050405020304" pitchFamily="18" charset="0"/>
              </a:rPr>
              <a:t>Michael Jackson</a:t>
            </a:r>
          </a:p>
        </p:txBody>
      </p:sp>
      <p:sp>
        <p:nvSpPr>
          <p:cNvPr id="3" name="Content Placeholder 2"/>
          <p:cNvSpPr>
            <a:spLocks noGrp="1"/>
          </p:cNvSpPr>
          <p:nvPr>
            <p:ph idx="1"/>
          </p:nvPr>
        </p:nvSpPr>
        <p:spPr/>
        <p:txBody>
          <a:bodyPr>
            <a:normAutofit/>
          </a:bodyPr>
          <a:lstStyle/>
          <a:p>
            <a:pPr marL="0" indent="0" algn="ctr">
              <a:buNone/>
            </a:pPr>
            <a:r>
              <a:rPr lang="en-US" sz="3200" dirty="0">
                <a:latin typeface="Times New Roman" panose="02020603050405020304" pitchFamily="18" charset="0"/>
                <a:cs typeface="Times New Roman" panose="02020603050405020304" pitchFamily="18" charset="0"/>
              </a:rPr>
              <a:t>2.  If You Have a Trust, Fund It.</a:t>
            </a:r>
          </a:p>
          <a:p>
            <a:pPr marL="0" indent="0">
              <a:buNone/>
            </a:pPr>
            <a:r>
              <a:rPr lang="en-US" sz="3200" dirty="0">
                <a:latin typeface="Times New Roman" panose="02020603050405020304" pitchFamily="18" charset="0"/>
                <a:cs typeface="Times New Roman" panose="02020603050405020304" pitchFamily="18" charset="0"/>
              </a:rPr>
              <a:t>It is not enough to have an estate plan.  It also must be funded through re-titling of assets or beneficiary designation.  Otherwise, the assets will likely pass through probate.  </a:t>
            </a:r>
          </a:p>
        </p:txBody>
      </p:sp>
    </p:spTree>
    <p:extLst>
      <p:ext uri="{BB962C8B-B14F-4D97-AF65-F5344CB8AC3E}">
        <p14:creationId xmlns:p14="http://schemas.microsoft.com/office/powerpoint/2010/main" val="33976887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E452EC-A66A-4644-B5BE-9B42F904132A}"/>
              </a:ext>
            </a:extLst>
          </p:cNvPr>
          <p:cNvSpPr>
            <a:spLocks noGrp="1"/>
          </p:cNvSpPr>
          <p:nvPr>
            <p:ph type="title"/>
          </p:nvPr>
        </p:nvSpPr>
        <p:spPr>
          <a:xfrm>
            <a:off x="1251678" y="793869"/>
            <a:ext cx="10178322" cy="1492132"/>
          </a:xfrm>
        </p:spPr>
        <p:txBody>
          <a:bodyPr/>
          <a:lstStyle/>
          <a:p>
            <a:pPr algn="ctr"/>
            <a:r>
              <a:rPr lang="en-US" cap="none" dirty="0">
                <a:latin typeface="Times New Roman" panose="02020603050405020304" pitchFamily="18" charset="0"/>
                <a:cs typeface="Times New Roman" panose="02020603050405020304" pitchFamily="18" charset="0"/>
              </a:rPr>
              <a:t>Kobe Bryant</a:t>
            </a:r>
            <a:endParaRPr lang="en-US"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98F83893-6721-4DEC-AED2-914BD937D54C}"/>
              </a:ext>
            </a:extLst>
          </p:cNvPr>
          <p:cNvSpPr>
            <a:spLocks noGrp="1"/>
          </p:cNvSpPr>
          <p:nvPr>
            <p:ph idx="1"/>
          </p:nvPr>
        </p:nvSpPr>
        <p:spPr/>
        <p:txBody>
          <a:bodyPr>
            <a:normAutofit/>
          </a:bodyPr>
          <a:lstStyle/>
          <a:p>
            <a:r>
              <a:rPr lang="en-US" sz="3200" dirty="0">
                <a:latin typeface="Times New Roman" panose="02020603050405020304" pitchFamily="18" charset="0"/>
                <a:cs typeface="Times New Roman" panose="02020603050405020304" pitchFamily="18" charset="0"/>
              </a:rPr>
              <a:t>NBA Superstar</a:t>
            </a:r>
          </a:p>
          <a:p>
            <a:r>
              <a:rPr lang="en-US" sz="3200" dirty="0">
                <a:latin typeface="Times New Roman" panose="02020603050405020304" pitchFamily="18" charset="0"/>
                <a:cs typeface="Times New Roman" panose="02020603050405020304" pitchFamily="18" charset="0"/>
              </a:rPr>
              <a:t>Died in 2020 helicopter accident with daughter, Gianna</a:t>
            </a:r>
          </a:p>
          <a:p>
            <a:r>
              <a:rPr lang="en-US" sz="3200" dirty="0">
                <a:latin typeface="Times New Roman" panose="02020603050405020304" pitchFamily="18" charset="0"/>
                <a:cs typeface="Times New Roman" panose="02020603050405020304" pitchFamily="18" charset="0"/>
              </a:rPr>
              <a:t>Had sophisticated estate planning, and had updated his trust several times throughout the 2000s</a:t>
            </a:r>
          </a:p>
          <a:p>
            <a:r>
              <a:rPr lang="en-US" sz="3200" dirty="0">
                <a:latin typeface="Times New Roman" panose="02020603050405020304" pitchFamily="18" charset="0"/>
                <a:cs typeface="Times New Roman" panose="02020603050405020304" pitchFamily="18" charset="0"/>
              </a:rPr>
              <a:t>But youngest daughter was born in 2019 and trust was never updated</a:t>
            </a:r>
          </a:p>
        </p:txBody>
      </p:sp>
    </p:spTree>
    <p:extLst>
      <p:ext uri="{BB962C8B-B14F-4D97-AF65-F5344CB8AC3E}">
        <p14:creationId xmlns:p14="http://schemas.microsoft.com/office/powerpoint/2010/main" val="5181646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709842-FDC7-4D77-8EBA-2B0B434B8F8A}"/>
              </a:ext>
            </a:extLst>
          </p:cNvPr>
          <p:cNvSpPr>
            <a:spLocks noGrp="1"/>
          </p:cNvSpPr>
          <p:nvPr>
            <p:ph type="title"/>
          </p:nvPr>
        </p:nvSpPr>
        <p:spPr>
          <a:xfrm>
            <a:off x="1251678" y="793869"/>
            <a:ext cx="10178322" cy="1492132"/>
          </a:xfrm>
        </p:spPr>
        <p:txBody>
          <a:bodyPr/>
          <a:lstStyle/>
          <a:p>
            <a:pPr algn="ctr"/>
            <a:r>
              <a:rPr lang="en-US" cap="none" dirty="0">
                <a:latin typeface="Times New Roman" panose="02020603050405020304" pitchFamily="18" charset="0"/>
                <a:cs typeface="Times New Roman" panose="02020603050405020304" pitchFamily="18" charset="0"/>
              </a:rPr>
              <a:t>Kobe Bryant</a:t>
            </a:r>
            <a:endParaRPr lang="en-US" dirty="0"/>
          </a:p>
        </p:txBody>
      </p:sp>
      <p:sp>
        <p:nvSpPr>
          <p:cNvPr id="3" name="Content Placeholder 2">
            <a:extLst>
              <a:ext uri="{FF2B5EF4-FFF2-40B4-BE49-F238E27FC236}">
                <a16:creationId xmlns:a16="http://schemas.microsoft.com/office/drawing/2014/main" id="{5A63F39B-0D64-4402-90A4-D6021127FE0E}"/>
              </a:ext>
            </a:extLst>
          </p:cNvPr>
          <p:cNvSpPr>
            <a:spLocks noGrp="1"/>
          </p:cNvSpPr>
          <p:nvPr>
            <p:ph idx="1"/>
          </p:nvPr>
        </p:nvSpPr>
        <p:spPr/>
        <p:txBody>
          <a:bodyPr>
            <a:normAutofit/>
          </a:bodyPr>
          <a:lstStyle/>
          <a:p>
            <a:r>
              <a:rPr lang="en-US" sz="3200" dirty="0">
                <a:latin typeface="Times New Roman" panose="02020603050405020304" pitchFamily="18" charset="0"/>
                <a:cs typeface="Times New Roman" panose="02020603050405020304" pitchFamily="18" charset="0"/>
              </a:rPr>
              <a:t>Result: Trustees have petitioned California probate court to modify the trust and add youngest daughter as beneficiary</a:t>
            </a:r>
          </a:p>
          <a:p>
            <a:r>
              <a:rPr lang="en-US" sz="3200" dirty="0">
                <a:latin typeface="Times New Roman" panose="02020603050405020304" pitchFamily="18" charset="0"/>
                <a:cs typeface="Times New Roman" panose="02020603050405020304" pitchFamily="18" charset="0"/>
              </a:rPr>
              <a:t>In this case end result probably ok</a:t>
            </a:r>
          </a:p>
          <a:p>
            <a:r>
              <a:rPr lang="en-US" sz="3200" dirty="0">
                <a:latin typeface="Times New Roman" panose="02020603050405020304" pitchFamily="18" charset="0"/>
                <a:cs typeface="Times New Roman" panose="02020603050405020304" pitchFamily="18" charset="0"/>
              </a:rPr>
              <a:t>No opposition regarding Capri, however…..</a:t>
            </a:r>
          </a:p>
          <a:p>
            <a:pPr marL="0" indent="0">
              <a:buNone/>
            </a:pPr>
            <a:endParaRPr lang="en-US" dirty="0"/>
          </a:p>
        </p:txBody>
      </p:sp>
    </p:spTree>
    <p:extLst>
      <p:ext uri="{BB962C8B-B14F-4D97-AF65-F5344CB8AC3E}">
        <p14:creationId xmlns:p14="http://schemas.microsoft.com/office/powerpoint/2010/main" val="11515756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709842-FDC7-4D77-8EBA-2B0B434B8F8A}"/>
              </a:ext>
            </a:extLst>
          </p:cNvPr>
          <p:cNvSpPr>
            <a:spLocks noGrp="1"/>
          </p:cNvSpPr>
          <p:nvPr>
            <p:ph type="title"/>
          </p:nvPr>
        </p:nvSpPr>
        <p:spPr>
          <a:xfrm>
            <a:off x="1251678" y="793869"/>
            <a:ext cx="10178322" cy="1492132"/>
          </a:xfrm>
        </p:spPr>
        <p:txBody>
          <a:bodyPr/>
          <a:lstStyle/>
          <a:p>
            <a:pPr algn="ctr"/>
            <a:r>
              <a:rPr lang="en-US" cap="none" dirty="0">
                <a:latin typeface="Times New Roman" panose="02020603050405020304" pitchFamily="18" charset="0"/>
                <a:cs typeface="Times New Roman" panose="02020603050405020304" pitchFamily="18" charset="0"/>
              </a:rPr>
              <a:t>Kobe Bryant</a:t>
            </a:r>
            <a:endParaRPr lang="en-US" dirty="0"/>
          </a:p>
        </p:txBody>
      </p:sp>
      <p:sp>
        <p:nvSpPr>
          <p:cNvPr id="3" name="Content Placeholder 2">
            <a:extLst>
              <a:ext uri="{FF2B5EF4-FFF2-40B4-BE49-F238E27FC236}">
                <a16:creationId xmlns:a16="http://schemas.microsoft.com/office/drawing/2014/main" id="{5A63F39B-0D64-4402-90A4-D6021127FE0E}"/>
              </a:ext>
            </a:extLst>
          </p:cNvPr>
          <p:cNvSpPr>
            <a:spLocks noGrp="1"/>
          </p:cNvSpPr>
          <p:nvPr>
            <p:ph idx="1"/>
          </p:nvPr>
        </p:nvSpPr>
        <p:spPr/>
        <p:txBody>
          <a:bodyPr>
            <a:normAutofit/>
          </a:bodyPr>
          <a:lstStyle/>
          <a:p>
            <a:r>
              <a:rPr lang="en-US" sz="3200" dirty="0">
                <a:latin typeface="Times New Roman" panose="02020603050405020304" pitchFamily="18" charset="0"/>
                <a:cs typeface="Times New Roman" panose="02020603050405020304" pitchFamily="18" charset="0"/>
              </a:rPr>
              <a:t>A cautionary tale:  </a:t>
            </a:r>
            <a:r>
              <a:rPr lang="en-US" sz="3200" b="0" i="0" u="none" strike="noStrike" dirty="0">
                <a:effectLst/>
                <a:latin typeface="Times New Roman" panose="02020603050405020304" pitchFamily="18" charset="0"/>
                <a:cs typeface="Times New Roman" panose="02020603050405020304" pitchFamily="18" charset="0"/>
              </a:rPr>
              <a:t>Estate plans should either contain provisions including after-born children in the pool of beneficiaries, or they should be updated immediately after the birth of subsequent children.</a:t>
            </a:r>
            <a:endParaRPr lang="en-US" sz="3200" dirty="0">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78653845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793869"/>
            <a:ext cx="10178322" cy="1492132"/>
          </a:xfrm>
        </p:spPr>
        <p:txBody>
          <a:bodyPr/>
          <a:lstStyle/>
          <a:p>
            <a:pPr algn="ctr"/>
            <a:r>
              <a:rPr lang="en-US" cap="none" dirty="0">
                <a:latin typeface="Times New Roman" panose="02020603050405020304" pitchFamily="18" charset="0"/>
                <a:cs typeface="Times New Roman" panose="02020603050405020304" pitchFamily="18" charset="0"/>
              </a:rPr>
              <a:t>Heath Ledger</a:t>
            </a:r>
          </a:p>
        </p:txBody>
      </p:sp>
      <p:sp>
        <p:nvSpPr>
          <p:cNvPr id="3" name="Content Placeholder 2"/>
          <p:cNvSpPr>
            <a:spLocks noGrp="1"/>
          </p:cNvSpPr>
          <p:nvPr>
            <p:ph idx="1"/>
          </p:nvPr>
        </p:nvSpPr>
        <p:spPr/>
        <p:txBody>
          <a:bodyPr>
            <a:normAutofit/>
          </a:bodyPr>
          <a:lstStyle/>
          <a:p>
            <a:r>
              <a:rPr lang="en-US" sz="3200" dirty="0">
                <a:latin typeface="Times New Roman" panose="02020603050405020304" pitchFamily="18" charset="0"/>
                <a:cs typeface="Times New Roman" panose="02020603050405020304" pitchFamily="18" charset="0"/>
              </a:rPr>
              <a:t>Movie star/Heartthrob</a:t>
            </a:r>
          </a:p>
          <a:p>
            <a:r>
              <a:rPr lang="en-US" sz="3200" dirty="0">
                <a:latin typeface="Times New Roman" panose="02020603050405020304" pitchFamily="18" charset="0"/>
                <a:cs typeface="Times New Roman" panose="02020603050405020304" pitchFamily="18" charset="0"/>
              </a:rPr>
              <a:t>Died in 2008 of accidental overdose</a:t>
            </a:r>
          </a:p>
          <a:p>
            <a:r>
              <a:rPr lang="en-US" sz="3200" dirty="0">
                <a:latin typeface="Times New Roman" panose="02020603050405020304" pitchFamily="18" charset="0"/>
                <a:cs typeface="Times New Roman" panose="02020603050405020304" pitchFamily="18" charset="0"/>
              </a:rPr>
              <a:t>Had a daughter, Matilda, with Michelle Williams but he was not married</a:t>
            </a:r>
          </a:p>
          <a:p>
            <a:r>
              <a:rPr lang="en-US" sz="3200" dirty="0">
                <a:latin typeface="Times New Roman" panose="02020603050405020304" pitchFamily="18" charset="0"/>
                <a:cs typeface="Times New Roman" panose="02020603050405020304" pitchFamily="18" charset="0"/>
              </a:rPr>
              <a:t>Left a three page will from 2003</a:t>
            </a:r>
          </a:p>
          <a:p>
            <a:endParaRPr lang="en-US" sz="3200" dirty="0">
              <a:latin typeface="Times New Roman" panose="02020603050405020304" pitchFamily="18" charset="0"/>
              <a:cs typeface="Times New Roman" panose="02020603050405020304" pitchFamily="18" charset="0"/>
            </a:endParaRPr>
          </a:p>
          <a:p>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703217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793869"/>
            <a:ext cx="10178322" cy="1492132"/>
          </a:xfrm>
        </p:spPr>
        <p:txBody>
          <a:bodyPr/>
          <a:lstStyle/>
          <a:p>
            <a:pPr algn="ctr"/>
            <a:r>
              <a:rPr lang="en-US" cap="none" dirty="0">
                <a:latin typeface="Times New Roman" panose="02020603050405020304" pitchFamily="18" charset="0"/>
                <a:cs typeface="Times New Roman" panose="02020603050405020304" pitchFamily="18" charset="0"/>
              </a:rPr>
              <a:t>Heath Ledger</a:t>
            </a:r>
          </a:p>
        </p:txBody>
      </p:sp>
      <p:sp>
        <p:nvSpPr>
          <p:cNvPr id="3" name="Content Placeholder 2"/>
          <p:cNvSpPr>
            <a:spLocks noGrp="1"/>
          </p:cNvSpPr>
          <p:nvPr>
            <p:ph idx="1"/>
          </p:nvPr>
        </p:nvSpPr>
        <p:spPr>
          <a:xfrm>
            <a:off x="1231358" y="1727201"/>
            <a:ext cx="10178322" cy="4856479"/>
          </a:xfrm>
        </p:spPr>
        <p:txBody>
          <a:bodyPr>
            <a:normAutofit/>
          </a:bodyPr>
          <a:lstStyle/>
          <a:p>
            <a:r>
              <a:rPr lang="en-US" sz="3200" dirty="0">
                <a:latin typeface="Times New Roman" panose="02020603050405020304" pitchFamily="18" charset="0"/>
                <a:cs typeface="Times New Roman" panose="02020603050405020304" pitchFamily="18" charset="0"/>
              </a:rPr>
              <a:t>Will left everything to his parents and sister</a:t>
            </a:r>
          </a:p>
          <a:p>
            <a:r>
              <a:rPr lang="en-US" sz="3200" dirty="0">
                <a:latin typeface="Times New Roman" panose="02020603050405020304" pitchFamily="18" charset="0"/>
                <a:cs typeface="Times New Roman" panose="02020603050405020304" pitchFamily="18" charset="0"/>
              </a:rPr>
              <a:t>It did not include any provisions for his daughter, Matilda, or Michelle Williams</a:t>
            </a:r>
          </a:p>
          <a:p>
            <a:r>
              <a:rPr lang="en-US" sz="3200" dirty="0">
                <a:latin typeface="Times New Roman" panose="02020603050405020304" pitchFamily="18" charset="0"/>
                <a:cs typeface="Times New Roman" panose="02020603050405020304" pitchFamily="18" charset="0"/>
              </a:rPr>
              <a:t>Luckily conflict was avoided as Heath’s parents and sister disclaimed their interests </a:t>
            </a:r>
          </a:p>
          <a:p>
            <a:r>
              <a:rPr lang="en-US" sz="3200" dirty="0">
                <a:latin typeface="Times New Roman" panose="02020603050405020304" pitchFamily="18" charset="0"/>
                <a:cs typeface="Times New Roman" panose="02020603050405020304" pitchFamily="18" charset="0"/>
              </a:rPr>
              <a:t>But Disclaimers have limitations</a:t>
            </a:r>
          </a:p>
        </p:txBody>
      </p:sp>
    </p:spTree>
    <p:extLst>
      <p:ext uri="{BB962C8B-B14F-4D97-AF65-F5344CB8AC3E}">
        <p14:creationId xmlns:p14="http://schemas.microsoft.com/office/powerpoint/2010/main" val="159685153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793869"/>
            <a:ext cx="10178322" cy="1492132"/>
          </a:xfrm>
        </p:spPr>
        <p:txBody>
          <a:bodyPr/>
          <a:lstStyle/>
          <a:p>
            <a:pPr algn="ctr"/>
            <a:r>
              <a:rPr lang="en-US" cap="none" dirty="0">
                <a:latin typeface="Times New Roman" panose="02020603050405020304" pitchFamily="18" charset="0"/>
                <a:cs typeface="Times New Roman" panose="02020603050405020304" pitchFamily="18" charset="0"/>
              </a:rPr>
              <a:t>Kobe Bryant and Heath Ledger</a:t>
            </a:r>
          </a:p>
        </p:txBody>
      </p:sp>
      <p:sp>
        <p:nvSpPr>
          <p:cNvPr id="3" name="Content Placeholder 2"/>
          <p:cNvSpPr>
            <a:spLocks noGrp="1"/>
          </p:cNvSpPr>
          <p:nvPr>
            <p:ph idx="1"/>
          </p:nvPr>
        </p:nvSpPr>
        <p:spPr/>
        <p:txBody>
          <a:bodyPr>
            <a:normAutofit/>
          </a:bodyPr>
          <a:lstStyle/>
          <a:p>
            <a:pPr marL="0" indent="0" algn="ctr">
              <a:buNone/>
            </a:pPr>
            <a:r>
              <a:rPr lang="en-US" sz="3200" dirty="0">
                <a:latin typeface="Times New Roman" panose="02020603050405020304" pitchFamily="18" charset="0"/>
                <a:cs typeface="Times New Roman" panose="02020603050405020304" pitchFamily="18" charset="0"/>
              </a:rPr>
              <a:t>3. Update Your Documents.</a:t>
            </a:r>
          </a:p>
          <a:p>
            <a:pPr marL="0" indent="0">
              <a:buNone/>
            </a:pPr>
            <a:r>
              <a:rPr lang="en-US" sz="3200" dirty="0">
                <a:latin typeface="Times New Roman" panose="02020603050405020304" pitchFamily="18" charset="0"/>
                <a:cs typeface="Times New Roman" panose="02020603050405020304" pitchFamily="18" charset="0"/>
              </a:rPr>
              <a:t>Even if you have estate planning documents, they need to be monitored and updated upon the birth of a child, or any major life event.  If not, it could result in assets going to unintended beneficiaries or unintentional exclusion of family members.</a:t>
            </a:r>
          </a:p>
        </p:txBody>
      </p:sp>
    </p:spTree>
    <p:extLst>
      <p:ext uri="{BB962C8B-B14F-4D97-AF65-F5344CB8AC3E}">
        <p14:creationId xmlns:p14="http://schemas.microsoft.com/office/powerpoint/2010/main" val="37323242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627712"/>
            <a:ext cx="10178322" cy="1492132"/>
          </a:xfrm>
        </p:spPr>
        <p:txBody>
          <a:bodyPr/>
          <a:lstStyle/>
          <a:p>
            <a:pPr algn="ctr"/>
            <a:r>
              <a:rPr lang="en-US" cap="none" dirty="0">
                <a:latin typeface="Times New Roman" panose="02020603050405020304" pitchFamily="18" charset="0"/>
                <a:cs typeface="Times New Roman" panose="02020603050405020304" pitchFamily="18" charset="0"/>
              </a:rPr>
              <a:t>Celebrities &amp; Estate Planning</a:t>
            </a:r>
          </a:p>
        </p:txBody>
      </p:sp>
      <p:sp>
        <p:nvSpPr>
          <p:cNvPr id="3" name="Content Placeholder 2"/>
          <p:cNvSpPr>
            <a:spLocks noGrp="1"/>
          </p:cNvSpPr>
          <p:nvPr>
            <p:ph idx="1"/>
          </p:nvPr>
        </p:nvSpPr>
        <p:spPr/>
        <p:txBody>
          <a:bodyPr>
            <a:normAutofit fontScale="92500"/>
          </a:bodyPr>
          <a:lstStyle/>
          <a:p>
            <a:r>
              <a:rPr lang="en-US" sz="3200" dirty="0">
                <a:latin typeface="Times New Roman" panose="02020603050405020304" pitchFamily="18" charset="0"/>
                <a:cs typeface="Times New Roman" panose="02020603050405020304" pitchFamily="18" charset="0"/>
              </a:rPr>
              <a:t>Given their wealth and notoriety, one would expect celebrities to have comprehensive estate planning documents in place.</a:t>
            </a:r>
          </a:p>
          <a:p>
            <a:r>
              <a:rPr lang="en-US" sz="3200" dirty="0">
                <a:latin typeface="Times New Roman" panose="02020603050405020304" pitchFamily="18" charset="0"/>
                <a:cs typeface="Times New Roman" panose="02020603050405020304" pitchFamily="18" charset="0"/>
              </a:rPr>
              <a:t>However, turns out they have more in common with the public when it comes to estate planning, and often, don’t have appropriate documents, if they have any at all, in place.</a:t>
            </a:r>
          </a:p>
        </p:txBody>
      </p:sp>
    </p:spTree>
    <p:extLst>
      <p:ext uri="{BB962C8B-B14F-4D97-AF65-F5344CB8AC3E}">
        <p14:creationId xmlns:p14="http://schemas.microsoft.com/office/powerpoint/2010/main" val="313138993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1DBBD8-DCA8-D34D-BA0A-27DB2EA8F5EC}"/>
              </a:ext>
            </a:extLst>
          </p:cNvPr>
          <p:cNvSpPr>
            <a:spLocks noGrp="1"/>
          </p:cNvSpPr>
          <p:nvPr>
            <p:ph type="title"/>
          </p:nvPr>
        </p:nvSpPr>
        <p:spPr/>
        <p:txBody>
          <a:bodyPr/>
          <a:lstStyle/>
          <a:p>
            <a:pPr algn="ctr"/>
            <a:br>
              <a:rPr lang="en-US" cap="none" dirty="0">
                <a:latin typeface="Times New Roman" panose="02020603050405020304" pitchFamily="18" charset="0"/>
                <a:cs typeface="Times New Roman" panose="02020603050405020304" pitchFamily="18" charset="0"/>
              </a:rPr>
            </a:br>
            <a:r>
              <a:rPr lang="en-US" cap="none" dirty="0">
                <a:latin typeface="Times New Roman" panose="02020603050405020304" pitchFamily="18" charset="0"/>
                <a:cs typeface="Times New Roman" panose="02020603050405020304" pitchFamily="18" charset="0"/>
              </a:rPr>
              <a:t>Larry King</a:t>
            </a:r>
            <a:endParaRPr lang="en-US"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5D5E0172-C5CC-0743-86AE-CAC0D4AED4CE}"/>
              </a:ext>
            </a:extLst>
          </p:cNvPr>
          <p:cNvSpPr>
            <a:spLocks noGrp="1"/>
          </p:cNvSpPr>
          <p:nvPr>
            <p:ph idx="1"/>
          </p:nvPr>
        </p:nvSpPr>
        <p:spPr/>
        <p:txBody>
          <a:bodyPr>
            <a:normAutofit/>
          </a:bodyPr>
          <a:lstStyle/>
          <a:p>
            <a:endParaRPr lang="en-US" sz="3200" dirty="0">
              <a:latin typeface="Times New Roman" panose="02020603050405020304" pitchFamily="18" charset="0"/>
              <a:cs typeface="Times New Roman" panose="02020603050405020304" pitchFamily="18" charset="0"/>
            </a:endParaRPr>
          </a:p>
          <a:p>
            <a:r>
              <a:rPr lang="en-US" sz="3200" dirty="0">
                <a:latin typeface="Times New Roman" panose="02020603050405020304" pitchFamily="18" charset="0"/>
                <a:cs typeface="Times New Roman" panose="02020603050405020304" pitchFamily="18" charset="0"/>
              </a:rPr>
              <a:t>Died in January 2021 </a:t>
            </a:r>
          </a:p>
          <a:p>
            <a:r>
              <a:rPr lang="en-US" sz="3200" dirty="0">
                <a:latin typeface="Times New Roman" panose="02020603050405020304" pitchFamily="18" charset="0"/>
                <a:cs typeface="Times New Roman" panose="02020603050405020304" pitchFamily="18" charset="0"/>
              </a:rPr>
              <a:t>Married 8 times to 7 women, including a 22-year marriage to wife Shawn</a:t>
            </a:r>
          </a:p>
          <a:p>
            <a:r>
              <a:rPr lang="en-US" sz="3200" dirty="0">
                <a:latin typeface="Times New Roman" panose="02020603050405020304" pitchFamily="18" charset="0"/>
                <a:cs typeface="Times New Roman" panose="02020603050405020304" pitchFamily="18" charset="0"/>
              </a:rPr>
              <a:t>Filed for divorce from wife #7 in August 2019</a:t>
            </a:r>
          </a:p>
          <a:p>
            <a:pPr marL="0" indent="0">
              <a:buNone/>
            </a:pPr>
            <a:endParaRPr lang="en-US" dirty="0"/>
          </a:p>
        </p:txBody>
      </p:sp>
    </p:spTree>
    <p:extLst>
      <p:ext uri="{BB962C8B-B14F-4D97-AF65-F5344CB8AC3E}">
        <p14:creationId xmlns:p14="http://schemas.microsoft.com/office/powerpoint/2010/main" val="163638106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1DBBD8-DCA8-D34D-BA0A-27DB2EA8F5EC}"/>
              </a:ext>
            </a:extLst>
          </p:cNvPr>
          <p:cNvSpPr>
            <a:spLocks noGrp="1"/>
          </p:cNvSpPr>
          <p:nvPr>
            <p:ph type="title"/>
          </p:nvPr>
        </p:nvSpPr>
        <p:spPr/>
        <p:txBody>
          <a:bodyPr/>
          <a:lstStyle/>
          <a:p>
            <a:pPr algn="ctr"/>
            <a:br>
              <a:rPr lang="en-US" dirty="0">
                <a:latin typeface="Times New Roman" panose="02020603050405020304" pitchFamily="18" charset="0"/>
                <a:cs typeface="Times New Roman" panose="02020603050405020304" pitchFamily="18" charset="0"/>
              </a:rPr>
            </a:br>
            <a:r>
              <a:rPr lang="en-US" cap="none" dirty="0">
                <a:latin typeface="Times New Roman" panose="02020603050405020304" pitchFamily="18" charset="0"/>
                <a:cs typeface="Times New Roman" panose="02020603050405020304" pitchFamily="18" charset="0"/>
              </a:rPr>
              <a:t>Larry King</a:t>
            </a:r>
            <a:endParaRPr lang="en-US"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5D5E0172-C5CC-0743-86AE-CAC0D4AED4CE}"/>
              </a:ext>
            </a:extLst>
          </p:cNvPr>
          <p:cNvSpPr>
            <a:spLocks noGrp="1"/>
          </p:cNvSpPr>
          <p:nvPr>
            <p:ph idx="1"/>
          </p:nvPr>
        </p:nvSpPr>
        <p:spPr/>
        <p:txBody>
          <a:bodyPr>
            <a:normAutofit fontScale="92500"/>
          </a:bodyPr>
          <a:lstStyle/>
          <a:p>
            <a:r>
              <a:rPr lang="en-US" sz="3200" dirty="0">
                <a:latin typeface="Times New Roman" panose="02020603050405020304" pitchFamily="18" charset="0"/>
                <a:cs typeface="Times New Roman" panose="02020603050405020304" pitchFamily="18" charset="0"/>
              </a:rPr>
              <a:t>Drafted a 4-sentence testamentary Will in October 2019</a:t>
            </a:r>
          </a:p>
          <a:p>
            <a:r>
              <a:rPr lang="en-US" sz="3200" dirty="0">
                <a:latin typeface="Times New Roman" panose="02020603050405020304" pitchFamily="18" charset="0"/>
                <a:cs typeface="Times New Roman" panose="02020603050405020304" pitchFamily="18" charset="0"/>
              </a:rPr>
              <a:t>Two of Larry’s children die in 2020</a:t>
            </a:r>
          </a:p>
          <a:p>
            <a:r>
              <a:rPr lang="en-US" sz="3200" dirty="0">
                <a:latin typeface="Times New Roman" panose="02020603050405020304" pitchFamily="18" charset="0"/>
                <a:cs typeface="Times New Roman" panose="02020603050405020304" pitchFamily="18" charset="0"/>
              </a:rPr>
              <a:t>Divorce from Shawn was not finalized at the time of his death</a:t>
            </a:r>
          </a:p>
          <a:p>
            <a:r>
              <a:rPr lang="en-US" sz="3200" dirty="0">
                <a:latin typeface="Times New Roman" panose="02020603050405020304" pitchFamily="18" charset="0"/>
                <a:cs typeface="Times New Roman" panose="02020603050405020304" pitchFamily="18" charset="0"/>
              </a:rPr>
              <a:t>Shawn contested the Will and wanted to be appointed executor of the estate – and settled privately</a:t>
            </a:r>
          </a:p>
          <a:p>
            <a:r>
              <a:rPr lang="en-US" sz="3200" dirty="0">
                <a:latin typeface="Times New Roman" panose="02020603050405020304" pitchFamily="18" charset="0"/>
                <a:cs typeface="Times New Roman" panose="02020603050405020304" pitchFamily="18" charset="0"/>
              </a:rPr>
              <a:t>She is now suing King’s business managers for $100M</a:t>
            </a:r>
          </a:p>
          <a:p>
            <a:pPr marL="0" indent="0">
              <a:buNone/>
            </a:pPr>
            <a:endParaRPr lang="en-US" sz="3200" dirty="0">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48807716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1DBBD8-DCA8-D34D-BA0A-27DB2EA8F5EC}"/>
              </a:ext>
            </a:extLst>
          </p:cNvPr>
          <p:cNvSpPr>
            <a:spLocks noGrp="1"/>
          </p:cNvSpPr>
          <p:nvPr>
            <p:ph type="title"/>
          </p:nvPr>
        </p:nvSpPr>
        <p:spPr/>
        <p:txBody>
          <a:bodyPr/>
          <a:lstStyle/>
          <a:p>
            <a:pPr algn="ctr"/>
            <a:br>
              <a:rPr lang="en-US" dirty="0">
                <a:latin typeface="Times New Roman" panose="02020603050405020304" pitchFamily="18" charset="0"/>
                <a:cs typeface="Times New Roman" panose="02020603050405020304" pitchFamily="18" charset="0"/>
              </a:rPr>
            </a:br>
            <a:r>
              <a:rPr lang="en-US" cap="none" dirty="0">
                <a:latin typeface="Times New Roman" panose="02020603050405020304" pitchFamily="18" charset="0"/>
                <a:cs typeface="Times New Roman" panose="02020603050405020304" pitchFamily="18" charset="0"/>
              </a:rPr>
              <a:t>Larry King</a:t>
            </a:r>
            <a:endParaRPr lang="en-US"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5D5E0172-C5CC-0743-86AE-CAC0D4AED4CE}"/>
              </a:ext>
            </a:extLst>
          </p:cNvPr>
          <p:cNvSpPr>
            <a:spLocks noGrp="1"/>
          </p:cNvSpPr>
          <p:nvPr>
            <p:ph idx="1"/>
          </p:nvPr>
        </p:nvSpPr>
        <p:spPr/>
        <p:txBody>
          <a:bodyPr>
            <a:normAutofit/>
          </a:bodyPr>
          <a:lstStyle/>
          <a:p>
            <a:r>
              <a:rPr lang="en-US" sz="3200" dirty="0">
                <a:latin typeface="Times New Roman" panose="02020603050405020304" pitchFamily="18" charset="0"/>
                <a:cs typeface="Times New Roman" panose="02020603050405020304" pitchFamily="18" charset="0"/>
              </a:rPr>
              <a:t>See also: Anthony Bourdain and Kate Spade</a:t>
            </a:r>
          </a:p>
          <a:p>
            <a:pPr lvl="1"/>
            <a:r>
              <a:rPr lang="en-US" sz="3000" dirty="0">
                <a:latin typeface="Times New Roman" panose="02020603050405020304" pitchFamily="18" charset="0"/>
                <a:cs typeface="Times New Roman" panose="02020603050405020304" pitchFamily="18" charset="0"/>
              </a:rPr>
              <a:t>Both died while separated from spouse, yet still married</a:t>
            </a:r>
          </a:p>
          <a:p>
            <a:pPr lvl="1"/>
            <a:r>
              <a:rPr lang="en-US" sz="3000" dirty="0">
                <a:latin typeface="Times New Roman" panose="02020603050405020304" pitchFamily="18" charset="0"/>
                <a:cs typeface="Times New Roman" panose="02020603050405020304" pitchFamily="18" charset="0"/>
              </a:rPr>
              <a:t>Didn’t update estate plans to reflect separations, so estranged spouses still controlled burials and inherited assets</a:t>
            </a:r>
          </a:p>
          <a:p>
            <a:pPr marL="0" indent="0">
              <a:buNone/>
            </a:pPr>
            <a:endParaRPr lang="en-US" sz="3200" dirty="0">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81142949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1DBBD8-DCA8-D34D-BA0A-27DB2EA8F5EC}"/>
              </a:ext>
            </a:extLst>
          </p:cNvPr>
          <p:cNvSpPr>
            <a:spLocks noGrp="1"/>
          </p:cNvSpPr>
          <p:nvPr>
            <p:ph type="title"/>
          </p:nvPr>
        </p:nvSpPr>
        <p:spPr/>
        <p:txBody>
          <a:bodyPr/>
          <a:lstStyle/>
          <a:p>
            <a:pPr algn="ctr"/>
            <a:br>
              <a:rPr lang="en-US" dirty="0">
                <a:latin typeface="Times New Roman" panose="02020603050405020304" pitchFamily="18" charset="0"/>
                <a:cs typeface="Times New Roman" panose="02020603050405020304" pitchFamily="18" charset="0"/>
              </a:rPr>
            </a:br>
            <a:r>
              <a:rPr lang="en-US" cap="none" dirty="0">
                <a:latin typeface="Times New Roman" panose="02020603050405020304" pitchFamily="18" charset="0"/>
                <a:cs typeface="Times New Roman" panose="02020603050405020304" pitchFamily="18" charset="0"/>
              </a:rPr>
              <a:t>Larry King</a:t>
            </a:r>
            <a:endParaRPr lang="en-US"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5D5E0172-C5CC-0743-86AE-CAC0D4AED4CE}"/>
              </a:ext>
            </a:extLst>
          </p:cNvPr>
          <p:cNvSpPr>
            <a:spLocks noGrp="1"/>
          </p:cNvSpPr>
          <p:nvPr>
            <p:ph idx="1"/>
          </p:nvPr>
        </p:nvSpPr>
        <p:spPr/>
        <p:txBody>
          <a:bodyPr>
            <a:normAutofit fontScale="92500"/>
          </a:bodyPr>
          <a:lstStyle/>
          <a:p>
            <a:pPr marL="0" indent="0" algn="ctr">
              <a:buNone/>
            </a:pPr>
            <a:r>
              <a:rPr lang="en-US" sz="3200" dirty="0">
                <a:latin typeface="Times New Roman" panose="02020603050405020304" pitchFamily="18" charset="0"/>
                <a:cs typeface="Times New Roman" panose="02020603050405020304" pitchFamily="18" charset="0"/>
              </a:rPr>
              <a:t>4. Divorce Changes Everything!</a:t>
            </a:r>
          </a:p>
          <a:p>
            <a:pPr marL="0" indent="0">
              <a:buNone/>
            </a:pPr>
            <a:r>
              <a:rPr lang="en-US" sz="3200" dirty="0">
                <a:latin typeface="Times New Roman" panose="02020603050405020304" pitchFamily="18" charset="0"/>
                <a:cs typeface="Times New Roman" panose="02020603050405020304" pitchFamily="18" charset="0"/>
              </a:rPr>
              <a:t>In many states, a finalized divorce invalidates beneficiary designations, including beneficiaries of a Will. But that may not carry through to trust planning, especially irrevocable trusts. But special attention should be given to that period during a divorce, especially when the proceedings could drag on for a while.</a:t>
            </a:r>
          </a:p>
          <a:p>
            <a:endParaRPr lang="en-US" dirty="0"/>
          </a:p>
        </p:txBody>
      </p:sp>
    </p:spTree>
    <p:extLst>
      <p:ext uri="{BB962C8B-B14F-4D97-AF65-F5344CB8AC3E}">
        <p14:creationId xmlns:p14="http://schemas.microsoft.com/office/powerpoint/2010/main" val="10352011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793869"/>
            <a:ext cx="10178322" cy="1492132"/>
          </a:xfrm>
        </p:spPr>
        <p:txBody>
          <a:bodyPr/>
          <a:lstStyle/>
          <a:p>
            <a:pPr algn="ctr"/>
            <a:r>
              <a:rPr lang="en-US" cap="none" dirty="0">
                <a:latin typeface="Times New Roman" panose="02020603050405020304" pitchFamily="18" charset="0"/>
                <a:cs typeface="Times New Roman" panose="02020603050405020304" pitchFamily="18" charset="0"/>
              </a:rPr>
              <a:t>Robin Williams</a:t>
            </a:r>
          </a:p>
        </p:txBody>
      </p:sp>
      <p:sp>
        <p:nvSpPr>
          <p:cNvPr id="3" name="Content Placeholder 2"/>
          <p:cNvSpPr>
            <a:spLocks noGrp="1"/>
          </p:cNvSpPr>
          <p:nvPr>
            <p:ph idx="1"/>
          </p:nvPr>
        </p:nvSpPr>
        <p:spPr/>
        <p:txBody>
          <a:bodyPr>
            <a:normAutofit/>
          </a:bodyPr>
          <a:lstStyle/>
          <a:p>
            <a:r>
              <a:rPr lang="en-US" sz="3200" dirty="0">
                <a:latin typeface="Times New Roman" panose="02020603050405020304" pitchFamily="18" charset="0"/>
                <a:cs typeface="Times New Roman" panose="02020603050405020304" pitchFamily="18" charset="0"/>
              </a:rPr>
              <a:t>Committed suicide in 2014</a:t>
            </a:r>
          </a:p>
          <a:p>
            <a:r>
              <a:rPr lang="en-US" sz="3200" dirty="0">
                <a:latin typeface="Times New Roman" panose="02020603050405020304" pitchFamily="18" charset="0"/>
                <a:cs typeface="Times New Roman" panose="02020603050405020304" pitchFamily="18" charset="0"/>
              </a:rPr>
              <a:t>Married to his third wife (Susan) at the time of his death</a:t>
            </a:r>
          </a:p>
          <a:p>
            <a:r>
              <a:rPr lang="en-US" sz="3200" dirty="0">
                <a:latin typeface="Times New Roman" panose="02020603050405020304" pitchFamily="18" charset="0"/>
                <a:cs typeface="Times New Roman" panose="02020603050405020304" pitchFamily="18" charset="0"/>
              </a:rPr>
              <a:t>Had three children from his previous relationships</a:t>
            </a:r>
          </a:p>
          <a:p>
            <a:r>
              <a:rPr lang="en-US" sz="3200" dirty="0">
                <a:latin typeface="Times New Roman" panose="02020603050405020304" pitchFamily="18" charset="0"/>
                <a:cs typeface="Times New Roman" panose="02020603050405020304" pitchFamily="18" charset="0"/>
              </a:rPr>
              <a:t>Comprehensive estate planning</a:t>
            </a:r>
          </a:p>
          <a:p>
            <a:pPr lvl="1"/>
            <a:r>
              <a:rPr lang="en-US" sz="3000" dirty="0">
                <a:latin typeface="Times New Roman" panose="02020603050405020304" pitchFamily="18" charset="0"/>
                <a:cs typeface="Times New Roman" panose="02020603050405020304" pitchFamily="18" charset="0"/>
              </a:rPr>
              <a:t>Prenuptial Agreement and various trusts set up for the benefit of his wife and children</a:t>
            </a:r>
          </a:p>
        </p:txBody>
      </p:sp>
    </p:spTree>
    <p:extLst>
      <p:ext uri="{BB962C8B-B14F-4D97-AF65-F5344CB8AC3E}">
        <p14:creationId xmlns:p14="http://schemas.microsoft.com/office/powerpoint/2010/main" val="332674690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793869"/>
            <a:ext cx="10178322" cy="1492132"/>
          </a:xfrm>
        </p:spPr>
        <p:txBody>
          <a:bodyPr/>
          <a:lstStyle/>
          <a:p>
            <a:pPr algn="ctr"/>
            <a:r>
              <a:rPr lang="en-US" cap="none" dirty="0">
                <a:latin typeface="Times New Roman" panose="02020603050405020304" pitchFamily="18" charset="0"/>
                <a:cs typeface="Times New Roman" panose="02020603050405020304" pitchFamily="18" charset="0"/>
              </a:rPr>
              <a:t>Robin Williams</a:t>
            </a:r>
          </a:p>
        </p:txBody>
      </p:sp>
      <p:sp>
        <p:nvSpPr>
          <p:cNvPr id="3" name="Content Placeholder 2"/>
          <p:cNvSpPr>
            <a:spLocks noGrp="1"/>
          </p:cNvSpPr>
          <p:nvPr>
            <p:ph idx="1"/>
          </p:nvPr>
        </p:nvSpPr>
        <p:spPr/>
        <p:txBody>
          <a:bodyPr>
            <a:normAutofit fontScale="85000" lnSpcReduction="20000"/>
          </a:bodyPr>
          <a:lstStyle/>
          <a:p>
            <a:r>
              <a:rPr lang="en-US" sz="3200" dirty="0">
                <a:latin typeface="Times New Roman" panose="02020603050405020304" pitchFamily="18" charset="0"/>
                <a:cs typeface="Times New Roman" panose="02020603050405020304" pitchFamily="18" charset="0"/>
              </a:rPr>
              <a:t>Robin Williams Trust</a:t>
            </a:r>
          </a:p>
          <a:p>
            <a:pPr lvl="1"/>
            <a:r>
              <a:rPr lang="en-US" sz="3000" dirty="0">
                <a:latin typeface="Times New Roman" panose="02020603050405020304" pitchFamily="18" charset="0"/>
                <a:cs typeface="Times New Roman" panose="02020603050405020304" pitchFamily="18" charset="0"/>
              </a:rPr>
              <a:t>Allowed Susan to reside in the couple’s home in Tiburon, CA</a:t>
            </a:r>
          </a:p>
          <a:p>
            <a:pPr lvl="1"/>
            <a:r>
              <a:rPr lang="en-US" sz="3000" dirty="0">
                <a:latin typeface="Times New Roman" panose="02020603050405020304" pitchFamily="18" charset="0"/>
                <a:cs typeface="Times New Roman" panose="02020603050405020304" pitchFamily="18" charset="0"/>
              </a:rPr>
              <a:t>Napa Valley estate and its contents are distributed to the children’s trusts</a:t>
            </a:r>
          </a:p>
          <a:p>
            <a:r>
              <a:rPr lang="en-US" sz="3200" dirty="0">
                <a:latin typeface="Times New Roman" panose="02020603050405020304" pitchFamily="18" charset="0"/>
                <a:cs typeface="Times New Roman" panose="02020603050405020304" pitchFamily="18" charset="0"/>
              </a:rPr>
              <a:t>Tangible Personal Property (</a:t>
            </a:r>
            <a:r>
              <a:rPr lang="en-US" sz="3200" dirty="0" err="1">
                <a:latin typeface="Times New Roman" panose="02020603050405020304" pitchFamily="18" charset="0"/>
                <a:cs typeface="Times New Roman" panose="02020603050405020304" pitchFamily="18" charset="0"/>
              </a:rPr>
              <a:t>TPP</a:t>
            </a:r>
            <a:r>
              <a:rPr lang="en-US" sz="3200" dirty="0">
                <a:latin typeface="Times New Roman" panose="02020603050405020304" pitchFamily="18" charset="0"/>
                <a:cs typeface="Times New Roman" panose="02020603050405020304" pitchFamily="18" charset="0"/>
              </a:rPr>
              <a:t>) to children</a:t>
            </a:r>
          </a:p>
          <a:p>
            <a:pPr lvl="1"/>
            <a:r>
              <a:rPr lang="en-US" sz="3000" dirty="0">
                <a:latin typeface="Times New Roman" panose="02020603050405020304" pitchFamily="18" charset="0"/>
                <a:cs typeface="Times New Roman" panose="02020603050405020304" pitchFamily="18" charset="0"/>
              </a:rPr>
              <a:t>“clothing, jewelry, personal photos taken before marriage to Susan”</a:t>
            </a:r>
          </a:p>
          <a:p>
            <a:pPr lvl="1"/>
            <a:r>
              <a:rPr lang="en-US" sz="3000" dirty="0">
                <a:latin typeface="Times New Roman" panose="02020603050405020304" pitchFamily="18" charset="0"/>
                <a:cs typeface="Times New Roman" panose="02020603050405020304" pitchFamily="18" charset="0"/>
              </a:rPr>
              <a:t>“Memorabilia and awards in the entertainment industry and the tangible personal property located” in the Napa Valley property</a:t>
            </a:r>
          </a:p>
          <a:p>
            <a:endParaRPr lang="en-US" sz="3200" dirty="0">
              <a:latin typeface="Times New Roman" panose="02020603050405020304" pitchFamily="18" charset="0"/>
              <a:cs typeface="Times New Roman" panose="02020603050405020304" pitchFamily="18" charset="0"/>
            </a:endParaRPr>
          </a:p>
          <a:p>
            <a:pPr lvl="1"/>
            <a:endParaRPr lang="en-US" sz="3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173669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793869"/>
            <a:ext cx="10178322" cy="1492132"/>
          </a:xfrm>
        </p:spPr>
        <p:txBody>
          <a:bodyPr/>
          <a:lstStyle/>
          <a:p>
            <a:pPr algn="ctr"/>
            <a:r>
              <a:rPr lang="en-US" cap="none" dirty="0">
                <a:latin typeface="Times New Roman" panose="02020603050405020304" pitchFamily="18" charset="0"/>
                <a:cs typeface="Times New Roman" panose="02020603050405020304" pitchFamily="18" charset="0"/>
              </a:rPr>
              <a:t>Robin Williams</a:t>
            </a:r>
          </a:p>
        </p:txBody>
      </p:sp>
      <p:sp>
        <p:nvSpPr>
          <p:cNvPr id="3" name="Content Placeholder 2"/>
          <p:cNvSpPr>
            <a:spLocks noGrp="1"/>
          </p:cNvSpPr>
          <p:nvPr>
            <p:ph idx="1"/>
          </p:nvPr>
        </p:nvSpPr>
        <p:spPr/>
        <p:txBody>
          <a:bodyPr>
            <a:normAutofit fontScale="92500"/>
          </a:bodyPr>
          <a:lstStyle/>
          <a:p>
            <a:r>
              <a:rPr lang="en-US" sz="3200" dirty="0">
                <a:latin typeface="Times New Roman" panose="02020603050405020304" pitchFamily="18" charset="0"/>
                <a:cs typeface="Times New Roman" panose="02020603050405020304" pitchFamily="18" charset="0"/>
              </a:rPr>
              <a:t>Issue: does this include property in their Tiburon, CA home?</a:t>
            </a:r>
          </a:p>
          <a:p>
            <a:r>
              <a:rPr lang="en-US" sz="3200" dirty="0">
                <a:latin typeface="Times New Roman" panose="02020603050405020304" pitchFamily="18" charset="0"/>
                <a:cs typeface="Times New Roman" panose="02020603050405020304" pitchFamily="18" charset="0"/>
              </a:rPr>
              <a:t>How is memorabilia, etc. defined?</a:t>
            </a:r>
          </a:p>
          <a:p>
            <a:r>
              <a:rPr lang="en-US" sz="3200" dirty="0">
                <a:latin typeface="Times New Roman" panose="02020603050405020304" pitchFamily="18" charset="0"/>
                <a:cs typeface="Times New Roman" panose="02020603050405020304" pitchFamily="18" charset="0"/>
              </a:rPr>
              <a:t>What happens to </a:t>
            </a:r>
            <a:r>
              <a:rPr lang="en-US" sz="3200" dirty="0" err="1">
                <a:latin typeface="Times New Roman" panose="02020603050405020304" pitchFamily="18" charset="0"/>
                <a:cs typeface="Times New Roman" panose="02020603050405020304" pitchFamily="18" charset="0"/>
              </a:rPr>
              <a:t>TPP</a:t>
            </a:r>
            <a:r>
              <a:rPr lang="en-US" sz="3200" dirty="0">
                <a:latin typeface="Times New Roman" panose="02020603050405020304" pitchFamily="18" charset="0"/>
                <a:cs typeface="Times New Roman" panose="02020603050405020304" pitchFamily="18" charset="0"/>
              </a:rPr>
              <a:t> which may be located elsewhere, such as storage?</a:t>
            </a:r>
          </a:p>
          <a:p>
            <a:r>
              <a:rPr lang="en-US" sz="3200" dirty="0">
                <a:latin typeface="Times New Roman" panose="02020603050405020304" pitchFamily="18" charset="0"/>
                <a:cs typeface="Times New Roman" panose="02020603050405020304" pitchFamily="18" charset="0"/>
              </a:rPr>
              <a:t>Susan filed paperwork asking the probate court to answer these questions; led to legal battle over awards, toys, clothes, etc.</a:t>
            </a:r>
          </a:p>
        </p:txBody>
      </p:sp>
    </p:spTree>
    <p:extLst>
      <p:ext uri="{BB962C8B-B14F-4D97-AF65-F5344CB8AC3E}">
        <p14:creationId xmlns:p14="http://schemas.microsoft.com/office/powerpoint/2010/main" val="94424423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793869"/>
            <a:ext cx="10178322" cy="1492132"/>
          </a:xfrm>
        </p:spPr>
        <p:txBody>
          <a:bodyPr/>
          <a:lstStyle/>
          <a:p>
            <a:pPr algn="ctr"/>
            <a:r>
              <a:rPr lang="en-US" cap="none" dirty="0">
                <a:latin typeface="Times New Roman" panose="02020603050405020304" pitchFamily="18" charset="0"/>
                <a:cs typeface="Times New Roman" panose="02020603050405020304" pitchFamily="18" charset="0"/>
              </a:rPr>
              <a:t>Robin Williams</a:t>
            </a:r>
          </a:p>
        </p:txBody>
      </p:sp>
      <p:sp>
        <p:nvSpPr>
          <p:cNvPr id="3" name="Content Placeholder 2"/>
          <p:cNvSpPr>
            <a:spLocks noGrp="1"/>
          </p:cNvSpPr>
          <p:nvPr>
            <p:ph idx="1"/>
          </p:nvPr>
        </p:nvSpPr>
        <p:spPr/>
        <p:txBody>
          <a:bodyPr>
            <a:normAutofit fontScale="92500" lnSpcReduction="20000"/>
          </a:bodyPr>
          <a:lstStyle/>
          <a:p>
            <a:pPr marL="0" indent="0" algn="ctr">
              <a:buNone/>
            </a:pPr>
            <a:r>
              <a:rPr lang="en-US" sz="3200" dirty="0">
                <a:latin typeface="Times New Roman" panose="02020603050405020304" pitchFamily="18" charset="0"/>
                <a:cs typeface="Times New Roman" panose="02020603050405020304" pitchFamily="18" charset="0"/>
              </a:rPr>
              <a:t>5.  Be Clear with TPP.</a:t>
            </a:r>
          </a:p>
          <a:p>
            <a:r>
              <a:rPr lang="en-US" sz="3200" dirty="0">
                <a:latin typeface="Times New Roman" panose="02020603050405020304" pitchFamily="18" charset="0"/>
                <a:cs typeface="Times New Roman" panose="02020603050405020304" pitchFamily="18" charset="0"/>
              </a:rPr>
              <a:t>In addition to planning for the disposition of hard assets, it is also important to account for and identify where </a:t>
            </a:r>
            <a:r>
              <a:rPr lang="en-US" sz="3200" dirty="0" err="1">
                <a:latin typeface="Times New Roman" panose="02020603050405020304" pitchFamily="18" charset="0"/>
                <a:cs typeface="Times New Roman" panose="02020603050405020304" pitchFamily="18" charset="0"/>
              </a:rPr>
              <a:t>TPP</a:t>
            </a:r>
            <a:r>
              <a:rPr lang="en-US" sz="3200" dirty="0">
                <a:latin typeface="Times New Roman" panose="02020603050405020304" pitchFamily="18" charset="0"/>
                <a:cs typeface="Times New Roman" panose="02020603050405020304" pitchFamily="18" charset="0"/>
              </a:rPr>
              <a:t> where be distributed.  Any ambiguity could result in court intervention which the trust specifically was created to avoid.  </a:t>
            </a:r>
          </a:p>
          <a:p>
            <a:r>
              <a:rPr lang="en-US" sz="3200" dirty="0">
                <a:latin typeface="Times New Roman" panose="02020603050405020304" pitchFamily="18" charset="0"/>
                <a:cs typeface="Times New Roman" panose="02020603050405020304" pitchFamily="18" charset="0"/>
              </a:rPr>
              <a:t>Sentimental items sometimes cause more controversy among family member when compared to property which have significant monetary value.</a:t>
            </a:r>
          </a:p>
        </p:txBody>
      </p:sp>
    </p:spTree>
    <p:extLst>
      <p:ext uri="{BB962C8B-B14F-4D97-AF65-F5344CB8AC3E}">
        <p14:creationId xmlns:p14="http://schemas.microsoft.com/office/powerpoint/2010/main" val="31559618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793869"/>
            <a:ext cx="10178322" cy="1492132"/>
          </a:xfrm>
        </p:spPr>
        <p:txBody>
          <a:bodyPr/>
          <a:lstStyle/>
          <a:p>
            <a:pPr algn="ctr"/>
            <a:r>
              <a:rPr lang="en-US" cap="none" dirty="0">
                <a:latin typeface="Times New Roman" panose="02020603050405020304" pitchFamily="18" charset="0"/>
                <a:cs typeface="Times New Roman" panose="02020603050405020304" pitchFamily="18" charset="0"/>
              </a:rPr>
              <a:t>Philip Seymour Hoffman</a:t>
            </a:r>
          </a:p>
        </p:txBody>
      </p:sp>
      <p:sp>
        <p:nvSpPr>
          <p:cNvPr id="3" name="Content Placeholder 2"/>
          <p:cNvSpPr>
            <a:spLocks noGrp="1"/>
          </p:cNvSpPr>
          <p:nvPr>
            <p:ph idx="1"/>
          </p:nvPr>
        </p:nvSpPr>
        <p:spPr>
          <a:xfrm>
            <a:off x="1251678" y="2286001"/>
            <a:ext cx="10243636" cy="4114799"/>
          </a:xfrm>
        </p:spPr>
        <p:txBody>
          <a:bodyPr>
            <a:normAutofit fontScale="92500" lnSpcReduction="20000"/>
          </a:bodyPr>
          <a:lstStyle/>
          <a:p>
            <a:r>
              <a:rPr lang="en-US" sz="3200" dirty="0">
                <a:latin typeface="Times New Roman" panose="02020603050405020304" pitchFamily="18" charset="0"/>
                <a:cs typeface="Times New Roman" panose="02020603050405020304" pitchFamily="18" charset="0"/>
              </a:rPr>
              <a:t>Twister, Hunger Games, Mission Impossible, Capote (Oscar for Best Actor)</a:t>
            </a:r>
          </a:p>
          <a:p>
            <a:r>
              <a:rPr lang="en-US" sz="3200" dirty="0">
                <a:latin typeface="Times New Roman" panose="02020603050405020304" pitchFamily="18" charset="0"/>
                <a:cs typeface="Times New Roman" panose="02020603050405020304" pitchFamily="18" charset="0"/>
              </a:rPr>
              <a:t>Had three children and had been in a long-term relationship at the time of his death</a:t>
            </a:r>
          </a:p>
          <a:p>
            <a:r>
              <a:rPr lang="en-US" sz="3000" dirty="0">
                <a:latin typeface="Times New Roman" panose="02020603050405020304" pitchFamily="18" charset="0"/>
                <a:cs typeface="Times New Roman" panose="02020603050405020304" pitchFamily="18" charset="0"/>
              </a:rPr>
              <a:t>Despite the fact that they had 3 children together, he and his girlfriend never married</a:t>
            </a:r>
          </a:p>
          <a:p>
            <a:r>
              <a:rPr lang="en-US" sz="3200" dirty="0">
                <a:latin typeface="Times New Roman" panose="02020603050405020304" pitchFamily="18" charset="0"/>
                <a:cs typeface="Times New Roman" panose="02020603050405020304" pitchFamily="18" charset="0"/>
              </a:rPr>
              <a:t>Died in 2014 with a will signed 2004</a:t>
            </a:r>
          </a:p>
          <a:p>
            <a:pPr lvl="1"/>
            <a:r>
              <a:rPr lang="en-US" sz="3000" dirty="0">
                <a:latin typeface="Times New Roman" panose="02020603050405020304" pitchFamily="18" charset="0"/>
                <a:cs typeface="Times New Roman" panose="02020603050405020304" pitchFamily="18" charset="0"/>
              </a:rPr>
              <a:t>Funded a trust for one of his three children with the balance to his girlfriend</a:t>
            </a:r>
          </a:p>
        </p:txBody>
      </p:sp>
    </p:spTree>
    <p:extLst>
      <p:ext uri="{BB962C8B-B14F-4D97-AF65-F5344CB8AC3E}">
        <p14:creationId xmlns:p14="http://schemas.microsoft.com/office/powerpoint/2010/main" val="95199416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793869"/>
            <a:ext cx="10178322" cy="1492132"/>
          </a:xfrm>
        </p:spPr>
        <p:txBody>
          <a:bodyPr/>
          <a:lstStyle/>
          <a:p>
            <a:pPr algn="ctr"/>
            <a:r>
              <a:rPr lang="en-US" cap="none" dirty="0">
                <a:latin typeface="Times New Roman" panose="02020603050405020304" pitchFamily="18" charset="0"/>
                <a:cs typeface="Times New Roman" panose="02020603050405020304" pitchFamily="18" charset="0"/>
              </a:rPr>
              <a:t>Philip Seymour Hoffman</a:t>
            </a:r>
          </a:p>
        </p:txBody>
      </p:sp>
      <p:sp>
        <p:nvSpPr>
          <p:cNvPr id="3" name="Content Placeholder 2"/>
          <p:cNvSpPr>
            <a:spLocks noGrp="1"/>
          </p:cNvSpPr>
          <p:nvPr>
            <p:ph idx="1"/>
          </p:nvPr>
        </p:nvSpPr>
        <p:spPr/>
        <p:txBody>
          <a:bodyPr>
            <a:normAutofit/>
          </a:bodyPr>
          <a:lstStyle/>
          <a:p>
            <a:r>
              <a:rPr lang="en-US" sz="3200" dirty="0">
                <a:latin typeface="Times New Roman" panose="02020603050405020304" pitchFamily="18" charset="0"/>
                <a:cs typeface="Times New Roman" panose="02020603050405020304" pitchFamily="18" charset="0"/>
              </a:rPr>
              <a:t>With an estate worth upwards of $35 million, his estate plan should have included tax liability planning</a:t>
            </a:r>
          </a:p>
          <a:p>
            <a:r>
              <a:rPr lang="en-US" sz="3200" dirty="0">
                <a:latin typeface="Times New Roman" panose="02020603050405020304" pitchFamily="18" charset="0"/>
                <a:cs typeface="Times New Roman" panose="02020603050405020304" pitchFamily="18" charset="0"/>
              </a:rPr>
              <a:t>Estate and gift taxes (in 2014):</a:t>
            </a:r>
          </a:p>
          <a:p>
            <a:pPr lvl="1"/>
            <a:r>
              <a:rPr lang="en-US" sz="3000" dirty="0">
                <a:latin typeface="Times New Roman" panose="02020603050405020304" pitchFamily="18" charset="0"/>
                <a:cs typeface="Times New Roman" panose="02020603050405020304" pitchFamily="18" charset="0"/>
              </a:rPr>
              <a:t>$5,340,000 Individual estate and gift tax exemption</a:t>
            </a:r>
          </a:p>
          <a:p>
            <a:pPr lvl="1"/>
            <a:r>
              <a:rPr lang="en-US" sz="3000" dirty="0">
                <a:latin typeface="Times New Roman" panose="02020603050405020304" pitchFamily="18" charset="0"/>
                <a:cs typeface="Times New Roman" panose="02020603050405020304" pitchFamily="18" charset="0"/>
              </a:rPr>
              <a:t>Any amount over is taxed at a rate of 40%</a:t>
            </a:r>
          </a:p>
          <a:p>
            <a:pPr lvl="1"/>
            <a:r>
              <a:rPr lang="en-US" sz="3000" dirty="0">
                <a:latin typeface="Times New Roman" panose="02020603050405020304" pitchFamily="18" charset="0"/>
                <a:cs typeface="Times New Roman" panose="02020603050405020304" pitchFamily="18" charset="0"/>
              </a:rPr>
              <a:t>Unlimited marital deduction</a:t>
            </a:r>
          </a:p>
        </p:txBody>
      </p:sp>
    </p:spTree>
    <p:extLst>
      <p:ext uri="{BB962C8B-B14F-4D97-AF65-F5344CB8AC3E}">
        <p14:creationId xmlns:p14="http://schemas.microsoft.com/office/powerpoint/2010/main" val="15962062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6A7F1D-5BA7-4A99-8F9B-C14F1060E77C}"/>
              </a:ext>
            </a:extLst>
          </p:cNvPr>
          <p:cNvSpPr>
            <a:spLocks noGrp="1"/>
          </p:cNvSpPr>
          <p:nvPr>
            <p:ph type="title"/>
          </p:nvPr>
        </p:nvSpPr>
        <p:spPr>
          <a:xfrm>
            <a:off x="1251678" y="482746"/>
            <a:ext cx="10178322" cy="1492132"/>
          </a:xfrm>
        </p:spPr>
        <p:txBody>
          <a:bodyPr/>
          <a:lstStyle/>
          <a:p>
            <a:pPr algn="ctr"/>
            <a:r>
              <a:rPr lang="en-US" cap="none" dirty="0">
                <a:latin typeface="Times New Roman" panose="02020603050405020304" pitchFamily="18" charset="0"/>
                <a:cs typeface="Times New Roman" panose="02020603050405020304" pitchFamily="18" charset="0"/>
              </a:rPr>
              <a:t>Celebrities We Won’t Discuss…</a:t>
            </a:r>
            <a:endParaRPr lang="en-US" dirty="0"/>
          </a:p>
        </p:txBody>
      </p:sp>
      <p:sp>
        <p:nvSpPr>
          <p:cNvPr id="3" name="Content Placeholder 2">
            <a:extLst>
              <a:ext uri="{FF2B5EF4-FFF2-40B4-BE49-F238E27FC236}">
                <a16:creationId xmlns:a16="http://schemas.microsoft.com/office/drawing/2014/main" id="{5EE25BAE-E707-49E8-8DF3-0843746D2C8D}"/>
              </a:ext>
            </a:extLst>
          </p:cNvPr>
          <p:cNvSpPr>
            <a:spLocks noGrp="1"/>
          </p:cNvSpPr>
          <p:nvPr>
            <p:ph idx="1"/>
          </p:nvPr>
        </p:nvSpPr>
        <p:spPr>
          <a:xfrm>
            <a:off x="1251678" y="1632204"/>
            <a:ext cx="10178322" cy="4743050"/>
          </a:xfrm>
        </p:spPr>
        <p:txBody>
          <a:bodyPr>
            <a:normAutofit/>
          </a:bodyPr>
          <a:lstStyle/>
          <a:p>
            <a:endParaRPr lang="en-US" sz="2000" b="1" dirty="0">
              <a:latin typeface="Times New Roman" panose="02020603050405020304" pitchFamily="18" charset="0"/>
              <a:cs typeface="Times New Roman" panose="02020603050405020304" pitchFamily="18" charset="0"/>
            </a:endParaRPr>
          </a:p>
          <a:p>
            <a:r>
              <a:rPr lang="en-US" sz="2000" b="1" dirty="0">
                <a:latin typeface="Times New Roman" panose="02020603050405020304" pitchFamily="18" charset="0"/>
                <a:cs typeface="Times New Roman" panose="02020603050405020304" pitchFamily="18" charset="0"/>
              </a:rPr>
              <a:t>Kurt Cobain </a:t>
            </a:r>
            <a:r>
              <a:rPr lang="en-US" sz="2000" dirty="0">
                <a:latin typeface="Times New Roman" panose="02020603050405020304" pitchFamily="18" charset="0"/>
                <a:cs typeface="Times New Roman" panose="02020603050405020304" pitchFamily="18" charset="0"/>
              </a:rPr>
              <a:t>– Daughter Frances inherited his one-of-a-kind guitar, only to give it away as part of a divorce settlement.  The guitar was later auctioned for $7 million.</a:t>
            </a:r>
          </a:p>
          <a:p>
            <a:endParaRPr lang="en-US" sz="2000" b="1" dirty="0">
              <a:latin typeface="Times New Roman" panose="02020603050405020304" pitchFamily="18" charset="0"/>
              <a:cs typeface="Times New Roman" panose="02020603050405020304" pitchFamily="18" charset="0"/>
            </a:endParaRPr>
          </a:p>
          <a:p>
            <a:r>
              <a:rPr lang="en-US" sz="2000" b="1" dirty="0">
                <a:latin typeface="Times New Roman" panose="02020603050405020304" pitchFamily="18" charset="0"/>
                <a:cs typeface="Times New Roman" panose="02020603050405020304" pitchFamily="18" charset="0"/>
              </a:rPr>
              <a:t>Aretha Franklin </a:t>
            </a:r>
            <a:r>
              <a:rPr lang="en-US" sz="2000" dirty="0">
                <a:latin typeface="Times New Roman" panose="02020603050405020304" pitchFamily="18" charset="0"/>
                <a:cs typeface="Times New Roman" panose="02020603050405020304" pitchFamily="18" charset="0"/>
              </a:rPr>
              <a:t>– After her passing, over $1 </a:t>
            </a:r>
            <a:r>
              <a:rPr lang="en-US" dirty="0">
                <a:latin typeface="Times New Roman" panose="02020603050405020304" pitchFamily="18" charset="0"/>
                <a:cs typeface="Times New Roman" panose="02020603050405020304" pitchFamily="18" charset="0"/>
              </a:rPr>
              <a:t>million</a:t>
            </a:r>
            <a:r>
              <a:rPr lang="en-US" sz="2000" dirty="0">
                <a:latin typeface="Times New Roman" panose="02020603050405020304" pitchFamily="18" charset="0"/>
                <a:cs typeface="Times New Roman" panose="02020603050405020304" pitchFamily="18" charset="0"/>
              </a:rPr>
              <a:t> in uncashed checks found in her house, plus cash stuffed in couch cushions and other hiding places. </a:t>
            </a:r>
          </a:p>
          <a:p>
            <a:endParaRPr lang="en-US" sz="2000" b="1" dirty="0">
              <a:latin typeface="Times New Roman" panose="02020603050405020304" pitchFamily="18" charset="0"/>
              <a:cs typeface="Times New Roman" panose="02020603050405020304" pitchFamily="18" charset="0"/>
            </a:endParaRPr>
          </a:p>
          <a:p>
            <a:r>
              <a:rPr lang="en-US" sz="2000" b="1" dirty="0">
                <a:latin typeface="Times New Roman" panose="02020603050405020304" pitchFamily="18" charset="0"/>
                <a:cs typeface="Times New Roman" panose="02020603050405020304" pitchFamily="18" charset="0"/>
              </a:rPr>
              <a:t>Sumner Redstone </a:t>
            </a:r>
            <a:r>
              <a:rPr lang="en-US" sz="2000" dirty="0">
                <a:latin typeface="Times New Roman" panose="02020603050405020304" pitchFamily="18" charset="0"/>
                <a:cs typeface="Times New Roman" panose="02020603050405020304" pitchFamily="18" charset="0"/>
              </a:rPr>
              <a:t>– Notorious for “do it yourself” revisions to his trust which resulted in more than 40 amendments, leading to family infighting and allegations of incapacity, elder abuse, etc.</a:t>
            </a:r>
          </a:p>
          <a:p>
            <a:pPr marL="0" indent="0">
              <a:buNone/>
            </a:pPr>
            <a:endParaRPr lang="en-US" sz="2000" dirty="0">
              <a:latin typeface="Times New Roman" panose="02020603050405020304" pitchFamily="18" charset="0"/>
              <a:cs typeface="Times New Roman" panose="02020603050405020304" pitchFamily="18" charset="0"/>
            </a:endParaRPr>
          </a:p>
          <a:p>
            <a:r>
              <a:rPr lang="en-US" b="1" dirty="0">
                <a:latin typeface="Times New Roman" panose="02020603050405020304" pitchFamily="18" charset="0"/>
                <a:cs typeface="Times New Roman" panose="02020603050405020304" pitchFamily="18" charset="0"/>
              </a:rPr>
              <a:t>Robert Durst </a:t>
            </a:r>
            <a:r>
              <a:rPr lang="en-US" dirty="0">
                <a:latin typeface="Times New Roman" panose="02020603050405020304" pitchFamily="18" charset="0"/>
                <a:cs typeface="Times New Roman" panose="02020603050405020304" pitchFamily="18" charset="0"/>
              </a:rPr>
              <a:t>– Wealthy real estate heir who died in prison after being convicted of murder.</a:t>
            </a:r>
            <a:endParaRPr lang="en-US" sz="2000" dirty="0">
              <a:latin typeface="Times New Roman" panose="02020603050405020304" pitchFamily="18" charset="0"/>
              <a:cs typeface="Times New Roman" panose="02020603050405020304" pitchFamily="18" charset="0"/>
            </a:endParaRPr>
          </a:p>
          <a:p>
            <a:pPr marL="0" indent="0">
              <a:buNone/>
            </a:pPr>
            <a:endParaRPr 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3464834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793869"/>
            <a:ext cx="10178322" cy="1492132"/>
          </a:xfrm>
        </p:spPr>
        <p:txBody>
          <a:bodyPr/>
          <a:lstStyle/>
          <a:p>
            <a:pPr algn="ctr"/>
            <a:r>
              <a:rPr lang="en-US" cap="none" dirty="0">
                <a:latin typeface="Times New Roman" panose="02020603050405020304" pitchFamily="18" charset="0"/>
                <a:cs typeface="Times New Roman" panose="02020603050405020304" pitchFamily="18" charset="0"/>
              </a:rPr>
              <a:t>Philip Seymour Hoffman</a:t>
            </a:r>
          </a:p>
        </p:txBody>
      </p:sp>
      <p:sp>
        <p:nvSpPr>
          <p:cNvPr id="3" name="Content Placeholder 2"/>
          <p:cNvSpPr>
            <a:spLocks noGrp="1"/>
          </p:cNvSpPr>
          <p:nvPr>
            <p:ph idx="1"/>
          </p:nvPr>
        </p:nvSpPr>
        <p:spPr/>
        <p:txBody>
          <a:bodyPr>
            <a:normAutofit fontScale="92500" lnSpcReduction="10000"/>
          </a:bodyPr>
          <a:lstStyle/>
          <a:p>
            <a:pPr marL="0" indent="0" algn="ctr">
              <a:buNone/>
            </a:pPr>
            <a:r>
              <a:rPr lang="en-US" sz="3200" dirty="0">
                <a:latin typeface="Times New Roman" panose="02020603050405020304" pitchFamily="18" charset="0"/>
                <a:cs typeface="Times New Roman" panose="02020603050405020304" pitchFamily="18" charset="0"/>
              </a:rPr>
              <a:t>6. Plan for Taxes</a:t>
            </a:r>
          </a:p>
          <a:p>
            <a:r>
              <a:rPr lang="en-US" sz="3200" dirty="0">
                <a:latin typeface="Times New Roman" panose="02020603050405020304" pitchFamily="18" charset="0"/>
                <a:cs typeface="Times New Roman" panose="02020603050405020304" pitchFamily="18" charset="0"/>
              </a:rPr>
              <a:t>Use of credit shelter revocable trust planning</a:t>
            </a:r>
          </a:p>
          <a:p>
            <a:pPr lvl="1"/>
            <a:r>
              <a:rPr lang="en-US" sz="3000" dirty="0">
                <a:latin typeface="Times New Roman" panose="02020603050405020304" pitchFamily="18" charset="0"/>
                <a:cs typeface="Times New Roman" panose="02020603050405020304" pitchFamily="18" charset="0"/>
              </a:rPr>
              <a:t>Allows the exemption of the surviving spouse to be used as well as the unlimited marital deduction</a:t>
            </a:r>
          </a:p>
          <a:p>
            <a:pPr lvl="2"/>
            <a:r>
              <a:rPr lang="en-US" sz="2800" dirty="0">
                <a:latin typeface="Times New Roman" panose="02020603050405020304" pitchFamily="18" charset="0"/>
                <a:cs typeface="Times New Roman" panose="02020603050405020304" pitchFamily="18" charset="0"/>
              </a:rPr>
              <a:t>Must be married to claim marital deduction</a:t>
            </a:r>
          </a:p>
          <a:p>
            <a:r>
              <a:rPr lang="en-US" sz="3200" dirty="0">
                <a:latin typeface="Times New Roman" panose="02020603050405020304" pitchFamily="18" charset="0"/>
                <a:cs typeface="Times New Roman" panose="02020603050405020304" pitchFamily="18" charset="0"/>
              </a:rPr>
              <a:t>Irrevocable, dynastic trusts designed to move assets out of taxable estate	</a:t>
            </a:r>
          </a:p>
        </p:txBody>
      </p:sp>
    </p:spTree>
    <p:extLst>
      <p:ext uri="{BB962C8B-B14F-4D97-AF65-F5344CB8AC3E}">
        <p14:creationId xmlns:p14="http://schemas.microsoft.com/office/powerpoint/2010/main" val="245658766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793869"/>
            <a:ext cx="10178322" cy="1492132"/>
          </a:xfrm>
        </p:spPr>
        <p:txBody>
          <a:bodyPr/>
          <a:lstStyle/>
          <a:p>
            <a:pPr algn="ctr"/>
            <a:r>
              <a:rPr lang="en-US" cap="none" dirty="0">
                <a:latin typeface="Times New Roman" panose="02020603050405020304" pitchFamily="18" charset="0"/>
                <a:cs typeface="Times New Roman" panose="02020603050405020304" pitchFamily="18" charset="0"/>
              </a:rPr>
              <a:t>James </a:t>
            </a:r>
            <a:r>
              <a:rPr lang="en-US" cap="none" dirty="0" err="1">
                <a:latin typeface="Times New Roman" panose="02020603050405020304" pitchFamily="18" charset="0"/>
                <a:cs typeface="Times New Roman" panose="02020603050405020304" pitchFamily="18" charset="0"/>
              </a:rPr>
              <a:t>Gandolfini</a:t>
            </a:r>
            <a:endParaRPr lang="en-US" cap="none"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fontScale="92500" lnSpcReduction="10000"/>
          </a:bodyPr>
          <a:lstStyle/>
          <a:p>
            <a:r>
              <a:rPr lang="en-US" sz="3200" dirty="0">
                <a:latin typeface="Times New Roman" panose="02020603050405020304" pitchFamily="18" charset="0"/>
                <a:cs typeface="Times New Roman" panose="02020603050405020304" pitchFamily="18" charset="0"/>
              </a:rPr>
              <a:t>Tony Soprano, The Sopranos</a:t>
            </a:r>
          </a:p>
          <a:p>
            <a:r>
              <a:rPr lang="en-US" sz="3200" dirty="0">
                <a:latin typeface="Times New Roman" panose="02020603050405020304" pitchFamily="18" charset="0"/>
                <a:cs typeface="Times New Roman" panose="02020603050405020304" pitchFamily="18" charset="0"/>
              </a:rPr>
              <a:t>Died unexpectedly in 2013 of a heart attack while vacationing in Italy</a:t>
            </a:r>
          </a:p>
          <a:p>
            <a:r>
              <a:rPr lang="en-US" sz="3200" dirty="0">
                <a:latin typeface="Times New Roman" panose="02020603050405020304" pitchFamily="18" charset="0"/>
                <a:cs typeface="Times New Roman" panose="02020603050405020304" pitchFamily="18" charset="0"/>
              </a:rPr>
              <a:t>He had two children and was married at the time of his death</a:t>
            </a:r>
          </a:p>
          <a:p>
            <a:pPr lvl="1"/>
            <a:r>
              <a:rPr lang="en-US" sz="3000" dirty="0">
                <a:latin typeface="Times New Roman" panose="02020603050405020304" pitchFamily="18" charset="0"/>
                <a:cs typeface="Times New Roman" panose="02020603050405020304" pitchFamily="18" charset="0"/>
              </a:rPr>
              <a:t>His infant daughter was from his current relationship.  He also had a son from a previous relationship</a:t>
            </a:r>
            <a:endParaRPr lang="en-US" sz="3200" dirty="0">
              <a:latin typeface="Times New Roman" panose="02020603050405020304" pitchFamily="18" charset="0"/>
              <a:cs typeface="Times New Roman" panose="02020603050405020304" pitchFamily="18" charset="0"/>
            </a:endParaRPr>
          </a:p>
          <a:p>
            <a:r>
              <a:rPr lang="en-US" sz="3200" dirty="0">
                <a:latin typeface="Times New Roman" panose="02020603050405020304" pitchFamily="18" charset="0"/>
                <a:cs typeface="Times New Roman" panose="02020603050405020304" pitchFamily="18" charset="0"/>
              </a:rPr>
              <a:t>Net worth estimated at $70 million, including property in Italy</a:t>
            </a:r>
          </a:p>
          <a:p>
            <a:endParaRPr lang="en-US" sz="3200" dirty="0">
              <a:latin typeface="Times New Roman" panose="02020603050405020304" pitchFamily="18" charset="0"/>
              <a:cs typeface="Times New Roman" panose="02020603050405020304" pitchFamily="18" charset="0"/>
            </a:endParaRPr>
          </a:p>
          <a:p>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8544984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793869"/>
            <a:ext cx="10178322" cy="1492132"/>
          </a:xfrm>
        </p:spPr>
        <p:txBody>
          <a:bodyPr/>
          <a:lstStyle/>
          <a:p>
            <a:pPr algn="ctr"/>
            <a:r>
              <a:rPr lang="en-US" cap="none" dirty="0">
                <a:latin typeface="Times New Roman" panose="02020603050405020304" pitchFamily="18" charset="0"/>
                <a:cs typeface="Times New Roman" panose="02020603050405020304" pitchFamily="18" charset="0"/>
              </a:rPr>
              <a:t>James </a:t>
            </a:r>
            <a:r>
              <a:rPr lang="en-US" cap="none" dirty="0" err="1">
                <a:latin typeface="Times New Roman" panose="02020603050405020304" pitchFamily="18" charset="0"/>
                <a:cs typeface="Times New Roman" panose="02020603050405020304" pitchFamily="18" charset="0"/>
              </a:rPr>
              <a:t>Gandolfini</a:t>
            </a:r>
            <a:endParaRPr lang="en-US" cap="none"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fontScale="92500" lnSpcReduction="10000"/>
          </a:bodyPr>
          <a:lstStyle/>
          <a:p>
            <a:r>
              <a:rPr lang="en-US" sz="3200" dirty="0">
                <a:latin typeface="Times New Roman" panose="02020603050405020304" pitchFamily="18" charset="0"/>
                <a:cs typeface="Times New Roman" panose="02020603050405020304" pitchFamily="18" charset="0"/>
              </a:rPr>
              <a:t>He had a will which was signed in 2012</a:t>
            </a:r>
          </a:p>
          <a:p>
            <a:r>
              <a:rPr lang="en-US" sz="3200" dirty="0">
                <a:latin typeface="Times New Roman" panose="02020603050405020304" pitchFamily="18" charset="0"/>
                <a:cs typeface="Times New Roman" panose="02020603050405020304" pitchFamily="18" charset="0"/>
              </a:rPr>
              <a:t>It included numerous specific bequests to friends and then divided the estate between his two sisters, his wife, and his infant daughter</a:t>
            </a:r>
          </a:p>
          <a:p>
            <a:r>
              <a:rPr lang="en-US" sz="3200" dirty="0">
                <a:latin typeface="Times New Roman" panose="02020603050405020304" pitchFamily="18" charset="0"/>
                <a:cs typeface="Times New Roman" panose="02020603050405020304" pitchFamily="18" charset="0"/>
              </a:rPr>
              <a:t>He noted that he made other provisions for his teenage son Michael</a:t>
            </a:r>
          </a:p>
          <a:p>
            <a:pPr lvl="1"/>
            <a:r>
              <a:rPr lang="en-US" sz="2800" dirty="0">
                <a:latin typeface="Times New Roman" panose="02020603050405020304" pitchFamily="18" charset="0"/>
                <a:cs typeface="Times New Roman" panose="02020603050405020304" pitchFamily="18" charset="0"/>
              </a:rPr>
              <a:t>$7 million life insurance policy which was put in a trust</a:t>
            </a:r>
          </a:p>
          <a:p>
            <a:endParaRPr lang="en-US" sz="3200" dirty="0">
              <a:latin typeface="Times New Roman" panose="02020603050405020304" pitchFamily="18" charset="0"/>
              <a:cs typeface="Times New Roman" panose="02020603050405020304" pitchFamily="18" charset="0"/>
            </a:endParaRPr>
          </a:p>
          <a:p>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7276496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793869"/>
            <a:ext cx="10178322" cy="1492132"/>
          </a:xfrm>
        </p:spPr>
        <p:txBody>
          <a:bodyPr/>
          <a:lstStyle/>
          <a:p>
            <a:pPr algn="ctr"/>
            <a:r>
              <a:rPr lang="en-US" cap="none" dirty="0">
                <a:latin typeface="Times New Roman" panose="02020603050405020304" pitchFamily="18" charset="0"/>
                <a:cs typeface="Times New Roman" panose="02020603050405020304" pitchFamily="18" charset="0"/>
              </a:rPr>
              <a:t>James </a:t>
            </a:r>
            <a:r>
              <a:rPr lang="en-US" cap="none" dirty="0" err="1">
                <a:latin typeface="Times New Roman" panose="02020603050405020304" pitchFamily="18" charset="0"/>
                <a:cs typeface="Times New Roman" panose="02020603050405020304" pitchFamily="18" charset="0"/>
              </a:rPr>
              <a:t>Gandolfini</a:t>
            </a:r>
            <a:endParaRPr lang="en-US" cap="none"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251678" y="2279376"/>
            <a:ext cx="10178322" cy="3593591"/>
          </a:xfrm>
        </p:spPr>
        <p:txBody>
          <a:bodyPr>
            <a:normAutofit/>
          </a:bodyPr>
          <a:lstStyle/>
          <a:p>
            <a:r>
              <a:rPr lang="en-US" sz="3200" dirty="0">
                <a:latin typeface="Times New Roman" panose="02020603050405020304" pitchFamily="18" charset="0"/>
                <a:cs typeface="Times New Roman" panose="02020603050405020304" pitchFamily="18" charset="0"/>
              </a:rPr>
              <a:t>Foreign Property</a:t>
            </a:r>
          </a:p>
          <a:p>
            <a:pPr lvl="1"/>
            <a:r>
              <a:rPr lang="en-US" sz="3000" dirty="0">
                <a:latin typeface="Times New Roman" panose="02020603050405020304" pitchFamily="18" charset="0"/>
                <a:cs typeface="Times New Roman" panose="02020603050405020304" pitchFamily="18" charset="0"/>
              </a:rPr>
              <a:t>There was a provision in his U.S. will providing for the distribution of his Italian property to his two kids</a:t>
            </a:r>
          </a:p>
          <a:p>
            <a:pPr lvl="1"/>
            <a:r>
              <a:rPr lang="en-US" sz="3000" dirty="0">
                <a:latin typeface="Times New Roman" panose="02020603050405020304" pitchFamily="18" charset="0"/>
                <a:cs typeface="Times New Roman" panose="02020603050405020304" pitchFamily="18" charset="0"/>
              </a:rPr>
              <a:t>However, Italian inheritance laws dictate such disposition</a:t>
            </a:r>
          </a:p>
          <a:p>
            <a:pPr lvl="2"/>
            <a:r>
              <a:rPr lang="en-US" sz="2800" dirty="0">
                <a:latin typeface="Times New Roman" panose="02020603050405020304" pitchFamily="18" charset="0"/>
                <a:cs typeface="Times New Roman" panose="02020603050405020304" pitchFamily="18" charset="0"/>
              </a:rPr>
              <a:t>Children are automatically given half and his wife a quarter, meaning he only had the right to give away the last quarter</a:t>
            </a:r>
          </a:p>
          <a:p>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4929766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793869"/>
            <a:ext cx="10178322" cy="1492132"/>
          </a:xfrm>
        </p:spPr>
        <p:txBody>
          <a:bodyPr/>
          <a:lstStyle/>
          <a:p>
            <a:pPr algn="ctr"/>
            <a:r>
              <a:rPr lang="en-US" cap="none" dirty="0">
                <a:latin typeface="Times New Roman" panose="02020603050405020304" pitchFamily="18" charset="0"/>
                <a:cs typeface="Times New Roman" panose="02020603050405020304" pitchFamily="18" charset="0"/>
              </a:rPr>
              <a:t>James </a:t>
            </a:r>
            <a:r>
              <a:rPr lang="en-US" cap="none" dirty="0" err="1">
                <a:latin typeface="Times New Roman" panose="02020603050405020304" pitchFamily="18" charset="0"/>
                <a:cs typeface="Times New Roman" panose="02020603050405020304" pitchFamily="18" charset="0"/>
              </a:rPr>
              <a:t>Gandolfini</a:t>
            </a:r>
            <a:endParaRPr lang="en-US" cap="none"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251678" y="2279376"/>
            <a:ext cx="10178322" cy="3593591"/>
          </a:xfrm>
        </p:spPr>
        <p:txBody>
          <a:bodyPr>
            <a:normAutofit/>
          </a:bodyPr>
          <a:lstStyle/>
          <a:p>
            <a:pPr marL="0" indent="0" algn="ctr">
              <a:buNone/>
            </a:pPr>
            <a:r>
              <a:rPr lang="en-US" sz="3200" dirty="0">
                <a:latin typeface="Times New Roman" panose="02020603050405020304" pitchFamily="18" charset="0"/>
                <a:cs typeface="Times New Roman" panose="02020603050405020304" pitchFamily="18" charset="0"/>
              </a:rPr>
              <a:t>7. Plan for Foreign Property and </a:t>
            </a:r>
          </a:p>
          <a:p>
            <a:pPr marL="0" indent="0" algn="ctr">
              <a:buNone/>
            </a:pPr>
            <a:r>
              <a:rPr lang="en-US" sz="3200" dirty="0">
                <a:latin typeface="Times New Roman" panose="02020603050405020304" pitchFamily="18" charset="0"/>
                <a:cs typeface="Times New Roman" panose="02020603050405020304" pitchFamily="18" charset="0"/>
              </a:rPr>
              <a:t>Know the Local Laws.</a:t>
            </a:r>
          </a:p>
          <a:p>
            <a:pPr marL="0" indent="0">
              <a:buNone/>
            </a:pPr>
            <a:r>
              <a:rPr lang="en-US" sz="3200" dirty="0">
                <a:latin typeface="Times New Roman" panose="02020603050405020304" pitchFamily="18" charset="0"/>
                <a:cs typeface="Times New Roman" panose="02020603050405020304" pitchFamily="18" charset="0"/>
              </a:rPr>
              <a:t>Despite the intention to give the whole property to his children, his wishes can not be fulfilled due to Italy’s inheritance laws.  </a:t>
            </a:r>
          </a:p>
        </p:txBody>
      </p:sp>
    </p:spTree>
    <p:extLst>
      <p:ext uri="{BB962C8B-B14F-4D97-AF65-F5344CB8AC3E}">
        <p14:creationId xmlns:p14="http://schemas.microsoft.com/office/powerpoint/2010/main" val="2941298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793869"/>
            <a:ext cx="10178322" cy="1492132"/>
          </a:xfrm>
        </p:spPr>
        <p:txBody>
          <a:bodyPr/>
          <a:lstStyle/>
          <a:p>
            <a:pPr algn="ctr"/>
            <a:r>
              <a:rPr lang="en-US" cap="none" dirty="0">
                <a:latin typeface="Times New Roman" panose="02020603050405020304" pitchFamily="18" charset="0"/>
                <a:cs typeface="Times New Roman" panose="02020603050405020304" pitchFamily="18" charset="0"/>
              </a:rPr>
              <a:t>Whitney Houston</a:t>
            </a:r>
          </a:p>
        </p:txBody>
      </p:sp>
      <p:sp>
        <p:nvSpPr>
          <p:cNvPr id="3" name="Content Placeholder 2"/>
          <p:cNvSpPr>
            <a:spLocks noGrp="1"/>
          </p:cNvSpPr>
          <p:nvPr>
            <p:ph idx="1"/>
          </p:nvPr>
        </p:nvSpPr>
        <p:spPr>
          <a:xfrm>
            <a:off x="1251678" y="2279376"/>
            <a:ext cx="10178322" cy="3593591"/>
          </a:xfrm>
        </p:spPr>
        <p:txBody>
          <a:bodyPr>
            <a:normAutofit/>
          </a:bodyPr>
          <a:lstStyle/>
          <a:p>
            <a:r>
              <a:rPr lang="en-US" sz="3200" dirty="0">
                <a:latin typeface="Times New Roman" panose="02020603050405020304" pitchFamily="18" charset="0"/>
                <a:cs typeface="Times New Roman" panose="02020603050405020304" pitchFamily="18" charset="0"/>
              </a:rPr>
              <a:t>Iconic Pop Star</a:t>
            </a:r>
          </a:p>
          <a:p>
            <a:r>
              <a:rPr lang="en-US" sz="3200" dirty="0">
                <a:latin typeface="Times New Roman" panose="02020603050405020304" pitchFamily="18" charset="0"/>
                <a:cs typeface="Times New Roman" panose="02020603050405020304" pitchFamily="18" charset="0"/>
              </a:rPr>
              <a:t>Drowned in 2012 in a bathtub</a:t>
            </a:r>
          </a:p>
          <a:p>
            <a:r>
              <a:rPr lang="en-US" sz="3200" dirty="0">
                <a:latin typeface="Times New Roman" panose="02020603050405020304" pitchFamily="18" charset="0"/>
                <a:cs typeface="Times New Roman" panose="02020603050405020304" pitchFamily="18" charset="0"/>
              </a:rPr>
              <a:t>Divorced from Bobby Brown and had one child, Bobbi Kristina</a:t>
            </a:r>
          </a:p>
          <a:p>
            <a:r>
              <a:rPr lang="en-US" sz="3200" dirty="0">
                <a:latin typeface="Times New Roman" panose="02020603050405020304" pitchFamily="18" charset="0"/>
                <a:cs typeface="Times New Roman" panose="02020603050405020304" pitchFamily="18" charset="0"/>
              </a:rPr>
              <a:t>Had a will from 1993, the year before her daughter’s birth</a:t>
            </a:r>
          </a:p>
        </p:txBody>
      </p:sp>
    </p:spTree>
    <p:extLst>
      <p:ext uri="{BB962C8B-B14F-4D97-AF65-F5344CB8AC3E}">
        <p14:creationId xmlns:p14="http://schemas.microsoft.com/office/powerpoint/2010/main" val="128706782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793869"/>
            <a:ext cx="10178322" cy="1492132"/>
          </a:xfrm>
        </p:spPr>
        <p:txBody>
          <a:bodyPr/>
          <a:lstStyle/>
          <a:p>
            <a:pPr algn="ctr"/>
            <a:r>
              <a:rPr lang="en-US" cap="none" dirty="0">
                <a:latin typeface="Times New Roman" panose="02020603050405020304" pitchFamily="18" charset="0"/>
                <a:cs typeface="Times New Roman" panose="02020603050405020304" pitchFamily="18" charset="0"/>
              </a:rPr>
              <a:t>Whitney Houston</a:t>
            </a:r>
          </a:p>
        </p:txBody>
      </p:sp>
      <p:sp>
        <p:nvSpPr>
          <p:cNvPr id="3" name="Content Placeholder 2"/>
          <p:cNvSpPr>
            <a:spLocks noGrp="1"/>
          </p:cNvSpPr>
          <p:nvPr>
            <p:ph idx="1"/>
          </p:nvPr>
        </p:nvSpPr>
        <p:spPr>
          <a:xfrm>
            <a:off x="1251678" y="2279376"/>
            <a:ext cx="10178322" cy="3593591"/>
          </a:xfrm>
        </p:spPr>
        <p:txBody>
          <a:bodyPr>
            <a:normAutofit fontScale="92500" lnSpcReduction="10000"/>
          </a:bodyPr>
          <a:lstStyle/>
          <a:p>
            <a:r>
              <a:rPr lang="en-US" sz="3200" dirty="0">
                <a:latin typeface="Times New Roman" panose="02020603050405020304" pitchFamily="18" charset="0"/>
                <a:cs typeface="Times New Roman" panose="02020603050405020304" pitchFamily="18" charset="0"/>
              </a:rPr>
              <a:t>Will provided for her daughter to receive 10% of her estate upon reaching age 21, 16% at 25 and the balance upon reaching age 30</a:t>
            </a:r>
          </a:p>
          <a:p>
            <a:r>
              <a:rPr lang="en-US" sz="3200" dirty="0">
                <a:latin typeface="Times New Roman" panose="02020603050405020304" pitchFamily="18" charset="0"/>
                <a:cs typeface="Times New Roman" panose="02020603050405020304" pitchFamily="18" charset="0"/>
              </a:rPr>
              <a:t>Given her net worth, that amounted to millions of dollars falling into the hands of a teenager</a:t>
            </a:r>
          </a:p>
          <a:p>
            <a:r>
              <a:rPr lang="en-US" sz="3200" dirty="0">
                <a:latin typeface="Times New Roman" panose="02020603050405020304" pitchFamily="18" charset="0"/>
                <a:cs typeface="Times New Roman" panose="02020603050405020304" pitchFamily="18" charset="0"/>
              </a:rPr>
              <a:t>Unfortunately, Bobbi Kristina only received the first payout, as she passed away in 2015 at age 22</a:t>
            </a:r>
          </a:p>
        </p:txBody>
      </p:sp>
    </p:spTree>
    <p:extLst>
      <p:ext uri="{BB962C8B-B14F-4D97-AF65-F5344CB8AC3E}">
        <p14:creationId xmlns:p14="http://schemas.microsoft.com/office/powerpoint/2010/main" val="324951766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793869"/>
            <a:ext cx="10178322" cy="1492132"/>
          </a:xfrm>
        </p:spPr>
        <p:txBody>
          <a:bodyPr/>
          <a:lstStyle/>
          <a:p>
            <a:pPr algn="ctr"/>
            <a:r>
              <a:rPr lang="en-US" cap="none" dirty="0">
                <a:latin typeface="Times New Roman" panose="02020603050405020304" pitchFamily="18" charset="0"/>
                <a:cs typeface="Times New Roman" panose="02020603050405020304" pitchFamily="18" charset="0"/>
              </a:rPr>
              <a:t>Whitney Houston</a:t>
            </a:r>
          </a:p>
        </p:txBody>
      </p:sp>
      <p:sp>
        <p:nvSpPr>
          <p:cNvPr id="3" name="Content Placeholder 2"/>
          <p:cNvSpPr>
            <a:spLocks noGrp="1"/>
          </p:cNvSpPr>
          <p:nvPr>
            <p:ph idx="1"/>
          </p:nvPr>
        </p:nvSpPr>
        <p:spPr>
          <a:xfrm>
            <a:off x="1251678" y="2279376"/>
            <a:ext cx="10178322" cy="3593591"/>
          </a:xfrm>
        </p:spPr>
        <p:txBody>
          <a:bodyPr>
            <a:normAutofit/>
          </a:bodyPr>
          <a:lstStyle/>
          <a:p>
            <a:pPr marL="0" indent="0" algn="ctr">
              <a:buNone/>
            </a:pPr>
            <a:r>
              <a:rPr lang="en-US" sz="3200" dirty="0">
                <a:latin typeface="Times New Roman" panose="02020603050405020304" pitchFamily="18" charset="0"/>
                <a:cs typeface="Times New Roman" panose="02020603050405020304" pitchFamily="18" charset="0"/>
              </a:rPr>
              <a:t>8. Plan for Distributions to Young Beneficiaries</a:t>
            </a:r>
          </a:p>
          <a:p>
            <a:pPr marL="0" indent="0">
              <a:buNone/>
            </a:pPr>
            <a:r>
              <a:rPr lang="en-US" sz="3200" dirty="0">
                <a:latin typeface="Times New Roman" panose="02020603050405020304" pitchFamily="18" charset="0"/>
                <a:cs typeface="Times New Roman" panose="02020603050405020304" pitchFamily="18" charset="0"/>
              </a:rPr>
              <a:t>Receiving outright distributions at 18 or 21 is not advised given the maturity level of most individuals at that age.  Consider, instead, providing for staggered distributions at 25, 30 and 35, for example.  This provides some control and protection over the assets as the beneficiaries mature.</a:t>
            </a:r>
          </a:p>
        </p:txBody>
      </p:sp>
    </p:spTree>
    <p:extLst>
      <p:ext uri="{BB962C8B-B14F-4D97-AF65-F5344CB8AC3E}">
        <p14:creationId xmlns:p14="http://schemas.microsoft.com/office/powerpoint/2010/main" val="376786956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793869"/>
            <a:ext cx="10178322" cy="1492132"/>
          </a:xfrm>
        </p:spPr>
        <p:txBody>
          <a:bodyPr/>
          <a:lstStyle/>
          <a:p>
            <a:pPr algn="ctr"/>
            <a:r>
              <a:rPr lang="en-US" cap="none" dirty="0">
                <a:latin typeface="Times New Roman" panose="02020603050405020304" pitchFamily="18" charset="0"/>
                <a:cs typeface="Times New Roman" panose="02020603050405020304" pitchFamily="18" charset="0"/>
              </a:rPr>
              <a:t>Casey </a:t>
            </a:r>
            <a:r>
              <a:rPr lang="en-US" cap="none" dirty="0" err="1">
                <a:latin typeface="Times New Roman" panose="02020603050405020304" pitchFamily="18" charset="0"/>
                <a:cs typeface="Times New Roman" panose="02020603050405020304" pitchFamily="18" charset="0"/>
              </a:rPr>
              <a:t>Kasem</a:t>
            </a:r>
            <a:endParaRPr lang="en-US" cap="none"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251678" y="2279376"/>
            <a:ext cx="10178322" cy="3593591"/>
          </a:xfrm>
        </p:spPr>
        <p:txBody>
          <a:bodyPr>
            <a:normAutofit/>
          </a:bodyPr>
          <a:lstStyle/>
          <a:p>
            <a:r>
              <a:rPr lang="en-US" sz="3200" dirty="0">
                <a:latin typeface="Times New Roman" panose="02020603050405020304" pitchFamily="18" charset="0"/>
                <a:cs typeface="Times New Roman" panose="02020603050405020304" pitchFamily="18" charset="0"/>
              </a:rPr>
              <a:t>Radio DJ and personality</a:t>
            </a:r>
          </a:p>
          <a:p>
            <a:r>
              <a:rPr lang="en-US" sz="3200" dirty="0">
                <a:latin typeface="Times New Roman" panose="02020603050405020304" pitchFamily="18" charset="0"/>
                <a:cs typeface="Times New Roman" panose="02020603050405020304" pitchFamily="18" charset="0"/>
              </a:rPr>
              <a:t>Diagnosed with Lewy Body Dementia in 2007 and died in 2014</a:t>
            </a:r>
          </a:p>
          <a:p>
            <a:r>
              <a:rPr lang="en-US" sz="3200" dirty="0">
                <a:latin typeface="Times New Roman" panose="02020603050405020304" pitchFamily="18" charset="0"/>
                <a:cs typeface="Times New Roman" panose="02020603050405020304" pitchFamily="18" charset="0"/>
              </a:rPr>
              <a:t>Had 3 children from a previous relationship and one child with his </a:t>
            </a:r>
            <a:r>
              <a:rPr lang="en-US" sz="3200">
                <a:latin typeface="Times New Roman" panose="02020603050405020304" pitchFamily="18" charset="0"/>
                <a:cs typeface="Times New Roman" panose="02020603050405020304" pitchFamily="18" charset="0"/>
              </a:rPr>
              <a:t>then current second </a:t>
            </a:r>
            <a:r>
              <a:rPr lang="en-US" sz="3200" dirty="0">
                <a:latin typeface="Times New Roman" panose="02020603050405020304" pitchFamily="18" charset="0"/>
                <a:cs typeface="Times New Roman" panose="02020603050405020304" pitchFamily="18" charset="0"/>
              </a:rPr>
              <a:t>wife, to whom he was married at the time of his death</a:t>
            </a:r>
          </a:p>
        </p:txBody>
      </p:sp>
    </p:spTree>
    <p:extLst>
      <p:ext uri="{BB962C8B-B14F-4D97-AF65-F5344CB8AC3E}">
        <p14:creationId xmlns:p14="http://schemas.microsoft.com/office/powerpoint/2010/main" val="142117807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793869"/>
            <a:ext cx="10178322" cy="1492132"/>
          </a:xfrm>
        </p:spPr>
        <p:txBody>
          <a:bodyPr/>
          <a:lstStyle/>
          <a:p>
            <a:pPr algn="ctr"/>
            <a:r>
              <a:rPr lang="en-US" cap="none" dirty="0">
                <a:latin typeface="Times New Roman" panose="02020603050405020304" pitchFamily="18" charset="0"/>
                <a:cs typeface="Times New Roman" panose="02020603050405020304" pitchFamily="18" charset="0"/>
              </a:rPr>
              <a:t>Casey </a:t>
            </a:r>
            <a:r>
              <a:rPr lang="en-US" cap="none" dirty="0" err="1">
                <a:latin typeface="Times New Roman" panose="02020603050405020304" pitchFamily="18" charset="0"/>
                <a:cs typeface="Times New Roman" panose="02020603050405020304" pitchFamily="18" charset="0"/>
              </a:rPr>
              <a:t>Kasem</a:t>
            </a:r>
            <a:endParaRPr lang="en-US" cap="none"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251678" y="2279376"/>
            <a:ext cx="10178322" cy="3593591"/>
          </a:xfrm>
        </p:spPr>
        <p:txBody>
          <a:bodyPr>
            <a:normAutofit fontScale="92500" lnSpcReduction="10000"/>
          </a:bodyPr>
          <a:lstStyle/>
          <a:p>
            <a:r>
              <a:rPr lang="en-US" sz="3200" dirty="0">
                <a:latin typeface="Times New Roman" panose="02020603050405020304" pitchFamily="18" charset="0"/>
                <a:cs typeface="Times New Roman" panose="02020603050405020304" pitchFamily="18" charset="0"/>
              </a:rPr>
              <a:t>Bitter relationship between the children from his first marriage and his second wife</a:t>
            </a:r>
          </a:p>
          <a:p>
            <a:r>
              <a:rPr lang="en-US" sz="3200" dirty="0">
                <a:latin typeface="Times New Roman" panose="02020603050405020304" pitchFamily="18" charset="0"/>
                <a:cs typeface="Times New Roman" panose="02020603050405020304" pitchFamily="18" charset="0"/>
              </a:rPr>
              <a:t>These strained family relationships led to fighting towards the end of his life and following his death</a:t>
            </a:r>
          </a:p>
          <a:p>
            <a:pPr lvl="1"/>
            <a:r>
              <a:rPr lang="en-US" sz="3000" dirty="0">
                <a:latin typeface="Times New Roman" panose="02020603050405020304" pitchFamily="18" charset="0"/>
                <a:cs typeface="Times New Roman" panose="02020603050405020304" pitchFamily="18" charset="0"/>
              </a:rPr>
              <a:t>Family fought over dueling </a:t>
            </a:r>
            <a:r>
              <a:rPr lang="en-US" sz="3000" dirty="0" err="1">
                <a:latin typeface="Times New Roman" panose="02020603050405020304" pitchFamily="18" charset="0"/>
                <a:cs typeface="Times New Roman" panose="02020603050405020304" pitchFamily="18" charset="0"/>
              </a:rPr>
              <a:t>HCPOAs</a:t>
            </a:r>
            <a:r>
              <a:rPr lang="en-US" sz="3000" dirty="0">
                <a:latin typeface="Times New Roman" panose="02020603050405020304" pitchFamily="18" charset="0"/>
                <a:cs typeface="Times New Roman" panose="02020603050405020304" pitchFamily="18" charset="0"/>
              </a:rPr>
              <a:t> and his end of life wishes</a:t>
            </a:r>
          </a:p>
          <a:p>
            <a:pPr lvl="1"/>
            <a:r>
              <a:rPr lang="en-US" sz="3000" dirty="0">
                <a:latin typeface="Times New Roman" panose="02020603050405020304" pitchFamily="18" charset="0"/>
                <a:cs typeface="Times New Roman" panose="02020603050405020304" pitchFamily="18" charset="0"/>
              </a:rPr>
              <a:t>Also fought over the disposition of his body </a:t>
            </a:r>
          </a:p>
          <a:p>
            <a:pPr lvl="1"/>
            <a:r>
              <a:rPr lang="en-US" sz="3000" dirty="0">
                <a:latin typeface="Times New Roman" panose="02020603050405020304" pitchFamily="18" charset="0"/>
                <a:cs typeface="Times New Roman" panose="02020603050405020304" pitchFamily="18" charset="0"/>
              </a:rPr>
              <a:t>Allegations of elder abuse soon followed</a:t>
            </a:r>
          </a:p>
        </p:txBody>
      </p:sp>
    </p:spTree>
    <p:extLst>
      <p:ext uri="{BB962C8B-B14F-4D97-AF65-F5344CB8AC3E}">
        <p14:creationId xmlns:p14="http://schemas.microsoft.com/office/powerpoint/2010/main" val="5682298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692777"/>
            <a:ext cx="10178322" cy="1492132"/>
          </a:xfrm>
        </p:spPr>
        <p:txBody>
          <a:bodyPr/>
          <a:lstStyle/>
          <a:p>
            <a:pPr algn="ctr"/>
            <a:r>
              <a:rPr lang="en-US" cap="none" dirty="0">
                <a:latin typeface="Times New Roman" panose="02020603050405020304" pitchFamily="18" charset="0"/>
                <a:cs typeface="Times New Roman" panose="02020603050405020304" pitchFamily="18" charset="0"/>
              </a:rPr>
              <a:t>Prince</a:t>
            </a:r>
          </a:p>
        </p:txBody>
      </p:sp>
      <p:sp>
        <p:nvSpPr>
          <p:cNvPr id="3" name="Content Placeholder 2"/>
          <p:cNvSpPr>
            <a:spLocks noGrp="1"/>
          </p:cNvSpPr>
          <p:nvPr>
            <p:ph idx="1"/>
          </p:nvPr>
        </p:nvSpPr>
        <p:spPr>
          <a:xfrm>
            <a:off x="1251678" y="1895490"/>
            <a:ext cx="10178322" cy="4269733"/>
          </a:xfrm>
        </p:spPr>
        <p:txBody>
          <a:bodyPr>
            <a:noAutofit/>
          </a:bodyPr>
          <a:lstStyle/>
          <a:p>
            <a:r>
              <a:rPr lang="en-US" sz="3200" dirty="0">
                <a:latin typeface="Times New Roman" panose="02020603050405020304" pitchFamily="18" charset="0"/>
                <a:cs typeface="Times New Roman" panose="02020603050405020304" pitchFamily="18" charset="0"/>
              </a:rPr>
              <a:t>Died in 2016 from prescription overdose</a:t>
            </a:r>
          </a:p>
          <a:p>
            <a:r>
              <a:rPr lang="en-US" sz="3200" dirty="0">
                <a:latin typeface="Times New Roman" panose="02020603050405020304" pitchFamily="18" charset="0"/>
                <a:cs typeface="Times New Roman" panose="02020603050405020304" pitchFamily="18" charset="0"/>
              </a:rPr>
              <a:t>Had no estate planning documents</a:t>
            </a:r>
          </a:p>
          <a:p>
            <a:r>
              <a:rPr lang="en-US" sz="3200" dirty="0">
                <a:latin typeface="Times New Roman" panose="02020603050405020304" pitchFamily="18" charset="0"/>
                <a:cs typeface="Times New Roman" panose="02020603050405020304" pitchFamily="18" charset="0"/>
              </a:rPr>
              <a:t>Divorced and had no living children at the time of his death</a:t>
            </a:r>
          </a:p>
          <a:p>
            <a:r>
              <a:rPr lang="en-US" sz="3200" dirty="0">
                <a:latin typeface="Times New Roman" panose="02020603050405020304" pitchFamily="18" charset="0"/>
                <a:cs typeface="Times New Roman" panose="02020603050405020304" pitchFamily="18" charset="0"/>
              </a:rPr>
              <a:t>One full sibling and 7 half-siblings (two predeceased and one is since deceased)</a:t>
            </a:r>
          </a:p>
          <a:p>
            <a:r>
              <a:rPr lang="en-US" sz="3200" dirty="0">
                <a:latin typeface="Times New Roman" panose="02020603050405020304" pitchFamily="18" charset="0"/>
                <a:cs typeface="Times New Roman" panose="02020603050405020304" pitchFamily="18" charset="0"/>
              </a:rPr>
              <a:t>Substantial net worth, including a vast catalogue of music (a large portion of which was never publicly released)</a:t>
            </a:r>
          </a:p>
          <a:p>
            <a:pPr marL="0" indent="0">
              <a:buNone/>
            </a:pP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1630403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793869"/>
            <a:ext cx="10178322" cy="1492132"/>
          </a:xfrm>
        </p:spPr>
        <p:txBody>
          <a:bodyPr/>
          <a:lstStyle/>
          <a:p>
            <a:pPr algn="ctr"/>
            <a:r>
              <a:rPr lang="en-US" cap="none" dirty="0">
                <a:latin typeface="Times New Roman" panose="02020603050405020304" pitchFamily="18" charset="0"/>
                <a:cs typeface="Times New Roman" panose="02020603050405020304" pitchFamily="18" charset="0"/>
              </a:rPr>
              <a:t>Casey </a:t>
            </a:r>
            <a:r>
              <a:rPr lang="en-US" cap="none" dirty="0" err="1">
                <a:latin typeface="Times New Roman" panose="02020603050405020304" pitchFamily="18" charset="0"/>
                <a:cs typeface="Times New Roman" panose="02020603050405020304" pitchFamily="18" charset="0"/>
              </a:rPr>
              <a:t>Kasem</a:t>
            </a:r>
            <a:endParaRPr lang="en-US" cap="none"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251678" y="2279376"/>
            <a:ext cx="10178322" cy="3593591"/>
          </a:xfrm>
        </p:spPr>
        <p:txBody>
          <a:bodyPr>
            <a:normAutofit/>
          </a:bodyPr>
          <a:lstStyle/>
          <a:p>
            <a:pPr marL="0" indent="0" algn="ctr">
              <a:buNone/>
            </a:pPr>
            <a:r>
              <a:rPr lang="en-US" sz="3200" dirty="0">
                <a:latin typeface="Times New Roman" panose="02020603050405020304" pitchFamily="18" charset="0"/>
                <a:cs typeface="Times New Roman" panose="02020603050405020304" pitchFamily="18" charset="0"/>
              </a:rPr>
              <a:t>9. Plan for Incapacity </a:t>
            </a:r>
          </a:p>
          <a:p>
            <a:pPr marL="0" indent="0">
              <a:buNone/>
            </a:pPr>
            <a:r>
              <a:rPr lang="en-US" sz="3200" dirty="0">
                <a:latin typeface="Times New Roman" panose="02020603050405020304" pitchFamily="18" charset="0"/>
                <a:cs typeface="Times New Roman" panose="02020603050405020304" pitchFamily="18" charset="0"/>
              </a:rPr>
              <a:t>Every individual over the age of 18 should have </a:t>
            </a:r>
            <a:r>
              <a:rPr lang="en-US" sz="3200" dirty="0" err="1">
                <a:latin typeface="Times New Roman" panose="02020603050405020304" pitchFamily="18" charset="0"/>
                <a:cs typeface="Times New Roman" panose="02020603050405020304" pitchFamily="18" charset="0"/>
              </a:rPr>
              <a:t>POAs</a:t>
            </a:r>
            <a:r>
              <a:rPr lang="en-US" sz="3200" dirty="0">
                <a:latin typeface="Times New Roman" panose="02020603050405020304" pitchFamily="18" charset="0"/>
                <a:cs typeface="Times New Roman" panose="02020603050405020304" pitchFamily="18" charset="0"/>
              </a:rPr>
              <a:t> in place. Once in place, monitor and update throughout your lifetime.  Absent these documents, a guardianship proceeding will be necessary.  </a:t>
            </a:r>
          </a:p>
          <a:p>
            <a:pPr marL="0" indent="0">
              <a:buNone/>
            </a:pP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700332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793869"/>
            <a:ext cx="10178322" cy="1492132"/>
          </a:xfrm>
        </p:spPr>
        <p:txBody>
          <a:bodyPr/>
          <a:lstStyle/>
          <a:p>
            <a:pPr algn="ctr"/>
            <a:r>
              <a:rPr lang="en-US" cap="none" dirty="0">
                <a:latin typeface="Times New Roman" panose="02020603050405020304" pitchFamily="18" charset="0"/>
                <a:cs typeface="Times New Roman" panose="02020603050405020304" pitchFamily="18" charset="0"/>
              </a:rPr>
              <a:t>Frank Zappa</a:t>
            </a:r>
          </a:p>
        </p:txBody>
      </p:sp>
      <p:sp>
        <p:nvSpPr>
          <p:cNvPr id="3" name="Content Placeholder 2"/>
          <p:cNvSpPr>
            <a:spLocks noGrp="1"/>
          </p:cNvSpPr>
          <p:nvPr>
            <p:ph idx="1"/>
          </p:nvPr>
        </p:nvSpPr>
        <p:spPr>
          <a:xfrm>
            <a:off x="1251678" y="2279376"/>
            <a:ext cx="10178322" cy="3593591"/>
          </a:xfrm>
        </p:spPr>
        <p:txBody>
          <a:bodyPr>
            <a:normAutofit/>
          </a:bodyPr>
          <a:lstStyle/>
          <a:p>
            <a:r>
              <a:rPr lang="en-US" sz="3200" dirty="0">
                <a:latin typeface="Times New Roman" panose="02020603050405020304" pitchFamily="18" charset="0"/>
                <a:cs typeface="Times New Roman" panose="02020603050405020304" pitchFamily="18" charset="0"/>
              </a:rPr>
              <a:t>Rock musician who died in 1993</a:t>
            </a:r>
          </a:p>
          <a:p>
            <a:r>
              <a:rPr lang="en-US" sz="3200" dirty="0">
                <a:latin typeface="Times New Roman" panose="02020603050405020304" pitchFamily="18" charset="0"/>
                <a:cs typeface="Times New Roman" panose="02020603050405020304" pitchFamily="18" charset="0"/>
              </a:rPr>
              <a:t>At his death, he was married and had four children, </a:t>
            </a:r>
            <a:r>
              <a:rPr lang="en-US" sz="3200" dirty="0" err="1">
                <a:latin typeface="Times New Roman" panose="02020603050405020304" pitchFamily="18" charset="0"/>
                <a:cs typeface="Times New Roman" panose="02020603050405020304" pitchFamily="18" charset="0"/>
              </a:rPr>
              <a:t>Dweezil</a:t>
            </a:r>
            <a:r>
              <a:rPr lang="en-US" sz="3200" dirty="0">
                <a:latin typeface="Times New Roman" panose="02020603050405020304" pitchFamily="18" charset="0"/>
                <a:cs typeface="Times New Roman" panose="02020603050405020304" pitchFamily="18" charset="0"/>
              </a:rPr>
              <a:t>, Moon, Ahmet and Diva</a:t>
            </a:r>
          </a:p>
          <a:p>
            <a:r>
              <a:rPr lang="en-US" sz="3200" dirty="0">
                <a:latin typeface="Times New Roman" panose="02020603050405020304" pitchFamily="18" charset="0"/>
                <a:cs typeface="Times New Roman" panose="02020603050405020304" pitchFamily="18" charset="0"/>
              </a:rPr>
              <a:t>Created the Zappa Family Trust which holds the rights to his music</a:t>
            </a:r>
          </a:p>
          <a:p>
            <a:r>
              <a:rPr lang="en-US" sz="3200" dirty="0">
                <a:latin typeface="Times New Roman" panose="02020603050405020304" pitchFamily="18" charset="0"/>
                <a:cs typeface="Times New Roman" panose="02020603050405020304" pitchFamily="18" charset="0"/>
              </a:rPr>
              <a:t>His wife, Gail, controlled the trust until her death in 2015</a:t>
            </a:r>
          </a:p>
        </p:txBody>
      </p:sp>
    </p:spTree>
    <p:extLst>
      <p:ext uri="{BB962C8B-B14F-4D97-AF65-F5344CB8AC3E}">
        <p14:creationId xmlns:p14="http://schemas.microsoft.com/office/powerpoint/2010/main" val="6265217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793869"/>
            <a:ext cx="10178322" cy="1492132"/>
          </a:xfrm>
        </p:spPr>
        <p:txBody>
          <a:bodyPr/>
          <a:lstStyle/>
          <a:p>
            <a:pPr algn="ctr"/>
            <a:r>
              <a:rPr lang="en-US" cap="none" dirty="0">
                <a:latin typeface="Times New Roman" panose="02020603050405020304" pitchFamily="18" charset="0"/>
                <a:cs typeface="Times New Roman" panose="02020603050405020304" pitchFamily="18" charset="0"/>
              </a:rPr>
              <a:t>Frank Zappa</a:t>
            </a:r>
          </a:p>
        </p:txBody>
      </p:sp>
      <p:sp>
        <p:nvSpPr>
          <p:cNvPr id="3" name="Content Placeholder 2"/>
          <p:cNvSpPr>
            <a:spLocks noGrp="1"/>
          </p:cNvSpPr>
          <p:nvPr>
            <p:ph idx="1"/>
          </p:nvPr>
        </p:nvSpPr>
        <p:spPr>
          <a:xfrm>
            <a:off x="1251678" y="2279376"/>
            <a:ext cx="10178322" cy="3593591"/>
          </a:xfrm>
        </p:spPr>
        <p:txBody>
          <a:bodyPr>
            <a:normAutofit/>
          </a:bodyPr>
          <a:lstStyle/>
          <a:p>
            <a:r>
              <a:rPr lang="en-US" sz="3200" dirty="0">
                <a:latin typeface="Times New Roman" panose="02020603050405020304" pitchFamily="18" charset="0"/>
                <a:cs typeface="Times New Roman" panose="02020603050405020304" pitchFamily="18" charset="0"/>
              </a:rPr>
              <a:t>After Gail’s death, Ahmet and Diva became the trustees</a:t>
            </a:r>
          </a:p>
          <a:p>
            <a:r>
              <a:rPr lang="en-US" sz="3200" dirty="0">
                <a:latin typeface="Times New Roman" panose="02020603050405020304" pitchFamily="18" charset="0"/>
                <a:cs typeface="Times New Roman" panose="02020603050405020304" pitchFamily="18" charset="0"/>
              </a:rPr>
              <a:t>During the time Gail was serving as trustee, </a:t>
            </a:r>
            <a:r>
              <a:rPr lang="en-US" sz="3200" dirty="0" err="1">
                <a:latin typeface="Times New Roman" panose="02020603050405020304" pitchFamily="18" charset="0"/>
                <a:cs typeface="Times New Roman" panose="02020603050405020304" pitchFamily="18" charset="0"/>
              </a:rPr>
              <a:t>Dweezil</a:t>
            </a:r>
            <a:r>
              <a:rPr lang="en-US" sz="3200" dirty="0">
                <a:latin typeface="Times New Roman" panose="02020603050405020304" pitchFamily="18" charset="0"/>
                <a:cs typeface="Times New Roman" panose="02020603050405020304" pitchFamily="18" charset="0"/>
              </a:rPr>
              <a:t> was touring using the name “Zappa Plays Zappa”</a:t>
            </a:r>
          </a:p>
          <a:p>
            <a:r>
              <a:rPr lang="en-US" sz="3200" dirty="0">
                <a:latin typeface="Times New Roman" panose="02020603050405020304" pitchFamily="18" charset="0"/>
                <a:cs typeface="Times New Roman" panose="02020603050405020304" pitchFamily="18" charset="0"/>
              </a:rPr>
              <a:t>Now, Ahmet and Diva, as Trustees, are preventing </a:t>
            </a:r>
            <a:r>
              <a:rPr lang="en-US" sz="3200" dirty="0" err="1">
                <a:latin typeface="Times New Roman" panose="02020603050405020304" pitchFamily="18" charset="0"/>
                <a:cs typeface="Times New Roman" panose="02020603050405020304" pitchFamily="18" charset="0"/>
              </a:rPr>
              <a:t>Dweezil</a:t>
            </a:r>
            <a:r>
              <a:rPr lang="en-US" sz="3200" dirty="0">
                <a:latin typeface="Times New Roman" panose="02020603050405020304" pitchFamily="18" charset="0"/>
                <a:cs typeface="Times New Roman" panose="02020603050405020304" pitchFamily="18" charset="0"/>
              </a:rPr>
              <a:t> from using the “Zappa Plays Zappa” name, instead he’ll tour using “</a:t>
            </a:r>
            <a:r>
              <a:rPr lang="en-US" sz="3200" dirty="0" err="1">
                <a:latin typeface="Times New Roman" panose="02020603050405020304" pitchFamily="18" charset="0"/>
                <a:cs typeface="Times New Roman" panose="02020603050405020304" pitchFamily="18" charset="0"/>
              </a:rPr>
              <a:t>Dweezil</a:t>
            </a:r>
            <a:r>
              <a:rPr lang="en-US" sz="3200" dirty="0">
                <a:latin typeface="Times New Roman" panose="02020603050405020304" pitchFamily="18" charset="0"/>
                <a:cs typeface="Times New Roman" panose="02020603050405020304" pitchFamily="18" charset="0"/>
              </a:rPr>
              <a:t> Zappa Plays Frank Zappa”</a:t>
            </a:r>
          </a:p>
        </p:txBody>
      </p:sp>
    </p:spTree>
    <p:extLst>
      <p:ext uri="{BB962C8B-B14F-4D97-AF65-F5344CB8AC3E}">
        <p14:creationId xmlns:p14="http://schemas.microsoft.com/office/powerpoint/2010/main" val="193288721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793869"/>
            <a:ext cx="10178322" cy="1492132"/>
          </a:xfrm>
        </p:spPr>
        <p:txBody>
          <a:bodyPr/>
          <a:lstStyle/>
          <a:p>
            <a:pPr algn="ctr"/>
            <a:r>
              <a:rPr lang="en-US" cap="none" dirty="0">
                <a:latin typeface="Times New Roman" panose="02020603050405020304" pitchFamily="18" charset="0"/>
                <a:cs typeface="Times New Roman" panose="02020603050405020304" pitchFamily="18" charset="0"/>
              </a:rPr>
              <a:t>Frank Zappa</a:t>
            </a:r>
          </a:p>
        </p:txBody>
      </p:sp>
      <p:sp>
        <p:nvSpPr>
          <p:cNvPr id="3" name="Content Placeholder 2"/>
          <p:cNvSpPr>
            <a:spLocks noGrp="1"/>
          </p:cNvSpPr>
          <p:nvPr>
            <p:ph idx="1"/>
          </p:nvPr>
        </p:nvSpPr>
        <p:spPr>
          <a:xfrm>
            <a:off x="1251678" y="2279376"/>
            <a:ext cx="10178322" cy="3593591"/>
          </a:xfrm>
        </p:spPr>
        <p:txBody>
          <a:bodyPr>
            <a:normAutofit/>
          </a:bodyPr>
          <a:lstStyle/>
          <a:p>
            <a:pPr marL="0" indent="0" algn="ctr">
              <a:buNone/>
            </a:pPr>
            <a:r>
              <a:rPr lang="en-US" sz="3200" dirty="0">
                <a:latin typeface="Times New Roman" panose="02020603050405020304" pitchFamily="18" charset="0"/>
                <a:cs typeface="Times New Roman" panose="02020603050405020304" pitchFamily="18" charset="0"/>
              </a:rPr>
              <a:t>10. Choose Your Fiduciaries Carefully.</a:t>
            </a:r>
          </a:p>
          <a:p>
            <a:pPr marL="0" indent="0">
              <a:buNone/>
            </a:pPr>
            <a:r>
              <a:rPr lang="en-US" sz="3200" dirty="0">
                <a:latin typeface="Times New Roman" panose="02020603050405020304" pitchFamily="18" charset="0"/>
                <a:cs typeface="Times New Roman" panose="02020603050405020304" pitchFamily="18" charset="0"/>
              </a:rPr>
              <a:t>Fiduciaries are a key part of an estate plan.  Its impossible to plan for every eventuality; someone will need to exercise judgement.  Choose the wrong person for the job and even the best planning will go astray.</a:t>
            </a:r>
          </a:p>
        </p:txBody>
      </p:sp>
    </p:spTree>
    <p:extLst>
      <p:ext uri="{BB962C8B-B14F-4D97-AF65-F5344CB8AC3E}">
        <p14:creationId xmlns:p14="http://schemas.microsoft.com/office/powerpoint/2010/main" val="229540050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793869"/>
            <a:ext cx="10178322" cy="1492132"/>
          </a:xfrm>
        </p:spPr>
        <p:txBody>
          <a:bodyPr/>
          <a:lstStyle/>
          <a:p>
            <a:pPr algn="ctr"/>
            <a:r>
              <a:rPr lang="en-US" cap="none" dirty="0">
                <a:latin typeface="Times New Roman" panose="02020603050405020304" pitchFamily="18" charset="0"/>
                <a:cs typeface="Times New Roman" panose="02020603050405020304" pitchFamily="18" charset="0"/>
              </a:rPr>
              <a:t>Anna Nicole Smith &amp; </a:t>
            </a:r>
            <a:br>
              <a:rPr lang="en-US" cap="none" dirty="0">
                <a:latin typeface="Times New Roman" panose="02020603050405020304" pitchFamily="18" charset="0"/>
                <a:cs typeface="Times New Roman" panose="02020603050405020304" pitchFamily="18" charset="0"/>
              </a:rPr>
            </a:br>
            <a:r>
              <a:rPr lang="en-US" cap="none" dirty="0">
                <a:latin typeface="Times New Roman" panose="02020603050405020304" pitchFamily="18" charset="0"/>
                <a:cs typeface="Times New Roman" panose="02020603050405020304" pitchFamily="18" charset="0"/>
              </a:rPr>
              <a:t>J. Howard Marshall</a:t>
            </a:r>
          </a:p>
        </p:txBody>
      </p:sp>
      <p:sp>
        <p:nvSpPr>
          <p:cNvPr id="3" name="Content Placeholder 2"/>
          <p:cNvSpPr>
            <a:spLocks noGrp="1"/>
          </p:cNvSpPr>
          <p:nvPr>
            <p:ph idx="1"/>
          </p:nvPr>
        </p:nvSpPr>
        <p:spPr>
          <a:xfrm>
            <a:off x="1251678" y="2279376"/>
            <a:ext cx="10178322" cy="3593591"/>
          </a:xfrm>
        </p:spPr>
        <p:txBody>
          <a:bodyPr>
            <a:normAutofit fontScale="85000" lnSpcReduction="10000"/>
          </a:bodyPr>
          <a:lstStyle/>
          <a:p>
            <a:r>
              <a:rPr lang="en-US" sz="3200" dirty="0">
                <a:latin typeface="Times New Roman" panose="02020603050405020304" pitchFamily="18" charset="0"/>
                <a:cs typeface="Times New Roman" panose="02020603050405020304" pitchFamily="18" charset="0"/>
              </a:rPr>
              <a:t>Anna Nicole Smith (a former playboy model) married J. Howard Marshall (an oil tycoon and her senior by 63 years)</a:t>
            </a:r>
          </a:p>
          <a:p>
            <a:r>
              <a:rPr lang="en-US" sz="3200" dirty="0">
                <a:latin typeface="Times New Roman" panose="02020603050405020304" pitchFamily="18" charset="0"/>
                <a:cs typeface="Times New Roman" panose="02020603050405020304" pitchFamily="18" charset="0"/>
              </a:rPr>
              <a:t>Fourteen months into the marriage, J. Howard Marshall died in 1995</a:t>
            </a:r>
          </a:p>
          <a:p>
            <a:r>
              <a:rPr lang="en-US" sz="3200" dirty="0">
                <a:latin typeface="Times New Roman" panose="02020603050405020304" pitchFamily="18" charset="0"/>
                <a:cs typeface="Times New Roman" panose="02020603050405020304" pitchFamily="18" charset="0"/>
              </a:rPr>
              <a:t>Anna Nicole was not named as a beneficiary in his will</a:t>
            </a:r>
          </a:p>
          <a:p>
            <a:r>
              <a:rPr lang="en-US" sz="3200" dirty="0">
                <a:latin typeface="Times New Roman" panose="02020603050405020304" pitchFamily="18" charset="0"/>
                <a:cs typeface="Times New Roman" panose="02020603050405020304" pitchFamily="18" charset="0"/>
              </a:rPr>
              <a:t>She sued alleging that he intended to provide for her</a:t>
            </a:r>
          </a:p>
          <a:p>
            <a:r>
              <a:rPr lang="en-US" sz="3200" dirty="0">
                <a:latin typeface="Times New Roman" panose="02020603050405020304" pitchFamily="18" charset="0"/>
                <a:cs typeface="Times New Roman" panose="02020603050405020304" pitchFamily="18" charset="0"/>
              </a:rPr>
              <a:t>She died in 2007 while the litigation was pending, leaving behind a 5 month old daughter, </a:t>
            </a:r>
            <a:r>
              <a:rPr lang="en-US" sz="3200" dirty="0" err="1">
                <a:latin typeface="Times New Roman" panose="02020603050405020304" pitchFamily="18" charset="0"/>
                <a:cs typeface="Times New Roman" panose="02020603050405020304" pitchFamily="18" charset="0"/>
              </a:rPr>
              <a:t>Danielyn</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8114955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793869"/>
            <a:ext cx="10178322" cy="1492132"/>
          </a:xfrm>
        </p:spPr>
        <p:txBody>
          <a:bodyPr/>
          <a:lstStyle/>
          <a:p>
            <a:pPr algn="ctr"/>
            <a:r>
              <a:rPr lang="en-US" cap="none" dirty="0">
                <a:latin typeface="Times New Roman" panose="02020603050405020304" pitchFamily="18" charset="0"/>
                <a:cs typeface="Times New Roman" panose="02020603050405020304" pitchFamily="18" charset="0"/>
              </a:rPr>
              <a:t>Anna Nicole Smith &amp; </a:t>
            </a:r>
            <a:br>
              <a:rPr lang="en-US" cap="none" dirty="0">
                <a:latin typeface="Times New Roman" panose="02020603050405020304" pitchFamily="18" charset="0"/>
                <a:cs typeface="Times New Roman" panose="02020603050405020304" pitchFamily="18" charset="0"/>
              </a:rPr>
            </a:br>
            <a:r>
              <a:rPr lang="en-US" cap="none" dirty="0">
                <a:latin typeface="Times New Roman" panose="02020603050405020304" pitchFamily="18" charset="0"/>
                <a:cs typeface="Times New Roman" panose="02020603050405020304" pitchFamily="18" charset="0"/>
              </a:rPr>
              <a:t>J. Howard Marshall</a:t>
            </a:r>
          </a:p>
        </p:txBody>
      </p:sp>
      <p:sp>
        <p:nvSpPr>
          <p:cNvPr id="3" name="Content Placeholder 2"/>
          <p:cNvSpPr>
            <a:spLocks noGrp="1"/>
          </p:cNvSpPr>
          <p:nvPr>
            <p:ph idx="1"/>
          </p:nvPr>
        </p:nvSpPr>
        <p:spPr>
          <a:xfrm>
            <a:off x="1251678" y="2279376"/>
            <a:ext cx="10178322" cy="3593591"/>
          </a:xfrm>
        </p:spPr>
        <p:txBody>
          <a:bodyPr>
            <a:normAutofit fontScale="85000" lnSpcReduction="10000"/>
          </a:bodyPr>
          <a:lstStyle/>
          <a:p>
            <a:r>
              <a:rPr lang="en-US" sz="3200" dirty="0">
                <a:latin typeface="Times New Roman" panose="02020603050405020304" pitchFamily="18" charset="0"/>
                <a:cs typeface="Times New Roman" panose="02020603050405020304" pitchFamily="18" charset="0"/>
              </a:rPr>
              <a:t>Anna Nicole teamed up with one of J. Howard Marshall’s sons (Howard III, who had been disinherited) in the lawsuit</a:t>
            </a:r>
          </a:p>
          <a:p>
            <a:r>
              <a:rPr lang="en-US" sz="3200" dirty="0">
                <a:latin typeface="Times New Roman" panose="02020603050405020304" pitchFamily="18" charset="0"/>
                <a:cs typeface="Times New Roman" panose="02020603050405020304" pitchFamily="18" charset="0"/>
              </a:rPr>
              <a:t>Initially, the probate court ruled against Anna Nicole</a:t>
            </a:r>
          </a:p>
          <a:p>
            <a:r>
              <a:rPr lang="en-US" sz="3200" dirty="0">
                <a:latin typeface="Times New Roman" panose="02020603050405020304" pitchFamily="18" charset="0"/>
                <a:cs typeface="Times New Roman" panose="02020603050405020304" pitchFamily="18" charset="0"/>
              </a:rPr>
              <a:t>Anna Nicole then filed for bankruptcy, alleging that Pierce Marshall (J. Howard Marshall’s oldest son) had interfered with her inheritance</a:t>
            </a:r>
          </a:p>
          <a:p>
            <a:r>
              <a:rPr lang="en-US" sz="3200" dirty="0">
                <a:latin typeface="Times New Roman" panose="02020603050405020304" pitchFamily="18" charset="0"/>
                <a:cs typeface="Times New Roman" panose="02020603050405020304" pitchFamily="18" charset="0"/>
              </a:rPr>
              <a:t>Initially, that court awarded her a $474 </a:t>
            </a:r>
            <a:r>
              <a:rPr lang="en-US" sz="3200">
                <a:latin typeface="Times New Roman" panose="02020603050405020304" pitchFamily="18" charset="0"/>
                <a:cs typeface="Times New Roman" panose="02020603050405020304" pitchFamily="18" charset="0"/>
              </a:rPr>
              <a:t>million judgement</a:t>
            </a:r>
            <a:r>
              <a:rPr lang="en-US" sz="3200" dirty="0">
                <a:latin typeface="Times New Roman" panose="02020603050405020304" pitchFamily="18" charset="0"/>
                <a:cs typeface="Times New Roman" panose="02020603050405020304" pitchFamily="18" charset="0"/>
              </a:rPr>
              <a:t>, however, it was subsequently reversed by the U.S. Supreme Court</a:t>
            </a:r>
          </a:p>
        </p:txBody>
      </p:sp>
    </p:spTree>
    <p:extLst>
      <p:ext uri="{BB962C8B-B14F-4D97-AF65-F5344CB8AC3E}">
        <p14:creationId xmlns:p14="http://schemas.microsoft.com/office/powerpoint/2010/main" val="275288277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793869"/>
            <a:ext cx="10178322" cy="1492132"/>
          </a:xfrm>
        </p:spPr>
        <p:txBody>
          <a:bodyPr/>
          <a:lstStyle/>
          <a:p>
            <a:pPr algn="ctr"/>
            <a:r>
              <a:rPr lang="en-US" cap="none" dirty="0">
                <a:latin typeface="Times New Roman" panose="02020603050405020304" pitchFamily="18" charset="0"/>
                <a:cs typeface="Times New Roman" panose="02020603050405020304" pitchFamily="18" charset="0"/>
              </a:rPr>
              <a:t>Anna Nicole Smith &amp; </a:t>
            </a:r>
            <a:br>
              <a:rPr lang="en-US" cap="none" dirty="0">
                <a:latin typeface="Times New Roman" panose="02020603050405020304" pitchFamily="18" charset="0"/>
                <a:cs typeface="Times New Roman" panose="02020603050405020304" pitchFamily="18" charset="0"/>
              </a:rPr>
            </a:br>
            <a:r>
              <a:rPr lang="en-US" cap="none" dirty="0">
                <a:latin typeface="Times New Roman" panose="02020603050405020304" pitchFamily="18" charset="0"/>
                <a:cs typeface="Times New Roman" panose="02020603050405020304" pitchFamily="18" charset="0"/>
              </a:rPr>
              <a:t>J. Howard Marshall</a:t>
            </a:r>
          </a:p>
        </p:txBody>
      </p:sp>
      <p:sp>
        <p:nvSpPr>
          <p:cNvPr id="3" name="Content Placeholder 2"/>
          <p:cNvSpPr>
            <a:spLocks noGrp="1"/>
          </p:cNvSpPr>
          <p:nvPr>
            <p:ph idx="1"/>
          </p:nvPr>
        </p:nvSpPr>
        <p:spPr>
          <a:xfrm>
            <a:off x="1251678" y="2279376"/>
            <a:ext cx="10178322" cy="3593591"/>
          </a:xfrm>
        </p:spPr>
        <p:txBody>
          <a:bodyPr>
            <a:normAutofit/>
          </a:bodyPr>
          <a:lstStyle/>
          <a:p>
            <a:r>
              <a:rPr lang="en-US" sz="3200" dirty="0">
                <a:latin typeface="Times New Roman" panose="02020603050405020304" pitchFamily="18" charset="0"/>
                <a:cs typeface="Times New Roman" panose="02020603050405020304" pitchFamily="18" charset="0"/>
              </a:rPr>
              <a:t>Ultimately, Anna Nicole’s estate did not receive the millions she alleged he had intended to bequeath her</a:t>
            </a:r>
          </a:p>
          <a:p>
            <a:r>
              <a:rPr lang="en-US" sz="3200" dirty="0">
                <a:latin typeface="Times New Roman" panose="02020603050405020304" pitchFamily="18" charset="0"/>
                <a:cs typeface="Times New Roman" panose="02020603050405020304" pitchFamily="18" charset="0"/>
              </a:rPr>
              <a:t>The case was litigated for over 20 years and most of the initial interested parties died during the proceedings.  As the judge noted, “this case has been litigated for nearly 20 times the length of the parties’ marriage.”</a:t>
            </a:r>
          </a:p>
          <a:p>
            <a:pPr marL="0" indent="0">
              <a:buNone/>
            </a:pP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6919742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793869"/>
            <a:ext cx="10178322" cy="1492132"/>
          </a:xfrm>
        </p:spPr>
        <p:txBody>
          <a:bodyPr/>
          <a:lstStyle/>
          <a:p>
            <a:pPr algn="ctr"/>
            <a:r>
              <a:rPr lang="en-US" cap="none" dirty="0">
                <a:latin typeface="Times New Roman" panose="02020603050405020304" pitchFamily="18" charset="0"/>
                <a:cs typeface="Times New Roman" panose="02020603050405020304" pitchFamily="18" charset="0"/>
              </a:rPr>
              <a:t>Anna Nicole Smith &amp; </a:t>
            </a:r>
            <a:br>
              <a:rPr lang="en-US" cap="none" dirty="0">
                <a:latin typeface="Times New Roman" panose="02020603050405020304" pitchFamily="18" charset="0"/>
                <a:cs typeface="Times New Roman" panose="02020603050405020304" pitchFamily="18" charset="0"/>
              </a:rPr>
            </a:br>
            <a:r>
              <a:rPr lang="en-US" cap="none" dirty="0">
                <a:latin typeface="Times New Roman" panose="02020603050405020304" pitchFamily="18" charset="0"/>
                <a:cs typeface="Times New Roman" panose="02020603050405020304" pitchFamily="18" charset="0"/>
              </a:rPr>
              <a:t>J. Howard Marshall</a:t>
            </a:r>
          </a:p>
        </p:txBody>
      </p:sp>
      <p:sp>
        <p:nvSpPr>
          <p:cNvPr id="3" name="Content Placeholder 2"/>
          <p:cNvSpPr>
            <a:spLocks noGrp="1"/>
          </p:cNvSpPr>
          <p:nvPr>
            <p:ph idx="1"/>
          </p:nvPr>
        </p:nvSpPr>
        <p:spPr>
          <a:xfrm>
            <a:off x="1251678" y="2279376"/>
            <a:ext cx="10178322" cy="3593591"/>
          </a:xfrm>
        </p:spPr>
        <p:txBody>
          <a:bodyPr>
            <a:normAutofit/>
          </a:bodyPr>
          <a:lstStyle/>
          <a:p>
            <a:pPr marL="0" indent="0" algn="ctr">
              <a:buNone/>
            </a:pPr>
            <a:r>
              <a:rPr lang="en-US" sz="3200">
                <a:latin typeface="Times New Roman" panose="02020603050405020304" pitchFamily="18" charset="0"/>
                <a:cs typeface="Times New Roman" panose="02020603050405020304" pitchFamily="18" charset="0"/>
              </a:rPr>
              <a:t>11. </a:t>
            </a:r>
            <a:r>
              <a:rPr lang="en-US" sz="3200" dirty="0">
                <a:latin typeface="Times New Roman" panose="02020603050405020304" pitchFamily="18" charset="0"/>
                <a:cs typeface="Times New Roman" panose="02020603050405020304" pitchFamily="18" charset="0"/>
              </a:rPr>
              <a:t>Plan for a Disinheritance</a:t>
            </a:r>
          </a:p>
          <a:p>
            <a:pPr marL="0" indent="0">
              <a:buNone/>
            </a:pPr>
            <a:r>
              <a:rPr lang="en-US" sz="3200" dirty="0">
                <a:latin typeface="Times New Roman" panose="02020603050405020304" pitchFamily="18" charset="0"/>
                <a:cs typeface="Times New Roman" panose="02020603050405020304" pitchFamily="18" charset="0"/>
              </a:rPr>
              <a:t>J. Howard Marshall disinherited one of his children as well as his wife.  Following his death, his intent was questioned.  In order to overcome this presumption, clear language noting the disinheritance should be included in any estate planning documents.</a:t>
            </a:r>
          </a:p>
          <a:p>
            <a:pPr marL="0" indent="0">
              <a:buNone/>
            </a:pP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2747840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793869"/>
            <a:ext cx="10178322" cy="1492132"/>
          </a:xfrm>
        </p:spPr>
        <p:txBody>
          <a:bodyPr/>
          <a:lstStyle/>
          <a:p>
            <a:pPr algn="ctr"/>
            <a:r>
              <a:rPr lang="en-US" cap="none" dirty="0">
                <a:latin typeface="Times New Roman" panose="02020603050405020304" pitchFamily="18" charset="0"/>
                <a:cs typeface="Times New Roman" panose="02020603050405020304" pitchFamily="18" charset="0"/>
              </a:rPr>
              <a:t>Justice Warren Burger</a:t>
            </a:r>
          </a:p>
        </p:txBody>
      </p:sp>
      <p:sp>
        <p:nvSpPr>
          <p:cNvPr id="3" name="Content Placeholder 2"/>
          <p:cNvSpPr>
            <a:spLocks noGrp="1"/>
          </p:cNvSpPr>
          <p:nvPr>
            <p:ph idx="1"/>
          </p:nvPr>
        </p:nvSpPr>
        <p:spPr>
          <a:xfrm>
            <a:off x="1251678" y="2279376"/>
            <a:ext cx="10178322" cy="3593591"/>
          </a:xfrm>
        </p:spPr>
        <p:txBody>
          <a:bodyPr>
            <a:normAutofit/>
          </a:bodyPr>
          <a:lstStyle/>
          <a:p>
            <a:r>
              <a:rPr lang="en-US" sz="3200" dirty="0">
                <a:latin typeface="Times New Roman" panose="02020603050405020304" pitchFamily="18" charset="0"/>
                <a:cs typeface="Times New Roman" panose="02020603050405020304" pitchFamily="18" charset="0"/>
              </a:rPr>
              <a:t>Former Supreme Court Justice who died in 1995 with an estate of around $1.8 million</a:t>
            </a:r>
          </a:p>
          <a:p>
            <a:r>
              <a:rPr lang="en-US" sz="3200" dirty="0">
                <a:latin typeface="Times New Roman" panose="02020603050405020304" pitchFamily="18" charset="0"/>
                <a:cs typeface="Times New Roman" panose="02020603050405020304" pitchFamily="18" charset="0"/>
              </a:rPr>
              <a:t>He left a will, which he drafted, of only 76 words</a:t>
            </a:r>
          </a:p>
          <a:p>
            <a:r>
              <a:rPr lang="en-US" sz="3200" dirty="0">
                <a:latin typeface="Times New Roman" panose="02020603050405020304" pitchFamily="18" charset="0"/>
                <a:cs typeface="Times New Roman" panose="02020603050405020304" pitchFamily="18" charset="0"/>
              </a:rPr>
              <a:t>It was filled with typos, failed to give his executors proper powers to dispose of his estate, and subject his estate to unnecessary tax</a:t>
            </a:r>
          </a:p>
        </p:txBody>
      </p:sp>
    </p:spTree>
    <p:extLst>
      <p:ext uri="{BB962C8B-B14F-4D97-AF65-F5344CB8AC3E}">
        <p14:creationId xmlns:p14="http://schemas.microsoft.com/office/powerpoint/2010/main" val="266425155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793869"/>
            <a:ext cx="10178322" cy="1492132"/>
          </a:xfrm>
        </p:spPr>
        <p:txBody>
          <a:bodyPr/>
          <a:lstStyle/>
          <a:p>
            <a:pPr algn="ctr"/>
            <a:r>
              <a:rPr lang="en-US" cap="none" dirty="0">
                <a:latin typeface="Times New Roman" panose="02020603050405020304" pitchFamily="18" charset="0"/>
                <a:cs typeface="Times New Roman" panose="02020603050405020304" pitchFamily="18" charset="0"/>
              </a:rPr>
              <a:t>Justice Warren Burger</a:t>
            </a:r>
          </a:p>
        </p:txBody>
      </p:sp>
      <p:sp>
        <p:nvSpPr>
          <p:cNvPr id="3" name="Content Placeholder 2"/>
          <p:cNvSpPr>
            <a:spLocks noGrp="1"/>
          </p:cNvSpPr>
          <p:nvPr>
            <p:ph idx="1"/>
          </p:nvPr>
        </p:nvSpPr>
        <p:spPr>
          <a:xfrm>
            <a:off x="1251678" y="2279376"/>
            <a:ext cx="10178322" cy="3593591"/>
          </a:xfrm>
        </p:spPr>
        <p:txBody>
          <a:bodyPr>
            <a:normAutofit/>
          </a:bodyPr>
          <a:lstStyle/>
          <a:p>
            <a:pPr marL="0" indent="0" algn="ctr">
              <a:buNone/>
            </a:pPr>
            <a:r>
              <a:rPr lang="en-US" sz="3200" dirty="0">
                <a:latin typeface="Times New Roman" panose="02020603050405020304" pitchFamily="18" charset="0"/>
                <a:cs typeface="Times New Roman" panose="02020603050405020304" pitchFamily="18" charset="0"/>
              </a:rPr>
              <a:t>12. Don’t DIY</a:t>
            </a:r>
          </a:p>
          <a:p>
            <a:pPr marL="0" indent="0">
              <a:buNone/>
            </a:pPr>
            <a:r>
              <a:rPr lang="en-US" sz="3200" dirty="0">
                <a:latin typeface="Times New Roman" panose="02020603050405020304" pitchFamily="18" charset="0"/>
                <a:cs typeface="Times New Roman" panose="02020603050405020304" pitchFamily="18" charset="0"/>
              </a:rPr>
              <a:t>Estate planning documents are very important and shouldn’t be drafted but by estate planning attorneys.  Failure to understand the complex legal issues can result in significant taxes and family fighting.  </a:t>
            </a:r>
          </a:p>
        </p:txBody>
      </p:sp>
    </p:spTree>
    <p:extLst>
      <p:ext uri="{BB962C8B-B14F-4D97-AF65-F5344CB8AC3E}">
        <p14:creationId xmlns:p14="http://schemas.microsoft.com/office/powerpoint/2010/main" val="31651955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642443"/>
            <a:ext cx="10178322" cy="1492132"/>
          </a:xfrm>
        </p:spPr>
        <p:txBody>
          <a:bodyPr/>
          <a:lstStyle/>
          <a:p>
            <a:pPr algn="ctr"/>
            <a:r>
              <a:rPr lang="en-US" cap="none" dirty="0">
                <a:latin typeface="Times New Roman" panose="02020603050405020304" pitchFamily="18" charset="0"/>
                <a:cs typeface="Times New Roman" panose="02020603050405020304" pitchFamily="18" charset="0"/>
              </a:rPr>
              <a:t>Prince</a:t>
            </a:r>
          </a:p>
        </p:txBody>
      </p:sp>
      <p:sp>
        <p:nvSpPr>
          <p:cNvPr id="3" name="Content Placeholder 2"/>
          <p:cNvSpPr>
            <a:spLocks noGrp="1"/>
          </p:cNvSpPr>
          <p:nvPr>
            <p:ph idx="1"/>
          </p:nvPr>
        </p:nvSpPr>
        <p:spPr>
          <a:xfrm>
            <a:off x="1251678" y="1388508"/>
            <a:ext cx="10178322" cy="5191195"/>
          </a:xfrm>
        </p:spPr>
        <p:txBody>
          <a:bodyPr>
            <a:noAutofit/>
          </a:bodyPr>
          <a:lstStyle/>
          <a:p>
            <a:r>
              <a:rPr lang="en-US" sz="3200" dirty="0">
                <a:latin typeface="Times New Roman" panose="02020603050405020304" pitchFamily="18" charset="0"/>
                <a:cs typeface="Times New Roman" panose="02020603050405020304" pitchFamily="18" charset="0"/>
              </a:rPr>
              <a:t>Probate/Intestacy</a:t>
            </a:r>
          </a:p>
          <a:p>
            <a:pPr lvl="1"/>
            <a:r>
              <a:rPr lang="en-US" sz="3000" dirty="0">
                <a:latin typeface="Times New Roman" panose="02020603050405020304" pitchFamily="18" charset="0"/>
                <a:cs typeface="Times New Roman" panose="02020603050405020304" pitchFamily="18" charset="0"/>
              </a:rPr>
              <a:t>Unlikely Prince wanted to leave assets to his siblings/half-siblings, however, they are his heirs under Minnesota law</a:t>
            </a:r>
          </a:p>
          <a:p>
            <a:r>
              <a:rPr lang="en-US" sz="3200" dirty="0">
                <a:latin typeface="Times New Roman" panose="02020603050405020304" pitchFamily="18" charset="0"/>
                <a:cs typeface="Times New Roman" panose="02020603050405020304" pitchFamily="18" charset="0"/>
              </a:rPr>
              <a:t>Public forum</a:t>
            </a:r>
          </a:p>
          <a:p>
            <a:r>
              <a:rPr lang="en-US" sz="3200" dirty="0">
                <a:latin typeface="Times New Roman" panose="02020603050405020304" pitchFamily="18" charset="0"/>
                <a:cs typeface="Times New Roman" panose="02020603050405020304" pitchFamily="18" charset="0"/>
              </a:rPr>
              <a:t>Not tax efficient; huge legal bills </a:t>
            </a:r>
          </a:p>
          <a:p>
            <a:pPr lvl="1"/>
            <a:r>
              <a:rPr lang="en-US" sz="3000" dirty="0">
                <a:latin typeface="Times New Roman" panose="02020603050405020304" pitchFamily="18" charset="0"/>
                <a:cs typeface="Times New Roman" panose="02020603050405020304" pitchFamily="18" charset="0"/>
              </a:rPr>
              <a:t>IRS Claimed $163M</a:t>
            </a:r>
          </a:p>
          <a:p>
            <a:pPr lvl="1"/>
            <a:r>
              <a:rPr lang="en-US" sz="3000" dirty="0">
                <a:latin typeface="Times New Roman" panose="02020603050405020304" pitchFamily="18" charset="0"/>
                <a:cs typeface="Times New Roman" panose="02020603050405020304" pitchFamily="18" charset="0"/>
              </a:rPr>
              <a:t>Estate Claimed $82M</a:t>
            </a:r>
          </a:p>
          <a:p>
            <a:pPr lvl="1"/>
            <a:r>
              <a:rPr lang="en-US" sz="3000" dirty="0">
                <a:latin typeface="Times New Roman" panose="02020603050405020304" pitchFamily="18" charset="0"/>
                <a:cs typeface="Times New Roman" panose="02020603050405020304" pitchFamily="18" charset="0"/>
              </a:rPr>
              <a:t>Settled at $156M</a:t>
            </a:r>
          </a:p>
          <a:p>
            <a:pPr lvl="1"/>
            <a:endParaRPr lang="en-US" sz="2800" dirty="0">
              <a:latin typeface="Times New Roman" panose="02020603050405020304" pitchFamily="18" charset="0"/>
              <a:cs typeface="Times New Roman" panose="02020603050405020304" pitchFamily="18" charset="0"/>
            </a:endParaRPr>
          </a:p>
          <a:p>
            <a:endParaRPr lang="en-US" sz="3200" dirty="0">
              <a:latin typeface="Times New Roman" panose="02020603050405020304" pitchFamily="18" charset="0"/>
              <a:cs typeface="Times New Roman" panose="02020603050405020304" pitchFamily="18" charset="0"/>
            </a:endParaRPr>
          </a:p>
          <a:p>
            <a:endParaRPr lang="en-US" sz="3200" dirty="0">
              <a:latin typeface="Times New Roman" panose="02020603050405020304" pitchFamily="18" charset="0"/>
              <a:cs typeface="Times New Roman" panose="02020603050405020304" pitchFamily="18" charset="0"/>
            </a:endParaRPr>
          </a:p>
          <a:p>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5664196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Content Placeholder 2">
            <a:extLst>
              <a:ext uri="{FF2B5EF4-FFF2-40B4-BE49-F238E27FC236}">
                <a16:creationId xmlns:a16="http://schemas.microsoft.com/office/drawing/2014/main" id="{70DCEC9B-B73E-A34D-A2FC-5AD3F4ED0C26}"/>
              </a:ext>
            </a:extLst>
          </p:cNvPr>
          <p:cNvSpPr>
            <a:spLocks noGrp="1"/>
          </p:cNvSpPr>
          <p:nvPr>
            <p:ph idx="1"/>
          </p:nvPr>
        </p:nvSpPr>
        <p:spPr>
          <a:xfrm>
            <a:off x="1981200" y="274638"/>
            <a:ext cx="8229600" cy="1143000"/>
          </a:xfrm>
        </p:spPr>
        <p:txBody>
          <a:bodyPr>
            <a:normAutofit fontScale="77500" lnSpcReduction="20000"/>
          </a:bodyPr>
          <a:lstStyle/>
          <a:p>
            <a:pPr algn="ctr" eaLnBrk="1" hangingPunct="1">
              <a:buFont typeface="Arial" panose="020B0604020202020204" pitchFamily="34" charset="0"/>
              <a:buNone/>
            </a:pPr>
            <a:r>
              <a:rPr lang="en-US" altLang="en-US" sz="9600" b="1">
                <a:solidFill>
                  <a:srgbClr val="000090"/>
                </a:solidFill>
                <a:latin typeface="Century Schoolbook" panose="02040604050505020304" pitchFamily="18" charset="0"/>
              </a:rPr>
              <a:t>Questions?</a:t>
            </a:r>
          </a:p>
          <a:p>
            <a:pPr algn="ctr" eaLnBrk="1" hangingPunct="1">
              <a:buFont typeface="Arial" panose="020B0604020202020204" pitchFamily="34" charset="0"/>
              <a:buNone/>
            </a:pPr>
            <a:endParaRPr lang="en-US" altLang="en-US" sz="9600" b="1">
              <a:solidFill>
                <a:srgbClr val="000090"/>
              </a:solidFill>
              <a:latin typeface="Century Schoolbook" panose="02040604050505020304" pitchFamily="18" charset="0"/>
            </a:endParaRPr>
          </a:p>
        </p:txBody>
      </p:sp>
      <p:pic>
        <p:nvPicPr>
          <p:cNvPr id="38914" name="Picture 4">
            <a:extLst>
              <a:ext uri="{FF2B5EF4-FFF2-40B4-BE49-F238E27FC236}">
                <a16:creationId xmlns:a16="http://schemas.microsoft.com/office/drawing/2014/main" id="{6087A66A-FB7C-C246-9F50-7CA0681B4927}"/>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824163" y="2398713"/>
            <a:ext cx="3200400" cy="3200400"/>
          </a:xfrm>
          <a:prstGeom prst="rect">
            <a:avLst/>
          </a:prstGeom>
          <a:noFill/>
          <a:ln w="38100">
            <a:solidFill>
              <a:srgbClr val="000090"/>
            </a:solidFill>
            <a:round/>
            <a:headEnd/>
            <a:tailEnd/>
          </a:ln>
          <a:extLst>
            <a:ext uri="{909E8E84-426E-40DD-AFC4-6F175D3DCCD1}">
              <a14:hiddenFill xmlns:a14="http://schemas.microsoft.com/office/drawing/2010/main">
                <a:solidFill>
                  <a:srgbClr val="FFFFFF"/>
                </a:solidFill>
              </a14:hiddenFill>
            </a:ext>
          </a:extLst>
        </p:spPr>
      </p:pic>
      <p:pic>
        <p:nvPicPr>
          <p:cNvPr id="38915" name="Picture 5" descr="WLG Logo .jpeg">
            <a:extLst>
              <a:ext uri="{FF2B5EF4-FFF2-40B4-BE49-F238E27FC236}">
                <a16:creationId xmlns:a16="http://schemas.microsoft.com/office/drawing/2014/main" id="{1B83E2A5-48C1-9F40-9C84-76E92F2C6652}"/>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993064" y="4500563"/>
            <a:ext cx="2217737" cy="1987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8916" name="Rectangle 1">
            <a:extLst>
              <a:ext uri="{FF2B5EF4-FFF2-40B4-BE49-F238E27FC236}">
                <a16:creationId xmlns:a16="http://schemas.microsoft.com/office/drawing/2014/main" id="{E462B4C2-CF44-0648-8EAC-FE118DAAD485}"/>
              </a:ext>
            </a:extLst>
          </p:cNvPr>
          <p:cNvSpPr>
            <a:spLocks noChangeArrowheads="1"/>
          </p:cNvSpPr>
          <p:nvPr/>
        </p:nvSpPr>
        <p:spPr bwMode="auto">
          <a:xfrm>
            <a:off x="2422525" y="6216651"/>
            <a:ext cx="32448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eaLnBrk="1" hangingPunct="1">
              <a:spcBef>
                <a:spcPct val="0"/>
              </a:spcBef>
              <a:buFontTx/>
              <a:buNone/>
            </a:pPr>
            <a:r>
              <a:rPr lang="en-US" altLang="en-US" sz="1400"/>
              <a:t>For internal use only.  Not for distribution.</a:t>
            </a:r>
          </a:p>
        </p:txBody>
      </p:sp>
    </p:spTree>
    <p:extLst>
      <p:ext uri="{BB962C8B-B14F-4D97-AF65-F5344CB8AC3E}">
        <p14:creationId xmlns:p14="http://schemas.microsoft.com/office/powerpoint/2010/main" val="2959567935"/>
      </p:ext>
    </p:extLst>
  </p:cSld>
  <p:clrMapOvr>
    <a:masterClrMapping/>
  </p:clrMapOvr>
  <p:transition spd="slow">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642443"/>
            <a:ext cx="10178322" cy="1492132"/>
          </a:xfrm>
        </p:spPr>
        <p:txBody>
          <a:bodyPr/>
          <a:lstStyle/>
          <a:p>
            <a:pPr algn="ctr"/>
            <a:r>
              <a:rPr lang="en-US" cap="none" dirty="0">
                <a:latin typeface="Times New Roman" panose="02020603050405020304" pitchFamily="18" charset="0"/>
                <a:cs typeface="Times New Roman" panose="02020603050405020304" pitchFamily="18" charset="0"/>
              </a:rPr>
              <a:t>Prince</a:t>
            </a:r>
          </a:p>
        </p:txBody>
      </p:sp>
      <p:sp>
        <p:nvSpPr>
          <p:cNvPr id="3" name="Content Placeholder 2"/>
          <p:cNvSpPr>
            <a:spLocks noGrp="1"/>
          </p:cNvSpPr>
          <p:nvPr>
            <p:ph idx="1"/>
          </p:nvPr>
        </p:nvSpPr>
        <p:spPr>
          <a:xfrm>
            <a:off x="1251678" y="1388509"/>
            <a:ext cx="10178322" cy="3617414"/>
          </a:xfrm>
        </p:spPr>
        <p:txBody>
          <a:bodyPr>
            <a:noAutofit/>
          </a:bodyPr>
          <a:lstStyle/>
          <a:p>
            <a:pPr lvl="1"/>
            <a:r>
              <a:rPr lang="en-US" sz="3000" dirty="0">
                <a:latin typeface="Times New Roman" panose="02020603050405020304" pitchFamily="18" charset="0"/>
                <a:cs typeface="Times New Roman" panose="02020603050405020304" pitchFamily="18" charset="0"/>
              </a:rPr>
              <a:t>See also: Avicii</a:t>
            </a:r>
          </a:p>
          <a:p>
            <a:pPr lvl="2"/>
            <a:r>
              <a:rPr lang="en-US" sz="2800" dirty="0">
                <a:latin typeface="Times New Roman" panose="02020603050405020304" pitchFamily="18" charset="0"/>
                <a:cs typeface="Times New Roman" panose="02020603050405020304" pitchFamily="18" charset="0"/>
              </a:rPr>
              <a:t>Swedish DJ, died in 2018 with estate of $50 million</a:t>
            </a:r>
          </a:p>
          <a:p>
            <a:pPr lvl="2"/>
            <a:r>
              <a:rPr lang="en-US" sz="2800" dirty="0">
                <a:latin typeface="Times New Roman" panose="02020603050405020304" pitchFamily="18" charset="0"/>
                <a:cs typeface="Times New Roman" panose="02020603050405020304" pitchFamily="18" charset="0"/>
              </a:rPr>
              <a:t>Millions to charity during life, but no estate plan </a:t>
            </a:r>
          </a:p>
          <a:p>
            <a:pPr lvl="2"/>
            <a:r>
              <a:rPr lang="en-US" sz="2800" dirty="0">
                <a:latin typeface="Times New Roman" panose="02020603050405020304" pitchFamily="18" charset="0"/>
                <a:cs typeface="Times New Roman" panose="02020603050405020304" pitchFamily="18" charset="0"/>
              </a:rPr>
              <a:t>Under Swedish law, parents inherited his entire estate</a:t>
            </a:r>
          </a:p>
          <a:p>
            <a:endParaRPr lang="en-US" sz="3200" dirty="0">
              <a:latin typeface="Times New Roman" panose="02020603050405020304" pitchFamily="18" charset="0"/>
              <a:cs typeface="Times New Roman" panose="02020603050405020304" pitchFamily="18" charset="0"/>
            </a:endParaRPr>
          </a:p>
          <a:p>
            <a:endParaRPr lang="en-US" sz="3200" dirty="0">
              <a:latin typeface="Times New Roman" panose="02020603050405020304" pitchFamily="18" charset="0"/>
              <a:cs typeface="Times New Roman" panose="02020603050405020304" pitchFamily="18" charset="0"/>
            </a:endParaRPr>
          </a:p>
          <a:p>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683719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642443"/>
            <a:ext cx="10178322" cy="1492132"/>
          </a:xfrm>
        </p:spPr>
        <p:txBody>
          <a:bodyPr/>
          <a:lstStyle/>
          <a:p>
            <a:pPr algn="ctr"/>
            <a:r>
              <a:rPr lang="en-US" cap="none" dirty="0">
                <a:latin typeface="Times New Roman" panose="02020603050405020304" pitchFamily="18" charset="0"/>
                <a:cs typeface="Times New Roman" panose="02020603050405020304" pitchFamily="18" charset="0"/>
              </a:rPr>
              <a:t>Prince</a:t>
            </a:r>
          </a:p>
        </p:txBody>
      </p:sp>
      <p:sp>
        <p:nvSpPr>
          <p:cNvPr id="3" name="Content Placeholder 2"/>
          <p:cNvSpPr>
            <a:spLocks noGrp="1"/>
          </p:cNvSpPr>
          <p:nvPr>
            <p:ph idx="1"/>
          </p:nvPr>
        </p:nvSpPr>
        <p:spPr>
          <a:xfrm>
            <a:off x="1251678" y="1388509"/>
            <a:ext cx="10178322" cy="3617414"/>
          </a:xfrm>
        </p:spPr>
        <p:txBody>
          <a:bodyPr>
            <a:noAutofit/>
          </a:bodyPr>
          <a:lstStyle/>
          <a:p>
            <a:r>
              <a:rPr lang="en-US" sz="3200" dirty="0">
                <a:latin typeface="Times New Roman" panose="02020603050405020304" pitchFamily="18" charset="0"/>
                <a:cs typeface="Times New Roman" panose="02020603050405020304" pitchFamily="18" charset="0"/>
              </a:rPr>
              <a:t>Sadly, there are all too many examples of celebrities who die without documents in place.</a:t>
            </a:r>
          </a:p>
          <a:p>
            <a:endParaRPr lang="en-US" sz="3200" dirty="0">
              <a:latin typeface="Times New Roman" panose="02020603050405020304" pitchFamily="18" charset="0"/>
              <a:cs typeface="Times New Roman" panose="02020603050405020304" pitchFamily="18" charset="0"/>
            </a:endParaRPr>
          </a:p>
          <a:p>
            <a:r>
              <a:rPr lang="en-US" sz="3200" dirty="0">
                <a:latin typeface="Times New Roman" panose="02020603050405020304" pitchFamily="18" charset="0"/>
                <a:cs typeface="Times New Roman" panose="02020603050405020304" pitchFamily="18" charset="0"/>
              </a:rPr>
              <a:t>A few examples…..</a:t>
            </a:r>
          </a:p>
          <a:p>
            <a:endParaRPr lang="en-US" sz="3200" dirty="0">
              <a:latin typeface="Times New Roman" panose="02020603050405020304" pitchFamily="18" charset="0"/>
              <a:cs typeface="Times New Roman" panose="02020603050405020304" pitchFamily="18" charset="0"/>
            </a:endParaRPr>
          </a:p>
          <a:p>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533969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642443"/>
            <a:ext cx="10178322" cy="1492132"/>
          </a:xfrm>
        </p:spPr>
        <p:txBody>
          <a:bodyPr/>
          <a:lstStyle/>
          <a:p>
            <a:pPr algn="ctr"/>
            <a:r>
              <a:rPr lang="en-US" cap="none" dirty="0">
                <a:latin typeface="Times New Roman" panose="02020603050405020304" pitchFamily="18" charset="0"/>
                <a:cs typeface="Times New Roman" panose="02020603050405020304" pitchFamily="18" charset="0"/>
              </a:rPr>
              <a:t>Prince</a:t>
            </a:r>
          </a:p>
        </p:txBody>
      </p:sp>
      <p:sp>
        <p:nvSpPr>
          <p:cNvPr id="3" name="Content Placeholder 2"/>
          <p:cNvSpPr>
            <a:spLocks noGrp="1"/>
          </p:cNvSpPr>
          <p:nvPr>
            <p:ph idx="1"/>
          </p:nvPr>
        </p:nvSpPr>
        <p:spPr>
          <a:xfrm>
            <a:off x="1251678" y="1388508"/>
            <a:ext cx="10178322" cy="5191195"/>
          </a:xfrm>
        </p:spPr>
        <p:txBody>
          <a:bodyPr>
            <a:noAutofit/>
          </a:bodyPr>
          <a:lstStyle/>
          <a:p>
            <a:pPr marL="0" indent="0">
              <a:buNone/>
            </a:pPr>
            <a:r>
              <a:rPr lang="en-US" sz="3200" dirty="0">
                <a:latin typeface="Times New Roman" panose="02020603050405020304" pitchFamily="18" charset="0"/>
                <a:cs typeface="Times New Roman" panose="02020603050405020304" pitchFamily="18" charset="0"/>
              </a:rPr>
              <a:t>Aaron Carter	Jimi Hendrix	Bob Marley</a:t>
            </a:r>
          </a:p>
          <a:p>
            <a:pPr marL="0" indent="0">
              <a:buNone/>
            </a:pPr>
            <a:r>
              <a:rPr lang="en-US" sz="3200" dirty="0">
                <a:latin typeface="Times New Roman" panose="02020603050405020304" pitchFamily="18" charset="0"/>
                <a:cs typeface="Times New Roman" panose="02020603050405020304" pitchFamily="18" charset="0"/>
              </a:rPr>
              <a:t>Sonny Bono	DJ AM		Aretha Franklin</a:t>
            </a:r>
          </a:p>
          <a:p>
            <a:pPr marL="0" indent="0">
              <a:buNone/>
            </a:pPr>
            <a:r>
              <a:rPr lang="en-US" sz="3200" dirty="0">
                <a:latin typeface="Times New Roman" panose="02020603050405020304" pitchFamily="18" charset="0"/>
                <a:cs typeface="Times New Roman" panose="02020603050405020304" pitchFamily="18" charset="0"/>
              </a:rPr>
              <a:t>Pablo Picasso	Steve McNair	Amy Winehouse</a:t>
            </a:r>
          </a:p>
          <a:p>
            <a:pPr marL="0" indent="0">
              <a:buNone/>
            </a:pPr>
            <a:r>
              <a:rPr lang="en-US" sz="3200" dirty="0">
                <a:latin typeface="Times New Roman" panose="02020603050405020304" pitchFamily="18" charset="0"/>
                <a:cs typeface="Times New Roman" panose="02020603050405020304" pitchFamily="18" charset="0"/>
              </a:rPr>
              <a:t>Kurt Cobain	John Denver	Tupac Shakur</a:t>
            </a:r>
          </a:p>
          <a:p>
            <a:pPr marL="0" indent="0">
              <a:buNone/>
            </a:pPr>
            <a:r>
              <a:rPr lang="en-US" sz="3200" dirty="0">
                <a:latin typeface="Times New Roman" panose="02020603050405020304" pitchFamily="18" charset="0"/>
                <a:cs typeface="Times New Roman" panose="02020603050405020304" pitchFamily="18" charset="0"/>
              </a:rPr>
              <a:t>Barry White	James Brown	Howard Hughes</a:t>
            </a:r>
          </a:p>
          <a:p>
            <a:pPr marL="0" indent="0">
              <a:buNone/>
            </a:pPr>
            <a:r>
              <a:rPr lang="en-US" sz="3200" dirty="0">
                <a:latin typeface="Times New Roman" panose="02020603050405020304" pitchFamily="18" charset="0"/>
                <a:cs typeface="Times New Roman" panose="02020603050405020304" pitchFamily="18" charset="0"/>
              </a:rPr>
              <a:t>Anne </a:t>
            </a:r>
            <a:r>
              <a:rPr lang="en-US" sz="3200" dirty="0" err="1">
                <a:latin typeface="Times New Roman" panose="02020603050405020304" pitchFamily="18" charset="0"/>
                <a:cs typeface="Times New Roman" panose="02020603050405020304" pitchFamily="18" charset="0"/>
              </a:rPr>
              <a:t>Heche</a:t>
            </a:r>
            <a:r>
              <a:rPr lang="en-US" sz="3200" dirty="0">
                <a:latin typeface="Times New Roman" panose="02020603050405020304" pitchFamily="18" charset="0"/>
                <a:cs typeface="Times New Roman" panose="02020603050405020304" pitchFamily="18" charset="0"/>
              </a:rPr>
              <a:t> 	Nate Dogg 	Billie Holiday</a:t>
            </a:r>
          </a:p>
          <a:p>
            <a:pPr marL="0" indent="0">
              <a:buNone/>
            </a:pPr>
            <a:r>
              <a:rPr lang="en-US" sz="3200" dirty="0">
                <a:latin typeface="Times New Roman" panose="02020603050405020304" pitchFamily="18" charset="0"/>
                <a:cs typeface="Times New Roman" panose="02020603050405020304" pitchFamily="18" charset="0"/>
              </a:rPr>
              <a:t>Marvin Gaye	Coolio		Derrick Thomas</a:t>
            </a:r>
          </a:p>
          <a:p>
            <a:pPr marL="0" indent="0">
              <a:buNone/>
            </a:pPr>
            <a:r>
              <a:rPr lang="en-US" sz="3200" dirty="0">
                <a:latin typeface="Times New Roman" panose="02020603050405020304" pitchFamily="18" charset="0"/>
                <a:cs typeface="Times New Roman" panose="02020603050405020304" pitchFamily="18" charset="0"/>
              </a:rPr>
              <a:t>Tony Hsieh	Sam Cooke 	Chadwick Boseman	</a:t>
            </a:r>
          </a:p>
          <a:p>
            <a:pPr marL="0" indent="0">
              <a:buNone/>
            </a:pPr>
            <a:endParaRPr lang="en-US" sz="3200" dirty="0">
              <a:latin typeface="Times New Roman" panose="02020603050405020304" pitchFamily="18" charset="0"/>
              <a:cs typeface="Times New Roman" panose="02020603050405020304" pitchFamily="18" charset="0"/>
            </a:endParaRPr>
          </a:p>
          <a:p>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369202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592109"/>
            <a:ext cx="10178322" cy="1492132"/>
          </a:xfrm>
        </p:spPr>
        <p:txBody>
          <a:bodyPr/>
          <a:lstStyle/>
          <a:p>
            <a:pPr algn="ctr"/>
            <a:r>
              <a:rPr lang="en-US" cap="none" dirty="0">
                <a:latin typeface="Times New Roman" panose="02020603050405020304" pitchFamily="18" charset="0"/>
                <a:cs typeface="Times New Roman" panose="02020603050405020304" pitchFamily="18" charset="0"/>
              </a:rPr>
              <a:t>Prince</a:t>
            </a:r>
          </a:p>
        </p:txBody>
      </p:sp>
      <p:sp>
        <p:nvSpPr>
          <p:cNvPr id="3" name="Content Placeholder 2"/>
          <p:cNvSpPr>
            <a:spLocks noGrp="1"/>
          </p:cNvSpPr>
          <p:nvPr>
            <p:ph idx="1"/>
          </p:nvPr>
        </p:nvSpPr>
        <p:spPr>
          <a:xfrm>
            <a:off x="1251678" y="1895490"/>
            <a:ext cx="10178322" cy="3593591"/>
          </a:xfrm>
        </p:spPr>
        <p:txBody>
          <a:bodyPr>
            <a:noAutofit/>
          </a:bodyPr>
          <a:lstStyle/>
          <a:p>
            <a:pPr marL="514350" indent="-514350" algn="ctr">
              <a:buAutoNum type="arabicPeriod"/>
            </a:pPr>
            <a:r>
              <a:rPr lang="en-US" sz="3200" dirty="0">
                <a:latin typeface="Times New Roman" panose="02020603050405020304" pitchFamily="18" charset="0"/>
                <a:cs typeface="Times New Roman" panose="02020603050405020304" pitchFamily="18" charset="0"/>
              </a:rPr>
              <a:t>Have Estate Planning Documents.</a:t>
            </a:r>
          </a:p>
          <a:p>
            <a:pPr marL="457200" lvl="1" indent="0">
              <a:buNone/>
            </a:pPr>
            <a:r>
              <a:rPr lang="en-US" sz="3000" dirty="0">
                <a:latin typeface="Times New Roman" panose="02020603050405020304" pitchFamily="18" charset="0"/>
                <a:cs typeface="Times New Roman" panose="02020603050405020304" pitchFamily="18" charset="0"/>
              </a:rPr>
              <a:t>Prince should have had estate planning documents to dispose of his assets.  The default is intestacy and his heirs under the intestacy statutes were likely not his preferred beneficiaries.</a:t>
            </a:r>
          </a:p>
        </p:txBody>
      </p:sp>
    </p:spTree>
    <p:extLst>
      <p:ext uri="{BB962C8B-B14F-4D97-AF65-F5344CB8AC3E}">
        <p14:creationId xmlns:p14="http://schemas.microsoft.com/office/powerpoint/2010/main" val="1368198930"/>
      </p:ext>
    </p:extLst>
  </p:cSld>
  <p:clrMapOvr>
    <a:masterClrMapping/>
  </p:clrMapOvr>
</p:sld>
</file>

<file path=ppt/theme/theme1.xml><?xml version="1.0" encoding="utf-8"?>
<a:theme xmlns:a="http://schemas.openxmlformats.org/drawingml/2006/main" name="Badge">
  <a:themeElements>
    <a:clrScheme name="Badge">
      <a:dk1>
        <a:sysClr val="windowText" lastClr="000000"/>
      </a:dk1>
      <a:lt1>
        <a:sysClr val="window" lastClr="FFFFFF"/>
      </a:lt1>
      <a:dk2>
        <a:srgbClr val="0B082E"/>
      </a:dk2>
      <a:lt2>
        <a:srgbClr val="F3F3F2"/>
      </a:lt2>
      <a:accent1>
        <a:srgbClr val="62B4C6"/>
      </a:accent1>
      <a:accent2>
        <a:srgbClr val="1B376E"/>
      </a:accent2>
      <a:accent3>
        <a:srgbClr val="9EBE55"/>
      </a:accent3>
      <a:accent4>
        <a:srgbClr val="C65E5E"/>
      </a:accent4>
      <a:accent5>
        <a:srgbClr val="D3BA55"/>
      </a:accent5>
      <a:accent6>
        <a:srgbClr val="96648A"/>
      </a:accent6>
      <a:hlink>
        <a:srgbClr val="62B4C6"/>
      </a:hlink>
      <a:folHlink>
        <a:srgbClr val="96648A"/>
      </a:folHlink>
    </a:clrScheme>
    <a:fontScheme name="Badge">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d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adge" id="{71A07785-5930-41D4-9A83-E23602B48E98}" vid="{D71F8F05-6246-47AF-9E68-E57F6C93F79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TM10001106[[fn=Badge]]</Template>
  <TotalTime>6445</TotalTime>
  <Words>2625</Words>
  <Application>Microsoft Macintosh PowerPoint</Application>
  <PresentationFormat>Widescreen</PresentationFormat>
  <Paragraphs>256</Paragraphs>
  <Slides>50</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50</vt:i4>
      </vt:variant>
    </vt:vector>
  </HeadingPairs>
  <TitlesOfParts>
    <vt:vector size="57" baseType="lpstr">
      <vt:lpstr>Arial</vt:lpstr>
      <vt:lpstr>Calibri</vt:lpstr>
      <vt:lpstr>Century Schoolbook</vt:lpstr>
      <vt:lpstr>Gill Sans MT</vt:lpstr>
      <vt:lpstr>Impact</vt:lpstr>
      <vt:lpstr>Times New Roman</vt:lpstr>
      <vt:lpstr>Badge</vt:lpstr>
      <vt:lpstr>Top estate planning lessons from recently deceased celebrities</vt:lpstr>
      <vt:lpstr>Celebrities &amp; Estate Planning</vt:lpstr>
      <vt:lpstr>Celebrities We Won’t Discuss…</vt:lpstr>
      <vt:lpstr>Prince</vt:lpstr>
      <vt:lpstr>Prince</vt:lpstr>
      <vt:lpstr>Prince</vt:lpstr>
      <vt:lpstr>Prince</vt:lpstr>
      <vt:lpstr>Prince</vt:lpstr>
      <vt:lpstr>Prince</vt:lpstr>
      <vt:lpstr>Michael Jackson</vt:lpstr>
      <vt:lpstr>Michael Jackson</vt:lpstr>
      <vt:lpstr>Michael Jackson</vt:lpstr>
      <vt:lpstr>Michael Jackson</vt:lpstr>
      <vt:lpstr>Kobe Bryant</vt:lpstr>
      <vt:lpstr>Kobe Bryant</vt:lpstr>
      <vt:lpstr>Kobe Bryant</vt:lpstr>
      <vt:lpstr>Heath Ledger</vt:lpstr>
      <vt:lpstr>Heath Ledger</vt:lpstr>
      <vt:lpstr>Kobe Bryant and Heath Ledger</vt:lpstr>
      <vt:lpstr> Larry King</vt:lpstr>
      <vt:lpstr> Larry King</vt:lpstr>
      <vt:lpstr> Larry King</vt:lpstr>
      <vt:lpstr> Larry King</vt:lpstr>
      <vt:lpstr>Robin Williams</vt:lpstr>
      <vt:lpstr>Robin Williams</vt:lpstr>
      <vt:lpstr>Robin Williams</vt:lpstr>
      <vt:lpstr>Robin Williams</vt:lpstr>
      <vt:lpstr>Philip Seymour Hoffman</vt:lpstr>
      <vt:lpstr>Philip Seymour Hoffman</vt:lpstr>
      <vt:lpstr>Philip Seymour Hoffman</vt:lpstr>
      <vt:lpstr>James Gandolfini</vt:lpstr>
      <vt:lpstr>James Gandolfini</vt:lpstr>
      <vt:lpstr>James Gandolfini</vt:lpstr>
      <vt:lpstr>James Gandolfini</vt:lpstr>
      <vt:lpstr>Whitney Houston</vt:lpstr>
      <vt:lpstr>Whitney Houston</vt:lpstr>
      <vt:lpstr>Whitney Houston</vt:lpstr>
      <vt:lpstr>Casey Kasem</vt:lpstr>
      <vt:lpstr>Casey Kasem</vt:lpstr>
      <vt:lpstr>Casey Kasem</vt:lpstr>
      <vt:lpstr>Frank Zappa</vt:lpstr>
      <vt:lpstr>Frank Zappa</vt:lpstr>
      <vt:lpstr>Frank Zappa</vt:lpstr>
      <vt:lpstr>Anna Nicole Smith &amp;  J. Howard Marshall</vt:lpstr>
      <vt:lpstr>Anna Nicole Smith &amp;  J. Howard Marshall</vt:lpstr>
      <vt:lpstr>Anna Nicole Smith &amp;  J. Howard Marshall</vt:lpstr>
      <vt:lpstr>Anna Nicole Smith &amp;  J. Howard Marshall</vt:lpstr>
      <vt:lpstr>Justice Warren Burger</vt:lpstr>
      <vt:lpstr>Justice Warren Burger</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Future of Estate Planning</dc:title>
  <dc:creator>Beth Taylor</dc:creator>
  <cp:lastModifiedBy>Eido Walny</cp:lastModifiedBy>
  <cp:revision>116</cp:revision>
  <cp:lastPrinted>2017-05-01T14:27:50Z</cp:lastPrinted>
  <dcterms:created xsi:type="dcterms:W3CDTF">2017-04-21T14:55:00Z</dcterms:created>
  <dcterms:modified xsi:type="dcterms:W3CDTF">2023-07-31T14:08:26Z</dcterms:modified>
</cp:coreProperties>
</file>