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0" r:id="rId3"/>
    <p:sldId id="264" r:id="rId4"/>
    <p:sldId id="265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4" r:id="rId17"/>
    <p:sldId id="275" r:id="rId18"/>
    <p:sldId id="277" r:id="rId19"/>
    <p:sldId id="278" r:id="rId20"/>
    <p:sldId id="309" r:id="rId21"/>
    <p:sldId id="310" r:id="rId22"/>
    <p:sldId id="284" r:id="rId23"/>
    <p:sldId id="286" r:id="rId24"/>
    <p:sldId id="283" r:id="rId25"/>
    <p:sldId id="287" r:id="rId26"/>
    <p:sldId id="288" r:id="rId27"/>
    <p:sldId id="290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299" r:id="rId36"/>
    <p:sldId id="302" r:id="rId37"/>
    <p:sldId id="312" r:id="rId38"/>
    <p:sldId id="311" r:id="rId39"/>
    <p:sldId id="314" r:id="rId40"/>
    <p:sldId id="303" r:id="rId41"/>
    <p:sldId id="304" r:id="rId42"/>
    <p:sldId id="313" r:id="rId43"/>
    <p:sldId id="305" r:id="rId44"/>
    <p:sldId id="306" r:id="rId45"/>
    <p:sldId id="307" r:id="rId46"/>
    <p:sldId id="308" r:id="rId4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ere Are We" id="{640594FB-ACDC-4F44-B26F-96A471D5306A}">
          <p14:sldIdLst>
            <p14:sldId id="256"/>
            <p14:sldId id="260"/>
            <p14:sldId id="264"/>
            <p14:sldId id="265"/>
            <p14:sldId id="262"/>
            <p14:sldId id="263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6"/>
            <p14:sldId id="274"/>
            <p14:sldId id="275"/>
            <p14:sldId id="277"/>
            <p14:sldId id="278"/>
            <p14:sldId id="309"/>
            <p14:sldId id="310"/>
            <p14:sldId id="284"/>
            <p14:sldId id="286"/>
            <p14:sldId id="283"/>
            <p14:sldId id="287"/>
            <p14:sldId id="288"/>
            <p14:sldId id="290"/>
            <p14:sldId id="291"/>
            <p14:sldId id="292"/>
            <p14:sldId id="293"/>
            <p14:sldId id="294"/>
            <p14:sldId id="295"/>
            <p14:sldId id="297"/>
            <p14:sldId id="298"/>
            <p14:sldId id="299"/>
            <p14:sldId id="302"/>
            <p14:sldId id="312"/>
            <p14:sldId id="311"/>
            <p14:sldId id="314"/>
            <p14:sldId id="303"/>
            <p14:sldId id="304"/>
            <p14:sldId id="313"/>
            <p14:sldId id="305"/>
            <p14:sldId id="306"/>
            <p14:sldId id="307"/>
            <p14:sldId id="308"/>
          </p14:sldIdLst>
        </p14:section>
        <p14:section name="How Did We Get Here" id="{694695BE-385A-4B7F-9B51-DD0CB25D76D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9" autoAdjust="0"/>
  </p:normalViewPr>
  <p:slideViewPr>
    <p:cSldViewPr>
      <p:cViewPr varScale="1">
        <p:scale>
          <a:sx n="79" d="100"/>
          <a:sy n="79" d="100"/>
        </p:scale>
        <p:origin x="-8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8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984969-DB27-49A1-87FE-EBAB7406F25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4EA627-33D1-4D19-910B-33C9C872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6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A4D3A-CB20-4FFF-9A72-08D9116ABBE5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D09E-1EA2-46FE-9FFF-B2FF2AEC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09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3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2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51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04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39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D09E-1EA2-46FE-9FFF-B2FF2AECBDA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8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D719-BEF6-44C9-9B71-1CC4D5426BF1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8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59B9-333D-4515-A002-1C8466D5BAC8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0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3C94E-8A0A-4E9F-92AD-DC52DDA70A7E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8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CAB4-DDFF-40D2-9692-2ED088F0421C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68C0-F001-44AC-833B-0BB12BF31540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7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4061-49E8-4A3E-B69B-73425B1A3CE9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7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418F-B531-4AD3-B729-6B24F2C05B3D}" type="datetime1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A45-D0D7-4E55-AA98-91238A40445A}" type="datetime1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BD6B-FF94-4BB4-930A-D726BF799952}" type="datetime1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D9BF-60D1-4F44-9111-05ED4189F7D1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5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6920-E58D-401D-A019-D86EFCF4824B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B3A7-B01C-4E82-9480-FEE67F9D7BE6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2E83-CF97-447F-9F96-E4490C43C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Are We, How Did We get Here, and Where Are We Going?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Estate Planning Forum</a:t>
            </a:r>
          </a:p>
          <a:p>
            <a:endParaRPr lang="en-US" dirty="0" smtClean="0"/>
          </a:p>
          <a:p>
            <a:r>
              <a:rPr lang="en-US" dirty="0" smtClean="0"/>
              <a:t>Roger P </a:t>
            </a:r>
            <a:r>
              <a:rPr lang="en-US" dirty="0" err="1" smtClean="0"/>
              <a:t>Bey</a:t>
            </a:r>
            <a:endParaRPr lang="en-US" dirty="0" smtClean="0"/>
          </a:p>
          <a:p>
            <a:r>
              <a:rPr lang="en-US" dirty="0" smtClean="0"/>
              <a:t>January 8,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r>
              <a:rPr lang="en-US" baseline="0" dirty="0" smtClean="0"/>
              <a:t>Panic of 1837 stopped growth for 3 years</a:t>
            </a:r>
          </a:p>
          <a:p>
            <a:pPr lvl="1"/>
            <a:r>
              <a:rPr lang="en-US" baseline="0" dirty="0" smtClean="0"/>
              <a:t>Railroad projects &amp; homesteading grants opposed</a:t>
            </a:r>
          </a:p>
          <a:p>
            <a:pPr lvl="0"/>
            <a:r>
              <a:rPr lang="en-US" baseline="0" dirty="0" smtClean="0"/>
              <a:t>Civil War 1861-1865</a:t>
            </a:r>
          </a:p>
          <a:p>
            <a:pPr lvl="1"/>
            <a:r>
              <a:rPr lang="en-US" baseline="0" dirty="0" smtClean="0"/>
              <a:t>Railroad expansion </a:t>
            </a:r>
          </a:p>
          <a:p>
            <a:pPr lvl="2"/>
            <a:r>
              <a:rPr lang="en-US" baseline="0" dirty="0" smtClean="0"/>
              <a:t>30 yr. government bonds</a:t>
            </a:r>
          </a:p>
          <a:p>
            <a:pPr lvl="2"/>
            <a:r>
              <a:rPr lang="en-US" baseline="0" dirty="0" smtClean="0"/>
              <a:t>Land grants</a:t>
            </a:r>
          </a:p>
          <a:p>
            <a:pPr lvl="2"/>
            <a:r>
              <a:rPr lang="en-US" baseline="0" dirty="0" smtClean="0"/>
              <a:t>1850 – 9,000 miles of track</a:t>
            </a:r>
          </a:p>
          <a:p>
            <a:pPr lvl="2"/>
            <a:r>
              <a:rPr lang="en-US" baseline="0" dirty="0" smtClean="0"/>
              <a:t>1890 – 130,000</a:t>
            </a:r>
          </a:p>
          <a:p>
            <a:pPr lvl="1"/>
            <a:r>
              <a:rPr lang="en-US" baseline="0" dirty="0" smtClean="0"/>
              <a:t>1862 Morrill Land Grant Act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Costs - $3.1 billion</a:t>
            </a:r>
          </a:p>
          <a:p>
            <a:pPr lvl="1"/>
            <a:r>
              <a:rPr lang="en-US" dirty="0" smtClean="0"/>
              <a:t>New taxes (excise-value added) &amp; bonds</a:t>
            </a:r>
            <a:r>
              <a:rPr lang="en-US" baseline="0" dirty="0" smtClean="0"/>
              <a:t> </a:t>
            </a:r>
          </a:p>
          <a:p>
            <a:pPr lvl="1"/>
            <a:r>
              <a:rPr lang="en-US" dirty="0" smtClean="0"/>
              <a:t>First income tax, only on the wealthy</a:t>
            </a:r>
          </a:p>
          <a:p>
            <a:pPr lvl="2"/>
            <a:r>
              <a:rPr lang="en-US" dirty="0" smtClean="0"/>
              <a:t>3% - $600; 5% - $5,000; 10% -$10,000</a:t>
            </a:r>
          </a:p>
          <a:p>
            <a:pPr lvl="1"/>
            <a:r>
              <a:rPr lang="en-US" dirty="0" smtClean="0"/>
              <a:t>Repealed at end of the war</a:t>
            </a:r>
          </a:p>
          <a:p>
            <a:pPr lvl="1"/>
            <a:r>
              <a:rPr lang="en-US" dirty="0" smtClean="0"/>
              <a:t>Lincoln – “Radical Republicans demeaned harsher treatment of the South.  War Democrats desired more compromise.  Copperheads despised him, and irreconcilable secessionists</a:t>
            </a:r>
            <a:r>
              <a:rPr lang="en-US" baseline="0" dirty="0" smtClean="0"/>
              <a:t> plotted his death.”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1865-1900</a:t>
            </a:r>
            <a:r>
              <a:rPr lang="en-US" baseline="0" dirty="0" smtClean="0"/>
              <a:t> Gilded Age</a:t>
            </a:r>
          </a:p>
          <a:p>
            <a:pPr lvl="1"/>
            <a:r>
              <a:rPr lang="en-US" dirty="0" smtClean="0"/>
              <a:t>Greatest period of economic growth</a:t>
            </a:r>
          </a:p>
          <a:p>
            <a:pPr lvl="1"/>
            <a:r>
              <a:rPr lang="en-US" dirty="0" smtClean="0"/>
              <a:t>1873-1879 Long Depression</a:t>
            </a:r>
          </a:p>
          <a:p>
            <a:pPr lvl="2"/>
            <a:r>
              <a:rPr lang="en-US" dirty="0" smtClean="0"/>
              <a:t>NYSE closed for 10 days</a:t>
            </a:r>
          </a:p>
          <a:p>
            <a:pPr lvl="2"/>
            <a:r>
              <a:rPr lang="en-US" dirty="0" smtClean="0"/>
              <a:t>89 of 364 railroads bankrupt</a:t>
            </a:r>
          </a:p>
          <a:p>
            <a:pPr lvl="2"/>
            <a:r>
              <a:rPr lang="en-US" dirty="0" smtClean="0"/>
              <a:t>14% unemployment</a:t>
            </a:r>
          </a:p>
          <a:p>
            <a:pPr lvl="2"/>
            <a:r>
              <a:rPr lang="en-US" dirty="0" smtClean="0"/>
              <a:t>18,000 business failures</a:t>
            </a:r>
          </a:p>
          <a:p>
            <a:pPr lvl="1"/>
            <a:r>
              <a:rPr lang="en-US" dirty="0" smtClean="0"/>
              <a:t>1880’s 500% increase capital investment; capital formation doubled</a:t>
            </a:r>
          </a:p>
          <a:p>
            <a:pPr lvl="1"/>
            <a:r>
              <a:rPr lang="en-US" dirty="0" smtClean="0"/>
              <a:t>1890 passed Britain in manufacturing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1900-1945</a:t>
            </a:r>
          </a:p>
          <a:p>
            <a:pPr lvl="1"/>
            <a:r>
              <a:rPr lang="en-US" dirty="0" smtClean="0"/>
              <a:t>Mass production</a:t>
            </a:r>
          </a:p>
          <a:p>
            <a:pPr lvl="1"/>
            <a:r>
              <a:rPr lang="en-US" dirty="0" smtClean="0"/>
              <a:t>Wilson, Roosevelt, Taft</a:t>
            </a:r>
          </a:p>
          <a:p>
            <a:pPr lvl="1"/>
            <a:r>
              <a:rPr lang="en-US" dirty="0" smtClean="0"/>
              <a:t>1916 16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1917-18 World War I</a:t>
            </a:r>
          </a:p>
          <a:p>
            <a:pPr lvl="2"/>
            <a:r>
              <a:rPr lang="en-US" dirty="0" smtClean="0"/>
              <a:t>First real U.S. world leadership</a:t>
            </a:r>
          </a:p>
          <a:p>
            <a:pPr lvl="1"/>
            <a:r>
              <a:rPr lang="en-US" dirty="0" smtClean="0"/>
              <a:t>1919 19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</a:p>
          <a:p>
            <a:pPr lvl="1"/>
            <a:r>
              <a:rPr lang="en-US" dirty="0" smtClean="0"/>
              <a:t>1920’s ended wartime taxes, raised tariffs, reduced debt by one third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1929 stock market crash</a:t>
            </a:r>
            <a:endParaRPr lang="en-US" sz="2800" dirty="0" smtClean="0">
              <a:effectLst/>
            </a:endParaRPr>
          </a:p>
          <a:p>
            <a:pPr lvl="2"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 – 15</a:t>
            </a:r>
            <a:endParaRPr lang="en-US" dirty="0" smtClean="0">
              <a:effectLst/>
            </a:endParaRPr>
          </a:p>
          <a:p>
            <a:pPr lvl="2"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Gov. bonds 3.4%</a:t>
            </a:r>
            <a:endParaRPr lang="en-US" dirty="0" smtClean="0">
              <a:effectLst/>
            </a:endParaRPr>
          </a:p>
          <a:p>
            <a:pPr lvl="2" rtl="0" eaLnBrk="1" latinLnBrk="0" hangingPunct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Corp. bonds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5.1%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9% drop in October</a:t>
            </a:r>
          </a:p>
          <a:p>
            <a:pPr lvl="1"/>
            <a:r>
              <a:rPr lang="en-US" dirty="0" smtClean="0"/>
              <a:t>90% by </a:t>
            </a:r>
            <a:r>
              <a:rPr lang="en-US" dirty="0" smtClean="0"/>
              <a:t>1932</a:t>
            </a:r>
          </a:p>
          <a:p>
            <a:pPr lvl="1"/>
            <a:r>
              <a:rPr lang="en-US" dirty="0" smtClean="0"/>
              <a:t>Bank holiday</a:t>
            </a:r>
          </a:p>
          <a:p>
            <a:pPr lvl="1"/>
            <a:r>
              <a:rPr lang="en-US" dirty="0" smtClean="0"/>
              <a:t>Gold standard</a:t>
            </a:r>
            <a:endParaRPr lang="en-US" dirty="0" smtClean="0"/>
          </a:p>
          <a:p>
            <a:pPr lvl="1"/>
            <a:r>
              <a:rPr lang="en-US" dirty="0" smtClean="0"/>
              <a:t>Social Security </a:t>
            </a:r>
            <a:r>
              <a:rPr lang="en-US" dirty="0" smtClean="0"/>
              <a:t>1935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Depression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59046"/>
              </p:ext>
            </p:extLst>
          </p:nvPr>
        </p:nvGraphicFramePr>
        <p:xfrm>
          <a:off x="1066800" y="2362200"/>
          <a:ext cx="6400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GDP (1929 dollars)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Unemployment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World War II 1941-1945</a:t>
            </a:r>
          </a:p>
          <a:p>
            <a:pPr lvl="1"/>
            <a:r>
              <a:rPr lang="en-US" dirty="0" smtClean="0"/>
              <a:t>Price controls</a:t>
            </a:r>
          </a:p>
          <a:p>
            <a:pPr lvl="1"/>
            <a:r>
              <a:rPr lang="en-US" dirty="0" smtClean="0"/>
              <a:t>Rationing</a:t>
            </a:r>
          </a:p>
          <a:p>
            <a:pPr lvl="1"/>
            <a:r>
              <a:rPr lang="en-US" dirty="0" smtClean="0"/>
              <a:t>12</a:t>
            </a:r>
            <a:r>
              <a:rPr lang="en-US" baseline="0" dirty="0" smtClean="0"/>
              <a:t> million men drafted</a:t>
            </a:r>
          </a:p>
          <a:p>
            <a:pPr lvl="1"/>
            <a:r>
              <a:rPr lang="en-US" baseline="0" dirty="0" smtClean="0"/>
              <a:t>6 million women enter the work force</a:t>
            </a:r>
          </a:p>
          <a:p>
            <a:pPr lvl="1"/>
            <a:r>
              <a:rPr lang="en-US" dirty="0" smtClean="0"/>
              <a:t>Costs $4.1 </a:t>
            </a:r>
            <a:r>
              <a:rPr lang="en-US" dirty="0" smtClean="0"/>
              <a:t>trillion</a:t>
            </a:r>
          </a:p>
          <a:p>
            <a:pPr lvl="1"/>
            <a:r>
              <a:rPr lang="en-US" dirty="0" smtClean="0"/>
              <a:t>Marshall plan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1945-1973 Postwar Prosperity</a:t>
            </a:r>
          </a:p>
          <a:p>
            <a:pPr lvl="1"/>
            <a:r>
              <a:rPr lang="en-US" dirty="0" smtClean="0"/>
              <a:t>Pent-up demand</a:t>
            </a:r>
          </a:p>
          <a:p>
            <a:pPr lvl="1"/>
            <a:r>
              <a:rPr lang="en-US" dirty="0" smtClean="0"/>
              <a:t>$200 billion in war bonds matured</a:t>
            </a:r>
          </a:p>
          <a:p>
            <a:pPr lvl="1"/>
            <a:r>
              <a:rPr lang="en-US" dirty="0" smtClean="0"/>
              <a:t>GI Bill</a:t>
            </a:r>
          </a:p>
          <a:p>
            <a:pPr lvl="2"/>
            <a:r>
              <a:rPr lang="en-US" dirty="0" smtClean="0"/>
              <a:t>2.2 million college</a:t>
            </a:r>
          </a:p>
          <a:p>
            <a:pPr lvl="2"/>
            <a:r>
              <a:rPr lang="en-US" dirty="0" smtClean="0"/>
              <a:t>6.6 million other training</a:t>
            </a:r>
          </a:p>
          <a:p>
            <a:pPr lvl="1"/>
            <a:r>
              <a:rPr lang="en-US" dirty="0" smtClean="0"/>
              <a:t>Baby boom 1946-1964 66 million babies</a:t>
            </a:r>
          </a:p>
          <a:p>
            <a:pPr lvl="1"/>
            <a:r>
              <a:rPr lang="en-US" dirty="0" smtClean="0"/>
              <a:t>Income tax reduction from 94% 1944 to 70% 1965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1975</a:t>
            </a:r>
            <a:r>
              <a:rPr lang="en-US" baseline="0" dirty="0" smtClean="0"/>
              <a:t> – 2012</a:t>
            </a:r>
          </a:p>
          <a:p>
            <a:pPr lvl="1"/>
            <a:r>
              <a:rPr lang="en-US" baseline="0" dirty="0" smtClean="0"/>
              <a:t>Globalization</a:t>
            </a:r>
          </a:p>
          <a:p>
            <a:pPr lvl="1"/>
            <a:r>
              <a:rPr lang="en-US" baseline="0" dirty="0" smtClean="0"/>
              <a:t>1990’s 18%/yr. equity return</a:t>
            </a:r>
          </a:p>
          <a:p>
            <a:pPr lvl="1"/>
            <a:r>
              <a:rPr lang="en-US" baseline="0" dirty="0" smtClean="0"/>
              <a:t>IPO bubble crash – 50-75% drop</a:t>
            </a:r>
          </a:p>
          <a:p>
            <a:pPr lvl="1"/>
            <a:r>
              <a:rPr lang="en-US" dirty="0" smtClean="0"/>
              <a:t>Long Term Capital </a:t>
            </a:r>
          </a:p>
          <a:p>
            <a:pPr lvl="2"/>
            <a:r>
              <a:rPr lang="en-US" dirty="0" smtClean="0"/>
              <a:t>Equity $4.72 billion</a:t>
            </a:r>
          </a:p>
          <a:p>
            <a:pPr lvl="2"/>
            <a:r>
              <a:rPr lang="en-US" dirty="0" smtClean="0"/>
              <a:t>Debt $125 billion</a:t>
            </a:r>
          </a:p>
          <a:p>
            <a:pPr lvl="2"/>
            <a:r>
              <a:rPr lang="en-US" dirty="0" smtClean="0"/>
              <a:t>Off balance sheet $1.25 trillion</a:t>
            </a:r>
          </a:p>
          <a:p>
            <a:pPr lvl="2"/>
            <a:r>
              <a:rPr lang="en-US" dirty="0" smtClean="0"/>
              <a:t>1998 collapse 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2008</a:t>
            </a:r>
          </a:p>
          <a:p>
            <a:pPr lvl="2"/>
            <a:r>
              <a:rPr lang="en-US" dirty="0" smtClean="0"/>
              <a:t>Perfect storm – housing bubble &amp; financial markets</a:t>
            </a:r>
          </a:p>
          <a:p>
            <a:pPr lvl="2"/>
            <a:r>
              <a:rPr lang="en-US" dirty="0" smtClean="0"/>
              <a:t>Market dropped 40%</a:t>
            </a:r>
          </a:p>
          <a:p>
            <a:pPr lvl="2"/>
            <a:r>
              <a:rPr lang="en-US" dirty="0" smtClean="0"/>
              <a:t>AIG </a:t>
            </a:r>
          </a:p>
          <a:p>
            <a:pPr lvl="3"/>
            <a:r>
              <a:rPr lang="en-US" dirty="0" smtClean="0"/>
              <a:t>$170 billion bailout</a:t>
            </a:r>
          </a:p>
          <a:p>
            <a:pPr lvl="3"/>
            <a:r>
              <a:rPr lang="en-US" dirty="0" smtClean="0"/>
              <a:t>$165 million in bonuses</a:t>
            </a:r>
          </a:p>
          <a:p>
            <a:pPr lvl="2"/>
            <a:r>
              <a:rPr lang="en-US" dirty="0" smtClean="0"/>
              <a:t>TARP $700 billion</a:t>
            </a:r>
          </a:p>
          <a:p>
            <a:pPr lvl="2"/>
            <a:r>
              <a:rPr lang="en-US" dirty="0" smtClean="0"/>
              <a:t>General Motors &amp; Chrysler</a:t>
            </a:r>
          </a:p>
          <a:p>
            <a:pPr lvl="2"/>
            <a:r>
              <a:rPr lang="en-US" dirty="0" smtClean="0"/>
              <a:t>Stimulus</a:t>
            </a:r>
            <a:r>
              <a:rPr lang="en-US" baseline="0" dirty="0" smtClean="0"/>
              <a:t> $787 billion</a:t>
            </a:r>
          </a:p>
          <a:p>
            <a:pPr lvl="2"/>
            <a:r>
              <a:rPr lang="en-US" baseline="0" dirty="0" smtClean="0"/>
              <a:t>Unemployment 10.2%</a:t>
            </a:r>
            <a:r>
              <a:rPr lang="en-US" dirty="0" smtClean="0"/>
              <a:t> Oct. 2009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Fiscal Cliff</a:t>
            </a:r>
          </a:p>
          <a:p>
            <a:pPr lvl="1"/>
            <a:r>
              <a:rPr lang="en-US" sz="3200" dirty="0" smtClean="0"/>
              <a:t>Debt – $16.5 trillion</a:t>
            </a:r>
          </a:p>
          <a:p>
            <a:pPr lvl="1"/>
            <a:r>
              <a:rPr lang="en-US" sz="3200" dirty="0" smtClean="0"/>
              <a:t>Deficit -- $1.3 trillion</a:t>
            </a:r>
          </a:p>
          <a:p>
            <a:pPr lvl="0"/>
            <a:r>
              <a:rPr lang="en-US" sz="3600" dirty="0" smtClean="0"/>
              <a:t>Tax Reform</a:t>
            </a:r>
          </a:p>
          <a:p>
            <a:pPr lvl="1"/>
            <a:r>
              <a:rPr lang="en-US" sz="3200" dirty="0" smtClean="0"/>
              <a:t>Personal income</a:t>
            </a:r>
          </a:p>
          <a:p>
            <a:pPr lvl="1"/>
            <a:r>
              <a:rPr lang="en-US" sz="3200" dirty="0" smtClean="0"/>
              <a:t>Corporate income</a:t>
            </a:r>
          </a:p>
          <a:p>
            <a:pPr lvl="1"/>
            <a:r>
              <a:rPr lang="en-US" sz="3200" dirty="0" smtClean="0"/>
              <a:t>Estate</a:t>
            </a:r>
          </a:p>
          <a:p>
            <a:pPr lvl="1"/>
            <a:r>
              <a:rPr lang="en-US" sz="3200" dirty="0" smtClean="0"/>
              <a:t>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Historical Tax 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27908"/>
              </p:ext>
            </p:extLst>
          </p:nvPr>
        </p:nvGraphicFramePr>
        <p:xfrm>
          <a:off x="990600" y="1066800"/>
          <a:ext cx="7467600" cy="56248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6000"/>
                <a:gridCol w="1016000"/>
                <a:gridCol w="1778000"/>
                <a:gridCol w="838200"/>
                <a:gridCol w="1066800"/>
                <a:gridCol w="1752600"/>
              </a:tblGrid>
              <a:tr h="37084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Maximum Federal Tax Rates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2011 </a:t>
                      </a:r>
                      <a:r>
                        <a:rPr lang="en-US" sz="1800" u="none" strike="noStrike" dirty="0">
                          <a:effectLst/>
                        </a:rPr>
                        <a:t>Dollars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$11,332,304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91.0%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$2,301,329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$41,170,573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1952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92.0%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$3,386,862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67.0%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$35,059,316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1964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77.0%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$2,895,221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77.0%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$14,859,578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70.0%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$1,424,633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73.0%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$12,969,920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1982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50.0%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$199,035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58.0%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$2,671,186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1987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38.5%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$177,766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1924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46.0%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$6,560,808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1988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28.0%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$56,427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25.0%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$1,282,169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1991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31.0%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$135,336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63.0%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$16,378,075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1993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39.6%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$388,200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1936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79.0%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$80,712,095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39.1%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$376,732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88.0%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$2,753,124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38.6%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$382,967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81.0%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$76,319,600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2003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35.0%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$380,409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94.0%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$2,549,768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35.0%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$379,150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z="2800" kern="120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Federal Spending, Deficit,</a:t>
            </a: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Debt and GDP </a:t>
            </a:r>
            <a:b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</a:b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Billions of Dollars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13284"/>
              </p:ext>
            </p:extLst>
          </p:nvPr>
        </p:nvGraphicFramePr>
        <p:xfrm>
          <a:off x="2057400" y="1219201"/>
          <a:ext cx="5486400" cy="5338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00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Years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Spending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Deficit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Debt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GDP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Debt/GDP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b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1901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1916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50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60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19%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35%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88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29%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18%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104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16%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18%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22%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59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66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41%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73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39%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30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-2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  <a:tr h="232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1938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86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54" marR="8854" marT="8854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z="2800" kern="120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Federal Spending, Deficit,</a:t>
            </a: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Debt and GDP </a:t>
            </a:r>
            <a:b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</a:b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Billions of Dollars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/>
            </a:r>
            <a:b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</a:b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70144"/>
              </p:ext>
            </p:extLst>
          </p:nvPr>
        </p:nvGraphicFramePr>
        <p:xfrm>
          <a:off x="1828800" y="1371600"/>
          <a:ext cx="5867400" cy="500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33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Spending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Deficit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Debt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GDP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Debt/GDP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-3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z="2800" kern="120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Federal Spending, Deficit,</a:t>
            </a: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Debt and GDP </a:t>
            </a:r>
            <a:b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</a:b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Billions of Dollars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63536"/>
              </p:ext>
            </p:extLst>
          </p:nvPr>
        </p:nvGraphicFramePr>
        <p:xfrm>
          <a:off x="1676400" y="1371600"/>
          <a:ext cx="5867400" cy="508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Spending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Deficit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GDP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Debt/GDP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-128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1,142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3,535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1,572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3,931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1,823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4,218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4,460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4,736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1,065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2,602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5,100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1,144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2,857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5,482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1,253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3,233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5,801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3,665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5,992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1,601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5,413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8,332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1,653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5,526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8,794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1999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1,702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5,656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9,354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8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1,789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5,674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9,952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kern="120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Federal Spending, Deficit,</a:t>
            </a: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Debt and GDP </a:t>
            </a:r>
            <a:b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</a:br>
            <a:r>
              <a:rPr lang="en-US" sz="2800" kern="1200" baseline="0" dirty="0" smtClean="0">
                <a:solidFill>
                  <a:srgbClr val="000000"/>
                </a:solidFill>
                <a:effectLst/>
                <a:latin typeface="Calibri"/>
                <a:ea typeface="+mj-ea"/>
                <a:cs typeface="+mj-cs"/>
              </a:rPr>
              <a:t> Billions of Dollars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77384"/>
              </p:ext>
            </p:extLst>
          </p:nvPr>
        </p:nvGraphicFramePr>
        <p:xfrm>
          <a:off x="1524000" y="1295400"/>
          <a:ext cx="6324600" cy="50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33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Spending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Deficit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GDP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Debt/GDP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1,863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5,807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10,286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6,228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10,642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2,160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-378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6,783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11,142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2,293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-413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7,379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11,853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2,472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-318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7,933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12,623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2,655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-248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8,507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13,377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2,730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9,008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14,029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2,931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-459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10,025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14,369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3,517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-1,413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11,876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13,939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3,456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-1,293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13,529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14,508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3,603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-1,300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14,764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14,959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3,795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-1,327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16,351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15,602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Cost of War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2011 Dollars</a:t>
            </a:r>
            <a:endParaRPr lang="en-US" sz="3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02856"/>
              </p:ext>
            </p:extLst>
          </p:nvPr>
        </p:nvGraphicFramePr>
        <p:xfrm>
          <a:off x="1524000" y="1397000"/>
          <a:ext cx="6324600" cy="5003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998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Wars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 Billions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Wars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 Billions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Revolution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$2.41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World War 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$4,104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1812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$1.55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Korea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$341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Mexican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$2.38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Vietnam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$738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Civil: Union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$59.63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Persian Gulf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Civil: Confederacy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$20.11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Iraq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$784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Spanish American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$9.03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 smtClean="0">
                          <a:effectLst/>
                        </a:rPr>
                        <a:t>Afghanistan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$321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World War 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$6,819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Casualities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Deaths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        1,326,612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Wounded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1,531,036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274638"/>
            <a:ext cx="8077200" cy="792162"/>
          </a:xfrm>
        </p:spPr>
        <p:txBody>
          <a:bodyPr>
            <a:normAutofit fontScale="90000"/>
          </a:bodyPr>
          <a:lstStyle/>
          <a:p>
            <a:r>
              <a:rPr lang="en-US" sz="3600" b="0" i="0" u="none" strike="noStrike" dirty="0" smtClean="0">
                <a:solidFill>
                  <a:srgbClr val="000000"/>
                </a:solidFill>
                <a:effectLst/>
                <a:latin typeface="Calibri"/>
              </a:rPr>
              <a:t>Federal Budget Major Sectors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0" i="0" u="none" strike="noStrike" dirty="0" smtClean="0">
                <a:solidFill>
                  <a:srgbClr val="000000"/>
                </a:solidFill>
                <a:effectLst/>
                <a:latin typeface="Calibri"/>
              </a:rPr>
              <a:t>Billions of Dollars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46567"/>
              </p:ext>
            </p:extLst>
          </p:nvPr>
        </p:nvGraphicFramePr>
        <p:xfrm>
          <a:off x="1676400" y="712041"/>
          <a:ext cx="6781801" cy="591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226"/>
                <a:gridCol w="729226"/>
                <a:gridCol w="875071"/>
                <a:gridCol w="714478"/>
                <a:gridCol w="1035665"/>
                <a:gridCol w="884397"/>
                <a:gridCol w="867440"/>
                <a:gridCol w="946298"/>
              </a:tblGrid>
              <a:tr h="6061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Pension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Health Care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Defense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Welfare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Interest on Debt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 1,789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352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 1,863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 2,011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 2,160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 2,293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2,472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2,655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2,730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2,931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358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3,517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794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5043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3,456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6061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   3,603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  <a:tr h="6061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3,795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69" marR="9469" marT="9469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 Going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2013 Financial Market Outlook</a:t>
            </a:r>
          </a:p>
          <a:p>
            <a:pPr lvl="1"/>
            <a:r>
              <a:rPr lang="en-US" dirty="0" smtClean="0"/>
              <a:t>Equities Up</a:t>
            </a:r>
          </a:p>
          <a:p>
            <a:pPr lvl="1"/>
            <a:r>
              <a:rPr lang="en-US" dirty="0" smtClean="0"/>
              <a:t>Individuals $600B</a:t>
            </a:r>
            <a:r>
              <a:rPr lang="en-US" baseline="0" dirty="0" smtClean="0"/>
              <a:t> in withdrawals</a:t>
            </a:r>
          </a:p>
          <a:p>
            <a:pPr lvl="1"/>
            <a:r>
              <a:rPr lang="en-US" baseline="0" dirty="0" smtClean="0"/>
              <a:t>Corporate cash $2T</a:t>
            </a:r>
          </a:p>
          <a:p>
            <a:pPr lvl="1"/>
            <a:r>
              <a:rPr lang="en-US" baseline="0" dirty="0" smtClean="0"/>
              <a:t>High bond prices to go down</a:t>
            </a:r>
          </a:p>
          <a:p>
            <a:pPr lvl="1"/>
            <a:r>
              <a:rPr lang="en-US" dirty="0" smtClean="0"/>
              <a:t>Housing market recovery continues</a:t>
            </a:r>
          </a:p>
          <a:p>
            <a:pPr lvl="1"/>
            <a:r>
              <a:rPr lang="en-US" dirty="0" smtClean="0"/>
              <a:t>Mortgage will increase a little</a:t>
            </a:r>
          </a:p>
          <a:p>
            <a:pPr lvl="1"/>
            <a:r>
              <a:rPr lang="en-US" dirty="0" smtClean="0"/>
              <a:t>Bank lending will ease</a:t>
            </a:r>
          </a:p>
          <a:p>
            <a:pPr lvl="1"/>
            <a:r>
              <a:rPr lang="en-US" dirty="0" smtClean="0"/>
              <a:t>Frozen by fear of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 Going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2013 Labor markets</a:t>
            </a:r>
          </a:p>
          <a:p>
            <a:pPr lvl="1"/>
            <a:r>
              <a:rPr lang="en-US" dirty="0" smtClean="0"/>
              <a:t>Small declines in unemployment</a:t>
            </a:r>
          </a:p>
          <a:p>
            <a:pPr lvl="1"/>
            <a:r>
              <a:rPr lang="en-US" dirty="0" smtClean="0"/>
              <a:t>Structural</a:t>
            </a:r>
            <a:r>
              <a:rPr lang="en-US" baseline="0" dirty="0" smtClean="0"/>
              <a:t> realignment required</a:t>
            </a:r>
          </a:p>
          <a:p>
            <a:pPr lvl="1"/>
            <a:r>
              <a:rPr lang="en-US" baseline="0" dirty="0" smtClean="0"/>
              <a:t>Demand for skilled labor – machinists, welders, etc.</a:t>
            </a:r>
          </a:p>
          <a:p>
            <a:pPr lvl="1"/>
            <a:r>
              <a:rPr lang="en-US" baseline="0" dirty="0" err="1" smtClean="0"/>
              <a:t>Reshoring</a:t>
            </a:r>
            <a:r>
              <a:rPr lang="en-US" baseline="0" dirty="0" smtClean="0"/>
              <a:t> but a new generation of manufacturing</a:t>
            </a:r>
          </a:p>
          <a:p>
            <a:pPr lvl="2"/>
            <a:r>
              <a:rPr lang="en-US" baseline="0" dirty="0" smtClean="0"/>
              <a:t>Maybe Mexico and Brazil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baseline="0" dirty="0" smtClean="0"/>
              <a:t>2013 Energy</a:t>
            </a:r>
          </a:p>
          <a:p>
            <a:pPr lvl="2"/>
            <a:r>
              <a:rPr lang="en-US" baseline="0" dirty="0" smtClean="0"/>
              <a:t>Natural gas – high production</a:t>
            </a:r>
          </a:p>
          <a:p>
            <a:pPr lvl="3"/>
            <a:r>
              <a:rPr lang="en-US" dirty="0" smtClean="0"/>
              <a:t>U.S. $3.25MCF</a:t>
            </a:r>
          </a:p>
          <a:p>
            <a:pPr lvl="3"/>
            <a:r>
              <a:rPr lang="en-US" baseline="0" dirty="0" smtClean="0"/>
              <a:t>World $12.00MCF</a:t>
            </a:r>
          </a:p>
          <a:p>
            <a:pPr lvl="2"/>
            <a:r>
              <a:rPr lang="en-US" dirty="0" smtClean="0"/>
              <a:t>Crude oil </a:t>
            </a:r>
          </a:p>
          <a:p>
            <a:pPr lvl="3"/>
            <a:r>
              <a:rPr lang="en-US" baseline="0" dirty="0" smtClean="0"/>
              <a:t>U.S. $90.00/barrel expect to decline</a:t>
            </a:r>
          </a:p>
          <a:p>
            <a:pPr lvl="4"/>
            <a:r>
              <a:rPr lang="en-US" dirty="0" smtClean="0"/>
              <a:t>High production</a:t>
            </a:r>
          </a:p>
          <a:p>
            <a:pPr lvl="4"/>
            <a:r>
              <a:rPr lang="en-US" baseline="0" dirty="0" smtClean="0"/>
              <a:t>Increase </a:t>
            </a:r>
            <a:r>
              <a:rPr lang="en-US" baseline="0" dirty="0" smtClean="0"/>
              <a:t>in pipelines</a:t>
            </a:r>
            <a:endParaRPr lang="en-US" baseline="0" dirty="0" smtClean="0"/>
          </a:p>
          <a:p>
            <a:pPr lvl="2"/>
            <a:r>
              <a:rPr lang="en-US" dirty="0" smtClean="0"/>
              <a:t>Coal </a:t>
            </a:r>
          </a:p>
          <a:p>
            <a:pPr lvl="3"/>
            <a:r>
              <a:rPr lang="en-US" baseline="0" dirty="0" smtClean="0"/>
              <a:t>Cost advantage declining</a:t>
            </a:r>
          </a:p>
          <a:p>
            <a:pPr lvl="3"/>
            <a:r>
              <a:rPr lang="en-US" dirty="0" smtClean="0"/>
              <a:t>Clean air/global </a:t>
            </a:r>
            <a:r>
              <a:rPr lang="en-US" dirty="0" smtClean="0"/>
              <a:t>warming</a:t>
            </a:r>
          </a:p>
          <a:p>
            <a:pPr lvl="2"/>
            <a:r>
              <a:rPr lang="en-US" baseline="0" dirty="0" smtClean="0"/>
              <a:t>Other</a:t>
            </a:r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 Going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Market Conditions</a:t>
            </a:r>
          </a:p>
          <a:p>
            <a:pPr lvl="1"/>
            <a:r>
              <a:rPr lang="en-US" dirty="0" smtClean="0"/>
              <a:t>2012 equity markets -- 16% return</a:t>
            </a:r>
          </a:p>
          <a:p>
            <a:pPr lvl="1"/>
            <a:r>
              <a:rPr lang="en-US" dirty="0" smtClean="0"/>
              <a:t>10 yr. bond yields --  1.91%</a:t>
            </a:r>
          </a:p>
          <a:p>
            <a:pPr lvl="1"/>
            <a:r>
              <a:rPr lang="en-US" dirty="0" smtClean="0"/>
              <a:t>30 yr. mortgages –- 3.25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Junk bonds – 6%</a:t>
            </a:r>
            <a:endParaRPr lang="en-US" dirty="0" smtClean="0"/>
          </a:p>
          <a:p>
            <a:r>
              <a:rPr lang="en-US" dirty="0" smtClean="0"/>
              <a:t>Home Foreclosures</a:t>
            </a:r>
          </a:p>
          <a:p>
            <a:pPr lvl="1"/>
            <a:r>
              <a:rPr lang="en-US" dirty="0" smtClean="0"/>
              <a:t>30% (16M) mortgages underwater</a:t>
            </a:r>
          </a:p>
          <a:p>
            <a:pPr lvl="1"/>
            <a:r>
              <a:rPr lang="en-US" dirty="0" smtClean="0"/>
              <a:t>2M in</a:t>
            </a:r>
            <a:r>
              <a:rPr lang="en-US" baseline="0" dirty="0" smtClean="0"/>
              <a:t> foreclosure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dirty="0" smtClean="0"/>
              <a:t>Where Are We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World</a:t>
            </a:r>
            <a:r>
              <a:rPr lang="en-US" baseline="0" dirty="0" smtClean="0"/>
              <a:t> markets</a:t>
            </a:r>
          </a:p>
          <a:p>
            <a:pPr lvl="1"/>
            <a:r>
              <a:rPr lang="en-US" baseline="0" dirty="0" smtClean="0"/>
              <a:t>Largest GDP 2011 </a:t>
            </a:r>
            <a:r>
              <a:rPr lang="en-US" baseline="0" dirty="0" smtClean="0"/>
              <a:t>Trillions/2013</a:t>
            </a:r>
            <a:r>
              <a:rPr lang="en-US" dirty="0" smtClean="0"/>
              <a:t>  Growth</a:t>
            </a:r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</a:t>
            </a:r>
            <a:r>
              <a:rPr lang="en-US" baseline="0" dirty="0" smtClean="0"/>
              <a:t> We Going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8431"/>
              </p:ext>
            </p:extLst>
          </p:nvPr>
        </p:nvGraphicFramePr>
        <p:xfrm>
          <a:off x="838200" y="2655637"/>
          <a:ext cx="7239000" cy="382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GDP/Growth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GDP/Growth</a:t>
                      </a:r>
                      <a:endParaRPr lang="en-US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$15.7/2.1%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$2.4/1.1%</a:t>
                      </a:r>
                      <a:endParaRPr lang="en-US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smtClean="0"/>
                        <a:t>$8.3/8.2%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$2.4/4.0%</a:t>
                      </a:r>
                      <a:endParaRPr lang="en-US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smtClean="0"/>
                        <a:t>$6.0/1.2%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$2.0/-0.7%</a:t>
                      </a:r>
                      <a:endParaRPr lang="en-US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</a:t>
                      </a:r>
                      <a:r>
                        <a:rPr lang="en-US" dirty="0" smtClean="0"/>
                        <a:t>$3.4/0.9%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$2.0/3.8%</a:t>
                      </a:r>
                      <a:endParaRPr lang="en-US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</a:t>
                      </a:r>
                      <a:r>
                        <a:rPr lang="en-US" dirty="0" smtClean="0"/>
                        <a:t>$2.6/0.4%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$1.9/6.0%</a:t>
                      </a:r>
                      <a:endParaRPr lang="en-US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Global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$70/3.3%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baseline="0" dirty="0" smtClean="0"/>
              <a:t>Who to watch</a:t>
            </a:r>
          </a:p>
          <a:p>
            <a:pPr lvl="1"/>
            <a:r>
              <a:rPr lang="en-US" baseline="0" dirty="0" smtClean="0"/>
              <a:t>Mexico </a:t>
            </a:r>
          </a:p>
          <a:p>
            <a:pPr lvl="1"/>
            <a:r>
              <a:rPr lang="en-US" baseline="0" dirty="0" smtClean="0"/>
              <a:t>1960 GDP $13B</a:t>
            </a:r>
          </a:p>
          <a:p>
            <a:pPr lvl="1"/>
            <a:r>
              <a:rPr lang="en-US" baseline="0" dirty="0" smtClean="0"/>
              <a:t>1990 GDP $262B</a:t>
            </a:r>
          </a:p>
          <a:p>
            <a:pPr lvl="1"/>
            <a:r>
              <a:rPr lang="en-US" baseline="0" dirty="0" smtClean="0"/>
              <a:t>2011 GDP $</a:t>
            </a:r>
            <a:r>
              <a:rPr lang="en-US" baseline="0" dirty="0" smtClean="0"/>
              <a:t>1.16T</a:t>
            </a:r>
            <a:endParaRPr lang="en-US" baseline="0" dirty="0" smtClean="0"/>
          </a:p>
          <a:p>
            <a:pPr lvl="1"/>
            <a:r>
              <a:rPr lang="en-US" baseline="0" dirty="0" smtClean="0"/>
              <a:t>Exports – 4</a:t>
            </a:r>
            <a:r>
              <a:rPr lang="en-US" baseline="30000" dirty="0" smtClean="0"/>
              <a:t>th</a:t>
            </a:r>
            <a:r>
              <a:rPr lang="en-US" baseline="0" dirty="0" smtClean="0"/>
              <a:t> in autos; 1</a:t>
            </a:r>
            <a:r>
              <a:rPr lang="en-US" baseline="30000" dirty="0" smtClean="0"/>
              <a:t>st</a:t>
            </a:r>
            <a:r>
              <a:rPr lang="en-US" baseline="0" dirty="0" smtClean="0"/>
              <a:t> in big screen </a:t>
            </a:r>
            <a:r>
              <a:rPr lang="en-US" baseline="0" dirty="0" smtClean="0"/>
              <a:t>TVs</a:t>
            </a:r>
          </a:p>
          <a:p>
            <a:pPr lvl="1"/>
            <a:r>
              <a:rPr lang="en-US" baseline="0" dirty="0" smtClean="0"/>
              <a:t>NAFTA</a:t>
            </a:r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 Going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aseline="0" dirty="0" smtClean="0"/>
              <a:t>Age</a:t>
            </a:r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0"/>
            <a:r>
              <a:rPr lang="en-US" baseline="0" dirty="0" smtClean="0"/>
              <a:t>Middle East – good luck</a:t>
            </a:r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Are We Going </a:t>
            </a:r>
            <a:r>
              <a:rPr lang="en-US" dirty="0" err="1" smtClean="0"/>
              <a:t>con’t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90334"/>
              </p:ext>
            </p:extLst>
          </p:nvPr>
        </p:nvGraphicFramePr>
        <p:xfrm>
          <a:off x="1143000" y="1981200"/>
          <a:ext cx="7391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aseline="0" dirty="0" smtClean="0"/>
              <a:t>What can/should we do?</a:t>
            </a:r>
          </a:p>
          <a:p>
            <a:pPr lvl="1"/>
            <a:r>
              <a:rPr lang="en-US" baseline="0" dirty="0" smtClean="0"/>
              <a:t>Dysfunctional government </a:t>
            </a:r>
          </a:p>
          <a:p>
            <a:pPr lvl="2"/>
            <a:r>
              <a:rPr lang="en-US" baseline="0" dirty="0" smtClean="0"/>
              <a:t>Avoid electing the extremes – cancerous</a:t>
            </a:r>
          </a:p>
          <a:p>
            <a:pPr lvl="2"/>
            <a:r>
              <a:rPr lang="en-US" baseline="0" dirty="0" smtClean="0"/>
              <a:t>Term </a:t>
            </a:r>
            <a:r>
              <a:rPr lang="en-US" baseline="0" dirty="0" smtClean="0"/>
              <a:t>limits</a:t>
            </a:r>
          </a:p>
          <a:p>
            <a:pPr lvl="2"/>
            <a:r>
              <a:rPr lang="en-US" baseline="0" dirty="0" smtClean="0"/>
              <a:t>Electoral college</a:t>
            </a:r>
            <a:endParaRPr lang="en-US" baseline="0" dirty="0" smtClean="0"/>
          </a:p>
          <a:p>
            <a:pPr lvl="2"/>
            <a:r>
              <a:rPr lang="en-US" baseline="0" dirty="0" smtClean="0"/>
              <a:t>Voting privilege or requirements</a:t>
            </a:r>
          </a:p>
          <a:p>
            <a:pPr lvl="2"/>
            <a:r>
              <a:rPr lang="en-US" baseline="0" dirty="0" smtClean="0"/>
              <a:t>Ranked voting</a:t>
            </a:r>
          </a:p>
          <a:p>
            <a:pPr lvl="2"/>
            <a:r>
              <a:rPr lang="en-US" baseline="0" dirty="0" smtClean="0"/>
              <a:t>Balance budget amendment</a:t>
            </a:r>
          </a:p>
          <a:p>
            <a:pPr lvl="2"/>
            <a:r>
              <a:rPr lang="en-US" baseline="0" dirty="0" smtClean="0"/>
              <a:t>Public </a:t>
            </a:r>
            <a:r>
              <a:rPr lang="en-US" baseline="0" dirty="0" smtClean="0"/>
              <a:t>financing of elections</a:t>
            </a:r>
            <a:endParaRPr lang="en-US" baseline="0" dirty="0" smtClean="0"/>
          </a:p>
          <a:p>
            <a:pPr lvl="2"/>
            <a:r>
              <a:rPr lang="en-US" baseline="0" dirty="0" smtClean="0"/>
              <a:t>Citizens United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Can/Should We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baseline="0" dirty="0" smtClean="0"/>
              <a:t>Tax/Spending Reform</a:t>
            </a:r>
          </a:p>
          <a:p>
            <a:pPr lvl="1"/>
            <a:r>
              <a:rPr lang="en-US" dirty="0" smtClean="0"/>
              <a:t>Government spends $31,000 per household</a:t>
            </a:r>
          </a:p>
          <a:p>
            <a:pPr lvl="1"/>
            <a:r>
              <a:rPr lang="en-US" baseline="0" dirty="0" smtClean="0"/>
              <a:t>Government collects $19,000 per household</a:t>
            </a:r>
          </a:p>
          <a:p>
            <a:pPr lvl="1"/>
            <a:r>
              <a:rPr lang="en-US" dirty="0" smtClean="0"/>
              <a:t>Tax breaks or expenditures $10,000 per household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Can/Should We Do?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1430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400" baseline="0" dirty="0" smtClean="0"/>
              <a:t>$1 expenditure for $1 of revenue</a:t>
            </a:r>
          </a:p>
          <a:p>
            <a:pPr lvl="1"/>
            <a:r>
              <a:rPr lang="en-US" sz="3000" baseline="0" dirty="0" smtClean="0"/>
              <a:t>Revenue 2012-2016</a:t>
            </a:r>
          </a:p>
          <a:p>
            <a:pPr lvl="2"/>
            <a:r>
              <a:rPr lang="en-US" sz="2600" baseline="0" dirty="0" smtClean="0"/>
              <a:t>Health insurance $200B/yr.</a:t>
            </a:r>
          </a:p>
          <a:p>
            <a:pPr lvl="2"/>
            <a:r>
              <a:rPr lang="en-US" sz="2600" baseline="0" dirty="0" smtClean="0"/>
              <a:t>Mortgage interest $120B/yr.</a:t>
            </a:r>
          </a:p>
          <a:p>
            <a:pPr lvl="2"/>
            <a:r>
              <a:rPr lang="en-US" sz="2600" baseline="0" dirty="0" smtClean="0"/>
              <a:t>Step-up capital gains $70B/yr.</a:t>
            </a:r>
          </a:p>
          <a:p>
            <a:pPr lvl="2"/>
            <a:r>
              <a:rPr lang="en-US" sz="2600" baseline="0" dirty="0" smtClean="0"/>
              <a:t>401K $70B/yr.</a:t>
            </a:r>
          </a:p>
          <a:p>
            <a:pPr lvl="2"/>
            <a:r>
              <a:rPr lang="en-US" sz="2600" baseline="0" dirty="0" smtClean="0"/>
              <a:t>State &amp; local taxes $60B</a:t>
            </a:r>
          </a:p>
          <a:p>
            <a:pPr lvl="2"/>
            <a:r>
              <a:rPr lang="en-US" sz="2600" baseline="0" dirty="0" smtClean="0"/>
              <a:t>Employee pensions $50B</a:t>
            </a:r>
          </a:p>
          <a:p>
            <a:pPr lvl="2"/>
            <a:r>
              <a:rPr lang="en-US" sz="2600" baseline="0" dirty="0" smtClean="0"/>
              <a:t>Charity $50B</a:t>
            </a:r>
          </a:p>
          <a:p>
            <a:pPr lvl="2"/>
            <a:r>
              <a:rPr lang="en-US" sz="2600" baseline="0" dirty="0" smtClean="0"/>
              <a:t>Capital gains on houses $</a:t>
            </a:r>
            <a:r>
              <a:rPr lang="en-US" sz="2600" baseline="0" dirty="0" smtClean="0"/>
              <a:t>44B</a:t>
            </a:r>
          </a:p>
          <a:p>
            <a:pPr lvl="2"/>
            <a:r>
              <a:rPr lang="en-US" sz="2600" baseline="0" dirty="0" smtClean="0"/>
              <a:t>Increase Social Security cap to $150K = $75 -</a:t>
            </a:r>
            <a:r>
              <a:rPr lang="en-US" sz="2600" dirty="0" smtClean="0"/>
              <a:t> $100B</a:t>
            </a:r>
            <a:endParaRPr lang="en-US" sz="2600" baseline="0" dirty="0" smtClean="0"/>
          </a:p>
          <a:p>
            <a:pPr lvl="2"/>
            <a:r>
              <a:rPr lang="en-US" sz="2600" dirty="0" smtClean="0"/>
              <a:t>Wealth tax</a:t>
            </a:r>
            <a:r>
              <a:rPr lang="en-US" sz="2600" baseline="0" dirty="0" smtClean="0"/>
              <a:t> -- $70T @1%</a:t>
            </a:r>
            <a:r>
              <a:rPr lang="en-US" sz="2600" dirty="0" smtClean="0"/>
              <a:t> = $700B</a:t>
            </a:r>
          </a:p>
          <a:p>
            <a:pPr lvl="2"/>
            <a:r>
              <a:rPr lang="en-US" sz="2600" baseline="0" dirty="0" smtClean="0"/>
              <a:t>Value added tax – national sales tax 1% of GDP = $150B</a:t>
            </a:r>
            <a:endParaRPr lang="en-US" sz="2600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Can/Should We Do?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Can/Should We Do?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8839200" cy="4876800"/>
          </a:xfrm>
        </p:spPr>
        <p:txBody>
          <a:bodyPr>
            <a:normAutofit fontScale="92500"/>
          </a:bodyPr>
          <a:lstStyle/>
          <a:p>
            <a:r>
              <a:rPr lang="en-US" sz="3800" dirty="0" smtClean="0"/>
              <a:t>What can we cut?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sz="3000" dirty="0" smtClean="0"/>
              <a:t>Suggestions</a:t>
            </a:r>
            <a:endParaRPr lang="en-US" dirty="0" smtClean="0"/>
          </a:p>
          <a:p>
            <a:pPr lvl="2"/>
            <a:r>
              <a:rPr lang="en-US" sz="2600" dirty="0" smtClean="0"/>
              <a:t>Homeland Security 2013 budget $59B; $3.4B for 40 buildings 14,000 employees; 200,000 employees in total</a:t>
            </a:r>
          </a:p>
          <a:p>
            <a:pPr lvl="2"/>
            <a:r>
              <a:rPr lang="en-US" sz="2600" dirty="0" smtClean="0"/>
              <a:t>War on drugs </a:t>
            </a:r>
            <a:r>
              <a:rPr lang="en-US" sz="2600" dirty="0" smtClean="0"/>
              <a:t>$</a:t>
            </a:r>
            <a:r>
              <a:rPr lang="en-US" sz="2600" dirty="0" smtClean="0"/>
              <a:t>40</a:t>
            </a:r>
            <a:r>
              <a:rPr lang="en-US" sz="2600" dirty="0" smtClean="0"/>
              <a:t>B/yr</a:t>
            </a:r>
            <a:r>
              <a:rPr lang="en-US" sz="2600" dirty="0" smtClean="0"/>
              <a:t>. for 30 years</a:t>
            </a:r>
          </a:p>
          <a:p>
            <a:pPr lvl="3"/>
            <a:r>
              <a:rPr lang="en-US" sz="2200" dirty="0" smtClean="0"/>
              <a:t>Cocaine 74% cheaper</a:t>
            </a:r>
          </a:p>
          <a:p>
            <a:pPr lvl="3"/>
            <a:r>
              <a:rPr lang="en-US" sz="2200" dirty="0" smtClean="0"/>
              <a:t>1.6 million inmates</a:t>
            </a:r>
          </a:p>
          <a:p>
            <a:pPr lvl="3"/>
            <a:r>
              <a:rPr lang="en-US" sz="2200" dirty="0" smtClean="0"/>
              <a:t>$63B </a:t>
            </a:r>
            <a:r>
              <a:rPr lang="en-US" sz="2200" dirty="0" smtClean="0"/>
              <a:t>costs</a:t>
            </a: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29683"/>
              </p:ext>
            </p:extLst>
          </p:nvPr>
        </p:nvGraphicFramePr>
        <p:xfrm>
          <a:off x="685799" y="2057400"/>
          <a:ext cx="7772401" cy="99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236"/>
                <a:gridCol w="852256"/>
                <a:gridCol w="994299"/>
                <a:gridCol w="852256"/>
                <a:gridCol w="1244354"/>
                <a:gridCol w="914400"/>
                <a:gridCol w="914400"/>
                <a:gridCol w="1219200"/>
              </a:tblGrid>
              <a:tr h="6591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Pension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Health Care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Defense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Welfare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Interest on Debt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</a:tr>
              <a:tr h="335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69" marR="9469" marT="9469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What Can/Should We</a:t>
            </a:r>
            <a:r>
              <a:rPr lang="en-US" baseline="0" dirty="0" smtClean="0"/>
              <a:t> Do?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Defense budget $900B</a:t>
            </a:r>
          </a:p>
          <a:p>
            <a:pPr lvl="2"/>
            <a:r>
              <a:rPr lang="en-US" dirty="0" smtClean="0"/>
              <a:t>50% of the world</a:t>
            </a:r>
          </a:p>
          <a:p>
            <a:pPr lvl="2"/>
            <a:r>
              <a:rPr lang="en-US" dirty="0" smtClean="0"/>
              <a:t>China $150B</a:t>
            </a:r>
          </a:p>
          <a:p>
            <a:pPr lvl="2"/>
            <a:r>
              <a:rPr lang="en-US" dirty="0" smtClean="0"/>
              <a:t>Russia $75B</a:t>
            </a:r>
          </a:p>
          <a:p>
            <a:pPr lvl="2"/>
            <a:r>
              <a:rPr lang="en-US" dirty="0" smtClean="0"/>
              <a:t>Greater than requested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4000" dirty="0" smtClean="0"/>
              <a:t>Health</a:t>
            </a:r>
            <a:r>
              <a:rPr lang="en-US" dirty="0" smtClean="0"/>
              <a:t> </a:t>
            </a:r>
            <a:r>
              <a:rPr lang="en-US" sz="4000" dirty="0" smtClean="0"/>
              <a:t>care</a:t>
            </a:r>
            <a:endParaRPr lang="en-US" dirty="0" smtClean="0"/>
          </a:p>
          <a:p>
            <a:pPr lvl="1"/>
            <a:r>
              <a:rPr lang="en-US" sz="3200" dirty="0" smtClean="0"/>
              <a:t>Administrative  costs  15% ($450B) ; France 5%</a:t>
            </a:r>
          </a:p>
          <a:p>
            <a:pPr lvl="1"/>
            <a:r>
              <a:rPr lang="en-US" sz="3200" dirty="0" smtClean="0"/>
              <a:t>Obesity 7% $190B; more than smoking</a:t>
            </a:r>
          </a:p>
          <a:p>
            <a:pPr lvl="1"/>
            <a:r>
              <a:rPr lang="en-US" sz="3200" dirty="0" smtClean="0"/>
              <a:t>Frist – 30% of Medicare on last few months of life</a:t>
            </a:r>
          </a:p>
          <a:p>
            <a:pPr lvl="1"/>
            <a:r>
              <a:rPr lang="en-US" sz="3200" dirty="0" smtClean="0"/>
              <a:t>Another report – 25% of Medicare for 5% of recipient's in last year of life</a:t>
            </a:r>
          </a:p>
          <a:p>
            <a:pPr lvl="1"/>
            <a:r>
              <a:rPr lang="en-US" sz="3200" dirty="0" smtClean="0"/>
              <a:t>Expected life  51</a:t>
            </a:r>
            <a:r>
              <a:rPr lang="en-US" sz="3200" baseline="30000" dirty="0" smtClean="0"/>
              <a:t>st</a:t>
            </a:r>
            <a:r>
              <a:rPr lang="en-US" sz="3200" baseline="0" dirty="0" smtClean="0"/>
              <a:t> -78.9yrs.; Japan 3</a:t>
            </a:r>
            <a:r>
              <a:rPr lang="en-US" sz="3200" baseline="30000" dirty="0" smtClean="0"/>
              <a:t>rd</a:t>
            </a:r>
            <a:r>
              <a:rPr lang="en-US" sz="3200" baseline="0" dirty="0" smtClean="0"/>
              <a:t> 83.9;Canada, Italy, Spain, Greece all ahead of us</a:t>
            </a:r>
          </a:p>
          <a:p>
            <a:pPr lvl="1"/>
            <a:r>
              <a:rPr lang="en-US" sz="3200" baseline="0" dirty="0" smtClean="0"/>
              <a:t>Infant morality 34</a:t>
            </a:r>
            <a:r>
              <a:rPr lang="en-US" sz="3200" baseline="30000" dirty="0" smtClean="0"/>
              <a:t>th</a:t>
            </a:r>
            <a:r>
              <a:rPr lang="en-US" sz="3200" baseline="0" dirty="0" smtClean="0"/>
              <a:t> right behind Cuba</a:t>
            </a:r>
          </a:p>
          <a:p>
            <a:pPr lvl="1"/>
            <a:r>
              <a:rPr lang="en-US" sz="3200" baseline="0" dirty="0" smtClean="0"/>
              <a:t>Maternal deaths 47</a:t>
            </a:r>
            <a:r>
              <a:rPr lang="en-US" sz="3200" baseline="30000" dirty="0" smtClean="0"/>
              <a:t>th</a:t>
            </a:r>
            <a:r>
              <a:rPr lang="en-US" sz="3200" baseline="0" dirty="0" smtClean="0"/>
              <a:t>  just ahead of Chile and Lebanon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Can/Should We Do?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39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 smtClean="0"/>
              <a:t>Debt interest – must reduce debt</a:t>
            </a:r>
          </a:p>
          <a:p>
            <a:r>
              <a:rPr lang="en-US" sz="4000" smtClean="0"/>
              <a:t>There must be more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What Can/Should We Do? </a:t>
            </a:r>
            <a:r>
              <a:rPr lang="en-US" dirty="0" err="1" smtClean="0"/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6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342900" lvl="0" indent="-285750"/>
            <a:r>
              <a:rPr lang="en-US" dirty="0" smtClean="0"/>
              <a:t>Unemployment – 7.8%</a:t>
            </a:r>
          </a:p>
          <a:p>
            <a:pPr lvl="0"/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$2.8 trillion</a:t>
            </a:r>
          </a:p>
          <a:p>
            <a:pPr lvl="1"/>
            <a:r>
              <a:rPr lang="en-US" dirty="0" smtClean="0"/>
              <a:t>17% of GDP</a:t>
            </a:r>
          </a:p>
          <a:p>
            <a:pPr lvl="0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Fossil Fuel – 82%</a:t>
            </a:r>
          </a:p>
          <a:p>
            <a:pPr lvl="1"/>
            <a:r>
              <a:rPr lang="en-US" dirty="0" smtClean="0"/>
              <a:t>Other</a:t>
            </a:r>
            <a:r>
              <a:rPr lang="en-US" baseline="0" dirty="0" smtClean="0"/>
              <a:t> sources – 18%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Noncompetitive work force</a:t>
            </a:r>
          </a:p>
          <a:p>
            <a:pPr lvl="2"/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in </a:t>
            </a:r>
            <a:r>
              <a:rPr lang="en-US" dirty="0" smtClean="0"/>
              <a:t>terms of per capita </a:t>
            </a:r>
            <a:r>
              <a:rPr lang="en-US" dirty="0" smtClean="0"/>
              <a:t>graduates; had been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Costs increasing faster than health care</a:t>
            </a:r>
          </a:p>
          <a:p>
            <a:pPr lvl="2"/>
            <a:r>
              <a:rPr lang="en-US" dirty="0" smtClean="0"/>
              <a:t>Administrative and</a:t>
            </a:r>
            <a:r>
              <a:rPr lang="en-US" baseline="0" dirty="0" smtClean="0"/>
              <a:t> facility costs</a:t>
            </a:r>
            <a:endParaRPr lang="en-US" dirty="0" smtClean="0"/>
          </a:p>
          <a:p>
            <a:pPr lvl="2"/>
            <a:r>
              <a:rPr lang="en-US" dirty="0" smtClean="0"/>
              <a:t>Public education is a misnomer</a:t>
            </a:r>
          </a:p>
          <a:p>
            <a:pPr lvl="3"/>
            <a:r>
              <a:rPr lang="en-US" dirty="0" smtClean="0"/>
              <a:t>OU 15-20% state funded</a:t>
            </a:r>
          </a:p>
          <a:p>
            <a:pPr lvl="3"/>
            <a:r>
              <a:rPr lang="en-US" dirty="0" smtClean="0"/>
              <a:t>Penn State, Michigan less than 10%</a:t>
            </a:r>
          </a:p>
          <a:p>
            <a:pPr lvl="2"/>
            <a:r>
              <a:rPr lang="en-US" dirty="0" smtClean="0"/>
              <a:t>Student loans $1T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Can/Should We Do?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686800" cy="50292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Quality</a:t>
            </a:r>
          </a:p>
          <a:p>
            <a:pPr lvl="2"/>
            <a:r>
              <a:rPr lang="en-US" dirty="0" smtClean="0"/>
              <a:t>Majors</a:t>
            </a:r>
          </a:p>
          <a:p>
            <a:pPr lvl="2"/>
            <a:r>
              <a:rPr lang="en-US" dirty="0" smtClean="0"/>
              <a:t>Haven’t found a way to be </a:t>
            </a:r>
            <a:r>
              <a:rPr lang="en-US" dirty="0" smtClean="0"/>
              <a:t>scalable</a:t>
            </a:r>
            <a:endParaRPr lang="en-US" dirty="0" smtClean="0"/>
          </a:p>
          <a:p>
            <a:pPr lvl="2"/>
            <a:r>
              <a:rPr lang="en-US" dirty="0" smtClean="0"/>
              <a:t>Athletics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Can/Should We Do?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dirty="0" smtClean="0"/>
              <a:t>Suggestions</a:t>
            </a:r>
          </a:p>
          <a:p>
            <a:pPr lvl="2"/>
            <a:r>
              <a:rPr lang="en-US" dirty="0" smtClean="0"/>
              <a:t>Educational disruption </a:t>
            </a:r>
          </a:p>
          <a:p>
            <a:pPr lvl="3"/>
            <a:r>
              <a:rPr lang="en-US" dirty="0" smtClean="0"/>
              <a:t>Kahn Institute; MOOC’s </a:t>
            </a:r>
            <a:endParaRPr lang="en-US" dirty="0" smtClean="0"/>
          </a:p>
          <a:p>
            <a:pPr lvl="2"/>
            <a:r>
              <a:rPr lang="en-US" dirty="0" smtClean="0"/>
              <a:t>No direct entry from high school</a:t>
            </a:r>
          </a:p>
          <a:p>
            <a:pPr lvl="2"/>
            <a:r>
              <a:rPr lang="en-US" dirty="0" smtClean="0"/>
              <a:t>Major support for 2 year vocational schools</a:t>
            </a:r>
          </a:p>
          <a:p>
            <a:pPr lvl="2"/>
            <a:r>
              <a:rPr lang="en-US" dirty="0" smtClean="0"/>
              <a:t>Science, computer science,</a:t>
            </a:r>
            <a:r>
              <a:rPr lang="en-US" baseline="0" dirty="0" smtClean="0"/>
              <a:t> engineering, </a:t>
            </a:r>
            <a:endParaRPr lang="en-US" dirty="0" smtClean="0"/>
          </a:p>
          <a:p>
            <a:pPr lvl="2"/>
            <a:r>
              <a:rPr lang="en-US" dirty="0" smtClean="0"/>
              <a:t>Higher expectations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Growth thru public/private partnership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effectLst/>
              </a:rPr>
              <a:t>Corporate taxes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What Can Should We Do? </a:t>
            </a:r>
            <a:r>
              <a:rPr lang="en-US" dirty="0" err="1" smtClean="0"/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45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baseline="0" dirty="0" smtClean="0"/>
              <a:t> </a:t>
            </a:r>
            <a:r>
              <a:rPr lang="en-US" baseline="0" dirty="0" smtClean="0"/>
              <a:t>World is </a:t>
            </a:r>
            <a:r>
              <a:rPr lang="en-US" dirty="0" smtClean="0"/>
              <a:t>most </a:t>
            </a:r>
            <a:r>
              <a:rPr lang="en-US" baseline="0" dirty="0" smtClean="0"/>
              <a:t>peaceful in hundreds of years</a:t>
            </a:r>
          </a:p>
          <a:p>
            <a:pPr lvl="1"/>
            <a:r>
              <a:rPr lang="en-US" dirty="0" smtClean="0"/>
              <a:t>Richest countries are not in geopolitical competition</a:t>
            </a:r>
          </a:p>
          <a:p>
            <a:pPr lvl="1"/>
            <a:r>
              <a:rPr lang="en-US" baseline="0" dirty="0" smtClean="0"/>
              <a:t>Fewest people dying from war, civil war, &amp; terrorism in at least 100 years</a:t>
            </a: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Should We Be Optimistic?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2"/>
            <a:r>
              <a:rPr lang="en-US" baseline="0" dirty="0" smtClean="0"/>
              <a:t>Global economy growth</a:t>
            </a:r>
          </a:p>
          <a:p>
            <a:pPr lvl="3"/>
            <a:r>
              <a:rPr lang="en-US" dirty="0" smtClean="0"/>
              <a:t>10-20 percent faster than </a:t>
            </a:r>
            <a:r>
              <a:rPr lang="en-US" dirty="0" smtClean="0"/>
              <a:t>previous decade</a:t>
            </a:r>
            <a:endParaRPr lang="en-US" dirty="0" smtClean="0"/>
          </a:p>
          <a:p>
            <a:pPr lvl="3"/>
            <a:r>
              <a:rPr lang="en-US" baseline="0" dirty="0" smtClean="0"/>
              <a:t>60 percent faster than decade before</a:t>
            </a:r>
          </a:p>
          <a:p>
            <a:pPr lvl="3"/>
            <a:r>
              <a:rPr lang="en-US" dirty="0" smtClean="0"/>
              <a:t>5 times as fast as three decades ago</a:t>
            </a:r>
          </a:p>
          <a:p>
            <a:pPr lvl="2"/>
            <a:r>
              <a:rPr lang="en-US" dirty="0" smtClean="0"/>
              <a:t>Poverty</a:t>
            </a:r>
          </a:p>
          <a:p>
            <a:pPr lvl="3"/>
            <a:r>
              <a:rPr lang="en-US" dirty="0" smtClean="0"/>
              <a:t>UN estimates reduced more in last 50 years than previous 500</a:t>
            </a:r>
          </a:p>
          <a:p>
            <a:pPr lvl="3"/>
            <a:r>
              <a:rPr lang="en-US" dirty="0" smtClean="0"/>
              <a:t>Chinese – 10 times richer than 50 years ago, live 25 years longer</a:t>
            </a:r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Should We Be Optimistic?</a:t>
            </a:r>
            <a:r>
              <a:rPr lang="en-US" dirty="0" smtClean="0"/>
              <a:t>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College graduates globally last 40 years</a:t>
            </a:r>
          </a:p>
          <a:p>
            <a:pPr lvl="2"/>
            <a:r>
              <a:rPr lang="en-US" dirty="0" smtClean="0"/>
              <a:t>Men</a:t>
            </a:r>
            <a:r>
              <a:rPr lang="en-US" baseline="0" dirty="0" smtClean="0"/>
              <a:t> 4 fold</a:t>
            </a:r>
          </a:p>
          <a:p>
            <a:pPr lvl="2"/>
            <a:r>
              <a:rPr lang="en-US" baseline="0" dirty="0" smtClean="0"/>
              <a:t>Women 7 fold</a:t>
            </a:r>
          </a:p>
          <a:p>
            <a:pPr lvl="1"/>
            <a:r>
              <a:rPr lang="en-US" baseline="0" dirty="0" smtClean="0"/>
              <a:t>Implications for U.S.</a:t>
            </a:r>
          </a:p>
          <a:p>
            <a:pPr lvl="2"/>
            <a:r>
              <a:rPr lang="en-US" baseline="0" dirty="0" smtClean="0"/>
              <a:t>A rising tide lifts all boats, i.e., opportunities</a:t>
            </a:r>
          </a:p>
          <a:p>
            <a:pPr lvl="2"/>
            <a:r>
              <a:rPr lang="en-US" baseline="0" dirty="0" smtClean="0"/>
              <a:t>We have</a:t>
            </a:r>
          </a:p>
          <a:p>
            <a:pPr lvl="3"/>
            <a:r>
              <a:rPr lang="en-US" baseline="0" dirty="0" smtClean="0"/>
              <a:t>Dynamic economy </a:t>
            </a:r>
          </a:p>
          <a:p>
            <a:pPr lvl="3"/>
            <a:r>
              <a:rPr lang="en-US" baseline="0" dirty="0" smtClean="0"/>
              <a:t>Dominate </a:t>
            </a:r>
            <a:r>
              <a:rPr lang="en-US" baseline="0" dirty="0" smtClean="0"/>
              <a:t>age of technology</a:t>
            </a:r>
          </a:p>
          <a:p>
            <a:pPr lvl="3"/>
            <a:r>
              <a:rPr lang="en-US" baseline="0" dirty="0" smtClean="0"/>
              <a:t>Deepest capital markets </a:t>
            </a:r>
          </a:p>
          <a:p>
            <a:pPr lvl="3"/>
            <a:r>
              <a:rPr lang="en-US" baseline="0" dirty="0" smtClean="0"/>
              <a:t>Home for world’s greatest companies</a:t>
            </a:r>
          </a:p>
          <a:p>
            <a:pPr lvl="3"/>
            <a:r>
              <a:rPr lang="en-US" baseline="0" dirty="0" smtClean="0"/>
              <a:t>Most of the worlds greatest universities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Should We Be Optimistic?</a:t>
            </a:r>
            <a:r>
              <a:rPr lang="en-US" dirty="0" smtClean="0"/>
              <a:t>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755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en-US" smtClean="0"/>
          </a:p>
          <a:p>
            <a:pPr lvl="3"/>
            <a:endParaRPr lang="en-US" baseline="0" smtClean="0"/>
          </a:p>
          <a:p>
            <a:pPr lvl="2"/>
            <a:endParaRPr lang="en-US" baseline="0" smtClean="0"/>
          </a:p>
          <a:p>
            <a:endParaRPr lang="en-US" baseline="0" smtClean="0"/>
          </a:p>
          <a:p>
            <a:endParaRPr lang="en-US" baseline="0" smtClean="0"/>
          </a:p>
          <a:p>
            <a:endParaRPr lang="en-US" smtClean="0"/>
          </a:p>
          <a:p>
            <a:endParaRPr lang="en-US" baseline="0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con’t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Costs</a:t>
            </a:r>
            <a:endParaRPr lang="en-US" dirty="0" smtClean="0"/>
          </a:p>
          <a:p>
            <a:pPr lvl="1"/>
            <a:r>
              <a:rPr lang="en-US" dirty="0" smtClean="0"/>
              <a:t>Funding</a:t>
            </a:r>
            <a:endParaRPr lang="en-US" dirty="0" smtClean="0"/>
          </a:p>
          <a:p>
            <a:pPr lvl="1"/>
            <a:r>
              <a:rPr lang="en-US" dirty="0" smtClean="0"/>
              <a:t>Ability </a:t>
            </a:r>
            <a:r>
              <a:rPr lang="en-US" dirty="0" smtClean="0"/>
              <a:t>&amp; number of </a:t>
            </a:r>
            <a:r>
              <a:rPr lang="en-US" dirty="0" smtClean="0"/>
              <a:t>graduates</a:t>
            </a:r>
          </a:p>
          <a:p>
            <a:pPr lvl="0"/>
            <a:r>
              <a:rPr lang="en-US" dirty="0" smtClean="0"/>
              <a:t>Corporate </a:t>
            </a:r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 smtClean="0"/>
              <a:t>regulation</a:t>
            </a:r>
            <a:endParaRPr lang="en-US" dirty="0" smtClean="0"/>
          </a:p>
          <a:p>
            <a:pPr lvl="1"/>
            <a:r>
              <a:rPr lang="en-US" dirty="0" smtClean="0"/>
              <a:t>Collapse of the financial markets</a:t>
            </a:r>
          </a:p>
          <a:p>
            <a:pPr lvl="0"/>
            <a:r>
              <a:rPr lang="en-US" dirty="0" smtClean="0"/>
              <a:t>Dysfunctional government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Income distribution</a:t>
            </a:r>
          </a:p>
          <a:p>
            <a:pPr lvl="1"/>
            <a:r>
              <a:rPr lang="en-US" dirty="0" smtClean="0"/>
              <a:t>Top </a:t>
            </a:r>
            <a:r>
              <a:rPr lang="en-US" dirty="0"/>
              <a:t>1</a:t>
            </a:r>
            <a:r>
              <a:rPr lang="en-US" dirty="0" smtClean="0"/>
              <a:t>%  8% of total income</a:t>
            </a:r>
          </a:p>
          <a:p>
            <a:pPr lvl="1"/>
            <a:r>
              <a:rPr lang="en-US" dirty="0" smtClean="0"/>
              <a:t>Top 10% 41% of total income</a:t>
            </a:r>
          </a:p>
          <a:p>
            <a:pPr lvl="1"/>
            <a:r>
              <a:rPr lang="en-US" dirty="0" smtClean="0"/>
              <a:t>Forbes 400 $200+ million average income</a:t>
            </a:r>
          </a:p>
          <a:p>
            <a:pPr marL="514350" lvl="0" indent="-457200"/>
            <a:r>
              <a:rPr lang="en-US" dirty="0" smtClean="0"/>
              <a:t>Wealth </a:t>
            </a:r>
            <a:r>
              <a:rPr lang="en-US" dirty="0" smtClean="0"/>
              <a:t>distribution</a:t>
            </a:r>
          </a:p>
          <a:p>
            <a:pPr marL="914400" lvl="1" indent="-457200"/>
            <a:r>
              <a:rPr lang="en-US" dirty="0" smtClean="0"/>
              <a:t>Top </a:t>
            </a:r>
            <a:r>
              <a:rPr lang="en-US" dirty="0" smtClean="0"/>
              <a:t>1% 35% of total </a:t>
            </a:r>
            <a:r>
              <a:rPr lang="en-US" dirty="0" smtClean="0"/>
              <a:t>wealth</a:t>
            </a:r>
          </a:p>
          <a:p>
            <a:pPr marL="914400" lvl="1" indent="-457200"/>
            <a:r>
              <a:rPr lang="en-US" dirty="0" smtClean="0"/>
              <a:t>Top </a:t>
            </a:r>
            <a:r>
              <a:rPr lang="en-US" dirty="0" smtClean="0"/>
              <a:t>10% 88% of total </a:t>
            </a:r>
            <a:r>
              <a:rPr lang="en-US" dirty="0" smtClean="0"/>
              <a:t>wealth</a:t>
            </a:r>
          </a:p>
          <a:p>
            <a:pPr marL="914400" lvl="1" indent="-457200"/>
            <a:r>
              <a:rPr lang="en-US" dirty="0" smtClean="0"/>
              <a:t>Forbes </a:t>
            </a:r>
            <a:r>
              <a:rPr lang="en-US" dirty="0" smtClean="0"/>
              <a:t>400 </a:t>
            </a:r>
            <a:r>
              <a:rPr lang="en-US" dirty="0"/>
              <a:t> </a:t>
            </a:r>
            <a:r>
              <a:rPr lang="en-US" dirty="0" smtClean="0"/>
              <a:t>1.7T; $4.2B </a:t>
            </a:r>
            <a:r>
              <a:rPr lang="en-US" dirty="0" smtClean="0"/>
              <a:t>each</a:t>
            </a:r>
          </a:p>
          <a:p>
            <a:pPr marL="514350" indent="-457200"/>
            <a:r>
              <a:rPr lang="en-US" dirty="0" smtClean="0"/>
              <a:t>Will Rogers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Where Are We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New</a:t>
            </a:r>
            <a:r>
              <a:rPr lang="en-US" baseline="0" dirty="0" smtClean="0"/>
              <a:t> England 1700’s</a:t>
            </a:r>
          </a:p>
          <a:p>
            <a:pPr lvl="1"/>
            <a:r>
              <a:rPr lang="en-US" dirty="0" smtClean="0"/>
              <a:t>Saw</a:t>
            </a:r>
            <a:r>
              <a:rPr lang="en-US" baseline="0" dirty="0" smtClean="0"/>
              <a:t> mills, grist mills, iron mills, pulling mills, salt works, and glassworks</a:t>
            </a:r>
          </a:p>
          <a:p>
            <a:pPr rtl="0" eaLnBrk="1" latinLnBrk="0" hangingPunct="1"/>
            <a:r>
              <a:rPr lang="en-US" dirty="0" smtClean="0"/>
              <a:t>Infrastructure – roads, bridges, inns, and ferries; p</a:t>
            </a: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rovinces and towns subsidized foregoing</a:t>
            </a:r>
            <a:endParaRPr lang="en-US" sz="3200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occupations for women – weaving, teaching, and tailoring</a:t>
            </a:r>
            <a:endParaRPr lang="en-US" dirty="0" smtClean="0">
              <a:effectLst/>
            </a:endParaRP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American Revolution 1775-1783</a:t>
            </a:r>
          </a:p>
          <a:p>
            <a:pPr lvl="1"/>
            <a:r>
              <a:rPr lang="en-US" dirty="0" smtClean="0"/>
              <a:t>No available funding</a:t>
            </a:r>
          </a:p>
          <a:p>
            <a:pPr lvl="1"/>
            <a:r>
              <a:rPr lang="en-US" dirty="0" smtClean="0"/>
              <a:t>Refused to tax</a:t>
            </a:r>
          </a:p>
          <a:p>
            <a:pPr lvl="1"/>
            <a:r>
              <a:rPr lang="en-US" dirty="0" smtClean="0"/>
              <a:t>Volunteer army with promise of land grants</a:t>
            </a:r>
          </a:p>
          <a:p>
            <a:pPr lvl="1"/>
            <a:r>
              <a:rPr lang="en-US" dirty="0" smtClean="0"/>
              <a:t>Issued $400 million in paper</a:t>
            </a:r>
            <a:r>
              <a:rPr lang="en-US" baseline="0" dirty="0" smtClean="0"/>
              <a:t> money</a:t>
            </a:r>
          </a:p>
          <a:p>
            <a:pPr lvl="1"/>
            <a:r>
              <a:rPr lang="en-US" baseline="0" dirty="0" smtClean="0"/>
              <a:t>$242 million repaid 1791 at 1 cent on the dollar</a:t>
            </a:r>
          </a:p>
          <a:p>
            <a:pPr lvl="1"/>
            <a:r>
              <a:rPr lang="en-US" baseline="0" dirty="0" smtClean="0"/>
              <a:t>Debt -- $37 million national; $114 million state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New Nation</a:t>
            </a:r>
          </a:p>
          <a:p>
            <a:pPr lvl="1"/>
            <a:r>
              <a:rPr lang="en-US" dirty="0" smtClean="0"/>
              <a:t>1787 Constitution – no internal tariffs or taxes on interstate commerce</a:t>
            </a:r>
          </a:p>
          <a:p>
            <a:pPr lvl="1"/>
            <a:r>
              <a:rPr lang="en-US" dirty="0" smtClean="0"/>
              <a:t>1791</a:t>
            </a:r>
            <a:r>
              <a:rPr lang="en-US" baseline="0" dirty="0" smtClean="0"/>
              <a:t>-1811 </a:t>
            </a:r>
            <a:r>
              <a:rPr lang="en-US" dirty="0" smtClean="0"/>
              <a:t>Hamilton</a:t>
            </a:r>
            <a:r>
              <a:rPr lang="en-US" baseline="0" dirty="0" smtClean="0"/>
              <a:t> – 1</a:t>
            </a:r>
            <a:r>
              <a:rPr lang="en-US" baseline="30000" dirty="0" smtClean="0"/>
              <a:t>st</a:t>
            </a:r>
            <a:r>
              <a:rPr lang="en-US" baseline="0" dirty="0" smtClean="0"/>
              <a:t> national bank </a:t>
            </a:r>
          </a:p>
          <a:p>
            <a:pPr lvl="1"/>
            <a:r>
              <a:rPr lang="en-US" baseline="0" dirty="0" smtClean="0"/>
              <a:t>Hamilton – Jefferson conflict</a:t>
            </a:r>
          </a:p>
          <a:p>
            <a:pPr lvl="1"/>
            <a:r>
              <a:rPr lang="en-US" baseline="0" dirty="0" smtClean="0"/>
              <a:t>Hamilton – Burr </a:t>
            </a:r>
          </a:p>
          <a:p>
            <a:pPr lvl="1"/>
            <a:r>
              <a:rPr lang="en-US" baseline="0" dirty="0" smtClean="0"/>
              <a:t>1816-1836 2</a:t>
            </a:r>
            <a:r>
              <a:rPr lang="en-US" baseline="30000" dirty="0" smtClean="0"/>
              <a:t>nd</a:t>
            </a:r>
            <a:r>
              <a:rPr lang="en-US" baseline="0" dirty="0" smtClean="0"/>
              <a:t> national bank</a:t>
            </a:r>
          </a:p>
          <a:p>
            <a:pPr lvl="1"/>
            <a:r>
              <a:rPr lang="en-US" baseline="0" dirty="0" smtClean="0"/>
              <a:t>Jackson – let bank charter expire, opposed paper money, &amp; demanded government be paid in gold and silver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We Get Here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2E83-CF97-447F-9F96-E4490C43CE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2580</TotalTime>
  <Words>2582</Words>
  <Application>Microsoft Office PowerPoint</Application>
  <PresentationFormat>On-screen Show (4:3)</PresentationFormat>
  <Paragraphs>1071</Paragraphs>
  <Slides>46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Where Are We, How Did We get Here, and Where Are We Going?</vt:lpstr>
      <vt:lpstr>Where Are We</vt:lpstr>
      <vt:lpstr>Where Are We con’t</vt:lpstr>
      <vt:lpstr>Where Are We con’t</vt:lpstr>
      <vt:lpstr>Where Are We con’t</vt:lpstr>
      <vt:lpstr>Where Are We con’t</vt:lpstr>
      <vt:lpstr>How Did We Get Here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How Did We Get Here con’t</vt:lpstr>
      <vt:lpstr>Historical Tax Rates</vt:lpstr>
      <vt:lpstr>Federal Spending, Deficit, Debt and GDP   Billions of Dollars</vt:lpstr>
      <vt:lpstr>Federal Spending, Deficit, Debt and GDP   Billions of Dollars</vt:lpstr>
      <vt:lpstr>Federal Spending, Deficit, Debt and GDP   Billions of Dollars</vt:lpstr>
      <vt:lpstr>Federal Spending, Deficit, Debt and GDP   Billions of Dollars</vt:lpstr>
      <vt:lpstr>Cost of War  2011 Dollars</vt:lpstr>
      <vt:lpstr>Federal Budget Major Sectors  Billions of Dollars </vt:lpstr>
      <vt:lpstr>Where Are We Going</vt:lpstr>
      <vt:lpstr>Where Are We Going con’t</vt:lpstr>
      <vt:lpstr>Where Are We Going con’t</vt:lpstr>
      <vt:lpstr>Where Are We Going con’t</vt:lpstr>
      <vt:lpstr>Where Are We Going con’t</vt:lpstr>
      <vt:lpstr>Where Are We Going con’t</vt:lpstr>
      <vt:lpstr>What Can/Should We Do?</vt:lpstr>
      <vt:lpstr>What Can/Should We Do? Con’t</vt:lpstr>
      <vt:lpstr>What Can/Should We Do? Con’t</vt:lpstr>
      <vt:lpstr>What Can/Should We Do? Con’t</vt:lpstr>
      <vt:lpstr>What Can/Should We Do? Con’t</vt:lpstr>
      <vt:lpstr>What Can/Should We Do? Con’t</vt:lpstr>
      <vt:lpstr>What Can/Should We Do? Con’t</vt:lpstr>
      <vt:lpstr>What Can/Should We Do? Con’t</vt:lpstr>
      <vt:lpstr>What Can/Should We Do? Con’t</vt:lpstr>
      <vt:lpstr>What Can Should We Do? Con’t</vt:lpstr>
      <vt:lpstr>Why Should We Be Optimistic?</vt:lpstr>
      <vt:lpstr>Why Should We Be Optimistic? con’t</vt:lpstr>
      <vt:lpstr>Why Should We Be Optimistic? con’t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We, How Did We get Here, and Where Are We Going?</dc:title>
  <dc:creator>Roger Paul Bey</dc:creator>
  <cp:lastModifiedBy>Roger Paul Bey</cp:lastModifiedBy>
  <cp:revision>103</cp:revision>
  <cp:lastPrinted>2013-01-06T22:09:19Z</cp:lastPrinted>
  <dcterms:created xsi:type="dcterms:W3CDTF">2013-01-02T02:12:21Z</dcterms:created>
  <dcterms:modified xsi:type="dcterms:W3CDTF">2013-01-07T02:47:28Z</dcterms:modified>
</cp:coreProperties>
</file>