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256" r:id="rId2"/>
    <p:sldId id="260" r:id="rId3"/>
    <p:sldId id="264" r:id="rId4"/>
    <p:sldId id="265" r:id="rId5"/>
    <p:sldId id="262" r:id="rId6"/>
    <p:sldId id="263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6" r:id="rId16"/>
    <p:sldId id="274" r:id="rId17"/>
    <p:sldId id="275" r:id="rId18"/>
    <p:sldId id="277" r:id="rId19"/>
    <p:sldId id="278" r:id="rId20"/>
    <p:sldId id="309" r:id="rId21"/>
    <p:sldId id="310" r:id="rId22"/>
    <p:sldId id="284" r:id="rId23"/>
    <p:sldId id="286" r:id="rId24"/>
    <p:sldId id="283" r:id="rId25"/>
    <p:sldId id="287" r:id="rId26"/>
    <p:sldId id="288" r:id="rId27"/>
    <p:sldId id="290" r:id="rId28"/>
    <p:sldId id="291" r:id="rId29"/>
    <p:sldId id="292" r:id="rId30"/>
    <p:sldId id="293" r:id="rId31"/>
    <p:sldId id="294" r:id="rId32"/>
    <p:sldId id="295" r:id="rId33"/>
    <p:sldId id="297" r:id="rId34"/>
    <p:sldId id="298" r:id="rId35"/>
    <p:sldId id="299" r:id="rId36"/>
    <p:sldId id="302" r:id="rId37"/>
    <p:sldId id="312" r:id="rId38"/>
    <p:sldId id="311" r:id="rId39"/>
    <p:sldId id="314" r:id="rId40"/>
    <p:sldId id="303" r:id="rId41"/>
    <p:sldId id="304" r:id="rId42"/>
    <p:sldId id="313" r:id="rId43"/>
    <p:sldId id="305" r:id="rId44"/>
    <p:sldId id="306" r:id="rId45"/>
    <p:sldId id="307" r:id="rId46"/>
    <p:sldId id="308" r:id="rId4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here Are We" id="{640594FB-ACDC-4F44-B26F-96A471D5306A}">
          <p14:sldIdLst>
            <p14:sldId id="256"/>
            <p14:sldId id="260"/>
            <p14:sldId id="264"/>
            <p14:sldId id="265"/>
            <p14:sldId id="262"/>
            <p14:sldId id="263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6"/>
            <p14:sldId id="274"/>
            <p14:sldId id="275"/>
            <p14:sldId id="277"/>
            <p14:sldId id="278"/>
            <p14:sldId id="309"/>
            <p14:sldId id="310"/>
            <p14:sldId id="284"/>
            <p14:sldId id="286"/>
            <p14:sldId id="283"/>
            <p14:sldId id="287"/>
            <p14:sldId id="288"/>
            <p14:sldId id="290"/>
            <p14:sldId id="291"/>
            <p14:sldId id="292"/>
            <p14:sldId id="293"/>
            <p14:sldId id="294"/>
            <p14:sldId id="295"/>
            <p14:sldId id="297"/>
            <p14:sldId id="298"/>
            <p14:sldId id="299"/>
            <p14:sldId id="302"/>
            <p14:sldId id="312"/>
            <p14:sldId id="311"/>
            <p14:sldId id="314"/>
            <p14:sldId id="303"/>
            <p14:sldId id="304"/>
            <p14:sldId id="313"/>
            <p14:sldId id="305"/>
            <p14:sldId id="306"/>
            <p14:sldId id="307"/>
            <p14:sldId id="308"/>
          </p14:sldIdLst>
        </p14:section>
        <p14:section name="How Did We Get Here" id="{694695BE-385A-4B7F-9B51-DD0CB25D76D7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615" autoAdjust="0"/>
    <p:restoredTop sz="86369" autoAdjust="0"/>
  </p:normalViewPr>
  <p:slideViewPr>
    <p:cSldViewPr>
      <p:cViewPr varScale="1">
        <p:scale>
          <a:sx n="79" d="100"/>
          <a:sy n="79" d="100"/>
        </p:scale>
        <p:origin x="-84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3289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9984969-DB27-49A1-87FE-EBAB7406F25B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D4EA627-33D1-4D19-910B-33C9C8726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5962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1A4D3A-CB20-4FFF-9A72-08D9116ABBE5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BD09E-1EA2-46FE-9FFF-B2FF2AECB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5090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FBD09E-1EA2-46FE-9FFF-B2FF2AECBDA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639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FBD09E-1EA2-46FE-9FFF-B2FF2AECBDA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0924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FBD09E-1EA2-46FE-9FFF-B2FF2AECBDA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051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FBD09E-1EA2-46FE-9FFF-B2FF2AECBDAA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9565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FBD09E-1EA2-46FE-9FFF-B2FF2AECBDAA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6046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FBD09E-1EA2-46FE-9FFF-B2FF2AECBDAA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8395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FBD09E-1EA2-46FE-9FFF-B2FF2AECBDAA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188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9D719-BEF6-44C9-9B71-1CC4D5426BF1}" type="datetime1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183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59B9-333D-4515-A002-1C8466D5BAC8}" type="datetime1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601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3C94E-8A0A-4E9F-92AD-DC52DDA70A7E}" type="datetime1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89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7CAB4-DDFF-40D2-9692-2ED088F0421C}" type="datetime1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00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A68C0-F001-44AC-833B-0BB12BF31540}" type="datetime1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379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14061-49E8-4A3E-B69B-73425B1A3CE9}" type="datetime1">
              <a:rPr lang="en-US" smtClean="0"/>
              <a:t>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97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418F-B531-4AD3-B729-6B24F2C05B3D}" type="datetime1">
              <a:rPr lang="en-US" smtClean="0"/>
              <a:t>1/6/2013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833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6A45-D0D7-4E55-AA98-91238A40445A}" type="datetime1">
              <a:rPr lang="en-US" smtClean="0"/>
              <a:t>1/6/2013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00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1BD6B-FF94-4BB4-930A-D726BF799952}" type="datetime1">
              <a:rPr lang="en-US" smtClean="0"/>
              <a:t>1/6/2013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769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DD9BF-60D1-4F44-9111-05ED4189F7D1}" type="datetime1">
              <a:rPr lang="en-US" smtClean="0"/>
              <a:t>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854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06920-E58D-401D-A019-D86EFCF4824B}" type="datetime1">
              <a:rPr lang="en-US" smtClean="0"/>
              <a:t>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864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FB3A7-B01C-4E82-9480-FEE67F9D7BE6}" type="datetime1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72E83-CF97-447F-9F96-E4490C43C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354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Where Are We, How Did We get Here, and Where Are We Going?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Estate Planning Forum</a:t>
            </a:r>
          </a:p>
          <a:p>
            <a:endParaRPr lang="en-US" dirty="0" smtClean="0"/>
          </a:p>
          <a:p>
            <a:r>
              <a:rPr lang="en-US" dirty="0" smtClean="0"/>
              <a:t>Roger P </a:t>
            </a:r>
            <a:r>
              <a:rPr lang="en-US" dirty="0" err="1" smtClean="0"/>
              <a:t>Bey</a:t>
            </a:r>
            <a:endParaRPr lang="en-US" dirty="0" smtClean="0"/>
          </a:p>
          <a:p>
            <a:r>
              <a:rPr lang="en-US" dirty="0" smtClean="0"/>
              <a:t>January 8, 2013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99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lvl="1"/>
            <a:r>
              <a:rPr lang="en-US" baseline="0" dirty="0" smtClean="0"/>
              <a:t>Panic of 1837 stopped growth for 3 years</a:t>
            </a:r>
          </a:p>
          <a:p>
            <a:pPr lvl="1"/>
            <a:r>
              <a:rPr lang="en-US" baseline="0" dirty="0" smtClean="0"/>
              <a:t>Railroad projects &amp; homesteading grants opposed</a:t>
            </a:r>
          </a:p>
          <a:p>
            <a:pPr lvl="0"/>
            <a:r>
              <a:rPr lang="en-US" baseline="0" dirty="0" smtClean="0"/>
              <a:t>Civil War 1861-1865</a:t>
            </a:r>
          </a:p>
          <a:p>
            <a:pPr lvl="1"/>
            <a:r>
              <a:rPr lang="en-US" baseline="0" dirty="0" smtClean="0"/>
              <a:t>Railroad expansion </a:t>
            </a:r>
          </a:p>
          <a:p>
            <a:pPr lvl="2"/>
            <a:r>
              <a:rPr lang="en-US" baseline="0" dirty="0" smtClean="0"/>
              <a:t>30 yr. government bonds</a:t>
            </a:r>
          </a:p>
          <a:p>
            <a:pPr lvl="2"/>
            <a:r>
              <a:rPr lang="en-US" baseline="0" dirty="0" smtClean="0"/>
              <a:t>Land grants</a:t>
            </a:r>
          </a:p>
          <a:p>
            <a:pPr lvl="2"/>
            <a:r>
              <a:rPr lang="en-US" baseline="0" dirty="0" smtClean="0"/>
              <a:t>1850 – 9,000 miles of track</a:t>
            </a:r>
          </a:p>
          <a:p>
            <a:pPr lvl="2"/>
            <a:r>
              <a:rPr lang="en-US" baseline="0" dirty="0" smtClean="0"/>
              <a:t>1890 – 130,000</a:t>
            </a:r>
          </a:p>
          <a:p>
            <a:pPr lvl="1"/>
            <a:r>
              <a:rPr lang="en-US" baseline="0" dirty="0" smtClean="0"/>
              <a:t>1862 Morrill Land Grant Act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How Did We Get Here </a:t>
            </a:r>
            <a:r>
              <a:rPr lang="en-US" dirty="0" err="1" smtClean="0"/>
              <a:t>con’t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20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lvl="1"/>
            <a:r>
              <a:rPr lang="en-US" dirty="0" smtClean="0"/>
              <a:t>Costs - $3.1 billion</a:t>
            </a:r>
          </a:p>
          <a:p>
            <a:pPr lvl="1"/>
            <a:r>
              <a:rPr lang="en-US" dirty="0" smtClean="0"/>
              <a:t>New taxes (excise-value added) &amp; bonds</a:t>
            </a:r>
            <a:r>
              <a:rPr lang="en-US" baseline="0" dirty="0" smtClean="0"/>
              <a:t> </a:t>
            </a:r>
          </a:p>
          <a:p>
            <a:pPr lvl="1"/>
            <a:r>
              <a:rPr lang="en-US" dirty="0" smtClean="0"/>
              <a:t>First income tax, only on the wealthy</a:t>
            </a:r>
          </a:p>
          <a:p>
            <a:pPr lvl="2"/>
            <a:r>
              <a:rPr lang="en-US" dirty="0" smtClean="0"/>
              <a:t>3% - $600; 5% - $5,000; 10% -$10,000</a:t>
            </a:r>
          </a:p>
          <a:p>
            <a:pPr lvl="1"/>
            <a:r>
              <a:rPr lang="en-US" dirty="0" smtClean="0"/>
              <a:t>Repealed at end of the war</a:t>
            </a:r>
          </a:p>
          <a:p>
            <a:pPr lvl="1"/>
            <a:r>
              <a:rPr lang="en-US" dirty="0" smtClean="0"/>
              <a:t>Lincoln – “Radical Republicans demeaned harsher treatment of the South.  War Democrats desired more compromise.  Copperheads despised him, and irreconcilable secessionists</a:t>
            </a:r>
            <a:r>
              <a:rPr lang="en-US" baseline="0" dirty="0" smtClean="0"/>
              <a:t> plotted his death.”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How Did We Get Here </a:t>
            </a:r>
            <a:r>
              <a:rPr lang="en-US" dirty="0" err="1" smtClean="0"/>
              <a:t>con’t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98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How Did We Get Here </a:t>
            </a:r>
            <a:r>
              <a:rPr lang="en-US" dirty="0" err="1" smtClean="0"/>
              <a:t>con’t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1865-1900</a:t>
            </a:r>
            <a:r>
              <a:rPr lang="en-US" baseline="0" dirty="0" smtClean="0"/>
              <a:t> Gilded Age</a:t>
            </a:r>
          </a:p>
          <a:p>
            <a:pPr lvl="1"/>
            <a:r>
              <a:rPr lang="en-US" dirty="0" smtClean="0"/>
              <a:t>Greatest period of economic growth</a:t>
            </a:r>
          </a:p>
          <a:p>
            <a:pPr lvl="1"/>
            <a:r>
              <a:rPr lang="en-US" dirty="0" smtClean="0"/>
              <a:t>1873-1879 Long Depression</a:t>
            </a:r>
          </a:p>
          <a:p>
            <a:pPr lvl="2"/>
            <a:r>
              <a:rPr lang="en-US" dirty="0" smtClean="0"/>
              <a:t>NYSE closed for 10 days</a:t>
            </a:r>
          </a:p>
          <a:p>
            <a:pPr lvl="2"/>
            <a:r>
              <a:rPr lang="en-US" dirty="0" smtClean="0"/>
              <a:t>89 of 364 railroads bankrupt</a:t>
            </a:r>
          </a:p>
          <a:p>
            <a:pPr lvl="2"/>
            <a:r>
              <a:rPr lang="en-US" dirty="0" smtClean="0"/>
              <a:t>14% unemployment</a:t>
            </a:r>
          </a:p>
          <a:p>
            <a:pPr lvl="2"/>
            <a:r>
              <a:rPr lang="en-US" dirty="0" smtClean="0"/>
              <a:t>18,000 business failures</a:t>
            </a:r>
          </a:p>
          <a:p>
            <a:pPr lvl="1"/>
            <a:r>
              <a:rPr lang="en-US" dirty="0" smtClean="0"/>
              <a:t>1880’s 500% increase capital investment; capital formation doubled</a:t>
            </a:r>
          </a:p>
          <a:p>
            <a:pPr lvl="1"/>
            <a:r>
              <a:rPr lang="en-US" dirty="0" smtClean="0"/>
              <a:t>1890 passed Britain in manufacturing output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1900-1945</a:t>
            </a:r>
          </a:p>
          <a:p>
            <a:pPr lvl="1"/>
            <a:r>
              <a:rPr lang="en-US" dirty="0" smtClean="0"/>
              <a:t>Mass production</a:t>
            </a:r>
          </a:p>
          <a:p>
            <a:pPr lvl="1"/>
            <a:r>
              <a:rPr lang="en-US" dirty="0" smtClean="0"/>
              <a:t>Wilson, Roosevelt, Taft</a:t>
            </a:r>
          </a:p>
          <a:p>
            <a:pPr lvl="1"/>
            <a:r>
              <a:rPr lang="en-US" dirty="0" smtClean="0"/>
              <a:t>1916 16</a:t>
            </a:r>
            <a:r>
              <a:rPr lang="en-US" baseline="30000" dirty="0" smtClean="0"/>
              <a:t>th</a:t>
            </a:r>
            <a:r>
              <a:rPr lang="en-US" dirty="0" smtClean="0"/>
              <a:t> Amendment</a:t>
            </a:r>
          </a:p>
          <a:p>
            <a:pPr lvl="1"/>
            <a:r>
              <a:rPr lang="en-US" dirty="0" smtClean="0"/>
              <a:t>1917-18 World War I</a:t>
            </a:r>
          </a:p>
          <a:p>
            <a:pPr lvl="2"/>
            <a:r>
              <a:rPr lang="en-US" dirty="0" smtClean="0"/>
              <a:t>First real U.S. world leadership</a:t>
            </a:r>
          </a:p>
          <a:p>
            <a:pPr lvl="1"/>
            <a:r>
              <a:rPr lang="en-US" dirty="0" smtClean="0"/>
              <a:t>1919 19</a:t>
            </a:r>
            <a:r>
              <a:rPr lang="en-US" baseline="30000" dirty="0" smtClean="0"/>
              <a:t>th</a:t>
            </a:r>
            <a:r>
              <a:rPr lang="en-US" dirty="0" smtClean="0"/>
              <a:t> Amendment </a:t>
            </a:r>
          </a:p>
          <a:p>
            <a:pPr lvl="1"/>
            <a:r>
              <a:rPr lang="en-US" dirty="0" smtClean="0"/>
              <a:t>1920’s ended wartime taxes, raised tariffs, reduced debt by one third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How Did We Get Here </a:t>
            </a:r>
            <a:r>
              <a:rPr lang="en-US" dirty="0" err="1" smtClean="0"/>
              <a:t>con’t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93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lvl="1" rtl="0" eaLnBrk="1" latinLnBrk="0" hangingPunct="1"/>
            <a:r>
              <a:rPr lang="en-US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1929 stock market crash</a:t>
            </a:r>
            <a:endParaRPr lang="en-US" sz="2800" dirty="0" smtClean="0">
              <a:effectLst/>
            </a:endParaRPr>
          </a:p>
          <a:p>
            <a:pPr lvl="2" rtl="0" eaLnBrk="1" latinLnBrk="0" hangingPunct="1"/>
            <a:r>
              <a:rPr lang="en-US" sz="2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 – 15</a:t>
            </a:r>
            <a:endParaRPr lang="en-US" dirty="0" smtClean="0">
              <a:effectLst/>
            </a:endParaRPr>
          </a:p>
          <a:p>
            <a:pPr lvl="2" rtl="0" eaLnBrk="1" latinLnBrk="0" hangingPunct="1"/>
            <a:r>
              <a:rPr lang="en-US" sz="2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Gov. bonds 3.4%</a:t>
            </a:r>
            <a:endParaRPr lang="en-US" dirty="0" smtClean="0">
              <a:effectLst/>
            </a:endParaRPr>
          </a:p>
          <a:p>
            <a:pPr lvl="2" rtl="0" eaLnBrk="1" latinLnBrk="0" hangingPunct="1"/>
            <a:r>
              <a:rPr lang="en-US" sz="2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Corp. bonds</a:t>
            </a:r>
            <a:r>
              <a:rPr lang="en-US" sz="24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5.1%</a:t>
            </a:r>
            <a:endParaRPr lang="en-US" dirty="0" smtClean="0">
              <a:effectLst/>
            </a:endParaRPr>
          </a:p>
          <a:p>
            <a:pPr lvl="1"/>
            <a:r>
              <a:rPr lang="en-US" dirty="0" smtClean="0"/>
              <a:t>9% drop in October</a:t>
            </a:r>
          </a:p>
          <a:p>
            <a:pPr lvl="1"/>
            <a:r>
              <a:rPr lang="en-US" dirty="0" smtClean="0"/>
              <a:t>90% by </a:t>
            </a:r>
            <a:r>
              <a:rPr lang="en-US" dirty="0" smtClean="0"/>
              <a:t>1932</a:t>
            </a:r>
          </a:p>
          <a:p>
            <a:pPr lvl="1"/>
            <a:r>
              <a:rPr lang="en-US" dirty="0" smtClean="0"/>
              <a:t>Bank holiday</a:t>
            </a:r>
          </a:p>
          <a:p>
            <a:pPr lvl="1"/>
            <a:r>
              <a:rPr lang="en-US" dirty="0" smtClean="0"/>
              <a:t>Gold standard</a:t>
            </a:r>
            <a:endParaRPr lang="en-US" dirty="0" smtClean="0"/>
          </a:p>
          <a:p>
            <a:pPr lvl="1"/>
            <a:r>
              <a:rPr lang="en-US" dirty="0" smtClean="0"/>
              <a:t>Social Security </a:t>
            </a:r>
            <a:r>
              <a:rPr lang="en-US" dirty="0" smtClean="0"/>
              <a:t>1935</a:t>
            </a:r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How Did We Get Here </a:t>
            </a:r>
            <a:r>
              <a:rPr lang="en-US" dirty="0" err="1" smtClean="0"/>
              <a:t>con’t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24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lvl="0"/>
            <a:r>
              <a:rPr lang="en-US" dirty="0" smtClean="0"/>
              <a:t>Depression data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How Did We Get Here </a:t>
            </a:r>
            <a:r>
              <a:rPr lang="en-US" dirty="0" err="1" smtClean="0"/>
              <a:t>con’t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059046"/>
              </p:ext>
            </p:extLst>
          </p:nvPr>
        </p:nvGraphicFramePr>
        <p:xfrm>
          <a:off x="1066800" y="2362200"/>
          <a:ext cx="64008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GDP (1929 dollars)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CPI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Unemployment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16.1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13.8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13.9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48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World War II 1941-1945</a:t>
            </a:r>
          </a:p>
          <a:p>
            <a:pPr lvl="1"/>
            <a:r>
              <a:rPr lang="en-US" dirty="0" smtClean="0"/>
              <a:t>Price controls</a:t>
            </a:r>
          </a:p>
          <a:p>
            <a:pPr lvl="1"/>
            <a:r>
              <a:rPr lang="en-US" dirty="0" smtClean="0"/>
              <a:t>Rationing</a:t>
            </a:r>
          </a:p>
          <a:p>
            <a:pPr lvl="1"/>
            <a:r>
              <a:rPr lang="en-US" dirty="0" smtClean="0"/>
              <a:t>12</a:t>
            </a:r>
            <a:r>
              <a:rPr lang="en-US" baseline="0" dirty="0" smtClean="0"/>
              <a:t> million men drafted</a:t>
            </a:r>
          </a:p>
          <a:p>
            <a:pPr lvl="1"/>
            <a:r>
              <a:rPr lang="en-US" baseline="0" dirty="0" smtClean="0"/>
              <a:t>6 million women enter the work force</a:t>
            </a:r>
          </a:p>
          <a:p>
            <a:pPr lvl="1"/>
            <a:r>
              <a:rPr lang="en-US" dirty="0" smtClean="0"/>
              <a:t>Costs $4.1 </a:t>
            </a:r>
            <a:r>
              <a:rPr lang="en-US" dirty="0" smtClean="0"/>
              <a:t>trillion</a:t>
            </a:r>
          </a:p>
          <a:p>
            <a:pPr lvl="1"/>
            <a:r>
              <a:rPr lang="en-US" dirty="0" smtClean="0"/>
              <a:t>Marshall plan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How Did We Get Here </a:t>
            </a:r>
            <a:r>
              <a:rPr lang="en-US" dirty="0" err="1" smtClean="0"/>
              <a:t>con’t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en-US" dirty="0" smtClean="0"/>
              <a:t>1945-1973 Postwar Prosperity</a:t>
            </a:r>
          </a:p>
          <a:p>
            <a:pPr lvl="1"/>
            <a:r>
              <a:rPr lang="en-US" dirty="0" smtClean="0"/>
              <a:t>Pent-up demand</a:t>
            </a:r>
          </a:p>
          <a:p>
            <a:pPr lvl="1"/>
            <a:r>
              <a:rPr lang="en-US" dirty="0" smtClean="0"/>
              <a:t>$200 billion in war bonds matured</a:t>
            </a:r>
          </a:p>
          <a:p>
            <a:pPr lvl="1"/>
            <a:r>
              <a:rPr lang="en-US" dirty="0" smtClean="0"/>
              <a:t>GI Bill</a:t>
            </a:r>
          </a:p>
          <a:p>
            <a:pPr lvl="2"/>
            <a:r>
              <a:rPr lang="en-US" dirty="0" smtClean="0"/>
              <a:t>2.2 million college</a:t>
            </a:r>
          </a:p>
          <a:p>
            <a:pPr lvl="2"/>
            <a:r>
              <a:rPr lang="en-US" dirty="0" smtClean="0"/>
              <a:t>6.6 million other training</a:t>
            </a:r>
          </a:p>
          <a:p>
            <a:pPr lvl="1"/>
            <a:r>
              <a:rPr lang="en-US" dirty="0" smtClean="0"/>
              <a:t>Baby boom 1946-1964 66 million babies</a:t>
            </a:r>
          </a:p>
          <a:p>
            <a:pPr lvl="1"/>
            <a:r>
              <a:rPr lang="en-US" dirty="0" smtClean="0"/>
              <a:t>Income tax reduction from 94% 1944 to 70% 1965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How Did We Get Here </a:t>
            </a:r>
            <a:r>
              <a:rPr lang="en-US" dirty="0" err="1" smtClean="0"/>
              <a:t>con’t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41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lvl="0"/>
            <a:r>
              <a:rPr lang="en-US" dirty="0" smtClean="0"/>
              <a:t>1975</a:t>
            </a:r>
            <a:r>
              <a:rPr lang="en-US" baseline="0" dirty="0" smtClean="0"/>
              <a:t> – 2012</a:t>
            </a:r>
          </a:p>
          <a:p>
            <a:pPr lvl="1"/>
            <a:r>
              <a:rPr lang="en-US" baseline="0" dirty="0" smtClean="0"/>
              <a:t>Globalization</a:t>
            </a:r>
          </a:p>
          <a:p>
            <a:pPr lvl="1"/>
            <a:r>
              <a:rPr lang="en-US" baseline="0" dirty="0" smtClean="0"/>
              <a:t>1990’s 18%/yr. equity return</a:t>
            </a:r>
          </a:p>
          <a:p>
            <a:pPr lvl="1"/>
            <a:r>
              <a:rPr lang="en-US" baseline="0" dirty="0" smtClean="0"/>
              <a:t>IPO bubble crash – 50-75% drop</a:t>
            </a:r>
          </a:p>
          <a:p>
            <a:pPr lvl="1"/>
            <a:r>
              <a:rPr lang="en-US" dirty="0" smtClean="0"/>
              <a:t>Long Term Capital </a:t>
            </a:r>
          </a:p>
          <a:p>
            <a:pPr lvl="2"/>
            <a:r>
              <a:rPr lang="en-US" dirty="0" smtClean="0"/>
              <a:t>Equity $4.72 billion</a:t>
            </a:r>
          </a:p>
          <a:p>
            <a:pPr lvl="2"/>
            <a:r>
              <a:rPr lang="en-US" dirty="0" smtClean="0"/>
              <a:t>Debt $125 billion</a:t>
            </a:r>
          </a:p>
          <a:p>
            <a:pPr lvl="2"/>
            <a:r>
              <a:rPr lang="en-US" dirty="0" smtClean="0"/>
              <a:t>Off balance sheet $1.25 trillion</a:t>
            </a:r>
          </a:p>
          <a:p>
            <a:pPr lvl="2"/>
            <a:r>
              <a:rPr lang="en-US" dirty="0" smtClean="0"/>
              <a:t>1998 collapse </a:t>
            </a:r>
          </a:p>
          <a:p>
            <a:pPr lvl="2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How Did We Get Here </a:t>
            </a:r>
            <a:r>
              <a:rPr lang="en-US" dirty="0" err="1" smtClean="0"/>
              <a:t>con’t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07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lvl="1"/>
            <a:r>
              <a:rPr lang="en-US" dirty="0" smtClean="0"/>
              <a:t>2008</a:t>
            </a:r>
          </a:p>
          <a:p>
            <a:pPr lvl="2"/>
            <a:r>
              <a:rPr lang="en-US" dirty="0" smtClean="0"/>
              <a:t>Perfect storm – housing bubble &amp; financial markets</a:t>
            </a:r>
          </a:p>
          <a:p>
            <a:pPr lvl="2"/>
            <a:r>
              <a:rPr lang="en-US" dirty="0" smtClean="0"/>
              <a:t>Market dropped 40%</a:t>
            </a:r>
          </a:p>
          <a:p>
            <a:pPr lvl="2"/>
            <a:r>
              <a:rPr lang="en-US" dirty="0" smtClean="0"/>
              <a:t>AIG </a:t>
            </a:r>
          </a:p>
          <a:p>
            <a:pPr lvl="3"/>
            <a:r>
              <a:rPr lang="en-US" dirty="0" smtClean="0"/>
              <a:t>$170 billion bailout</a:t>
            </a:r>
          </a:p>
          <a:p>
            <a:pPr lvl="3"/>
            <a:r>
              <a:rPr lang="en-US" dirty="0" smtClean="0"/>
              <a:t>$165 million in bonuses</a:t>
            </a:r>
          </a:p>
          <a:p>
            <a:pPr lvl="2"/>
            <a:r>
              <a:rPr lang="en-US" dirty="0" smtClean="0"/>
              <a:t>TARP $700 billion</a:t>
            </a:r>
          </a:p>
          <a:p>
            <a:pPr lvl="2"/>
            <a:r>
              <a:rPr lang="en-US" dirty="0" smtClean="0"/>
              <a:t>General Motors &amp; Chrysler</a:t>
            </a:r>
          </a:p>
          <a:p>
            <a:pPr lvl="2"/>
            <a:r>
              <a:rPr lang="en-US" dirty="0" smtClean="0"/>
              <a:t>Stimulus</a:t>
            </a:r>
            <a:r>
              <a:rPr lang="en-US" baseline="0" dirty="0" smtClean="0"/>
              <a:t> $787 billion</a:t>
            </a:r>
          </a:p>
          <a:p>
            <a:pPr lvl="2"/>
            <a:r>
              <a:rPr lang="en-US" baseline="0" dirty="0" smtClean="0"/>
              <a:t>Unemployment 10.2%</a:t>
            </a:r>
            <a:r>
              <a:rPr lang="en-US" dirty="0" smtClean="0"/>
              <a:t> Oct. 2009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How Did We Get Here </a:t>
            </a:r>
            <a:r>
              <a:rPr lang="en-US" dirty="0" err="1" smtClean="0"/>
              <a:t>con’t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38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Where Are We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Fiscal Cliff</a:t>
            </a:r>
          </a:p>
          <a:p>
            <a:pPr lvl="1"/>
            <a:r>
              <a:rPr lang="en-US" sz="3200" dirty="0" smtClean="0"/>
              <a:t>Debt – $16.5 trillion</a:t>
            </a:r>
          </a:p>
          <a:p>
            <a:pPr lvl="1"/>
            <a:r>
              <a:rPr lang="en-US" sz="3200" dirty="0" smtClean="0"/>
              <a:t>Deficit -- $1.3 trillion</a:t>
            </a:r>
          </a:p>
          <a:p>
            <a:pPr lvl="0"/>
            <a:r>
              <a:rPr lang="en-US" sz="3600" dirty="0" smtClean="0"/>
              <a:t>Tax Reform</a:t>
            </a:r>
          </a:p>
          <a:p>
            <a:pPr lvl="1"/>
            <a:r>
              <a:rPr lang="en-US" sz="3200" dirty="0" smtClean="0"/>
              <a:t>Personal income</a:t>
            </a:r>
          </a:p>
          <a:p>
            <a:pPr lvl="1"/>
            <a:r>
              <a:rPr lang="en-US" sz="3200" dirty="0" smtClean="0"/>
              <a:t>Corporate income</a:t>
            </a:r>
          </a:p>
          <a:p>
            <a:pPr lvl="1"/>
            <a:r>
              <a:rPr lang="en-US" sz="3200" dirty="0" smtClean="0"/>
              <a:t>Estate</a:t>
            </a:r>
          </a:p>
          <a:p>
            <a:pPr lvl="1"/>
            <a:r>
              <a:rPr lang="en-US" sz="3200" dirty="0" smtClean="0"/>
              <a:t>Property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17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en-US" sz="2800" dirty="0" smtClean="0"/>
              <a:t>Historical Tax Rates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marL="0" lvl="0" indent="0">
              <a:buNone/>
            </a:pPr>
            <a:r>
              <a:rPr lang="en-US" sz="2800" dirty="0" smtClean="0"/>
              <a:t/>
            </a:r>
            <a:br>
              <a:rPr lang="en-US" sz="2800" dirty="0" smtClean="0"/>
            </a:b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027908"/>
              </p:ext>
            </p:extLst>
          </p:nvPr>
        </p:nvGraphicFramePr>
        <p:xfrm>
          <a:off x="990600" y="1066800"/>
          <a:ext cx="7467600" cy="562483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016000"/>
                <a:gridCol w="1016000"/>
                <a:gridCol w="1778000"/>
                <a:gridCol w="838200"/>
                <a:gridCol w="1066800"/>
                <a:gridCol w="1752600"/>
              </a:tblGrid>
              <a:tr h="37084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Maximum Federal Tax Rates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2011 </a:t>
                      </a:r>
                      <a:r>
                        <a:rPr lang="en-US" sz="1800" u="none" strike="noStrike" dirty="0">
                          <a:effectLst/>
                        </a:rPr>
                        <a:t>Dollars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1913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7.0%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$11,332,304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1946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91.0%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$2,301,329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1916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15.0%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$41,170,573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1952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92.0%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$3,386,862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1917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67.0%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$35,059,316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1964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77.0%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$2,895,221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1918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77.0%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$14,859,578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1965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70.0%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$1,424,633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1919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73.0%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$12,969,920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1982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50.0%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$199,035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1922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58.0%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$2,671,186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1987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38.5%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$177,766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1924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46.0%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$6,560,808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1988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28.0%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$56,427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1925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25.0%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$1,282,169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1991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31.0%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$135,336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1932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63.0%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$16,378,075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1993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39.6%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$388,200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1936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79.0%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$80,712,095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2001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39.1%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$376,732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1941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88.0%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$2,753,124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2002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38.6%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$382,967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1941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81.0%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$76,319,600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2003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35.0%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$380,409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1944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94.0%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$2,549,768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2011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35.0%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$379,150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87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sz="2800" kern="1200" dirty="0" smtClean="0">
                <a:solidFill>
                  <a:srgbClr val="000000"/>
                </a:solidFill>
                <a:effectLst/>
                <a:latin typeface="Calibri"/>
                <a:ea typeface="+mj-ea"/>
                <a:cs typeface="+mj-cs"/>
              </a:rPr>
              <a:t>Federal Spending, Deficit,</a:t>
            </a:r>
            <a:r>
              <a:rPr lang="en-US" sz="2800" kern="1200" baseline="0" dirty="0" smtClean="0">
                <a:solidFill>
                  <a:srgbClr val="000000"/>
                </a:solidFill>
                <a:effectLst/>
                <a:latin typeface="Calibri"/>
                <a:ea typeface="+mj-ea"/>
                <a:cs typeface="+mj-cs"/>
              </a:rPr>
              <a:t> Debt and GDP </a:t>
            </a:r>
            <a:br>
              <a:rPr lang="en-US" sz="2800" kern="1200" baseline="0" dirty="0" smtClean="0">
                <a:solidFill>
                  <a:srgbClr val="000000"/>
                </a:solidFill>
                <a:effectLst/>
                <a:latin typeface="Calibri"/>
                <a:ea typeface="+mj-ea"/>
                <a:cs typeface="+mj-cs"/>
              </a:rPr>
            </a:br>
            <a:r>
              <a:rPr lang="en-US" sz="2800" kern="1200" baseline="0" dirty="0" smtClean="0">
                <a:solidFill>
                  <a:srgbClr val="000000"/>
                </a:solidFill>
                <a:effectLst/>
                <a:latin typeface="Calibri"/>
                <a:ea typeface="+mj-ea"/>
                <a:cs typeface="+mj-cs"/>
              </a:rPr>
              <a:t> Billions of Dollars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213284"/>
              </p:ext>
            </p:extLst>
          </p:nvPr>
        </p:nvGraphicFramePr>
        <p:xfrm>
          <a:off x="2057400" y="1219201"/>
          <a:ext cx="5486400" cy="5338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3000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Years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Spending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Deficit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Debt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GDP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Debt/GDP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b"/>
                </a:tc>
              </a:tr>
              <a:tr h="3000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1901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2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22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10%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</a:tr>
              <a:tr h="3000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1916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50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7%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</a:tr>
              <a:tr h="3000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1917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60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10%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</a:tr>
              <a:tr h="3000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1918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13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15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76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19%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</a:tr>
              <a:tr h="3000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1919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19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-13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27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78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35%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</a:tr>
              <a:tr h="3000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1920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26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88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29%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</a:tr>
              <a:tr h="3000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1928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18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97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18%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</a:tr>
              <a:tr h="3000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1929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17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104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16%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</a:tr>
              <a:tr h="3000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1930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16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91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18%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</a:tr>
              <a:tr h="3000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1931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17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77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22%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</a:tr>
              <a:tr h="3000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1932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-3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19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59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33%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</a:tr>
              <a:tr h="3000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1933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-3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23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56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40%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</a:tr>
              <a:tr h="3000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1934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-4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27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66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41%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</a:tr>
              <a:tr h="3000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1935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-3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29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73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39%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</a:tr>
              <a:tr h="3000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1936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-4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34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84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40%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</a:tr>
              <a:tr h="3000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1937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-2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36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92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40%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</a:tr>
              <a:tr h="23281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1938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37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86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43%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54" marR="8854" marT="8854" marB="0" anchor="ctr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17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sz="2800" kern="1200" dirty="0" smtClean="0">
                <a:solidFill>
                  <a:srgbClr val="000000"/>
                </a:solidFill>
                <a:effectLst/>
                <a:latin typeface="Calibri"/>
                <a:ea typeface="+mj-ea"/>
                <a:cs typeface="+mj-cs"/>
              </a:rPr>
              <a:t>Federal Spending, Deficit,</a:t>
            </a:r>
            <a:r>
              <a:rPr lang="en-US" sz="2800" kern="1200" baseline="0" dirty="0" smtClean="0">
                <a:solidFill>
                  <a:srgbClr val="000000"/>
                </a:solidFill>
                <a:effectLst/>
                <a:latin typeface="Calibri"/>
                <a:ea typeface="+mj-ea"/>
                <a:cs typeface="+mj-cs"/>
              </a:rPr>
              <a:t> Debt and GDP </a:t>
            </a:r>
            <a:br>
              <a:rPr lang="en-US" sz="2800" kern="1200" baseline="0" dirty="0" smtClean="0">
                <a:solidFill>
                  <a:srgbClr val="000000"/>
                </a:solidFill>
                <a:effectLst/>
                <a:latin typeface="Calibri"/>
                <a:ea typeface="+mj-ea"/>
                <a:cs typeface="+mj-cs"/>
              </a:rPr>
            </a:br>
            <a:r>
              <a:rPr lang="en-US" sz="2800" kern="1200" baseline="0" dirty="0" smtClean="0">
                <a:solidFill>
                  <a:srgbClr val="000000"/>
                </a:solidFill>
                <a:effectLst/>
                <a:latin typeface="Calibri"/>
                <a:ea typeface="+mj-ea"/>
                <a:cs typeface="+mj-cs"/>
              </a:rPr>
              <a:t> Billions of Dollars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kern="1200" baseline="0" dirty="0" smtClean="0">
                <a:solidFill>
                  <a:srgbClr val="000000"/>
                </a:solidFill>
                <a:effectLst/>
                <a:latin typeface="Calibri"/>
                <a:ea typeface="+mj-ea"/>
                <a:cs typeface="+mj-cs"/>
              </a:rPr>
              <a:t/>
            </a:r>
            <a:br>
              <a:rPr lang="en-US" sz="2800" kern="1200" baseline="0" dirty="0" smtClean="0">
                <a:solidFill>
                  <a:srgbClr val="000000"/>
                </a:solidFill>
                <a:effectLst/>
                <a:latin typeface="Calibri"/>
                <a:ea typeface="+mj-ea"/>
                <a:cs typeface="+mj-cs"/>
              </a:rPr>
            </a:br>
            <a:r>
              <a:rPr lang="en-US" sz="2800" kern="1200" baseline="0" dirty="0" smtClean="0">
                <a:solidFill>
                  <a:srgbClr val="000000"/>
                </a:solidFill>
                <a:effectLst/>
                <a:latin typeface="Calibri"/>
                <a:ea typeface="+mj-ea"/>
                <a:cs typeface="+mj-cs"/>
              </a:rPr>
              <a:t> </a:t>
            </a: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070144"/>
              </p:ext>
            </p:extLst>
          </p:nvPr>
        </p:nvGraphicFramePr>
        <p:xfrm>
          <a:off x="1828800" y="1371600"/>
          <a:ext cx="5867400" cy="5003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7900"/>
                <a:gridCol w="977900"/>
                <a:gridCol w="977900"/>
                <a:gridCol w="977900"/>
                <a:gridCol w="977900"/>
                <a:gridCol w="977900"/>
              </a:tblGrid>
              <a:tr h="3335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Years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Spending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Deficit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Debt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GDP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Debt/GDP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335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1939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-3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40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92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44%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335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1940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-3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43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101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42%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335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1941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-5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49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127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335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1942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35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-21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72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162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45%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335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1943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79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-55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137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199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335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1944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91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-48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201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220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91%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335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1945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93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-48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259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223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116%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335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1946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55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-16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269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222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121%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335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1947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35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258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244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106%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335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1948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30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252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269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94%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335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1949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39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253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267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95%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335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1950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43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-3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257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294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88%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335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1951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46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255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339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75%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335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1952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68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-2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259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358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72%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49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sz="2800" kern="1200" dirty="0" smtClean="0">
                <a:solidFill>
                  <a:srgbClr val="000000"/>
                </a:solidFill>
                <a:effectLst/>
                <a:latin typeface="Calibri"/>
                <a:ea typeface="+mj-ea"/>
                <a:cs typeface="+mj-cs"/>
              </a:rPr>
              <a:t>Federal Spending, Deficit,</a:t>
            </a:r>
            <a:r>
              <a:rPr lang="en-US" sz="2800" kern="1200" baseline="0" dirty="0" smtClean="0">
                <a:solidFill>
                  <a:srgbClr val="000000"/>
                </a:solidFill>
                <a:effectLst/>
                <a:latin typeface="Calibri"/>
                <a:ea typeface="+mj-ea"/>
                <a:cs typeface="+mj-cs"/>
              </a:rPr>
              <a:t> Debt and GDP </a:t>
            </a:r>
            <a:br>
              <a:rPr lang="en-US" sz="2800" kern="1200" baseline="0" dirty="0" smtClean="0">
                <a:solidFill>
                  <a:srgbClr val="000000"/>
                </a:solidFill>
                <a:effectLst/>
                <a:latin typeface="Calibri"/>
                <a:ea typeface="+mj-ea"/>
                <a:cs typeface="+mj-cs"/>
              </a:rPr>
            </a:br>
            <a:r>
              <a:rPr lang="en-US" sz="2800" kern="1200" baseline="0" dirty="0" smtClean="0">
                <a:solidFill>
                  <a:srgbClr val="000000"/>
                </a:solidFill>
                <a:effectLst/>
                <a:latin typeface="Calibri"/>
                <a:ea typeface="+mj-ea"/>
                <a:cs typeface="+mj-cs"/>
              </a:rPr>
              <a:t> Billions of Dollars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363536"/>
              </p:ext>
            </p:extLst>
          </p:nvPr>
        </p:nvGraphicFramePr>
        <p:xfrm>
          <a:off x="1676400" y="1371600"/>
          <a:ext cx="5867400" cy="5080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7900"/>
                <a:gridCol w="977900"/>
                <a:gridCol w="977900"/>
                <a:gridCol w="977900"/>
                <a:gridCol w="977900"/>
                <a:gridCol w="977900"/>
              </a:tblGrid>
              <a:tr h="3386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Years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Spending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Deficit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Debt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GDP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Debt/GDP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386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1982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746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-128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1,142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3,253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386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1983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808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-208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1,377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3,535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386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1984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852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-185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1,572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3,931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40%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386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1985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946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-212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1,823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4,218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43%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386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1986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990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-212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2,125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4,460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48%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386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1987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1,004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-150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2,350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4,736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50%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386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1988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1,065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-156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2,602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5,100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51%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386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1989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1,144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-153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2,857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5,482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52%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386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1990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1,253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-221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3,233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5,801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56%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386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1991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1,324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-269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3,665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5,992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386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1997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1,601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-22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5,413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8,332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65%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386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1998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1,653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69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5,526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8,794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386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1999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1,702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126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5,656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9,354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60%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386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2000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1,789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5,674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9,952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57%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86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kern="1200" dirty="0" smtClean="0">
                <a:solidFill>
                  <a:srgbClr val="000000"/>
                </a:solidFill>
                <a:effectLst/>
                <a:latin typeface="Calibri"/>
                <a:ea typeface="+mj-ea"/>
                <a:cs typeface="+mj-cs"/>
              </a:rPr>
              <a:t>Federal Spending, Deficit,</a:t>
            </a:r>
            <a:r>
              <a:rPr lang="en-US" sz="2800" kern="1200" baseline="0" dirty="0" smtClean="0">
                <a:solidFill>
                  <a:srgbClr val="000000"/>
                </a:solidFill>
                <a:effectLst/>
                <a:latin typeface="Calibri"/>
                <a:ea typeface="+mj-ea"/>
                <a:cs typeface="+mj-cs"/>
              </a:rPr>
              <a:t> Debt and GDP </a:t>
            </a:r>
            <a:br>
              <a:rPr lang="en-US" sz="2800" kern="1200" baseline="0" dirty="0" smtClean="0">
                <a:solidFill>
                  <a:srgbClr val="000000"/>
                </a:solidFill>
                <a:effectLst/>
                <a:latin typeface="Calibri"/>
                <a:ea typeface="+mj-ea"/>
                <a:cs typeface="+mj-cs"/>
              </a:rPr>
            </a:br>
            <a:r>
              <a:rPr lang="en-US" sz="2800" kern="1200" baseline="0" dirty="0" smtClean="0">
                <a:solidFill>
                  <a:srgbClr val="000000"/>
                </a:solidFill>
                <a:effectLst/>
                <a:latin typeface="Calibri"/>
                <a:ea typeface="+mj-ea"/>
                <a:cs typeface="+mj-cs"/>
              </a:rPr>
              <a:t> Billions of Dollars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577384"/>
              </p:ext>
            </p:extLst>
          </p:nvPr>
        </p:nvGraphicFramePr>
        <p:xfrm>
          <a:off x="1524000" y="1295400"/>
          <a:ext cx="6324600" cy="5029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4100"/>
                <a:gridCol w="1054100"/>
                <a:gridCol w="1054100"/>
                <a:gridCol w="1054100"/>
                <a:gridCol w="1054100"/>
                <a:gridCol w="1054100"/>
              </a:tblGrid>
              <a:tr h="3399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Years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Spending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Deficit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Debt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GDP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Debt/GDP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907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2001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1,863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128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5,807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10,286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56%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907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2002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2,011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-158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6,228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10,642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59%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907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2003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2,160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-378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6,783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11,142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61%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907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2004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2,293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-413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7,379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11,853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62%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907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2005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2,472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-318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7,933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12,623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907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2006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2,655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-248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8,507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13,377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64%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907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2007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2,730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-161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9,008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14,029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64%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907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2008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2,931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-459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10,025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14,369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70%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907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2009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3,517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-1,413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11,876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13,939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85%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907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2010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3,456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-1,293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13,529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14,508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93%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907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2011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3,603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-1,300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14,764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14,959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99%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907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2012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3,795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-1,327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16,351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15,602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105%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60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Cost of War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3100" dirty="0" smtClean="0"/>
              <a:t>2011 Dollars</a:t>
            </a:r>
            <a:endParaRPr lang="en-US" sz="31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902856"/>
              </p:ext>
            </p:extLst>
          </p:nvPr>
        </p:nvGraphicFramePr>
        <p:xfrm>
          <a:off x="1524000" y="1397000"/>
          <a:ext cx="6324600" cy="5003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1150"/>
                <a:gridCol w="1581150"/>
                <a:gridCol w="1581150"/>
                <a:gridCol w="1581150"/>
              </a:tblGrid>
              <a:tr h="3998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sng" strike="noStrike" dirty="0">
                          <a:effectLst/>
                        </a:rPr>
                        <a:t>Wars</a:t>
                      </a:r>
                      <a:endParaRPr lang="en-US" sz="1800" b="0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sng" strike="noStrike" dirty="0">
                          <a:effectLst/>
                        </a:rPr>
                        <a:t> Billions</a:t>
                      </a:r>
                      <a:endParaRPr lang="en-US" sz="1800" b="0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sng" strike="noStrike" dirty="0">
                          <a:effectLst/>
                        </a:rPr>
                        <a:t>Wars</a:t>
                      </a:r>
                      <a:endParaRPr lang="en-US" sz="1800" b="0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sng" strike="noStrike" dirty="0">
                          <a:effectLst/>
                        </a:rPr>
                        <a:t> Billions</a:t>
                      </a:r>
                      <a:endParaRPr lang="en-US" sz="1800" b="0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9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Revolution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$2.41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World War II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$4,104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9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1812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$1.55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Korea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$341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9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Mexican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$2.38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Vietnam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$738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9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Civil: Union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$59.63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Persian Gulf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$102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01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Civil: Confederacy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$20.11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Iraq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$784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01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Spanish American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$9.03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sng" strike="noStrike" dirty="0" smtClean="0">
                          <a:effectLst/>
                        </a:rPr>
                        <a:t>Afghanistan</a:t>
                      </a:r>
                      <a:endParaRPr lang="en-US" sz="1800" b="0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sng" strike="noStrike" dirty="0">
                          <a:effectLst/>
                        </a:rPr>
                        <a:t>$321</a:t>
                      </a:r>
                      <a:endParaRPr lang="en-US" sz="1800" b="0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9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World War I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$334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Total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$6,819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9811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9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Casualities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01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Deaths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            1,326,612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Wounded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      1,531,036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59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066800" y="274638"/>
            <a:ext cx="8077200" cy="792162"/>
          </a:xfrm>
        </p:spPr>
        <p:txBody>
          <a:bodyPr>
            <a:normAutofit fontScale="90000"/>
          </a:bodyPr>
          <a:lstStyle/>
          <a:p>
            <a:r>
              <a:rPr lang="en-US" sz="3600" b="0" i="0" u="none" strike="noStrike" dirty="0" smtClean="0">
                <a:solidFill>
                  <a:srgbClr val="000000"/>
                </a:solidFill>
                <a:effectLst/>
                <a:latin typeface="Calibri"/>
              </a:rPr>
              <a:t>Federal Budget Major Sectors</a:t>
            </a:r>
            <a:r>
              <a:rPr lang="en-US" sz="36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b="0" i="0" u="none" strike="noStrike" dirty="0" smtClean="0">
                <a:solidFill>
                  <a:srgbClr val="000000"/>
                </a:solidFill>
                <a:effectLst/>
                <a:latin typeface="Calibri"/>
              </a:rPr>
              <a:t>Billions of Dollars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346567"/>
              </p:ext>
            </p:extLst>
          </p:nvPr>
        </p:nvGraphicFramePr>
        <p:xfrm>
          <a:off x="1676400" y="712041"/>
          <a:ext cx="6781801" cy="5910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9226"/>
                <a:gridCol w="729226"/>
                <a:gridCol w="875071"/>
                <a:gridCol w="714478"/>
                <a:gridCol w="1035665"/>
                <a:gridCol w="884397"/>
                <a:gridCol w="867440"/>
                <a:gridCol w="946298"/>
              </a:tblGrid>
              <a:tr h="6061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Year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Total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Pension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Health Care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Education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Defense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Welfare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Interest on Debt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</a:tr>
              <a:tr h="358764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2000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  1,789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69" marR="9469" marT="946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449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352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60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359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177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362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</a:tr>
              <a:tr h="358764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2001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  1,863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69" marR="9469" marT="946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475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390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64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366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189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359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</a:tr>
              <a:tr h="358764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2002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  2,011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69" marR="9469" marT="946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497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427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78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422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229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333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</a:tr>
              <a:tr h="358764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2003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  2,160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69" marR="9469" marT="946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510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469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91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493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249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318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</a:tr>
              <a:tr h="358764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2004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  2,293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69" marR="9469" marT="946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531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509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96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542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244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322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</a:tr>
              <a:tr h="358764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2005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  2,472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69" marR="9469" marT="946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558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549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106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600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232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352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</a:tr>
              <a:tr h="358764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2006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  2,655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69" marR="9469" marT="946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586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583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128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621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254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406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</a:tr>
              <a:tr h="358764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2007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  2,730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69" marR="9469" marT="946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628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642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653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262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430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</a:tr>
              <a:tr h="358764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2008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  2,931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69" marR="9469" marT="946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660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671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730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322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451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</a:tr>
              <a:tr h="358764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2009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  3,517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69" marR="9469" marT="946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730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764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88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794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415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383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</a:tr>
              <a:tr h="504336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2010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  3,456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69" marR="9469" marT="946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750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821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139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847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502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414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</a:tr>
              <a:tr h="606183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2011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    3,603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776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858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114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878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473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454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</a:tr>
              <a:tr h="606183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2012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    3,795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820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846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153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902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452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450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69" marR="9469" marT="9469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6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Where Are We Going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 2013 Financial Market Outlook</a:t>
            </a:r>
          </a:p>
          <a:p>
            <a:pPr lvl="1"/>
            <a:r>
              <a:rPr lang="en-US" dirty="0" smtClean="0"/>
              <a:t>Equities Up</a:t>
            </a:r>
          </a:p>
          <a:p>
            <a:pPr lvl="1"/>
            <a:r>
              <a:rPr lang="en-US" dirty="0" smtClean="0"/>
              <a:t>Individuals $600B</a:t>
            </a:r>
            <a:r>
              <a:rPr lang="en-US" baseline="0" dirty="0" smtClean="0"/>
              <a:t> in withdrawals</a:t>
            </a:r>
          </a:p>
          <a:p>
            <a:pPr lvl="1"/>
            <a:r>
              <a:rPr lang="en-US" baseline="0" dirty="0" smtClean="0"/>
              <a:t>Corporate cash $2T</a:t>
            </a:r>
          </a:p>
          <a:p>
            <a:pPr lvl="1"/>
            <a:r>
              <a:rPr lang="en-US" baseline="0" dirty="0" smtClean="0"/>
              <a:t>High bond prices to go down</a:t>
            </a:r>
          </a:p>
          <a:p>
            <a:pPr lvl="1"/>
            <a:r>
              <a:rPr lang="en-US" dirty="0" smtClean="0"/>
              <a:t>Housing market recovery continues</a:t>
            </a:r>
          </a:p>
          <a:p>
            <a:pPr lvl="1"/>
            <a:r>
              <a:rPr lang="en-US" dirty="0" smtClean="0"/>
              <a:t>Mortgage will increase a little</a:t>
            </a:r>
          </a:p>
          <a:p>
            <a:pPr lvl="1"/>
            <a:r>
              <a:rPr lang="en-US" dirty="0" smtClean="0"/>
              <a:t>Bank lending will ease</a:t>
            </a:r>
          </a:p>
          <a:p>
            <a:pPr lvl="1"/>
            <a:r>
              <a:rPr lang="en-US" dirty="0" smtClean="0"/>
              <a:t>Frozen by fear of uncertainty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35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Where Are We Going </a:t>
            </a:r>
            <a:r>
              <a:rPr lang="en-US" dirty="0" err="1" smtClean="0"/>
              <a:t>con’t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en-US" dirty="0" smtClean="0"/>
              <a:t>2013 Labor markets</a:t>
            </a:r>
          </a:p>
          <a:p>
            <a:pPr lvl="1"/>
            <a:r>
              <a:rPr lang="en-US" dirty="0" smtClean="0"/>
              <a:t>Small declines in unemployment</a:t>
            </a:r>
          </a:p>
          <a:p>
            <a:pPr lvl="1"/>
            <a:r>
              <a:rPr lang="en-US" dirty="0" smtClean="0"/>
              <a:t>Structural</a:t>
            </a:r>
            <a:r>
              <a:rPr lang="en-US" baseline="0" dirty="0" smtClean="0"/>
              <a:t> realignment required</a:t>
            </a:r>
          </a:p>
          <a:p>
            <a:pPr lvl="1"/>
            <a:r>
              <a:rPr lang="en-US" baseline="0" dirty="0" smtClean="0"/>
              <a:t>Demand for skilled labor – machinists, welders, etc.</a:t>
            </a:r>
          </a:p>
          <a:p>
            <a:pPr lvl="1"/>
            <a:r>
              <a:rPr lang="en-US" baseline="0" dirty="0" err="1" smtClean="0"/>
              <a:t>Reshoring</a:t>
            </a:r>
            <a:r>
              <a:rPr lang="en-US" baseline="0" dirty="0" smtClean="0"/>
              <a:t> but a new generation of manufacturing</a:t>
            </a:r>
          </a:p>
          <a:p>
            <a:pPr lvl="2"/>
            <a:r>
              <a:rPr lang="en-US" baseline="0" dirty="0" smtClean="0"/>
              <a:t>Maybe Mexico and Brazil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48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lnSpcReduction="10000"/>
          </a:bodyPr>
          <a:lstStyle/>
          <a:p>
            <a:pPr lvl="1"/>
            <a:r>
              <a:rPr lang="en-US" baseline="0" dirty="0" smtClean="0"/>
              <a:t>2013 Energy</a:t>
            </a:r>
          </a:p>
          <a:p>
            <a:pPr lvl="2"/>
            <a:r>
              <a:rPr lang="en-US" baseline="0" dirty="0" smtClean="0"/>
              <a:t>Natural gas – high production</a:t>
            </a:r>
          </a:p>
          <a:p>
            <a:pPr lvl="3"/>
            <a:r>
              <a:rPr lang="en-US" dirty="0" smtClean="0"/>
              <a:t>U.S. $3.25MCF</a:t>
            </a:r>
          </a:p>
          <a:p>
            <a:pPr lvl="3"/>
            <a:r>
              <a:rPr lang="en-US" baseline="0" dirty="0" smtClean="0"/>
              <a:t>World $12.00MCF</a:t>
            </a:r>
          </a:p>
          <a:p>
            <a:pPr lvl="2"/>
            <a:r>
              <a:rPr lang="en-US" dirty="0" smtClean="0"/>
              <a:t>Crude oil </a:t>
            </a:r>
          </a:p>
          <a:p>
            <a:pPr lvl="3"/>
            <a:r>
              <a:rPr lang="en-US" baseline="0" dirty="0" smtClean="0"/>
              <a:t>U.S. $90.00/barrel expect to decline</a:t>
            </a:r>
          </a:p>
          <a:p>
            <a:pPr lvl="4"/>
            <a:r>
              <a:rPr lang="en-US" dirty="0" smtClean="0"/>
              <a:t>High production</a:t>
            </a:r>
          </a:p>
          <a:p>
            <a:pPr lvl="4"/>
            <a:r>
              <a:rPr lang="en-US" baseline="0" dirty="0" smtClean="0"/>
              <a:t>Increase </a:t>
            </a:r>
            <a:r>
              <a:rPr lang="en-US" baseline="0" dirty="0" smtClean="0"/>
              <a:t>in pipelines</a:t>
            </a:r>
            <a:endParaRPr lang="en-US" baseline="0" dirty="0" smtClean="0"/>
          </a:p>
          <a:p>
            <a:pPr lvl="2"/>
            <a:r>
              <a:rPr lang="en-US" dirty="0" smtClean="0"/>
              <a:t>Coal </a:t>
            </a:r>
          </a:p>
          <a:p>
            <a:pPr lvl="3"/>
            <a:r>
              <a:rPr lang="en-US" baseline="0" dirty="0" smtClean="0"/>
              <a:t>Cost advantage declining</a:t>
            </a:r>
          </a:p>
          <a:p>
            <a:pPr lvl="3"/>
            <a:r>
              <a:rPr lang="en-US" dirty="0" smtClean="0"/>
              <a:t>Clean air/global </a:t>
            </a:r>
            <a:r>
              <a:rPr lang="en-US" dirty="0" smtClean="0"/>
              <a:t>warming</a:t>
            </a:r>
          </a:p>
          <a:p>
            <a:pPr lvl="2"/>
            <a:r>
              <a:rPr lang="en-US" baseline="0" dirty="0" smtClean="0"/>
              <a:t>Other</a:t>
            </a:r>
            <a:endParaRPr lang="en-US" baseline="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Where Are We Going </a:t>
            </a:r>
            <a:r>
              <a:rPr lang="en-US" dirty="0" err="1" smtClean="0"/>
              <a:t>con’t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09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Market Conditions</a:t>
            </a:r>
          </a:p>
          <a:p>
            <a:pPr lvl="1"/>
            <a:r>
              <a:rPr lang="en-US" dirty="0" smtClean="0"/>
              <a:t>2012 equity markets -- 16% return</a:t>
            </a:r>
          </a:p>
          <a:p>
            <a:pPr lvl="1"/>
            <a:r>
              <a:rPr lang="en-US" dirty="0" smtClean="0"/>
              <a:t>10 yr. bond yields --  1.91%</a:t>
            </a:r>
          </a:p>
          <a:p>
            <a:pPr lvl="1"/>
            <a:r>
              <a:rPr lang="en-US" dirty="0" smtClean="0"/>
              <a:t>30 yr. mortgages –- 3.25</a:t>
            </a:r>
            <a:r>
              <a:rPr lang="en-US" dirty="0" smtClean="0"/>
              <a:t>%</a:t>
            </a:r>
          </a:p>
          <a:p>
            <a:pPr lvl="1"/>
            <a:r>
              <a:rPr lang="en-US" dirty="0" smtClean="0"/>
              <a:t>Junk bonds – 6%</a:t>
            </a:r>
            <a:endParaRPr lang="en-US" dirty="0" smtClean="0"/>
          </a:p>
          <a:p>
            <a:r>
              <a:rPr lang="en-US" dirty="0" smtClean="0"/>
              <a:t>Home Foreclosures</a:t>
            </a:r>
          </a:p>
          <a:p>
            <a:pPr lvl="1"/>
            <a:r>
              <a:rPr lang="en-US" dirty="0" smtClean="0"/>
              <a:t>30% (16M) mortgages underwater</a:t>
            </a:r>
          </a:p>
          <a:p>
            <a:pPr lvl="1"/>
            <a:r>
              <a:rPr lang="en-US" dirty="0" smtClean="0"/>
              <a:t>2M in</a:t>
            </a:r>
            <a:r>
              <a:rPr lang="en-US" baseline="0" dirty="0" smtClean="0"/>
              <a:t> foreclosure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pPr lvl="0" algn="l"/>
            <a:r>
              <a:rPr lang="en-US" dirty="0" smtClean="0"/>
              <a:t>Where Are We </a:t>
            </a:r>
            <a:r>
              <a:rPr lang="en-US" dirty="0" err="1" smtClean="0"/>
              <a:t>con’t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0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World</a:t>
            </a:r>
            <a:r>
              <a:rPr lang="en-US" baseline="0" dirty="0" smtClean="0"/>
              <a:t> markets</a:t>
            </a:r>
          </a:p>
          <a:p>
            <a:pPr lvl="1"/>
            <a:r>
              <a:rPr lang="en-US" baseline="0" dirty="0" smtClean="0"/>
              <a:t>Largest GDP 2011 </a:t>
            </a:r>
            <a:r>
              <a:rPr lang="en-US" baseline="0" dirty="0" smtClean="0"/>
              <a:t>Trillions/2013</a:t>
            </a:r>
            <a:r>
              <a:rPr lang="en-US" dirty="0" smtClean="0"/>
              <a:t>  Growth</a:t>
            </a:r>
            <a:endParaRPr lang="en-US" baseline="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Where Are</a:t>
            </a:r>
            <a:r>
              <a:rPr lang="en-US" baseline="0" dirty="0" smtClean="0"/>
              <a:t> We Going </a:t>
            </a:r>
            <a:r>
              <a:rPr lang="en-US" baseline="0" dirty="0" err="1" smtClean="0"/>
              <a:t>con’t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98431"/>
              </p:ext>
            </p:extLst>
          </p:nvPr>
        </p:nvGraphicFramePr>
        <p:xfrm>
          <a:off x="838200" y="2655637"/>
          <a:ext cx="7239000" cy="38213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54590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Country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GDP/Growth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Country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GDP/Growth</a:t>
                      </a:r>
                      <a:endParaRPr lang="en-US" dirty="0"/>
                    </a:p>
                  </a:txBody>
                  <a:tcPr/>
                </a:tc>
              </a:tr>
              <a:tr h="54590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U.S.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$15.7/2.1%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U.K.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$2.4/1.1%</a:t>
                      </a:r>
                      <a:endParaRPr lang="en-US" dirty="0"/>
                    </a:p>
                  </a:txBody>
                  <a:tcPr/>
                </a:tc>
              </a:tr>
              <a:tr h="54590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China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</a:t>
                      </a:r>
                      <a:r>
                        <a:rPr lang="en-US" dirty="0" smtClean="0"/>
                        <a:t>$8.3/8.2%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Brazil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$2.4/4.0%</a:t>
                      </a:r>
                      <a:endParaRPr lang="en-US" dirty="0"/>
                    </a:p>
                  </a:txBody>
                  <a:tcPr/>
                </a:tc>
              </a:tr>
              <a:tr h="54590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Japan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</a:t>
                      </a:r>
                      <a:r>
                        <a:rPr lang="en-US" dirty="0" smtClean="0"/>
                        <a:t>$6.0/1.2%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Italy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$2.0/-0.7%</a:t>
                      </a:r>
                      <a:endParaRPr lang="en-US" dirty="0"/>
                    </a:p>
                  </a:txBody>
                  <a:tcPr/>
                </a:tc>
              </a:tr>
              <a:tr h="54590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Germany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 </a:t>
                      </a:r>
                      <a:r>
                        <a:rPr lang="en-US" dirty="0" smtClean="0"/>
                        <a:t>$3.4/0.9%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Russia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$2.0/3.8%</a:t>
                      </a:r>
                      <a:endParaRPr lang="en-US" dirty="0"/>
                    </a:p>
                  </a:txBody>
                  <a:tcPr/>
                </a:tc>
              </a:tr>
              <a:tr h="54590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France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  </a:t>
                      </a:r>
                      <a:r>
                        <a:rPr lang="en-US" dirty="0" smtClean="0"/>
                        <a:t>$2.6/0.4%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India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$1.9/6.0%</a:t>
                      </a:r>
                      <a:endParaRPr lang="en-US" dirty="0"/>
                    </a:p>
                  </a:txBody>
                  <a:tcPr/>
                </a:tc>
              </a:tr>
              <a:tr h="54590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Global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$70/3.3%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47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en-US" baseline="0" dirty="0" smtClean="0"/>
              <a:t>Who to watch</a:t>
            </a:r>
          </a:p>
          <a:p>
            <a:pPr lvl="1"/>
            <a:r>
              <a:rPr lang="en-US" baseline="0" dirty="0" smtClean="0"/>
              <a:t>Mexico </a:t>
            </a:r>
          </a:p>
          <a:p>
            <a:pPr lvl="1"/>
            <a:r>
              <a:rPr lang="en-US" baseline="0" dirty="0" smtClean="0"/>
              <a:t>1960 GDP $13B</a:t>
            </a:r>
          </a:p>
          <a:p>
            <a:pPr lvl="1"/>
            <a:r>
              <a:rPr lang="en-US" baseline="0" dirty="0" smtClean="0"/>
              <a:t>1990 GDP $262B</a:t>
            </a:r>
          </a:p>
          <a:p>
            <a:pPr lvl="1"/>
            <a:r>
              <a:rPr lang="en-US" baseline="0" dirty="0" smtClean="0"/>
              <a:t>2011 GDP $</a:t>
            </a:r>
            <a:r>
              <a:rPr lang="en-US" baseline="0" dirty="0" smtClean="0"/>
              <a:t>1.16T</a:t>
            </a:r>
            <a:endParaRPr lang="en-US" baseline="0" dirty="0" smtClean="0"/>
          </a:p>
          <a:p>
            <a:pPr lvl="1"/>
            <a:r>
              <a:rPr lang="en-US" baseline="0" dirty="0" smtClean="0"/>
              <a:t>Exports – 4</a:t>
            </a:r>
            <a:r>
              <a:rPr lang="en-US" baseline="30000" dirty="0" smtClean="0"/>
              <a:t>th</a:t>
            </a:r>
            <a:r>
              <a:rPr lang="en-US" baseline="0" dirty="0" smtClean="0"/>
              <a:t> in autos; 1</a:t>
            </a:r>
            <a:r>
              <a:rPr lang="en-US" baseline="30000" dirty="0" smtClean="0"/>
              <a:t>st</a:t>
            </a:r>
            <a:r>
              <a:rPr lang="en-US" baseline="0" dirty="0" smtClean="0"/>
              <a:t> in big screen </a:t>
            </a:r>
            <a:r>
              <a:rPr lang="en-US" baseline="0" dirty="0" smtClean="0"/>
              <a:t>TVs</a:t>
            </a:r>
          </a:p>
          <a:p>
            <a:pPr lvl="1"/>
            <a:r>
              <a:rPr lang="en-US" baseline="0" dirty="0" smtClean="0"/>
              <a:t>NAFTA</a:t>
            </a:r>
            <a:endParaRPr lang="en-US" baseline="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Where Are We Going </a:t>
            </a:r>
            <a:r>
              <a:rPr lang="en-US" dirty="0" err="1" smtClean="0"/>
              <a:t>con’t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44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en-US" baseline="0" dirty="0" smtClean="0"/>
              <a:t>Age</a:t>
            </a:r>
          </a:p>
          <a:p>
            <a:pPr lvl="1"/>
            <a:endParaRPr lang="en-US" baseline="0" dirty="0" smtClean="0"/>
          </a:p>
          <a:p>
            <a:pPr lvl="1"/>
            <a:endParaRPr lang="en-US" baseline="0" dirty="0" smtClean="0"/>
          </a:p>
          <a:p>
            <a:pPr lvl="1"/>
            <a:endParaRPr lang="en-US" baseline="0" dirty="0" smtClean="0"/>
          </a:p>
          <a:p>
            <a:pPr lvl="1"/>
            <a:endParaRPr lang="en-US" baseline="0" dirty="0" smtClean="0"/>
          </a:p>
          <a:p>
            <a:pPr lvl="1"/>
            <a:endParaRPr lang="en-US" baseline="0" dirty="0" smtClean="0"/>
          </a:p>
          <a:p>
            <a:pPr lvl="1"/>
            <a:endParaRPr lang="en-US" baseline="0" dirty="0" smtClean="0"/>
          </a:p>
          <a:p>
            <a:pPr lvl="1"/>
            <a:endParaRPr lang="en-US" baseline="0" dirty="0" smtClean="0"/>
          </a:p>
          <a:p>
            <a:pPr lvl="1"/>
            <a:endParaRPr lang="en-US" baseline="0" dirty="0" smtClean="0"/>
          </a:p>
          <a:p>
            <a:pPr lvl="1"/>
            <a:endParaRPr lang="en-US" baseline="0" dirty="0" smtClean="0"/>
          </a:p>
          <a:p>
            <a:pPr lvl="1"/>
            <a:endParaRPr lang="en-US" baseline="0" dirty="0" smtClean="0"/>
          </a:p>
          <a:p>
            <a:pPr lvl="0"/>
            <a:r>
              <a:rPr lang="en-US" baseline="0" dirty="0" smtClean="0"/>
              <a:t>Middle East – good luck</a:t>
            </a:r>
            <a:endParaRPr lang="en-US" baseline="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Where Are We Going </a:t>
            </a:r>
            <a:r>
              <a:rPr lang="en-US" dirty="0" err="1" smtClean="0"/>
              <a:t>con’t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490334"/>
              </p:ext>
            </p:extLst>
          </p:nvPr>
        </p:nvGraphicFramePr>
        <p:xfrm>
          <a:off x="1143000" y="1981200"/>
          <a:ext cx="739140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3800"/>
                <a:gridCol w="2463800"/>
                <a:gridCol w="2463800"/>
              </a:tblGrid>
              <a:tr h="584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Country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Average</a:t>
                      </a:r>
                      <a:endParaRPr lang="en-US" dirty="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India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Mexico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China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</a:t>
                      </a:r>
                      <a:endParaRPr lang="en-US" dirty="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U.S.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</a:t>
                      </a:r>
                      <a:endParaRPr lang="en-US" dirty="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Japan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56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lnSpcReduction="10000"/>
          </a:bodyPr>
          <a:lstStyle/>
          <a:p>
            <a:pPr lvl="0"/>
            <a:r>
              <a:rPr lang="en-US" baseline="0" dirty="0" smtClean="0"/>
              <a:t>What can/should we do?</a:t>
            </a:r>
          </a:p>
          <a:p>
            <a:pPr lvl="1"/>
            <a:r>
              <a:rPr lang="en-US" baseline="0" dirty="0" smtClean="0"/>
              <a:t>Dysfunctional government </a:t>
            </a:r>
          </a:p>
          <a:p>
            <a:pPr lvl="2"/>
            <a:r>
              <a:rPr lang="en-US" baseline="0" dirty="0" smtClean="0"/>
              <a:t>Avoid electing the extremes – cancerous</a:t>
            </a:r>
          </a:p>
          <a:p>
            <a:pPr lvl="2"/>
            <a:r>
              <a:rPr lang="en-US" baseline="0" dirty="0" smtClean="0"/>
              <a:t>Term </a:t>
            </a:r>
            <a:r>
              <a:rPr lang="en-US" baseline="0" dirty="0" smtClean="0"/>
              <a:t>limits</a:t>
            </a:r>
          </a:p>
          <a:p>
            <a:pPr lvl="2"/>
            <a:r>
              <a:rPr lang="en-US" baseline="0" dirty="0" smtClean="0"/>
              <a:t>Electoral college</a:t>
            </a:r>
            <a:endParaRPr lang="en-US" baseline="0" dirty="0" smtClean="0"/>
          </a:p>
          <a:p>
            <a:pPr lvl="2"/>
            <a:r>
              <a:rPr lang="en-US" baseline="0" dirty="0" smtClean="0"/>
              <a:t>Voting privilege or requirements</a:t>
            </a:r>
          </a:p>
          <a:p>
            <a:pPr lvl="2"/>
            <a:r>
              <a:rPr lang="en-US" baseline="0" dirty="0" smtClean="0"/>
              <a:t>Ranked voting</a:t>
            </a:r>
          </a:p>
          <a:p>
            <a:pPr lvl="2"/>
            <a:r>
              <a:rPr lang="en-US" baseline="0" dirty="0" smtClean="0"/>
              <a:t>Balance budget amendment</a:t>
            </a:r>
          </a:p>
          <a:p>
            <a:pPr lvl="2"/>
            <a:r>
              <a:rPr lang="en-US" baseline="0" dirty="0" smtClean="0"/>
              <a:t>Public </a:t>
            </a:r>
            <a:r>
              <a:rPr lang="en-US" baseline="0" dirty="0" smtClean="0"/>
              <a:t>financing of elections</a:t>
            </a:r>
            <a:endParaRPr lang="en-US" baseline="0" dirty="0" smtClean="0"/>
          </a:p>
          <a:p>
            <a:pPr lvl="2"/>
            <a:r>
              <a:rPr lang="en-US" baseline="0" dirty="0" smtClean="0"/>
              <a:t>Citizens United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What Can/Should We Do?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07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953000"/>
          </a:xfrm>
        </p:spPr>
        <p:txBody>
          <a:bodyPr>
            <a:normAutofit/>
          </a:bodyPr>
          <a:lstStyle/>
          <a:p>
            <a:pPr lvl="0"/>
            <a:r>
              <a:rPr lang="en-US" baseline="0" dirty="0" smtClean="0"/>
              <a:t>Tax/Spending Reform</a:t>
            </a:r>
          </a:p>
          <a:p>
            <a:pPr lvl="1"/>
            <a:r>
              <a:rPr lang="en-US" dirty="0" smtClean="0"/>
              <a:t>Government spends $31,000 per household</a:t>
            </a:r>
          </a:p>
          <a:p>
            <a:pPr lvl="1"/>
            <a:r>
              <a:rPr lang="en-US" baseline="0" dirty="0" smtClean="0"/>
              <a:t>Government collects $19,000 per household</a:t>
            </a:r>
          </a:p>
          <a:p>
            <a:pPr lvl="1"/>
            <a:r>
              <a:rPr lang="en-US" dirty="0" smtClean="0"/>
              <a:t>Tax breaks or expenditures $10,000 per household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What Can/Should We Do? </a:t>
            </a:r>
            <a:r>
              <a:rPr lang="en-US" dirty="0" err="1" smtClean="0"/>
              <a:t>Con’t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88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0" y="1143000"/>
            <a:ext cx="8458200" cy="51816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3400" baseline="0" dirty="0" smtClean="0"/>
              <a:t>$1 expenditure for $1 of revenue</a:t>
            </a:r>
          </a:p>
          <a:p>
            <a:pPr lvl="1"/>
            <a:r>
              <a:rPr lang="en-US" sz="3000" baseline="0" dirty="0" smtClean="0"/>
              <a:t>Revenue 2012-2016</a:t>
            </a:r>
          </a:p>
          <a:p>
            <a:pPr lvl="2"/>
            <a:r>
              <a:rPr lang="en-US" sz="2600" baseline="0" dirty="0" smtClean="0"/>
              <a:t>Health insurance $200B/yr.</a:t>
            </a:r>
          </a:p>
          <a:p>
            <a:pPr lvl="2"/>
            <a:r>
              <a:rPr lang="en-US" sz="2600" baseline="0" dirty="0" smtClean="0"/>
              <a:t>Mortgage interest $120B/yr.</a:t>
            </a:r>
          </a:p>
          <a:p>
            <a:pPr lvl="2"/>
            <a:r>
              <a:rPr lang="en-US" sz="2600" baseline="0" dirty="0" smtClean="0"/>
              <a:t>Step-up capital gains $70B/yr.</a:t>
            </a:r>
          </a:p>
          <a:p>
            <a:pPr lvl="2"/>
            <a:r>
              <a:rPr lang="en-US" sz="2600" baseline="0" dirty="0" smtClean="0"/>
              <a:t>401K $70B/yr.</a:t>
            </a:r>
          </a:p>
          <a:p>
            <a:pPr lvl="2"/>
            <a:r>
              <a:rPr lang="en-US" sz="2600" baseline="0" dirty="0" smtClean="0"/>
              <a:t>State &amp; local taxes $60B</a:t>
            </a:r>
          </a:p>
          <a:p>
            <a:pPr lvl="2"/>
            <a:r>
              <a:rPr lang="en-US" sz="2600" baseline="0" dirty="0" smtClean="0"/>
              <a:t>Employee pensions $50B</a:t>
            </a:r>
          </a:p>
          <a:p>
            <a:pPr lvl="2"/>
            <a:r>
              <a:rPr lang="en-US" sz="2600" baseline="0" dirty="0" smtClean="0"/>
              <a:t>Charity $50B</a:t>
            </a:r>
          </a:p>
          <a:p>
            <a:pPr lvl="2"/>
            <a:r>
              <a:rPr lang="en-US" sz="2600" baseline="0" dirty="0" smtClean="0"/>
              <a:t>Capital gains on houses $</a:t>
            </a:r>
            <a:r>
              <a:rPr lang="en-US" sz="2600" baseline="0" dirty="0" smtClean="0"/>
              <a:t>44B</a:t>
            </a:r>
          </a:p>
          <a:p>
            <a:pPr lvl="2"/>
            <a:r>
              <a:rPr lang="en-US" sz="2600" baseline="0" dirty="0" smtClean="0"/>
              <a:t>Increase Social Security cap to $150K = $75 -</a:t>
            </a:r>
            <a:r>
              <a:rPr lang="en-US" sz="2600" dirty="0" smtClean="0"/>
              <a:t> $100B</a:t>
            </a:r>
            <a:endParaRPr lang="en-US" sz="2600" baseline="0" dirty="0" smtClean="0"/>
          </a:p>
          <a:p>
            <a:pPr lvl="2"/>
            <a:r>
              <a:rPr lang="en-US" sz="2600" dirty="0" smtClean="0"/>
              <a:t>Wealth tax</a:t>
            </a:r>
            <a:r>
              <a:rPr lang="en-US" sz="2600" baseline="0" dirty="0" smtClean="0"/>
              <a:t> -- $70T @1%</a:t>
            </a:r>
            <a:r>
              <a:rPr lang="en-US" sz="2600" dirty="0" smtClean="0"/>
              <a:t> = $700B</a:t>
            </a:r>
          </a:p>
          <a:p>
            <a:pPr lvl="2"/>
            <a:r>
              <a:rPr lang="en-US" sz="2600" baseline="0" dirty="0" smtClean="0"/>
              <a:t>Value added tax – national sales tax 1% of GDP = $150B</a:t>
            </a:r>
            <a:endParaRPr lang="en-US" sz="2600" baseline="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What</a:t>
            </a:r>
            <a:r>
              <a:rPr lang="en-US" baseline="0" dirty="0" smtClean="0"/>
              <a:t> Can/Should We Do? </a:t>
            </a:r>
            <a:r>
              <a:rPr lang="en-US" baseline="0" dirty="0" err="1" smtClean="0"/>
              <a:t>Con’t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4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What</a:t>
            </a:r>
            <a:r>
              <a:rPr lang="en-US" baseline="0" dirty="0" smtClean="0"/>
              <a:t> Can/Should We Do? </a:t>
            </a:r>
            <a:r>
              <a:rPr lang="en-US" baseline="0" dirty="0" err="1" smtClean="0"/>
              <a:t>Con’t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0" y="1524000"/>
            <a:ext cx="8839200" cy="4876800"/>
          </a:xfrm>
        </p:spPr>
        <p:txBody>
          <a:bodyPr>
            <a:normAutofit fontScale="92500"/>
          </a:bodyPr>
          <a:lstStyle/>
          <a:p>
            <a:r>
              <a:rPr lang="en-US" sz="3800" dirty="0" smtClean="0"/>
              <a:t>What can we cut?</a:t>
            </a:r>
          </a:p>
          <a:p>
            <a:endParaRPr lang="en-US" dirty="0"/>
          </a:p>
          <a:p>
            <a:endParaRPr lang="en-US" dirty="0" smtClean="0"/>
          </a:p>
          <a:p>
            <a:pPr lvl="1"/>
            <a:r>
              <a:rPr lang="en-US" sz="3000" dirty="0" smtClean="0"/>
              <a:t>Suggestions</a:t>
            </a:r>
            <a:endParaRPr lang="en-US" dirty="0" smtClean="0"/>
          </a:p>
          <a:p>
            <a:pPr lvl="2"/>
            <a:r>
              <a:rPr lang="en-US" sz="2600" dirty="0" smtClean="0"/>
              <a:t>Homeland Security 2013 budget $59B; $3.4B for 40 buildings 14,000 employees; 200,000 employees in total</a:t>
            </a:r>
          </a:p>
          <a:p>
            <a:pPr lvl="2"/>
            <a:r>
              <a:rPr lang="en-US" sz="2600" dirty="0" smtClean="0"/>
              <a:t>War on drugs </a:t>
            </a:r>
            <a:r>
              <a:rPr lang="en-US" sz="2600" dirty="0" smtClean="0"/>
              <a:t>$</a:t>
            </a:r>
            <a:r>
              <a:rPr lang="en-US" sz="2600" dirty="0" smtClean="0"/>
              <a:t>40</a:t>
            </a:r>
            <a:r>
              <a:rPr lang="en-US" sz="2600" dirty="0" smtClean="0"/>
              <a:t>B/yr</a:t>
            </a:r>
            <a:r>
              <a:rPr lang="en-US" sz="2600" dirty="0" smtClean="0"/>
              <a:t>. for 30 years</a:t>
            </a:r>
          </a:p>
          <a:p>
            <a:pPr lvl="3"/>
            <a:r>
              <a:rPr lang="en-US" sz="2200" dirty="0" smtClean="0"/>
              <a:t>Cocaine 74% cheaper</a:t>
            </a:r>
          </a:p>
          <a:p>
            <a:pPr lvl="3"/>
            <a:r>
              <a:rPr lang="en-US" sz="2200" dirty="0" smtClean="0"/>
              <a:t>1.6 million inmates</a:t>
            </a:r>
          </a:p>
          <a:p>
            <a:pPr lvl="3"/>
            <a:r>
              <a:rPr lang="en-US" sz="2200" dirty="0" smtClean="0"/>
              <a:t>$63B </a:t>
            </a:r>
            <a:r>
              <a:rPr lang="en-US" sz="2200" dirty="0" smtClean="0"/>
              <a:t>costs</a:t>
            </a:r>
            <a:endParaRPr lang="en-US" sz="22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229683"/>
              </p:ext>
            </p:extLst>
          </p:nvPr>
        </p:nvGraphicFramePr>
        <p:xfrm>
          <a:off x="685799" y="2057400"/>
          <a:ext cx="7772401" cy="9942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1236"/>
                <a:gridCol w="852256"/>
                <a:gridCol w="994299"/>
                <a:gridCol w="852256"/>
                <a:gridCol w="1244354"/>
                <a:gridCol w="914400"/>
                <a:gridCol w="914400"/>
                <a:gridCol w="1219200"/>
              </a:tblGrid>
              <a:tr h="6591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Year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Pension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Health Care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Education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Defense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Welfare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Interest on Debt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69" marR="9469" marT="9469" marB="0" anchor="b"/>
                </a:tc>
              </a:tr>
              <a:tr h="3351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3,795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69" marR="9469" marT="946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820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846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902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69" marR="9469" marT="94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69" marR="9469" marT="9469" marB="0" anchor="b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3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37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What Can/Should We</a:t>
            </a:r>
            <a:r>
              <a:rPr lang="en-US" baseline="0" dirty="0" smtClean="0"/>
              <a:t> Do? </a:t>
            </a:r>
            <a:r>
              <a:rPr lang="en-US" baseline="0" dirty="0" err="1" smtClean="0"/>
              <a:t>Con’t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1"/>
            <a:r>
              <a:rPr lang="en-US" dirty="0" smtClean="0"/>
              <a:t>Defense budget $900B</a:t>
            </a:r>
          </a:p>
          <a:p>
            <a:pPr lvl="2"/>
            <a:r>
              <a:rPr lang="en-US" dirty="0" smtClean="0"/>
              <a:t>50% of the world</a:t>
            </a:r>
          </a:p>
          <a:p>
            <a:pPr lvl="2"/>
            <a:r>
              <a:rPr lang="en-US" dirty="0" smtClean="0"/>
              <a:t>China $150B</a:t>
            </a:r>
          </a:p>
          <a:p>
            <a:pPr lvl="2"/>
            <a:r>
              <a:rPr lang="en-US" dirty="0" smtClean="0"/>
              <a:t>Russia $75B</a:t>
            </a:r>
          </a:p>
          <a:p>
            <a:pPr lvl="2"/>
            <a:r>
              <a:rPr lang="en-US" dirty="0" smtClean="0"/>
              <a:t>Greater than requested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30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38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sz="4000" dirty="0" smtClean="0"/>
              <a:t>Health</a:t>
            </a:r>
            <a:r>
              <a:rPr lang="en-US" dirty="0" smtClean="0"/>
              <a:t> </a:t>
            </a:r>
            <a:r>
              <a:rPr lang="en-US" sz="4000" dirty="0" smtClean="0"/>
              <a:t>care</a:t>
            </a:r>
            <a:endParaRPr lang="en-US" dirty="0" smtClean="0"/>
          </a:p>
          <a:p>
            <a:pPr lvl="1"/>
            <a:r>
              <a:rPr lang="en-US" sz="3200" dirty="0" smtClean="0"/>
              <a:t>Administrative  costs  15% ($450B) ; France 5%</a:t>
            </a:r>
          </a:p>
          <a:p>
            <a:pPr lvl="1"/>
            <a:r>
              <a:rPr lang="en-US" sz="3200" dirty="0" smtClean="0"/>
              <a:t>Obesity 7% $190B; more than smoking</a:t>
            </a:r>
          </a:p>
          <a:p>
            <a:pPr lvl="1"/>
            <a:r>
              <a:rPr lang="en-US" sz="3200" dirty="0" smtClean="0"/>
              <a:t>Frist – 30% of Medicare on last few months of life</a:t>
            </a:r>
          </a:p>
          <a:p>
            <a:pPr lvl="1"/>
            <a:r>
              <a:rPr lang="en-US" sz="3200" dirty="0" smtClean="0"/>
              <a:t>Another report – 25% of Medicare for 5% of recipient's in last year of life</a:t>
            </a:r>
          </a:p>
          <a:p>
            <a:pPr lvl="1"/>
            <a:r>
              <a:rPr lang="en-US" sz="3200" dirty="0" smtClean="0"/>
              <a:t>Expected life  51</a:t>
            </a:r>
            <a:r>
              <a:rPr lang="en-US" sz="3200" baseline="30000" dirty="0" smtClean="0"/>
              <a:t>st</a:t>
            </a:r>
            <a:r>
              <a:rPr lang="en-US" sz="3200" baseline="0" dirty="0" smtClean="0"/>
              <a:t> -78.9yrs.; Japan 3</a:t>
            </a:r>
            <a:r>
              <a:rPr lang="en-US" sz="3200" baseline="30000" dirty="0" smtClean="0"/>
              <a:t>rd</a:t>
            </a:r>
            <a:r>
              <a:rPr lang="en-US" sz="3200" baseline="0" dirty="0" smtClean="0"/>
              <a:t> 83.9;Canada, Italy, Spain, Greece all ahead of us</a:t>
            </a:r>
          </a:p>
          <a:p>
            <a:pPr lvl="1"/>
            <a:r>
              <a:rPr lang="en-US" sz="3200" baseline="0" dirty="0" smtClean="0"/>
              <a:t>Infant morality 34</a:t>
            </a:r>
            <a:r>
              <a:rPr lang="en-US" sz="3200" baseline="30000" dirty="0" smtClean="0"/>
              <a:t>th</a:t>
            </a:r>
            <a:r>
              <a:rPr lang="en-US" sz="3200" baseline="0" dirty="0" smtClean="0"/>
              <a:t> right behind Cuba</a:t>
            </a:r>
          </a:p>
          <a:p>
            <a:pPr lvl="1"/>
            <a:r>
              <a:rPr lang="en-US" sz="3200" baseline="0" dirty="0" smtClean="0"/>
              <a:t>Maternal deaths 47</a:t>
            </a:r>
            <a:r>
              <a:rPr lang="en-US" sz="3200" baseline="30000" dirty="0" smtClean="0"/>
              <a:t>th</a:t>
            </a:r>
            <a:r>
              <a:rPr lang="en-US" sz="3200" baseline="0" dirty="0" smtClean="0"/>
              <a:t>  just ahead of Chile and Lebanon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What</a:t>
            </a:r>
            <a:r>
              <a:rPr lang="en-US" baseline="0" dirty="0" smtClean="0"/>
              <a:t> Can/Should We Do? </a:t>
            </a:r>
            <a:r>
              <a:rPr lang="en-US" baseline="0" dirty="0" err="1" smtClean="0"/>
              <a:t>Con’t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12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39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4000" smtClean="0"/>
              <a:t>Debt interest – must reduce debt</a:t>
            </a:r>
          </a:p>
          <a:p>
            <a:r>
              <a:rPr lang="en-US" sz="4000" smtClean="0"/>
              <a:t>There must be more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What Can/Should We Do? </a:t>
            </a:r>
            <a:r>
              <a:rPr lang="en-US" dirty="0" err="1" smtClean="0"/>
              <a:t>Con’t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463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marL="342900" lvl="0" indent="-285750"/>
            <a:r>
              <a:rPr lang="en-US" dirty="0" smtClean="0"/>
              <a:t>Unemployment – 7.8%</a:t>
            </a:r>
          </a:p>
          <a:p>
            <a:pPr lvl="0"/>
            <a:r>
              <a:rPr lang="en-US" dirty="0" smtClean="0"/>
              <a:t>Health Care</a:t>
            </a:r>
          </a:p>
          <a:p>
            <a:pPr lvl="1"/>
            <a:r>
              <a:rPr lang="en-US" dirty="0" smtClean="0"/>
              <a:t>$2.8 trillion</a:t>
            </a:r>
          </a:p>
          <a:p>
            <a:pPr lvl="1"/>
            <a:r>
              <a:rPr lang="en-US" dirty="0" smtClean="0"/>
              <a:t>17% of GDP</a:t>
            </a:r>
          </a:p>
          <a:p>
            <a:pPr lvl="0"/>
            <a:r>
              <a:rPr lang="en-US" dirty="0" smtClean="0"/>
              <a:t>Energy</a:t>
            </a:r>
          </a:p>
          <a:p>
            <a:pPr lvl="1"/>
            <a:r>
              <a:rPr lang="en-US" dirty="0" smtClean="0"/>
              <a:t>Fossil Fuel – 82%</a:t>
            </a:r>
          </a:p>
          <a:p>
            <a:pPr lvl="1"/>
            <a:r>
              <a:rPr lang="en-US" dirty="0" smtClean="0"/>
              <a:t>Other</a:t>
            </a:r>
            <a:r>
              <a:rPr lang="en-US" baseline="0" dirty="0" smtClean="0"/>
              <a:t> sources – 18%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Where Are We </a:t>
            </a:r>
            <a:r>
              <a:rPr lang="en-US" dirty="0" err="1" smtClean="0"/>
              <a:t>con’t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25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en-US" dirty="0" smtClean="0"/>
              <a:t>Education</a:t>
            </a:r>
          </a:p>
          <a:p>
            <a:pPr lvl="1"/>
            <a:r>
              <a:rPr lang="en-US" dirty="0" smtClean="0"/>
              <a:t>Problems</a:t>
            </a:r>
          </a:p>
          <a:p>
            <a:pPr lvl="2"/>
            <a:r>
              <a:rPr lang="en-US" dirty="0" smtClean="0"/>
              <a:t>Noncompetitive work force</a:t>
            </a:r>
          </a:p>
          <a:p>
            <a:pPr lvl="2"/>
            <a:r>
              <a:rPr lang="en-US" dirty="0" smtClean="0"/>
              <a:t>14</a:t>
            </a:r>
            <a:r>
              <a:rPr lang="en-US" baseline="30000" dirty="0" smtClean="0"/>
              <a:t>th</a:t>
            </a:r>
            <a:r>
              <a:rPr lang="en-US" dirty="0" smtClean="0"/>
              <a:t> in </a:t>
            </a:r>
            <a:r>
              <a:rPr lang="en-US" dirty="0" smtClean="0"/>
              <a:t>terms of per capita </a:t>
            </a:r>
            <a:r>
              <a:rPr lang="en-US" dirty="0" smtClean="0"/>
              <a:t>graduates; had been 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endParaRPr lang="en-US" dirty="0" smtClean="0"/>
          </a:p>
          <a:p>
            <a:pPr lvl="2"/>
            <a:r>
              <a:rPr lang="en-US" dirty="0" smtClean="0"/>
              <a:t>Costs increasing faster than health care</a:t>
            </a:r>
          </a:p>
          <a:p>
            <a:pPr lvl="2"/>
            <a:r>
              <a:rPr lang="en-US" dirty="0" smtClean="0"/>
              <a:t>Administrative and</a:t>
            </a:r>
            <a:r>
              <a:rPr lang="en-US" baseline="0" dirty="0" smtClean="0"/>
              <a:t> facility costs</a:t>
            </a:r>
            <a:endParaRPr lang="en-US" dirty="0" smtClean="0"/>
          </a:p>
          <a:p>
            <a:pPr lvl="2"/>
            <a:r>
              <a:rPr lang="en-US" dirty="0" smtClean="0"/>
              <a:t>Public education is a misnomer</a:t>
            </a:r>
          </a:p>
          <a:p>
            <a:pPr lvl="3"/>
            <a:r>
              <a:rPr lang="en-US" dirty="0" smtClean="0"/>
              <a:t>OU 15-20% state funded</a:t>
            </a:r>
          </a:p>
          <a:p>
            <a:pPr lvl="3"/>
            <a:r>
              <a:rPr lang="en-US" dirty="0" smtClean="0"/>
              <a:t>Penn State, Michigan less than 10%</a:t>
            </a:r>
          </a:p>
          <a:p>
            <a:pPr lvl="2"/>
            <a:r>
              <a:rPr lang="en-US" dirty="0" smtClean="0"/>
              <a:t>Student loans $1T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What</a:t>
            </a:r>
            <a:r>
              <a:rPr lang="en-US" baseline="0" dirty="0" smtClean="0"/>
              <a:t> Can/Should We Do? </a:t>
            </a:r>
            <a:r>
              <a:rPr lang="en-US" baseline="0" dirty="0" err="1" smtClean="0"/>
              <a:t>Con’t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24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686800" cy="5029200"/>
          </a:xfrm>
        </p:spPr>
        <p:txBody>
          <a:bodyPr>
            <a:normAutofit/>
          </a:bodyPr>
          <a:lstStyle/>
          <a:p>
            <a:pPr lvl="2"/>
            <a:r>
              <a:rPr lang="en-US" dirty="0" smtClean="0"/>
              <a:t>Quality</a:t>
            </a:r>
          </a:p>
          <a:p>
            <a:pPr lvl="2"/>
            <a:r>
              <a:rPr lang="en-US" dirty="0" smtClean="0"/>
              <a:t>Majors</a:t>
            </a:r>
          </a:p>
          <a:p>
            <a:pPr lvl="2"/>
            <a:r>
              <a:rPr lang="en-US" dirty="0" smtClean="0"/>
              <a:t>Haven’t found a way to be </a:t>
            </a:r>
            <a:r>
              <a:rPr lang="en-US" dirty="0" smtClean="0"/>
              <a:t>scalable</a:t>
            </a:r>
            <a:endParaRPr lang="en-US" dirty="0" smtClean="0"/>
          </a:p>
          <a:p>
            <a:pPr lvl="2"/>
            <a:r>
              <a:rPr lang="en-US" dirty="0" smtClean="0"/>
              <a:t>Athletics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What</a:t>
            </a:r>
            <a:r>
              <a:rPr lang="en-US" baseline="0" dirty="0" smtClean="0"/>
              <a:t> Can/Should We Do? </a:t>
            </a:r>
            <a:r>
              <a:rPr lang="en-US" baseline="0" dirty="0" err="1" smtClean="0"/>
              <a:t>Con’t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83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42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1"/>
            <a:r>
              <a:rPr lang="en-US" dirty="0" smtClean="0"/>
              <a:t>Suggestions</a:t>
            </a:r>
          </a:p>
          <a:p>
            <a:pPr lvl="2"/>
            <a:r>
              <a:rPr lang="en-US" dirty="0" smtClean="0"/>
              <a:t>Educational disruption </a:t>
            </a:r>
          </a:p>
          <a:p>
            <a:pPr lvl="3"/>
            <a:r>
              <a:rPr lang="en-US" dirty="0" smtClean="0"/>
              <a:t>Kahn Institute; MOOC’s </a:t>
            </a:r>
            <a:endParaRPr lang="en-US" dirty="0" smtClean="0"/>
          </a:p>
          <a:p>
            <a:pPr lvl="2"/>
            <a:r>
              <a:rPr lang="en-US" dirty="0" smtClean="0"/>
              <a:t>No direct entry from high school</a:t>
            </a:r>
          </a:p>
          <a:p>
            <a:pPr lvl="2"/>
            <a:r>
              <a:rPr lang="en-US" dirty="0" smtClean="0"/>
              <a:t>Major support for 2 year vocational schools</a:t>
            </a:r>
          </a:p>
          <a:p>
            <a:pPr lvl="2"/>
            <a:r>
              <a:rPr lang="en-US" dirty="0" smtClean="0"/>
              <a:t>Science, computer science,</a:t>
            </a:r>
            <a:r>
              <a:rPr lang="en-US" baseline="0" dirty="0" smtClean="0"/>
              <a:t> engineering, </a:t>
            </a:r>
            <a:endParaRPr lang="en-US" dirty="0" smtClean="0"/>
          </a:p>
          <a:p>
            <a:pPr lvl="2"/>
            <a:r>
              <a:rPr lang="en-US" dirty="0" smtClean="0"/>
              <a:t>Higher expectations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Growth thru public/private partnership</a:t>
            </a:r>
          </a:p>
          <a:p>
            <a:pPr marL="3429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>
                <a:effectLst/>
              </a:rPr>
              <a:t>Corporate taxes</a:t>
            </a:r>
          </a:p>
          <a:p>
            <a:pPr lvl="2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What Can Should We Do? </a:t>
            </a:r>
            <a:r>
              <a:rPr lang="en-US" dirty="0" err="1" smtClean="0"/>
              <a:t>Con’t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14597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en-US" baseline="0" dirty="0" smtClean="0"/>
              <a:t> </a:t>
            </a:r>
            <a:r>
              <a:rPr lang="en-US" baseline="0" dirty="0" smtClean="0"/>
              <a:t>World is </a:t>
            </a:r>
            <a:r>
              <a:rPr lang="en-US" dirty="0" smtClean="0"/>
              <a:t>most </a:t>
            </a:r>
            <a:r>
              <a:rPr lang="en-US" baseline="0" dirty="0" smtClean="0"/>
              <a:t>peaceful in hundreds of years</a:t>
            </a:r>
          </a:p>
          <a:p>
            <a:pPr lvl="1"/>
            <a:r>
              <a:rPr lang="en-US" dirty="0" smtClean="0"/>
              <a:t>Richest countries are not in geopolitical competition</a:t>
            </a:r>
          </a:p>
          <a:p>
            <a:pPr lvl="1"/>
            <a:r>
              <a:rPr lang="en-US" baseline="0" dirty="0" smtClean="0"/>
              <a:t>Fewest people dying from war, civil war, &amp; terrorism in at least 100 years</a:t>
            </a:r>
          </a:p>
          <a:p>
            <a:pPr marL="1371600" lvl="3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Why</a:t>
            </a:r>
            <a:r>
              <a:rPr lang="en-US" baseline="0" dirty="0" smtClean="0"/>
              <a:t> Should We Be Optimistic?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58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lvl="2"/>
            <a:r>
              <a:rPr lang="en-US" baseline="0" dirty="0" smtClean="0"/>
              <a:t>Global economy growth</a:t>
            </a:r>
          </a:p>
          <a:p>
            <a:pPr lvl="3"/>
            <a:r>
              <a:rPr lang="en-US" dirty="0" smtClean="0"/>
              <a:t>10-20 percent faster than </a:t>
            </a:r>
            <a:r>
              <a:rPr lang="en-US" dirty="0" smtClean="0"/>
              <a:t>previous decade</a:t>
            </a:r>
            <a:endParaRPr lang="en-US" dirty="0" smtClean="0"/>
          </a:p>
          <a:p>
            <a:pPr lvl="3"/>
            <a:r>
              <a:rPr lang="en-US" baseline="0" dirty="0" smtClean="0"/>
              <a:t>60 percent faster than decade before</a:t>
            </a:r>
          </a:p>
          <a:p>
            <a:pPr lvl="3"/>
            <a:r>
              <a:rPr lang="en-US" dirty="0" smtClean="0"/>
              <a:t>5 times as fast as three decades ago</a:t>
            </a:r>
          </a:p>
          <a:p>
            <a:pPr lvl="2"/>
            <a:r>
              <a:rPr lang="en-US" dirty="0" smtClean="0"/>
              <a:t>Poverty</a:t>
            </a:r>
          </a:p>
          <a:p>
            <a:pPr lvl="3"/>
            <a:r>
              <a:rPr lang="en-US" dirty="0" smtClean="0"/>
              <a:t>UN estimates reduced more in last 50 years than previous 500</a:t>
            </a:r>
          </a:p>
          <a:p>
            <a:pPr lvl="3"/>
            <a:r>
              <a:rPr lang="en-US" dirty="0" smtClean="0"/>
              <a:t>Chinese – 10 times richer than 50 years ago, live 25 years longer</a:t>
            </a:r>
          </a:p>
          <a:p>
            <a:pPr lvl="3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Why</a:t>
            </a:r>
            <a:r>
              <a:rPr lang="en-US" baseline="0" dirty="0" smtClean="0"/>
              <a:t> Should We Be Optimistic?</a:t>
            </a:r>
            <a:r>
              <a:rPr lang="en-US" dirty="0" smtClean="0"/>
              <a:t> </a:t>
            </a:r>
            <a:r>
              <a:rPr lang="en-US" dirty="0" err="1" smtClean="0"/>
              <a:t>con’t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62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lnSpcReduction="10000"/>
          </a:bodyPr>
          <a:lstStyle/>
          <a:p>
            <a:pPr lvl="1"/>
            <a:r>
              <a:rPr lang="en-US" dirty="0" smtClean="0"/>
              <a:t>College graduates globally last 40 years</a:t>
            </a:r>
          </a:p>
          <a:p>
            <a:pPr lvl="2"/>
            <a:r>
              <a:rPr lang="en-US" dirty="0" smtClean="0"/>
              <a:t>Men</a:t>
            </a:r>
            <a:r>
              <a:rPr lang="en-US" baseline="0" dirty="0" smtClean="0"/>
              <a:t> 4 fold</a:t>
            </a:r>
          </a:p>
          <a:p>
            <a:pPr lvl="2"/>
            <a:r>
              <a:rPr lang="en-US" baseline="0" dirty="0" smtClean="0"/>
              <a:t>Women 7 fold</a:t>
            </a:r>
          </a:p>
          <a:p>
            <a:pPr lvl="1"/>
            <a:r>
              <a:rPr lang="en-US" baseline="0" dirty="0" smtClean="0"/>
              <a:t>Implications for U.S.</a:t>
            </a:r>
          </a:p>
          <a:p>
            <a:pPr lvl="2"/>
            <a:r>
              <a:rPr lang="en-US" baseline="0" dirty="0" smtClean="0"/>
              <a:t>A rising tide lifts all boats, i.e., opportunities</a:t>
            </a:r>
          </a:p>
          <a:p>
            <a:pPr lvl="2"/>
            <a:r>
              <a:rPr lang="en-US" baseline="0" dirty="0" smtClean="0"/>
              <a:t>We have</a:t>
            </a:r>
          </a:p>
          <a:p>
            <a:pPr lvl="3"/>
            <a:r>
              <a:rPr lang="en-US" baseline="0" dirty="0" smtClean="0"/>
              <a:t>Dynamic economy </a:t>
            </a:r>
          </a:p>
          <a:p>
            <a:pPr lvl="3"/>
            <a:r>
              <a:rPr lang="en-US" baseline="0" dirty="0" smtClean="0"/>
              <a:t>Dominate </a:t>
            </a:r>
            <a:r>
              <a:rPr lang="en-US" baseline="0" dirty="0" smtClean="0"/>
              <a:t>age of technology</a:t>
            </a:r>
          </a:p>
          <a:p>
            <a:pPr lvl="3"/>
            <a:r>
              <a:rPr lang="en-US" baseline="0" dirty="0" smtClean="0"/>
              <a:t>Deepest capital markets </a:t>
            </a:r>
          </a:p>
          <a:p>
            <a:pPr lvl="3"/>
            <a:r>
              <a:rPr lang="en-US" baseline="0" dirty="0" smtClean="0"/>
              <a:t>Home for world’s greatest companies</a:t>
            </a:r>
          </a:p>
          <a:p>
            <a:pPr lvl="3"/>
            <a:r>
              <a:rPr lang="en-US" baseline="0" dirty="0" smtClean="0"/>
              <a:t>Most of the worlds greatest universities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Why</a:t>
            </a:r>
            <a:r>
              <a:rPr lang="en-US" baseline="0" dirty="0" smtClean="0"/>
              <a:t> Should We Be Optimistic?</a:t>
            </a:r>
            <a:r>
              <a:rPr lang="en-US" dirty="0" smtClean="0"/>
              <a:t> </a:t>
            </a:r>
            <a:r>
              <a:rPr lang="en-US" dirty="0" err="1" smtClean="0"/>
              <a:t>con’t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47559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lvl="1"/>
            <a:endParaRPr lang="en-US" smtClean="0"/>
          </a:p>
          <a:p>
            <a:pPr lvl="3"/>
            <a:endParaRPr lang="en-US" baseline="0" smtClean="0"/>
          </a:p>
          <a:p>
            <a:pPr lvl="2"/>
            <a:endParaRPr lang="en-US" baseline="0" smtClean="0"/>
          </a:p>
          <a:p>
            <a:endParaRPr lang="en-US" baseline="0" smtClean="0"/>
          </a:p>
          <a:p>
            <a:endParaRPr lang="en-US" baseline="0" smtClean="0"/>
          </a:p>
          <a:p>
            <a:endParaRPr lang="en-US" smtClean="0"/>
          </a:p>
          <a:p>
            <a:endParaRPr lang="en-US" baseline="0" smtClean="0"/>
          </a:p>
          <a:p>
            <a:endParaRPr lang="en-US" smtClean="0"/>
          </a:p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38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Where Are We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con’t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Education</a:t>
            </a:r>
          </a:p>
          <a:p>
            <a:pPr lvl="1"/>
            <a:r>
              <a:rPr lang="en-US" dirty="0" smtClean="0"/>
              <a:t>Costs</a:t>
            </a:r>
            <a:endParaRPr lang="en-US" dirty="0" smtClean="0"/>
          </a:p>
          <a:p>
            <a:pPr lvl="1"/>
            <a:r>
              <a:rPr lang="en-US" dirty="0" smtClean="0"/>
              <a:t>Funding</a:t>
            </a:r>
            <a:endParaRPr lang="en-US" dirty="0" smtClean="0"/>
          </a:p>
          <a:p>
            <a:pPr lvl="1"/>
            <a:r>
              <a:rPr lang="en-US" dirty="0" smtClean="0"/>
              <a:t>Ability </a:t>
            </a:r>
            <a:r>
              <a:rPr lang="en-US" dirty="0" smtClean="0"/>
              <a:t>&amp; number of </a:t>
            </a:r>
            <a:r>
              <a:rPr lang="en-US" dirty="0" smtClean="0"/>
              <a:t>graduates</a:t>
            </a:r>
          </a:p>
          <a:p>
            <a:pPr lvl="0"/>
            <a:r>
              <a:rPr lang="en-US" dirty="0" smtClean="0"/>
              <a:t>Corporate </a:t>
            </a:r>
            <a:r>
              <a:rPr lang="en-US" dirty="0" smtClean="0"/>
              <a:t>governance</a:t>
            </a:r>
          </a:p>
          <a:p>
            <a:pPr lvl="1"/>
            <a:r>
              <a:rPr lang="en-US" dirty="0" smtClean="0"/>
              <a:t>Financial </a:t>
            </a:r>
            <a:r>
              <a:rPr lang="en-US" dirty="0" smtClean="0"/>
              <a:t>regulation</a:t>
            </a:r>
            <a:endParaRPr lang="en-US" dirty="0" smtClean="0"/>
          </a:p>
          <a:p>
            <a:pPr lvl="1"/>
            <a:r>
              <a:rPr lang="en-US" dirty="0" smtClean="0"/>
              <a:t>Collapse of the financial markets</a:t>
            </a:r>
          </a:p>
          <a:p>
            <a:pPr lvl="0"/>
            <a:r>
              <a:rPr lang="en-US" dirty="0" smtClean="0"/>
              <a:t>Dysfunctional government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69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Income distribution</a:t>
            </a:r>
          </a:p>
          <a:p>
            <a:pPr lvl="1"/>
            <a:r>
              <a:rPr lang="en-US" dirty="0" smtClean="0"/>
              <a:t>Top </a:t>
            </a:r>
            <a:r>
              <a:rPr lang="en-US" dirty="0"/>
              <a:t>1</a:t>
            </a:r>
            <a:r>
              <a:rPr lang="en-US" dirty="0" smtClean="0"/>
              <a:t>%  8% of total income</a:t>
            </a:r>
          </a:p>
          <a:p>
            <a:pPr lvl="1"/>
            <a:r>
              <a:rPr lang="en-US" dirty="0" smtClean="0"/>
              <a:t>Top 10% 41% of total income</a:t>
            </a:r>
          </a:p>
          <a:p>
            <a:pPr lvl="1"/>
            <a:r>
              <a:rPr lang="en-US" dirty="0" smtClean="0"/>
              <a:t>Forbes 400 $200+ million average income</a:t>
            </a:r>
          </a:p>
          <a:p>
            <a:pPr marL="514350" lvl="0" indent="-457200"/>
            <a:r>
              <a:rPr lang="en-US" dirty="0" smtClean="0"/>
              <a:t>Wealth </a:t>
            </a:r>
            <a:r>
              <a:rPr lang="en-US" dirty="0" smtClean="0"/>
              <a:t>distribution</a:t>
            </a:r>
          </a:p>
          <a:p>
            <a:pPr marL="914400" lvl="1" indent="-457200"/>
            <a:r>
              <a:rPr lang="en-US" dirty="0" smtClean="0"/>
              <a:t>Top </a:t>
            </a:r>
            <a:r>
              <a:rPr lang="en-US" dirty="0" smtClean="0"/>
              <a:t>1% 35% of total </a:t>
            </a:r>
            <a:r>
              <a:rPr lang="en-US" dirty="0" smtClean="0"/>
              <a:t>wealth</a:t>
            </a:r>
          </a:p>
          <a:p>
            <a:pPr marL="914400" lvl="1" indent="-457200"/>
            <a:r>
              <a:rPr lang="en-US" dirty="0" smtClean="0"/>
              <a:t>Top </a:t>
            </a:r>
            <a:r>
              <a:rPr lang="en-US" dirty="0" smtClean="0"/>
              <a:t>10% 88% of total </a:t>
            </a:r>
            <a:r>
              <a:rPr lang="en-US" dirty="0" smtClean="0"/>
              <a:t>wealth</a:t>
            </a:r>
          </a:p>
          <a:p>
            <a:pPr marL="914400" lvl="1" indent="-457200"/>
            <a:r>
              <a:rPr lang="en-US" dirty="0" smtClean="0"/>
              <a:t>Forbes </a:t>
            </a:r>
            <a:r>
              <a:rPr lang="en-US" dirty="0" smtClean="0"/>
              <a:t>400 </a:t>
            </a:r>
            <a:r>
              <a:rPr lang="en-US" dirty="0"/>
              <a:t> </a:t>
            </a:r>
            <a:r>
              <a:rPr lang="en-US" dirty="0" smtClean="0"/>
              <a:t>1.7T; $4.2B </a:t>
            </a:r>
            <a:r>
              <a:rPr lang="en-US" dirty="0" smtClean="0"/>
              <a:t>each</a:t>
            </a:r>
          </a:p>
          <a:p>
            <a:pPr marL="514350" indent="-457200"/>
            <a:r>
              <a:rPr lang="en-US" dirty="0" smtClean="0"/>
              <a:t>Will Rogers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Where Are We </a:t>
            </a:r>
            <a:r>
              <a:rPr lang="en-US" dirty="0" err="1" smtClean="0"/>
              <a:t>con’t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56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en-US" dirty="0" smtClean="0"/>
              <a:t>New</a:t>
            </a:r>
            <a:r>
              <a:rPr lang="en-US" baseline="0" dirty="0" smtClean="0"/>
              <a:t> England 1700’s</a:t>
            </a:r>
          </a:p>
          <a:p>
            <a:pPr lvl="1"/>
            <a:r>
              <a:rPr lang="en-US" dirty="0" smtClean="0"/>
              <a:t>Saw</a:t>
            </a:r>
            <a:r>
              <a:rPr lang="en-US" baseline="0" dirty="0" smtClean="0"/>
              <a:t> mills, grist mills, iron mills, pulling mills, salt works, and glassworks</a:t>
            </a:r>
          </a:p>
          <a:p>
            <a:pPr rtl="0" eaLnBrk="1" latinLnBrk="0" hangingPunct="1"/>
            <a:r>
              <a:rPr lang="en-US" dirty="0" smtClean="0"/>
              <a:t>Infrastructure – roads, bridges, inns, and ferries; p</a:t>
            </a:r>
            <a:r>
              <a:rPr lang="en-US" sz="3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rovinces and towns subsidized foregoing</a:t>
            </a:r>
            <a:endParaRPr lang="en-US" sz="3200" dirty="0" smtClean="0">
              <a:effectLst/>
            </a:endParaRPr>
          </a:p>
          <a:p>
            <a:pPr rtl="0" eaLnBrk="1" latinLnBrk="0" hangingPunct="1"/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New occupations for women – weaving, teaching, and tailoring</a:t>
            </a:r>
            <a:endParaRPr lang="en-US" dirty="0" smtClean="0">
              <a:effectLst/>
            </a:endParaRPr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How Did We Get 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en-US" dirty="0" smtClean="0"/>
              <a:t>American Revolution 1775-1783</a:t>
            </a:r>
          </a:p>
          <a:p>
            <a:pPr lvl="1"/>
            <a:r>
              <a:rPr lang="en-US" dirty="0" smtClean="0"/>
              <a:t>No available funding</a:t>
            </a:r>
          </a:p>
          <a:p>
            <a:pPr lvl="1"/>
            <a:r>
              <a:rPr lang="en-US" dirty="0" smtClean="0"/>
              <a:t>Refused to tax</a:t>
            </a:r>
          </a:p>
          <a:p>
            <a:pPr lvl="1"/>
            <a:r>
              <a:rPr lang="en-US" dirty="0" smtClean="0"/>
              <a:t>Volunteer army with promise of land grants</a:t>
            </a:r>
          </a:p>
          <a:p>
            <a:pPr lvl="1"/>
            <a:r>
              <a:rPr lang="en-US" dirty="0" smtClean="0"/>
              <a:t>Issued $400 million in paper</a:t>
            </a:r>
            <a:r>
              <a:rPr lang="en-US" baseline="0" dirty="0" smtClean="0"/>
              <a:t> money</a:t>
            </a:r>
          </a:p>
          <a:p>
            <a:pPr lvl="1"/>
            <a:r>
              <a:rPr lang="en-US" baseline="0" dirty="0" smtClean="0"/>
              <a:t>$242 million repaid 1791 at 1 cent on the dollar</a:t>
            </a:r>
          </a:p>
          <a:p>
            <a:pPr lvl="1"/>
            <a:r>
              <a:rPr lang="en-US" baseline="0" dirty="0" smtClean="0"/>
              <a:t>Debt -- $37 million national; $114 million state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How Did We Get Here </a:t>
            </a:r>
            <a:r>
              <a:rPr lang="en-US" dirty="0" err="1" smtClean="0"/>
              <a:t>con’t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8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New Nation</a:t>
            </a:r>
          </a:p>
          <a:p>
            <a:pPr lvl="1"/>
            <a:r>
              <a:rPr lang="en-US" dirty="0" smtClean="0"/>
              <a:t>1787 Constitution – no internal tariffs or taxes on interstate commerce</a:t>
            </a:r>
          </a:p>
          <a:p>
            <a:pPr lvl="1"/>
            <a:r>
              <a:rPr lang="en-US" dirty="0" smtClean="0"/>
              <a:t>1791</a:t>
            </a:r>
            <a:r>
              <a:rPr lang="en-US" baseline="0" dirty="0" smtClean="0"/>
              <a:t>-1811 </a:t>
            </a:r>
            <a:r>
              <a:rPr lang="en-US" dirty="0" smtClean="0"/>
              <a:t>Hamilton</a:t>
            </a:r>
            <a:r>
              <a:rPr lang="en-US" baseline="0" dirty="0" smtClean="0"/>
              <a:t> – 1</a:t>
            </a:r>
            <a:r>
              <a:rPr lang="en-US" baseline="30000" dirty="0" smtClean="0"/>
              <a:t>st</a:t>
            </a:r>
            <a:r>
              <a:rPr lang="en-US" baseline="0" dirty="0" smtClean="0"/>
              <a:t> national bank </a:t>
            </a:r>
          </a:p>
          <a:p>
            <a:pPr lvl="1"/>
            <a:r>
              <a:rPr lang="en-US" baseline="0" dirty="0" smtClean="0"/>
              <a:t>Hamilton – Jefferson conflict</a:t>
            </a:r>
          </a:p>
          <a:p>
            <a:pPr lvl="1"/>
            <a:r>
              <a:rPr lang="en-US" baseline="0" dirty="0" smtClean="0"/>
              <a:t>Hamilton – Burr </a:t>
            </a:r>
          </a:p>
          <a:p>
            <a:pPr lvl="1"/>
            <a:r>
              <a:rPr lang="en-US" baseline="0" dirty="0" smtClean="0"/>
              <a:t>1816-1836 2</a:t>
            </a:r>
            <a:r>
              <a:rPr lang="en-US" baseline="30000" dirty="0" smtClean="0"/>
              <a:t>nd</a:t>
            </a:r>
            <a:r>
              <a:rPr lang="en-US" baseline="0" dirty="0" smtClean="0"/>
              <a:t> national bank</a:t>
            </a:r>
          </a:p>
          <a:p>
            <a:pPr lvl="1"/>
            <a:r>
              <a:rPr lang="en-US" baseline="0" dirty="0" smtClean="0"/>
              <a:t>Jackson – let bank charter expire, opposed paper money, &amp; demanded government be paid in gold and silver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How Did We Get Here </a:t>
            </a:r>
            <a:r>
              <a:rPr lang="en-US" dirty="0" err="1" smtClean="0"/>
              <a:t>con’t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2E83-CF97-447F-9F96-E4490C43CE6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46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2580</TotalTime>
  <Words>2582</Words>
  <Application>Microsoft Office PowerPoint</Application>
  <PresentationFormat>On-screen Show (4:3)</PresentationFormat>
  <Paragraphs>1071</Paragraphs>
  <Slides>46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Office Theme</vt:lpstr>
      <vt:lpstr>Where Are We, How Did We get Here, and Where Are We Going?</vt:lpstr>
      <vt:lpstr>Where Are We</vt:lpstr>
      <vt:lpstr>Where Are We con’t</vt:lpstr>
      <vt:lpstr>Where Are We con’t</vt:lpstr>
      <vt:lpstr>Where Are We con’t</vt:lpstr>
      <vt:lpstr>Where Are We con’t</vt:lpstr>
      <vt:lpstr>How Did We Get Here</vt:lpstr>
      <vt:lpstr>How Did We Get Here con’t</vt:lpstr>
      <vt:lpstr>How Did We Get Here con’t</vt:lpstr>
      <vt:lpstr>How Did We Get Here con’t</vt:lpstr>
      <vt:lpstr>How Did We Get Here con’t</vt:lpstr>
      <vt:lpstr>How Did We Get Here con’t</vt:lpstr>
      <vt:lpstr>How Did We Get Here con’t</vt:lpstr>
      <vt:lpstr>How Did We Get Here con’t</vt:lpstr>
      <vt:lpstr>How Did We Get Here con’t</vt:lpstr>
      <vt:lpstr>How Did We Get Here con’t</vt:lpstr>
      <vt:lpstr>How Did We Get Here con’t</vt:lpstr>
      <vt:lpstr>How Did We Get Here con’t</vt:lpstr>
      <vt:lpstr>How Did We Get Here con’t</vt:lpstr>
      <vt:lpstr>Historical Tax Rates</vt:lpstr>
      <vt:lpstr>Federal Spending, Deficit, Debt and GDP   Billions of Dollars</vt:lpstr>
      <vt:lpstr>Federal Spending, Deficit, Debt and GDP   Billions of Dollars</vt:lpstr>
      <vt:lpstr>Federal Spending, Deficit, Debt and GDP   Billions of Dollars</vt:lpstr>
      <vt:lpstr>Federal Spending, Deficit, Debt and GDP   Billions of Dollars</vt:lpstr>
      <vt:lpstr>Cost of War  2011 Dollars</vt:lpstr>
      <vt:lpstr>Federal Budget Major Sectors  Billions of Dollars </vt:lpstr>
      <vt:lpstr>Where Are We Going</vt:lpstr>
      <vt:lpstr>Where Are We Going con’t</vt:lpstr>
      <vt:lpstr>Where Are We Going con’t</vt:lpstr>
      <vt:lpstr>Where Are We Going con’t</vt:lpstr>
      <vt:lpstr>Where Are We Going con’t</vt:lpstr>
      <vt:lpstr>Where Are We Going con’t</vt:lpstr>
      <vt:lpstr>What Can/Should We Do?</vt:lpstr>
      <vt:lpstr>What Can/Should We Do? Con’t</vt:lpstr>
      <vt:lpstr>What Can/Should We Do? Con’t</vt:lpstr>
      <vt:lpstr>What Can/Should We Do? Con’t</vt:lpstr>
      <vt:lpstr>What Can/Should We Do? Con’t</vt:lpstr>
      <vt:lpstr>What Can/Should We Do? Con’t</vt:lpstr>
      <vt:lpstr>What Can/Should We Do? Con’t</vt:lpstr>
      <vt:lpstr>What Can/Should We Do? Con’t</vt:lpstr>
      <vt:lpstr>What Can/Should We Do? Con’t</vt:lpstr>
      <vt:lpstr>What Can Should We Do? Con’t</vt:lpstr>
      <vt:lpstr>Why Should We Be Optimistic?</vt:lpstr>
      <vt:lpstr>Why Should We Be Optimistic? con’t</vt:lpstr>
      <vt:lpstr>Why Should We Be Optimistic? con’t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Are We, How Did We get Here, and Where Are We Going?</dc:title>
  <dc:creator>Roger Paul Bey</dc:creator>
  <cp:lastModifiedBy>Roger Paul Bey</cp:lastModifiedBy>
  <cp:revision>103</cp:revision>
  <cp:lastPrinted>2013-01-06T22:09:19Z</cp:lastPrinted>
  <dcterms:created xsi:type="dcterms:W3CDTF">2013-01-02T02:12:21Z</dcterms:created>
  <dcterms:modified xsi:type="dcterms:W3CDTF">2013-01-07T02:47:28Z</dcterms:modified>
</cp:coreProperties>
</file>