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22"/>
  </p:notesMasterIdLst>
  <p:handoutMasterIdLst>
    <p:handoutMasterId r:id="rId23"/>
  </p:handoutMasterIdLst>
  <p:sldIdLst>
    <p:sldId id="275" r:id="rId2"/>
    <p:sldId id="338" r:id="rId3"/>
    <p:sldId id="367" r:id="rId4"/>
    <p:sldId id="356" r:id="rId5"/>
    <p:sldId id="366" r:id="rId6"/>
    <p:sldId id="368" r:id="rId7"/>
    <p:sldId id="369" r:id="rId8"/>
    <p:sldId id="357" r:id="rId9"/>
    <p:sldId id="370" r:id="rId10"/>
    <p:sldId id="354" r:id="rId11"/>
    <p:sldId id="361" r:id="rId12"/>
    <p:sldId id="346" r:id="rId13"/>
    <p:sldId id="345" r:id="rId14"/>
    <p:sldId id="364" r:id="rId15"/>
    <p:sldId id="348" r:id="rId16"/>
    <p:sldId id="358" r:id="rId17"/>
    <p:sldId id="349" r:id="rId18"/>
    <p:sldId id="365" r:id="rId19"/>
    <p:sldId id="350" r:id="rId20"/>
    <p:sldId id="360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94" d="100"/>
          <a:sy n="94" d="100"/>
        </p:scale>
        <p:origin x="-69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323" tIns="45661" rIns="91323" bIns="45661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323" tIns="45661" rIns="91323" bIns="45661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EDEE806F-9AF1-4C18-A6BC-C917C7248531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323" tIns="45661" rIns="91323" bIns="45661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323" tIns="45661" rIns="91323" bIns="45661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3CF38CD6-5BE8-4F91-B4F1-3BFF5EE5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26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5" rIns="93168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5" rIns="93168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5" rIns="93168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5" rIns="93168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5" rIns="93168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CF1511A-E82C-4489-BAC0-6D514C32A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99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744A6-DCF4-467B-86D1-263269FBFC0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069FEB5-7432-4172-89B7-0615DB4413E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568AB-E0D0-4B6B-B5D5-D0E7C5CD7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60FC505-6D2E-43B6-8D47-A9D39DBC4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D98E3-EA27-4BA6-9D29-FC4E392B0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A917CF-39AB-4B57-8E0E-C314E276B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35F20-85D0-4380-BC9A-7B75AAF3D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8379-AC99-4AD5-9770-C00029A1B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B3601-B3E2-4FD7-8D60-411090C2B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09F43-3CA0-47A3-B599-DF29E5883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8D01E-7D28-4F74-8F20-DAC72F2FE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2E3F00-5D46-434E-8B3F-A69F2551E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ABC658A2-7578-4EB0-A23B-E022C32F4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05" r:id="rId2"/>
    <p:sldLayoutId id="2147484113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4" r:id="rId9"/>
    <p:sldLayoutId id="2147484111" r:id="rId10"/>
    <p:sldLayoutId id="21474841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033280"/>
        </a:buClr>
        <a:buSzPct val="80000"/>
        <a:buFont typeface="Wingdings 2" pitchFamily="18" charset="2"/>
        <a:buChar char=""/>
        <a:defRPr sz="2300" kern="1200">
          <a:solidFill>
            <a:srgbClr val="6C9B77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033280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033280"/>
        </a:buClr>
        <a:buSzPct val="80000"/>
        <a:buFont typeface="Wingdings 2" pitchFamily="18" charset="2"/>
        <a:buChar char=""/>
        <a:defRPr sz="2000" kern="1200">
          <a:solidFill>
            <a:srgbClr val="6C9B77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033280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krieg@rsenergysolutions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Reagan Smith Logo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1975" y="320675"/>
            <a:ext cx="4489450" cy="1143000"/>
          </a:xfrm>
        </p:spPr>
      </p:pic>
      <p:sp>
        <p:nvSpPr>
          <p:cNvPr id="696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609725"/>
            <a:ext cx="8153400" cy="4846638"/>
          </a:xfrm>
        </p:spPr>
        <p:txBody>
          <a:bodyPr>
            <a:normAutofit fontScale="77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6000" b="1" dirty="0">
              <a:solidFill>
                <a:srgbClr val="0033CC"/>
              </a:solidFill>
              <a:latin typeface="Castellar" panose="020A0402060406010301" pitchFamily="18" charset="0"/>
              <a:cs typeface="Arial" pitchFamily="34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5700" b="1" dirty="0">
                <a:solidFill>
                  <a:srgbClr val="0033CC"/>
                </a:solidFill>
                <a:latin typeface="Castellar" panose="020A0402060406010301" pitchFamily="18" charset="0"/>
                <a:cs typeface="Arial" pitchFamily="34" charset="0"/>
              </a:rPr>
              <a:t>Title research in Indian country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6000" b="1" dirty="0">
              <a:solidFill>
                <a:srgbClr val="0033CC"/>
              </a:solidFill>
              <a:latin typeface="Castellar" panose="020A0402060406010301" pitchFamily="18" charset="0"/>
              <a:cs typeface="Arial" pitchFamily="34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710" b="1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71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71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40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>
                <a:latin typeface="Castellar" panose="020A0402060406010301" pitchFamily="18" charset="0"/>
              </a:rPr>
              <a:t>Jennifer E. Krieg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700" b="1" dirty="0">
                <a:latin typeface="Castellar" panose="020A0402060406010301" pitchFamily="18" charset="0"/>
              </a:rPr>
              <a:t>VP Land &amp; General Counsel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400" b="1" dirty="0">
                <a:latin typeface="Castellar" panose="020A0402060406010301" pitchFamily="18" charset="0"/>
                <a:hlinkClick r:id="rId4"/>
              </a:rPr>
              <a:t>jkrieg@rsenergysolutions.com</a:t>
            </a:r>
            <a:r>
              <a:rPr lang="en-US" sz="1400" b="1" dirty="0">
                <a:latin typeface="Castellar" panose="020A0402060406010301" pitchFamily="18" charset="0"/>
              </a:rPr>
              <a:t>    405.286.9326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71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71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517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i="1" dirty="0"/>
              <a:t>History – five Tribes</a:t>
            </a:r>
            <a:endParaRPr lang="en-US" sz="32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763"/>
          </a:xfrm>
        </p:spPr>
        <p:txBody>
          <a:bodyPr/>
          <a:lstStyle/>
          <a:p>
            <a:r>
              <a:rPr lang="en-US" sz="1100" dirty="0"/>
              <a:t> </a:t>
            </a:r>
            <a:r>
              <a:rPr lang="en-US" sz="2000" b="1" u="sng" dirty="0"/>
              <a:t>The Dawes Commission</a:t>
            </a:r>
          </a:p>
          <a:p>
            <a:pPr lvl="1" algn="just"/>
            <a:r>
              <a:rPr lang="en-US" sz="1400" b="1" dirty="0"/>
              <a:t>1893:  Established Dawes Commission</a:t>
            </a:r>
          </a:p>
          <a:p>
            <a:pPr lvl="1" algn="just"/>
            <a:r>
              <a:rPr lang="en-US" sz="1400" b="1" dirty="0"/>
              <a:t>1896:  Directed Commission to take a census and prepare tribal rolls;</a:t>
            </a:r>
          </a:p>
          <a:p>
            <a:pPr lvl="1" algn="just"/>
            <a:r>
              <a:rPr lang="en-US" sz="1400" b="1" dirty="0"/>
              <a:t>1897:  Curtis Bill which established a comprehensive plan for dissolution of the tribal governments and allotment of tribal lands;  patents issued in fee restricted status;</a:t>
            </a:r>
          </a:p>
          <a:p>
            <a:r>
              <a:rPr lang="en-US" sz="1800" b="1" u="sng" dirty="0"/>
              <a:t>May 28, 1908</a:t>
            </a:r>
            <a:r>
              <a:rPr lang="en-US" sz="1800" u="sng" dirty="0"/>
              <a:t> </a:t>
            </a:r>
            <a:r>
              <a:rPr lang="en-US" sz="1800" b="1" u="sng" dirty="0"/>
              <a:t>Restrictions Bill</a:t>
            </a:r>
            <a:endParaRPr lang="en-US" sz="1800" u="sng" dirty="0"/>
          </a:p>
          <a:p>
            <a:pPr lvl="1" algn="just"/>
            <a:r>
              <a:rPr lang="en-US" sz="1600" dirty="0"/>
              <a:t>Removed all restrictions from all lands including homesteads</a:t>
            </a:r>
          </a:p>
          <a:p>
            <a:pPr lvl="2" algn="just"/>
            <a:r>
              <a:rPr lang="en-US" sz="1400" dirty="0"/>
              <a:t>Intermarried citizens</a:t>
            </a:r>
          </a:p>
          <a:p>
            <a:pPr lvl="2" algn="just"/>
            <a:r>
              <a:rPr lang="en-US" sz="1400" dirty="0"/>
              <a:t>Freedmen</a:t>
            </a:r>
          </a:p>
          <a:p>
            <a:pPr lvl="2" algn="just"/>
            <a:r>
              <a:rPr lang="en-US" sz="1400" dirty="0"/>
              <a:t>Tribal citizens with less than half blood, including minors</a:t>
            </a:r>
          </a:p>
          <a:p>
            <a:pPr lvl="1" algn="just"/>
            <a:r>
              <a:rPr lang="en-US" sz="1600" dirty="0"/>
              <a:t>removed restrictions from all lands </a:t>
            </a:r>
            <a:r>
              <a:rPr lang="en-US" sz="1600" u="sng" dirty="0"/>
              <a:t>except homesteads</a:t>
            </a:r>
            <a:r>
              <a:rPr lang="en-US" sz="1600" dirty="0"/>
              <a:t>, of citizens of more than half and less than three-quarters blood</a:t>
            </a:r>
          </a:p>
          <a:p>
            <a:pPr lvl="1" algn="just"/>
            <a:r>
              <a:rPr lang="en-US" sz="1600" dirty="0"/>
              <a:t>retained restrictions on surplus and homesteads of all three-quarters and full-bloods</a:t>
            </a:r>
          </a:p>
          <a:p>
            <a:pPr lvl="1" algn="just"/>
            <a:r>
              <a:rPr lang="en-US" sz="1600" dirty="0"/>
              <a:t>Retained restrictions on homesteads of persons, including minors with more than half blood and all full-bloods until April 26, 1931;</a:t>
            </a:r>
          </a:p>
          <a:p>
            <a:pPr algn="just"/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274200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4413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/>
              <a:t>	</a:t>
            </a:r>
            <a:br>
              <a:rPr lang="en-US" sz="2800" i="1" dirty="0"/>
            </a:br>
            <a:r>
              <a:rPr lang="en-US" sz="2800" i="1" dirty="0"/>
              <a:t>History – five Tribes</a:t>
            </a:r>
            <a:endParaRPr lang="en-US" sz="32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239000" cy="2895600"/>
          </a:xfrm>
        </p:spPr>
        <p:txBody>
          <a:bodyPr/>
          <a:lstStyle/>
          <a:p>
            <a:pPr lvl="0" algn="just"/>
            <a:r>
              <a:rPr lang="en-US" sz="1800" b="1" u="sng" dirty="0"/>
              <a:t>1934 Indian Reorganization Act</a:t>
            </a:r>
            <a:endParaRPr lang="en-US" sz="1800" dirty="0"/>
          </a:p>
          <a:p>
            <a:pPr lvl="1" algn="just"/>
            <a:r>
              <a:rPr lang="en-US" sz="1800" dirty="0"/>
              <a:t>Extended the trust period on restricted allotments until further legislation;</a:t>
            </a:r>
          </a:p>
          <a:p>
            <a:pPr lvl="0" algn="just"/>
            <a:r>
              <a:rPr lang="en-US" sz="1800" b="1" u="sng" dirty="0"/>
              <a:t>Act of August 4, 1947 – Stigler Act</a:t>
            </a:r>
          </a:p>
          <a:p>
            <a:pPr lvl="1" algn="just"/>
            <a:r>
              <a:rPr lang="en-US" sz="1800" b="1" dirty="0"/>
              <a:t>Codifies process for which oil &amp; gas leases and deeds executed by restricted heirs and successors of allottee are approved by district court;</a:t>
            </a:r>
            <a:endParaRPr lang="en-US" sz="1800" dirty="0"/>
          </a:p>
          <a:p>
            <a:pPr lvl="1"/>
            <a:endParaRPr lang="en-US" sz="1800" dirty="0"/>
          </a:p>
          <a:p>
            <a:endParaRPr lang="en-US" sz="1300" dirty="0"/>
          </a:p>
          <a:p>
            <a:pPr lvl="1"/>
            <a:endParaRPr lang="en-US" sz="400" dirty="0"/>
          </a:p>
          <a:p>
            <a:endParaRPr lang="en-US" sz="20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016276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Title Research	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i="1" dirty="0"/>
              <a:t>five tribes – Restricted title traps</a:t>
            </a:r>
            <a:endParaRPr lang="en-US" sz="24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Record title is in the county land records;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Generally, title will start with patents or with restricted form deeds;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Creek &amp; Choctaw nations you can request a title report;  However, not all tracts have been completed and those that are only as up to date as probated estates;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Heirs and successors of the original allottee who are ½ blood or more the Five Tribes remain restricted; 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Orders approving leases or deeds are NOT proof of title;       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en-US" sz="1800" b="1" dirty="0">
                <a:solidFill>
                  <a:schemeClr val="tx2"/>
                </a:solidFill>
              </a:rPr>
              <a:t>	See Appendix A</a:t>
            </a:r>
            <a:endParaRPr lang="en-US" sz="18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Owner can also request a Removal of Restrictions from the BIA; these can be conditional, site specific or a ‘55 removal;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Once restriction is lost, it is not recovered; </a:t>
            </a:r>
            <a:r>
              <a:rPr lang="en-US" sz="1800" b="1" dirty="0">
                <a:solidFill>
                  <a:schemeClr val="tx2"/>
                </a:solidFill>
              </a:rPr>
              <a:t>See Appendix B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600" dirty="0"/>
              <a:t>An heir can hold a restricted interest and an unrestricted interest;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18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002844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Title Research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i="1" dirty="0"/>
              <a:t>five tribes – Civilized Minors/Incompetents</a:t>
            </a:r>
            <a:endParaRPr lang="en-US" sz="24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1800" dirty="0"/>
              <a:t>Civilized minors/incompetents owning restricted acreage must have guardians appointed to execute oil and gas leases;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1800" dirty="0"/>
              <a:t>Guardianship proceedings must be held pursuant to the Oklahoma Guardianship Act which provides for notice to BIA, Office of the Tulsa Field Solicitor and tribes;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1800" dirty="0"/>
              <a:t>Proceedings must be held in county of residency AND county in which tract lies;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1800" dirty="0"/>
              <a:t>Yearly reports to the Court are required;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1800" dirty="0"/>
              <a:t>Executed power of attorney documents are invalid as to restricted property;</a:t>
            </a:r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098975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Title Research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i="1" dirty="0"/>
              <a:t>five tribes – Restricted title traps</a:t>
            </a:r>
            <a:endParaRPr lang="en-US" sz="24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Everyone believes they are full blood – check CBID cards and ask follow-up questions;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Watch for unapproved deeds of restricted heirs;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Assignments listing BIA lease numbers;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Invalid probates due to lack of notice to BIA or judge’s approval; 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There is always more than one Alex Harjo!!!</a:t>
            </a:r>
            <a:r>
              <a:rPr lang="en-US" sz="2400" dirty="0"/>
              <a:t>	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endParaRPr lang="en-US" sz="18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854681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8874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Title Research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i="1" dirty="0"/>
              <a:t>five tribes – Trust Tracts</a:t>
            </a:r>
            <a:endParaRPr lang="en-US" sz="24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763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Trust</a:t>
            </a:r>
          </a:p>
          <a:p>
            <a:pPr lvl="2" algn="just" eaLnBrk="1" hangingPunct="1">
              <a:lnSpc>
                <a:spcPct val="80000"/>
              </a:lnSpc>
              <a:defRPr/>
            </a:pPr>
            <a:r>
              <a:rPr lang="en-US" sz="1800" dirty="0"/>
              <a:t>Tracts are administered by the Eastern Oklahoma Regional Office in Muskogee;</a:t>
            </a:r>
          </a:p>
          <a:p>
            <a:pPr lvl="2" algn="just" eaLnBrk="1" hangingPunct="1">
              <a:lnSpc>
                <a:spcPct val="80000"/>
              </a:lnSpc>
              <a:defRPr/>
            </a:pPr>
            <a:r>
              <a:rPr lang="en-US" sz="1800" dirty="0"/>
              <a:t>Agency maintains title on trust lands; and will provide a Title Status Report </a:t>
            </a:r>
            <a:r>
              <a:rPr lang="en-US" sz="1800" dirty="0">
                <a:solidFill>
                  <a:srgbClr val="0070C0"/>
                </a:solidFill>
              </a:rPr>
              <a:t>See Appendix C</a:t>
            </a:r>
          </a:p>
          <a:p>
            <a:pPr lvl="2" algn="just" eaLnBrk="1" hangingPunct="1">
              <a:lnSpc>
                <a:spcPct val="80000"/>
              </a:lnSpc>
              <a:defRPr/>
            </a:pPr>
            <a:r>
              <a:rPr lang="en-US" sz="1800" dirty="0">
                <a:solidFill>
                  <a:srgbClr val="009900"/>
                </a:solidFill>
              </a:rPr>
              <a:t>Leases are at 3/16</a:t>
            </a:r>
            <a:r>
              <a:rPr lang="en-US" sz="1800" baseline="30000" dirty="0">
                <a:solidFill>
                  <a:srgbClr val="009900"/>
                </a:solidFill>
              </a:rPr>
              <a:t>th</a:t>
            </a:r>
            <a:r>
              <a:rPr lang="en-US" sz="1800" dirty="0">
                <a:solidFill>
                  <a:srgbClr val="009900"/>
                </a:solidFill>
              </a:rPr>
              <a:t> royalty and are a three year term. </a:t>
            </a:r>
          </a:p>
          <a:p>
            <a:pPr lvl="2" algn="just" eaLnBrk="1" hangingPunct="1">
              <a:lnSpc>
                <a:spcPct val="80000"/>
              </a:lnSpc>
              <a:defRPr/>
            </a:pPr>
            <a:r>
              <a:rPr lang="en-US" sz="1800" dirty="0"/>
              <a:t>Leases contain no pooling or spacing language – require a Communization Agreement – an agreement must be filed ninety (90) days prior to expiration; </a:t>
            </a:r>
            <a:r>
              <a:rPr lang="en-US" sz="1800" dirty="0">
                <a:solidFill>
                  <a:srgbClr val="0070C0"/>
                </a:solidFill>
              </a:rPr>
              <a:t>See Appendix D</a:t>
            </a:r>
            <a:endParaRPr lang="en-US" sz="1800" dirty="0"/>
          </a:p>
          <a:p>
            <a:pPr lvl="2" algn="just" eaLnBrk="1" hangingPunct="1">
              <a:lnSpc>
                <a:spcPct val="80000"/>
              </a:lnSpc>
              <a:defRPr/>
            </a:pPr>
            <a:r>
              <a:rPr lang="en-US" sz="1800" dirty="0"/>
              <a:t>Leases are subject to all regulations contained in 25 CFR 213;</a:t>
            </a:r>
          </a:p>
          <a:p>
            <a:pPr lvl="2" algn="just" eaLnBrk="1" hangingPunct="1">
              <a:lnSpc>
                <a:spcPct val="80000"/>
              </a:lnSpc>
              <a:defRPr/>
            </a:pPr>
            <a:r>
              <a:rPr lang="en-US" sz="1800" dirty="0"/>
              <a:t>Leases which you drill </a:t>
            </a:r>
            <a:r>
              <a:rPr lang="en-US" sz="1800" u="sng" dirty="0"/>
              <a:t>on or thru</a:t>
            </a:r>
            <a:r>
              <a:rPr lang="en-US" sz="1800" dirty="0"/>
              <a:t> are subject to all federal environmental regulations – Clean Air Act, National Historic Preservation Act and National Environmental Protection Act;  An Application for Permit to Drill must be submitted to the Bureau of Land Management – approval time of RSES APDs is currently six to eight months;</a:t>
            </a:r>
          </a:p>
          <a:p>
            <a:pPr marL="530225" lvl="2" indent="0" eaLnBrk="1" hangingPunct="1">
              <a:lnSpc>
                <a:spcPct val="80000"/>
              </a:lnSpc>
              <a:buNone/>
              <a:defRPr/>
            </a:pPr>
            <a:endParaRPr lang="en-US" sz="1400" dirty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endParaRPr lang="en-US" sz="18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344797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dirty="0"/>
              <a:t>Title Research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/>
              <a:t>	</a:t>
            </a:r>
            <a:br>
              <a:rPr lang="en-US" sz="2800" i="1" dirty="0"/>
            </a:br>
            <a:r>
              <a:rPr lang="en-US" sz="2800" i="1" dirty="0"/>
              <a:t>History – Western Tribes</a:t>
            </a:r>
            <a:endParaRPr lang="en-US" sz="32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1400" dirty="0"/>
              <a:t> </a:t>
            </a:r>
            <a:r>
              <a:rPr lang="en-US" sz="2800" b="1" u="sng" dirty="0"/>
              <a:t>The General Allotment Act of 1887</a:t>
            </a:r>
            <a:r>
              <a:rPr lang="en-US" sz="2800" dirty="0"/>
              <a:t>  </a:t>
            </a:r>
          </a:p>
          <a:p>
            <a:pPr lvl="1" algn="just"/>
            <a:r>
              <a:rPr lang="en-US" sz="1600" dirty="0"/>
              <a:t>Unlike the restricted fee ownership allotment scheme of the Five Civilized Tribes, Indian allotments under this act were made on the basis of trust-type ownership;  legal title remains in the federal government and does not pass to the allottee or his heirs until the issuance of a fee patent;</a:t>
            </a:r>
          </a:p>
          <a:p>
            <a:pPr lvl="0" algn="just"/>
            <a:r>
              <a:rPr lang="en-US" sz="2800" dirty="0"/>
              <a:t> </a:t>
            </a:r>
            <a:r>
              <a:rPr lang="en-US" sz="2800" b="1" u="sng" dirty="0"/>
              <a:t>The 1938 Omnibus Leasing Act</a:t>
            </a:r>
            <a:r>
              <a:rPr lang="en-US" sz="2800" dirty="0"/>
              <a:t>  </a:t>
            </a:r>
          </a:p>
          <a:p>
            <a:pPr lvl="1" algn="just"/>
            <a:r>
              <a:rPr lang="en-US" sz="1600" dirty="0"/>
              <a:t>Basic authority for leasing tribal lands;</a:t>
            </a:r>
          </a:p>
          <a:p>
            <a:pPr algn="just"/>
            <a:r>
              <a:rPr lang="en-US" sz="2800" b="1" u="sng" dirty="0"/>
              <a:t>25 CFR 212</a:t>
            </a:r>
            <a:endParaRPr lang="en-US" sz="2400" b="1" u="sng" dirty="0"/>
          </a:p>
          <a:p>
            <a:pPr lvl="1" algn="just"/>
            <a:r>
              <a:rPr lang="en-US" sz="1600" dirty="0"/>
              <a:t>Leasing of Allotted Lands for Mineral Development</a:t>
            </a:r>
          </a:p>
          <a:p>
            <a:endParaRPr lang="en-US" sz="13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953858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Title Research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i="1" dirty="0"/>
              <a:t>Western Indians </a:t>
            </a:r>
            <a:endParaRPr lang="en-US" sz="24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Anadarko, Concho &amp; Pawnee Agencies hold lease sales at their own discretion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Leases are for a three (3) year term and a 1/5 royalty rate;      </a:t>
            </a:r>
            <a:r>
              <a:rPr lang="en-US" sz="1800" dirty="0">
                <a:solidFill>
                  <a:srgbClr val="0070C0"/>
                </a:solidFill>
              </a:rPr>
              <a:t>See Appendix E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Successful bidder is only given the right to negotiate with owners – they can demand a higher offer;  must meet fair market appraisal;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Agency will provide a title and will provide a Title Status Report; </a:t>
            </a:r>
            <a:r>
              <a:rPr lang="en-US" sz="1800" dirty="0">
                <a:solidFill>
                  <a:srgbClr val="0070C0"/>
                </a:solidFill>
              </a:rPr>
              <a:t>See Appendix F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Expiration is from date of approval by Superintendent;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Probates are completed in CFR courts;  district court probates are invalid as to trust property;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21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886524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Title Research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i="1" dirty="0"/>
              <a:t>Western Indians </a:t>
            </a:r>
            <a:endParaRPr lang="en-US" sz="24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Leases contain no pooling or spacing language – require a Communization Agreement – an agreement must be filed ninety (90) days prior to expiration;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Leases which you drill </a:t>
            </a:r>
            <a:r>
              <a:rPr lang="en-US" sz="1800" u="sng" dirty="0"/>
              <a:t>on or thru</a:t>
            </a:r>
            <a:r>
              <a:rPr lang="en-US" sz="1800" dirty="0"/>
              <a:t> are subject to all federal environmental regulations – Clean Air Act, National Historic Preservation Act and National Environmental Protection Act;  An Application for Permit to Drill must be submitted to the Bureau of Land Management – approval time is for RSES APDs is six to eight months;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Once a CFR probate is completed, a fee patent will be issued to non-Indian heir;  they may often appear as a stranger to title;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1800" dirty="0"/>
              <a:t>Leases are NOT required to be recorded in the courthouse; 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1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165986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700" dirty="0"/>
              <a:t>Title Research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i="1" dirty="0"/>
              <a:t>Western Indians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algn="just" eaLnBrk="1" hangingPunct="1">
              <a:defRPr/>
            </a:pPr>
            <a:r>
              <a:rPr lang="en-US" sz="1800" dirty="0"/>
              <a:t>BIA lease forms executed after 1983 contain a </a:t>
            </a:r>
            <a:r>
              <a:rPr lang="en-US" sz="1800" b="1" u="sng" dirty="0"/>
              <a:t>non-producing release clause</a:t>
            </a:r>
            <a:r>
              <a:rPr lang="en-US" sz="1800" b="1" dirty="0"/>
              <a:t> </a:t>
            </a:r>
            <a:r>
              <a:rPr lang="en-US" sz="1800" dirty="0"/>
              <a:t>– the only formations held are those which are </a:t>
            </a:r>
            <a:r>
              <a:rPr lang="en-US" sz="1800" dirty="0" err="1"/>
              <a:t>communitized</a:t>
            </a:r>
            <a:r>
              <a:rPr lang="en-US" sz="1800" dirty="0"/>
              <a:t> and producing at the end of primary term;</a:t>
            </a:r>
          </a:p>
          <a:p>
            <a:pPr lvl="2" algn="just" eaLnBrk="1" hangingPunct="1">
              <a:defRPr/>
            </a:pPr>
            <a:r>
              <a:rPr lang="en-US" sz="1800" dirty="0"/>
              <a:t>This clause may also be present in the </a:t>
            </a:r>
            <a:r>
              <a:rPr lang="en-US" sz="1800" dirty="0" err="1"/>
              <a:t>Communitization</a:t>
            </a:r>
            <a:r>
              <a:rPr lang="en-US" sz="1800" dirty="0"/>
              <a:t> Agreement thereby amending older lease forms</a:t>
            </a:r>
          </a:p>
          <a:p>
            <a:pPr lvl="2" algn="just" eaLnBrk="1" hangingPunct="1">
              <a:defRPr/>
            </a:pPr>
            <a:r>
              <a:rPr lang="en-US" sz="1800" dirty="0"/>
              <a:t>Operators should check that they have rights to their target formation.  Otherwise, this could result in a </a:t>
            </a:r>
            <a:r>
              <a:rPr lang="en-US" sz="1800" b="1" u="sng" dirty="0"/>
              <a:t>trespass.</a:t>
            </a:r>
          </a:p>
          <a:p>
            <a:pPr lvl="2" algn="just" eaLnBrk="1" hangingPunct="1">
              <a:defRPr/>
            </a:pPr>
            <a:r>
              <a:rPr lang="en-US" sz="1800" dirty="0"/>
              <a:t>BIA does not recognize courthouse assignments;</a:t>
            </a:r>
          </a:p>
          <a:p>
            <a:pPr lvl="3" algn="just" eaLnBrk="1" hangingPunct="1">
              <a:defRPr/>
            </a:pPr>
            <a:r>
              <a:rPr lang="en-US" sz="1800" dirty="0"/>
              <a:t>No depth severances, wellbore assignments or ORRI</a:t>
            </a:r>
          </a:p>
          <a:p>
            <a:pPr lvl="3" algn="just" eaLnBrk="1" hangingPunct="1">
              <a:defRPr/>
            </a:pPr>
            <a:r>
              <a:rPr lang="en-US" sz="1800" dirty="0"/>
              <a:t>Accept the fact that BIA title will often not match courthouse title;</a:t>
            </a:r>
          </a:p>
          <a:p>
            <a:pPr lvl="2" algn="just" eaLnBrk="1" hangingPunct="1">
              <a:defRPr/>
            </a:pPr>
            <a:r>
              <a:rPr lang="en-US" sz="1800" dirty="0"/>
              <a:t>Leases are assigned on BIA lease forms;</a:t>
            </a:r>
          </a:p>
          <a:p>
            <a:pPr marL="530225" lvl="2" indent="0" algn="just" eaLnBrk="1" hangingPunct="1">
              <a:buNone/>
              <a:defRPr/>
            </a:pPr>
            <a:endParaRPr lang="en-US" sz="1800" dirty="0"/>
          </a:p>
          <a:p>
            <a:pPr lvl="2" eaLnBrk="1" hangingPunct="1">
              <a:defRPr/>
            </a:pPr>
            <a:endParaRPr lang="en-US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4529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/>
              <a:t>Indian TRIBEs OF Oklahoma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7239000" cy="4551691"/>
          </a:xfrm>
        </p:spPr>
        <p:txBody>
          <a:bodyPr/>
          <a:lstStyle/>
          <a:p>
            <a:pPr lvl="1"/>
            <a:r>
              <a:rPr lang="en-US" sz="2400" dirty="0"/>
              <a:t>Five Tribes</a:t>
            </a:r>
          </a:p>
          <a:p>
            <a:pPr lvl="2"/>
            <a:r>
              <a:rPr lang="en-US" sz="2100" dirty="0"/>
              <a:t>BIA Eastern Oklahoma Regional Office</a:t>
            </a:r>
          </a:p>
          <a:p>
            <a:pPr lvl="3"/>
            <a:r>
              <a:rPr lang="en-US" dirty="0"/>
              <a:t>Cherokee Nation</a:t>
            </a:r>
          </a:p>
          <a:p>
            <a:pPr lvl="3"/>
            <a:r>
              <a:rPr lang="en-US" dirty="0"/>
              <a:t>Choctaw Nation of Oklahoma</a:t>
            </a:r>
          </a:p>
          <a:p>
            <a:pPr lvl="4"/>
            <a:r>
              <a:rPr lang="en-US" dirty="0"/>
              <a:t>Mississippi-Choctaw</a:t>
            </a:r>
          </a:p>
          <a:p>
            <a:pPr lvl="3"/>
            <a:r>
              <a:rPr lang="en-US" dirty="0"/>
              <a:t>Seminole Nation of Oklahoma</a:t>
            </a:r>
          </a:p>
          <a:p>
            <a:pPr lvl="3"/>
            <a:r>
              <a:rPr lang="en-US" dirty="0"/>
              <a:t>The Chickasaw Nation</a:t>
            </a:r>
          </a:p>
          <a:p>
            <a:pPr lvl="3"/>
            <a:r>
              <a:rPr lang="en-US" dirty="0"/>
              <a:t>Muscogee (Creek) Nation</a:t>
            </a:r>
          </a:p>
          <a:p>
            <a:pPr lvl="3"/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0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4413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i="1" dirty="0"/>
              <a:t>Recent Developments</a:t>
            </a:r>
            <a:endParaRPr lang="en-US" sz="2400" i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1700" u="sng" dirty="0"/>
              <a:t>Miles v. Southern Plain Regional Director, BIA</a:t>
            </a:r>
            <a:r>
              <a:rPr lang="en-US" sz="1700" dirty="0"/>
              <a:t>, 63 IBIA 55 (05/04/2016)  related Board case:  60 IBIA 257, vacated and remanded to Board, </a:t>
            </a:r>
            <a:r>
              <a:rPr lang="en-US" sz="1700" i="1" dirty="0"/>
              <a:t>Cimarex Energy Co. v. Gilbert Miles, No. CIV-15-1163-F (W.D. Okla. 2016)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sz="1700" dirty="0"/>
              <a:t>Case currently pending before the Interior Board of Indian Appeals;  at issue is the approval of a timely filed communization agreement after the expiration of the primary term;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1700" u="sng" dirty="0"/>
              <a:t>Murphy v. Royal</a:t>
            </a:r>
            <a:r>
              <a:rPr lang="en-US" sz="1700" dirty="0"/>
              <a:t>, 866 F.3d 1164 </a:t>
            </a:r>
            <a:r>
              <a:rPr lang="en-US" sz="1700" i="1" dirty="0"/>
              <a:t>(10th Cir. 2017)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sz="1700" dirty="0"/>
              <a:t>Tenth Circuit held that the allotted Muscogee (Creek) Nation reservation has not been disestablished, reversing State death penalty conviction of Creek tribal member.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sz="1700" dirty="0"/>
              <a:t>Supreme Court has granted certiorari – Fall 2018 term;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1700" dirty="0"/>
              <a:t>HR 2606 - Amendment to the Act of August 4, 1947 – commonly referred to the Stigler Act  </a:t>
            </a:r>
            <a:r>
              <a:rPr lang="en-US" sz="1700" dirty="0">
                <a:solidFill>
                  <a:srgbClr val="0070C0"/>
                </a:solidFill>
              </a:rPr>
              <a:t>See Appendix G</a:t>
            </a:r>
            <a:endParaRPr lang="en-US" sz="1700" dirty="0"/>
          </a:p>
          <a:p>
            <a:pPr lvl="2" algn="just" eaLnBrk="1" hangingPunct="1">
              <a:lnSpc>
                <a:spcPct val="90000"/>
              </a:lnSpc>
              <a:defRPr/>
            </a:pPr>
            <a:r>
              <a:rPr lang="en-US" sz="1700" dirty="0"/>
              <a:t>Will eliminate ½ blood requirement;  all heirs of original allottee who are of the Five Tribes, will be restricted;</a:t>
            </a:r>
          </a:p>
          <a:p>
            <a:pPr lvl="2" algn="just" eaLnBrk="1" hangingPunct="1">
              <a:lnSpc>
                <a:spcPct val="90000"/>
              </a:lnSpc>
              <a:defRPr/>
            </a:pPr>
            <a:r>
              <a:rPr lang="en-US" sz="1700" dirty="0"/>
              <a:t>It is unclear how this will effect leases and conveyances taken from presumptive heirs;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1800" dirty="0"/>
          </a:p>
        </p:txBody>
      </p:sp>
      <p:pic>
        <p:nvPicPr>
          <p:cNvPr id="4" name="Picture 4" descr="Reagan Smith Log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51890"/>
            <a:ext cx="2772660" cy="706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78375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C777D5-B3E1-4A41-96D3-1FD870DF0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570759"/>
          </a:xfrm>
        </p:spPr>
        <p:txBody>
          <a:bodyPr>
            <a:normAutofit fontScale="90000"/>
          </a:bodyPr>
          <a:lstStyle/>
          <a:p>
            <a:r>
              <a:rPr lang="en-US" dirty="0"/>
              <a:t>FIVE tribes of </a:t>
            </a:r>
            <a:r>
              <a:rPr lang="en-US" dirty="0" err="1"/>
              <a:t>oklahoma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39E7E49-EAB5-4542-BEB8-8219869B2B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95400"/>
            <a:ext cx="7239000" cy="467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137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C2AD91-A71C-4B16-94C8-E9E9B5A72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Indian TRIBEs OF Oklahoma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3A0317-F59E-404F-A194-70BB12F36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Western Tribes</a:t>
            </a:r>
          </a:p>
          <a:p>
            <a:pPr lvl="2"/>
            <a:r>
              <a:rPr lang="en-US" dirty="0"/>
              <a:t>BIA Anadarko Regional Office</a:t>
            </a:r>
          </a:p>
          <a:p>
            <a:pPr lvl="3"/>
            <a:r>
              <a:rPr lang="en-US" dirty="0"/>
              <a:t>Concho Agency</a:t>
            </a:r>
          </a:p>
          <a:p>
            <a:pPr lvl="4"/>
            <a:r>
              <a:rPr lang="en-US" dirty="0"/>
              <a:t>Cheyenne-Arapaho Tribes </a:t>
            </a:r>
          </a:p>
          <a:p>
            <a:pPr lvl="3"/>
            <a:r>
              <a:rPr lang="en-US" dirty="0"/>
              <a:t>Anadarko Agency</a:t>
            </a:r>
          </a:p>
          <a:p>
            <a:pPr lvl="4"/>
            <a:r>
              <a:rPr lang="en-US" dirty="0"/>
              <a:t>Apache</a:t>
            </a:r>
          </a:p>
          <a:p>
            <a:pPr lvl="4"/>
            <a:r>
              <a:rPr lang="en-US" dirty="0"/>
              <a:t>Caddo</a:t>
            </a:r>
          </a:p>
          <a:p>
            <a:pPr lvl="4"/>
            <a:r>
              <a:rPr lang="en-US" dirty="0"/>
              <a:t>Wichita</a:t>
            </a:r>
          </a:p>
          <a:p>
            <a:pPr lvl="4"/>
            <a:r>
              <a:rPr lang="en-US" dirty="0"/>
              <a:t>Kiowa</a:t>
            </a:r>
          </a:p>
          <a:p>
            <a:pPr lvl="4"/>
            <a:r>
              <a:rPr lang="en-US" dirty="0"/>
              <a:t>Comanche</a:t>
            </a:r>
          </a:p>
          <a:p>
            <a:pPr lvl="4"/>
            <a:r>
              <a:rPr lang="en-US" dirty="0"/>
              <a:t>Ft. Sill Apache</a:t>
            </a:r>
          </a:p>
          <a:p>
            <a:pPr marL="292100" lvl="1" indent="0">
              <a:buNone/>
            </a:pPr>
            <a:endParaRPr lang="en-US" dirty="0"/>
          </a:p>
          <a:p>
            <a:pPr marL="530225" lvl="2" indent="0" eaLnBrk="1" hangingPunct="1">
              <a:lnSpc>
                <a:spcPct val="90000"/>
              </a:lnSpc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0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C2AD91-A71C-4B16-94C8-E9E9B5A72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Indian TRIBEs OF Oklahoma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3A0317-F59E-404F-A194-70BB12F36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Western Tribes</a:t>
            </a:r>
          </a:p>
          <a:p>
            <a:pPr lvl="2"/>
            <a:r>
              <a:rPr lang="en-US" dirty="0"/>
              <a:t>BIA Anadarko Regional Office</a:t>
            </a:r>
          </a:p>
          <a:p>
            <a:pPr lvl="3"/>
            <a:r>
              <a:rPr lang="en-US" dirty="0"/>
              <a:t>Pawnee Agency</a:t>
            </a:r>
          </a:p>
          <a:p>
            <a:pPr lvl="4"/>
            <a:r>
              <a:rPr lang="en-US" dirty="0"/>
              <a:t>Pawnee</a:t>
            </a:r>
          </a:p>
          <a:p>
            <a:pPr lvl="4"/>
            <a:r>
              <a:rPr lang="en-US" dirty="0"/>
              <a:t>Ponca</a:t>
            </a:r>
          </a:p>
          <a:p>
            <a:pPr lvl="4"/>
            <a:r>
              <a:rPr lang="en-US" dirty="0"/>
              <a:t>Tonkawa</a:t>
            </a:r>
          </a:p>
          <a:p>
            <a:pPr lvl="4"/>
            <a:r>
              <a:rPr lang="en-US" dirty="0"/>
              <a:t>Otoe-Missouria</a:t>
            </a:r>
          </a:p>
          <a:p>
            <a:pPr lvl="3"/>
            <a:r>
              <a:rPr lang="en-US" dirty="0"/>
              <a:t>Shawnee Field Office</a:t>
            </a:r>
          </a:p>
          <a:p>
            <a:pPr lvl="4"/>
            <a:r>
              <a:rPr lang="en-US" dirty="0"/>
              <a:t>Kickapoo </a:t>
            </a:r>
          </a:p>
          <a:p>
            <a:pPr lvl="4"/>
            <a:r>
              <a:rPr lang="en-US" dirty="0"/>
              <a:t>Absentee Shawnee</a:t>
            </a:r>
          </a:p>
          <a:p>
            <a:pPr lvl="4"/>
            <a:r>
              <a:rPr lang="en-US" dirty="0"/>
              <a:t>Pottawatomie</a:t>
            </a:r>
          </a:p>
          <a:p>
            <a:pPr lvl="4"/>
            <a:r>
              <a:rPr lang="en-US" dirty="0"/>
              <a:t>Sac &amp; Fox</a:t>
            </a:r>
          </a:p>
          <a:p>
            <a:pPr lvl="1"/>
            <a:endParaRPr lang="en-US" dirty="0"/>
          </a:p>
          <a:p>
            <a:pPr marL="530225" lvl="2" indent="0" eaLnBrk="1" hangingPunct="1">
              <a:lnSpc>
                <a:spcPct val="90000"/>
              </a:lnSpc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398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39F157-0CA5-4D4C-B5E0-9B33F229A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593725"/>
          </a:xfrm>
        </p:spPr>
        <p:txBody>
          <a:bodyPr/>
          <a:lstStyle/>
          <a:p>
            <a:r>
              <a:rPr lang="en-US" dirty="0"/>
              <a:t>Western Tribes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38662E06-58AA-4F25-9A7E-DC5B041473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828800"/>
            <a:ext cx="7239000" cy="403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66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710025-087C-4A50-B2C3-09FEFDE33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593725"/>
          </a:xfrm>
        </p:spPr>
        <p:txBody>
          <a:bodyPr/>
          <a:lstStyle/>
          <a:p>
            <a:r>
              <a:rPr lang="en-US" dirty="0"/>
              <a:t>Western Tribes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EF5D488-3E56-450B-A1AC-3E5F63E24F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995" y="1371600"/>
            <a:ext cx="6797409" cy="508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15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3F8354-A9AE-4E71-8C5C-07A8156D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Indian TRIBEs OF Oklahoma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E11D67-B837-4474-83F7-7359D0129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Osage Nation</a:t>
            </a:r>
          </a:p>
          <a:p>
            <a:pPr lvl="2"/>
            <a:r>
              <a:rPr lang="en-US" dirty="0"/>
              <a:t>BIA Pawhuska Agency</a:t>
            </a:r>
          </a:p>
          <a:p>
            <a:pPr lvl="2"/>
            <a:r>
              <a:rPr lang="en-US" dirty="0"/>
              <a:t>Osage Mineral Council</a:t>
            </a:r>
          </a:p>
        </p:txBody>
      </p:sp>
    </p:spTree>
    <p:extLst>
      <p:ext uri="{BB962C8B-B14F-4D97-AF65-F5344CB8AC3E}">
        <p14:creationId xmlns:p14="http://schemas.microsoft.com/office/powerpoint/2010/main" val="1360455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8183A3-E801-4C3B-9CB3-57D8D6149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593725"/>
          </a:xfrm>
        </p:spPr>
        <p:txBody>
          <a:bodyPr/>
          <a:lstStyle/>
          <a:p>
            <a:r>
              <a:rPr lang="en-US" dirty="0"/>
              <a:t>Osage Tribe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DA0B6A-AA69-4D46-81E7-BB5AF625D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925D92C-480B-457A-9867-CA848A3EB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609725"/>
            <a:ext cx="7419975" cy="406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740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20">
      <a:dk1>
        <a:srgbClr val="007E39"/>
      </a:dk1>
      <a:lt1>
        <a:sysClr val="window" lastClr="FFFFFF"/>
      </a:lt1>
      <a:dk2>
        <a:srgbClr val="0544AB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03328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0">
    <a:dk1>
      <a:srgbClr val="007E39"/>
    </a:dk1>
    <a:lt1>
      <a:sysClr val="window" lastClr="FFFFFF"/>
    </a:lt1>
    <a:dk2>
      <a:srgbClr val="0544AB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033280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17389</TotalTime>
  <Words>1113</Words>
  <Application>Microsoft Office PowerPoint</Application>
  <PresentationFormat>On-screen Show (4:3)</PresentationFormat>
  <Paragraphs>143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Opulent</vt:lpstr>
      <vt:lpstr>PowerPoint Presentation</vt:lpstr>
      <vt:lpstr>Indian TRIBEs OF Oklahoma </vt:lpstr>
      <vt:lpstr>FIVE tribes of oklahoma</vt:lpstr>
      <vt:lpstr>Indian TRIBEs OF Oklahoma</vt:lpstr>
      <vt:lpstr>Indian TRIBEs OF Oklahoma</vt:lpstr>
      <vt:lpstr>Western Tribes</vt:lpstr>
      <vt:lpstr>Western Tribes</vt:lpstr>
      <vt:lpstr>Indian TRIBEs OF Oklahoma</vt:lpstr>
      <vt:lpstr>Osage Tribe</vt:lpstr>
      <vt:lpstr>History – five Tribes</vt:lpstr>
      <vt:lpstr>   History – five Tribes</vt:lpstr>
      <vt:lpstr>Title Research  five tribes – Restricted title traps</vt:lpstr>
      <vt:lpstr>Title Research five tribes – Civilized Minors/Incompetents</vt:lpstr>
      <vt:lpstr>Title Research five tribes – Restricted title traps</vt:lpstr>
      <vt:lpstr>Title Research five tribes – Trust Tracts</vt:lpstr>
      <vt:lpstr> Title Research   History – Western Tribes</vt:lpstr>
      <vt:lpstr>Title Research Western Indians </vt:lpstr>
      <vt:lpstr>Title Research Western Indians </vt:lpstr>
      <vt:lpstr>Title Research Western Indians  </vt:lpstr>
      <vt:lpstr>Recent Developments</vt:lpstr>
    </vt:vector>
  </TitlesOfParts>
  <Company>Reagan Smith Energy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Communitization Agreements</dc:title>
  <dc:creator>Monica</dc:creator>
  <cp:lastModifiedBy>Linda Van Arkel-Greubel</cp:lastModifiedBy>
  <cp:revision>435</cp:revision>
  <cp:lastPrinted>2017-11-08T15:38:06Z</cp:lastPrinted>
  <dcterms:created xsi:type="dcterms:W3CDTF">2008-01-25T16:37:53Z</dcterms:created>
  <dcterms:modified xsi:type="dcterms:W3CDTF">2019-03-18T14:43:49Z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-396965892</vt:i4>
  </property>
  <property fmtid="{D5CDD505-2E9C-101B-9397-08002B2CF9AE}" pid="3" name="_NewReviewCycle">
    <vt:lpwstr/>
  </property>
  <property fmtid="{D5CDD505-2E9C-101B-9397-08002B2CF9AE}" pid="4" name="_EmailSubject">
    <vt:lpwstr>Tulsa Estate Planning Forum</vt:lpwstr>
  </property>
  <property fmtid="{D5CDD505-2E9C-101B-9397-08002B2CF9AE}" pid="5" name="_AuthorEmail">
    <vt:lpwstr>Linda.VanArkel-Greubel@midfirst.com</vt:lpwstr>
  </property>
  <property fmtid="{D5CDD505-2E9C-101B-9397-08002B2CF9AE}" pid="6" name="_AuthorEmailDisplayName">
    <vt:lpwstr>Linda Van Arkel-Greubel</vt:lpwstr>
  </property>
</Properties>
</file>